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0" r:id="rId4"/>
    <p:sldId id="257" r:id="rId5"/>
    <p:sldId id="259" r:id="rId6"/>
    <p:sldId id="262" r:id="rId7"/>
    <p:sldId id="266" r:id="rId8"/>
    <p:sldId id="264" r:id="rId9"/>
    <p:sldId id="263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54793-DF57-4535-A0E8-068F14E1BA3D}" type="datetimeFigureOut">
              <a:rPr lang="en-US" smtClean="0"/>
              <a:t>12/21/2016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93ADD-4B4D-46F5-BDE4-12829182A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9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93ADD-4B4D-46F5-BDE4-12829182A5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22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917-1B9F-4BF4-B6C3-6F1587BC92A8}" type="datetime1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1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2FF7-9FDE-49CC-8E20-F7FEE378D8E4}" type="datetime1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5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9707-6255-433E-999E-4413389D7938}" type="datetime1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4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CB3-1271-4C69-9075-BD8F9B45A310}" type="datetime1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7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BE8A-22D8-44B6-91BF-C43D129C7773}" type="datetime1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0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436A-FDF8-4B9D-857E-11BF10FD3097}" type="datetime1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1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9638-BB2F-4C11-AFFB-8F5D5C03719F}" type="datetime1">
              <a:rPr lang="en-US" smtClean="0"/>
              <a:t>12/21/2016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7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053D-533D-4D2B-91BD-502B499151F8}" type="datetime1">
              <a:rPr lang="en-US" smtClean="0"/>
              <a:t>12/21/2016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9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375F-AA9A-48F9-BC1E-C4BFC37217DB}" type="datetime1">
              <a:rPr lang="en-US" smtClean="0"/>
              <a:t>12/21/2016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4616-6FBB-4129-BDCB-2A644A0DAE2C}" type="datetime1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6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480E-C771-4026-A369-AD91B7E504E2}" type="datetime1">
              <a:rPr lang="en-US" smtClean="0"/>
              <a:t>12/21/2016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5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C32-0A71-442B-A550-FDB76797F70B}" type="datetime1">
              <a:rPr lang="en-US" smtClean="0"/>
              <a:t>12/21/2016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6CE0F-9904-4F7F-A721-D90E366A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Synergy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 Meyerson</a:t>
            </a:r>
          </a:p>
          <a:p>
            <a:r>
              <a:rPr lang="en-US" dirty="0" smtClean="0"/>
              <a:t>Paper E</a:t>
            </a:r>
          </a:p>
          <a:p>
            <a:r>
              <a:rPr lang="en-US" dirty="0" smtClean="0"/>
              <a:t>21 December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9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Zscore</a:t>
            </a:r>
            <a:r>
              <a:rPr lang="en-US" dirty="0" smtClean="0"/>
              <a:t> analysis – motivation: comparisons to one random are noisy, would be cleaner to compare to “many” </a:t>
            </a:r>
            <a:r>
              <a:rPr lang="en-US" dirty="0" err="1" smtClean="0"/>
              <a:t>randoms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6,983,138,016 possible subtype-gene-gene pairs</a:t>
            </a:r>
          </a:p>
          <a:p>
            <a:r>
              <a:rPr lang="en-US" dirty="0" smtClean="0"/>
              <a:t>Eligibility: Needs at least one co-mutant in observed, and at least one mutation in both genes in each of five randomized sets [perhaps overly strict]</a:t>
            </a:r>
          </a:p>
          <a:p>
            <a:r>
              <a:rPr lang="en-US" dirty="0" smtClean="0"/>
              <a:t>34,094,750 eligible subtype-gene-gene-triples</a:t>
            </a:r>
          </a:p>
          <a:p>
            <a:r>
              <a:rPr lang="en-US" dirty="0" smtClean="0"/>
              <a:t>Calculate the modularity in observed subtype-gene-gene-triples. And the modularity in each of five randomized sets of the same subtype-gene-gene-triples. </a:t>
            </a:r>
            <a:endParaRPr lang="en-US" dirty="0" smtClean="0"/>
          </a:p>
          <a:p>
            <a:r>
              <a:rPr lang="en-US" dirty="0" smtClean="0"/>
              <a:t>Of these a whopping (and implausible) 3,847,890 (or 11%) reach BH significance. Problem is if I get five randomized sets each with one mutation in each gene but no co-mutations, SD looks like 0. Could try to add a </a:t>
            </a:r>
            <a:r>
              <a:rPr lang="en-US" dirty="0" err="1" smtClean="0"/>
              <a:t>pseudocount</a:t>
            </a:r>
            <a:r>
              <a:rPr lang="en-US" dirty="0" smtClean="0"/>
              <a:t> to SD based off of prior? Now it starts to look more like simulations</a:t>
            </a:r>
          </a:p>
          <a:p>
            <a:r>
              <a:rPr lang="en-US" dirty="0" smtClean="0"/>
              <a:t>Once I strike these zeros from consideration, 665,852 (or 2%) reach BH significance (which is not as high as it sounds, because keep in mind I’m only considering subtype-gene-gene triplets that include at least one co-mutation) 0.001063223</a:t>
            </a:r>
          </a:p>
          <a:p>
            <a:r>
              <a:rPr lang="en-US" dirty="0" smtClean="0"/>
              <a:t>Can these find some kind of validation?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5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Subproject Status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goal: Identify epistatic drivers (genes that cause cancer together but not alone)</a:t>
            </a:r>
          </a:p>
          <a:p>
            <a:r>
              <a:rPr lang="en-US" dirty="0" smtClean="0"/>
              <a:t>Last week status: Partial list of significant hits with funky properties</a:t>
            </a:r>
          </a:p>
          <a:p>
            <a:r>
              <a:rPr lang="en-US" dirty="0" smtClean="0"/>
              <a:t>This week status: Complete list of significant hits by two approaches with reduced funkiness but no validity</a:t>
            </a:r>
          </a:p>
          <a:p>
            <a:r>
              <a:rPr lang="en-US" dirty="0" smtClean="0"/>
              <a:t>Next week goal: Some kind of positive validity test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5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week I had results for a filtered set</a:t>
            </a:r>
          </a:p>
          <a:p>
            <a:r>
              <a:rPr lang="en-US" dirty="0" smtClean="0"/>
              <a:t>But they were funky: Nearly all gene-pairs per subtype involved the same one gene</a:t>
            </a:r>
          </a:p>
          <a:p>
            <a:r>
              <a:rPr lang="en-US" dirty="0" smtClean="0"/>
              <a:t>It turns out that this funkiness was introduced by my filtering mechanism and two bugs, all of which have been fixed</a:t>
            </a:r>
          </a:p>
          <a:p>
            <a:r>
              <a:rPr lang="en-US" dirty="0" smtClean="0"/>
              <a:t>Some funkiness along the same lines remains but not as bad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0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since 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 have now examined all eligible gene-pairs in each tumor subtype</a:t>
            </a:r>
          </a:p>
          <a:p>
            <a:r>
              <a:rPr lang="en-US" dirty="0" smtClean="0"/>
              <a:t>I implemented </a:t>
            </a:r>
            <a:r>
              <a:rPr lang="en-US" dirty="0" err="1" smtClean="0"/>
              <a:t>Shantao’s</a:t>
            </a:r>
            <a:r>
              <a:rPr lang="en-US" dirty="0" smtClean="0"/>
              <a:t> suggestion of weighting a subject’s chance of receiving a mutation by that subject’s number of mutations. I didn’t implement </a:t>
            </a:r>
            <a:r>
              <a:rPr lang="en-US" dirty="0" err="1" smtClean="0"/>
              <a:t>Shatao’s</a:t>
            </a:r>
            <a:r>
              <a:rPr lang="en-US" dirty="0" smtClean="0"/>
              <a:t> suggestion of jack-knifing because I didn’t understand why it was necessary or where to do it</a:t>
            </a:r>
          </a:p>
          <a:p>
            <a:r>
              <a:rPr lang="en-US" dirty="0" smtClean="0"/>
              <a:t>The nature of my output is just a list of gene-pairs. I need to think of a good figure for demonstrating results. My hope is a graph that shows some kind of validation of my top hits</a:t>
            </a:r>
          </a:p>
          <a:p>
            <a:r>
              <a:rPr lang="en-US" dirty="0" smtClean="0"/>
              <a:t>I attempted to validate my results in two ways, neither have proved effective so far. One way was comparing co-mutant VAF with singly-mutant VAF – LS has other suggestions on same lines that I can try (although I am personally doubtful that they will work). The other was comparing co-mutant </a:t>
            </a:r>
            <a:r>
              <a:rPr lang="en-US" dirty="0" err="1" smtClean="0"/>
              <a:t>FunSeq</a:t>
            </a:r>
            <a:r>
              <a:rPr lang="en-US" dirty="0" smtClean="0"/>
              <a:t> scores with singly-mutant </a:t>
            </a:r>
            <a:r>
              <a:rPr lang="en-US" dirty="0" err="1" smtClean="0"/>
              <a:t>FunSeq</a:t>
            </a:r>
            <a:r>
              <a:rPr lang="en-US" dirty="0" smtClean="0"/>
              <a:t> scores. Top hits vs bottom hits. I suppose no one is asking us for validation but I don’t believe my results without it.</a:t>
            </a:r>
          </a:p>
          <a:p>
            <a:r>
              <a:rPr lang="en-US" dirty="0" smtClean="0"/>
              <a:t>I tried a </a:t>
            </a:r>
            <a:r>
              <a:rPr lang="en-US" dirty="0" err="1" smtClean="0"/>
              <a:t>zscore</a:t>
            </a:r>
            <a:r>
              <a:rPr lang="en-US" dirty="0" smtClean="0"/>
              <a:t> based approach using 5 newly released randomized sets, and have results for all gene pairs, but the sample SDs are poor estimators of population SDs with only 5 randomized sets</a:t>
            </a:r>
          </a:p>
          <a:p>
            <a:r>
              <a:rPr lang="en-US" dirty="0" smtClean="0"/>
              <a:t>Want some kind of hybrid approach that uses all 5 (or more!) randomized sets, as a starting point for further simulations.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Modularity (Observed vs Randomized) vs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Recall Co-action (“modularity”) calculations</a:t>
            </a:r>
          </a:p>
          <a:p>
            <a:pPr marL="0" indent="0">
              <a:buNone/>
            </a:pPr>
            <a:r>
              <a:rPr lang="nn-NO" dirty="0" smtClean="0"/>
              <a:t>CoAction_EffectSize = NormalizedCoMutationRateInCancer / NormalizedCoMutationRateInRandomizedSet</a:t>
            </a:r>
          </a:p>
          <a:p>
            <a:pPr marL="0" indent="0">
              <a:buNone/>
            </a:pPr>
            <a:r>
              <a:rPr lang="nn-NO" dirty="0" smtClean="0"/>
              <a:t>Where:</a:t>
            </a:r>
          </a:p>
          <a:p>
            <a:r>
              <a:rPr lang="nn-NO" dirty="0" smtClean="0"/>
              <a:t>CoMutationRate  = the fraction of samples that have both genes mutated</a:t>
            </a:r>
          </a:p>
          <a:p>
            <a:r>
              <a:rPr lang="nn-NO" dirty="0" smtClean="0"/>
              <a:t>Normalization: divide by the product of the MutationRate of Gene1 and the MutationRate of Gene2</a:t>
            </a:r>
          </a:p>
          <a:p>
            <a:r>
              <a:rPr lang="nn-NO" dirty="0" smtClean="0"/>
              <a:t>MutationRate = the fraction of samples that have the given gene mutated</a:t>
            </a:r>
          </a:p>
          <a:p>
            <a:r>
              <a:rPr lang="nn-NO" dirty="0" smtClean="0"/>
              <a:t>Add pseudocount of 1/#pts to MutationRate and to CoMutationRate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28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#significant by </a:t>
            </a:r>
            <a:r>
              <a:rPr lang="en-US" dirty="0" err="1" smtClean="0"/>
              <a:t>T</a:t>
            </a:r>
            <a:r>
              <a:rPr lang="en-US" dirty="0" err="1" smtClean="0"/>
              <a:t>umorSubtype</a:t>
            </a:r>
            <a:r>
              <a:rPr lang="en-US" dirty="0" smtClean="0"/>
              <a:t> with #of-those-attributed-to-one-gene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6526 </a:t>
            </a:r>
            <a:r>
              <a:rPr lang="en-US" dirty="0" smtClean="0"/>
              <a:t>Biliary-</a:t>
            </a:r>
            <a:r>
              <a:rPr lang="en-US" dirty="0" err="1" smtClean="0"/>
              <a:t>AdenoCA</a:t>
            </a:r>
            <a:r>
              <a:rPr lang="en-US" dirty="0" smtClean="0"/>
              <a:t>	193</a:t>
            </a:r>
            <a:endParaRPr lang="en-US" dirty="0"/>
          </a:p>
          <a:p>
            <a:r>
              <a:rPr lang="en-US" dirty="0"/>
              <a:t>  14412 </a:t>
            </a:r>
            <a:r>
              <a:rPr lang="en-US" dirty="0" smtClean="0"/>
              <a:t>CNS-GBM 282</a:t>
            </a:r>
            <a:endParaRPr lang="en-US" dirty="0"/>
          </a:p>
          <a:p>
            <a:r>
              <a:rPr lang="en-US" dirty="0"/>
              <a:t>  69304 </a:t>
            </a:r>
            <a:r>
              <a:rPr lang="en-US" dirty="0" err="1" smtClean="0"/>
              <a:t>ColoRect-AdenoCA</a:t>
            </a:r>
            <a:r>
              <a:rPr lang="en-US" dirty="0" smtClean="0"/>
              <a:t> 1807</a:t>
            </a:r>
            <a:endParaRPr lang="en-US" dirty="0"/>
          </a:p>
          <a:p>
            <a:r>
              <a:rPr lang="en-US" dirty="0"/>
              <a:t>    383 </a:t>
            </a:r>
            <a:r>
              <a:rPr lang="en-US" dirty="0" smtClean="0"/>
              <a:t>Liver-HCC 24</a:t>
            </a:r>
            <a:endParaRPr lang="en-US" dirty="0"/>
          </a:p>
          <a:p>
            <a:r>
              <a:rPr lang="en-US" dirty="0"/>
              <a:t>      3 </a:t>
            </a:r>
            <a:r>
              <a:rPr lang="en-US" dirty="0" smtClean="0"/>
              <a:t>Lung-</a:t>
            </a:r>
            <a:r>
              <a:rPr lang="en-US" dirty="0" err="1" smtClean="0"/>
              <a:t>AdenoCA</a:t>
            </a:r>
            <a:r>
              <a:rPr lang="en-US" dirty="0" smtClean="0"/>
              <a:t> 1</a:t>
            </a:r>
            <a:endParaRPr lang="en-US" dirty="0"/>
          </a:p>
          <a:p>
            <a:r>
              <a:rPr lang="en-US" dirty="0"/>
              <a:t>      5 </a:t>
            </a:r>
            <a:r>
              <a:rPr lang="en-US" dirty="0" smtClean="0"/>
              <a:t>Lymph-BNHL 3</a:t>
            </a:r>
            <a:endParaRPr lang="en-US" dirty="0"/>
          </a:p>
          <a:p>
            <a:r>
              <a:rPr lang="en-US" dirty="0"/>
              <a:t>   1049 </a:t>
            </a:r>
            <a:r>
              <a:rPr lang="en-US" dirty="0" smtClean="0"/>
              <a:t>Skin-Melanoma 52</a:t>
            </a:r>
            <a:endParaRPr lang="en-US" dirty="0"/>
          </a:p>
          <a:p>
            <a:r>
              <a:rPr lang="en-US" dirty="0"/>
              <a:t>  66894 </a:t>
            </a:r>
            <a:r>
              <a:rPr lang="en-US" dirty="0" smtClean="0"/>
              <a:t>Stomach-</a:t>
            </a:r>
            <a:r>
              <a:rPr lang="en-US" dirty="0" err="1" smtClean="0"/>
              <a:t>AdenoCA</a:t>
            </a:r>
            <a:r>
              <a:rPr lang="en-US" dirty="0" smtClean="0"/>
              <a:t> 690</a:t>
            </a:r>
            <a:endParaRPr lang="en-US" dirty="0"/>
          </a:p>
          <a:p>
            <a:r>
              <a:rPr lang="en-US" dirty="0"/>
              <a:t>     25 </a:t>
            </a:r>
            <a:r>
              <a:rPr lang="en-US" dirty="0" smtClean="0"/>
              <a:t>Uterus-</a:t>
            </a:r>
            <a:r>
              <a:rPr lang="en-US" dirty="0" err="1" smtClean="0"/>
              <a:t>AdenoCA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6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stats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6,595,185,904 subtype-gene-gene triples</a:t>
            </a:r>
          </a:p>
          <a:p>
            <a:r>
              <a:rPr lang="en-US" dirty="0" smtClean="0"/>
              <a:t>109,867,707 tumor-gene-gene—triples met criteria, of which 4,936,409 proved BH-significant in their tumor subtypes, and 158,601 proved BH-significant after correction across all tumor subtypes, of which 5 met that threshold in 3 tumor subtypes, and 677 met that threshold in 2 tumor subtypes (expect 0.33 and 229 by independent chance)</a:t>
            </a:r>
          </a:p>
          <a:p>
            <a:r>
              <a:rPr lang="en-US" dirty="0" smtClean="0"/>
              <a:t>DNAH17  FAT4    3</a:t>
            </a:r>
          </a:p>
          <a:p>
            <a:r>
              <a:rPr lang="en-US" dirty="0" smtClean="0"/>
              <a:t>FAT4    PRUNE2  3</a:t>
            </a:r>
          </a:p>
          <a:p>
            <a:r>
              <a:rPr lang="en-US" dirty="0" smtClean="0"/>
              <a:t>NLRP13  TCHH    3</a:t>
            </a:r>
          </a:p>
          <a:p>
            <a:r>
              <a:rPr lang="en-US" dirty="0" smtClean="0"/>
              <a:t>RNF213  TCHH    3</a:t>
            </a:r>
          </a:p>
          <a:p>
            <a:r>
              <a:rPr lang="en-US" dirty="0" smtClean="0"/>
              <a:t>SPEF2   TCHH    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91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</a:t>
            </a:r>
            <a:r>
              <a:rPr lang="en-US" dirty="0" smtClean="0"/>
              <a:t>e right relative ranks for hits like A vs 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A: </a:t>
            </a:r>
            <a:r>
              <a:rPr lang="it-IT" dirty="0" smtClean="0"/>
              <a:t>65      14      9       </a:t>
            </a:r>
            <a:r>
              <a:rPr lang="it-IT" dirty="0" smtClean="0">
                <a:solidFill>
                  <a:srgbClr val="FF0000"/>
                </a:solidFill>
              </a:rPr>
              <a:t>19</a:t>
            </a:r>
            <a:r>
              <a:rPr lang="it-IT" dirty="0" smtClean="0"/>
              <a:t>      61      19      23     </a:t>
            </a:r>
            <a:r>
              <a:rPr lang="it-IT" dirty="0" smtClean="0">
                <a:solidFill>
                  <a:srgbClr val="00B050"/>
                </a:solidFill>
              </a:rPr>
              <a:t> 4       </a:t>
            </a:r>
            <a:r>
              <a:rPr lang="it-IT" dirty="0" smtClean="0"/>
              <a:t>2.20021645021645        0.689210950080515       </a:t>
            </a:r>
            <a:r>
              <a:rPr lang="it-IT" dirty="0" smtClean="0">
                <a:solidFill>
                  <a:srgbClr val="0070C0"/>
                </a:solidFill>
              </a:rPr>
              <a:t>3.16303902595024</a:t>
            </a:r>
            <a:r>
              <a:rPr lang="it-IT" dirty="0" smtClean="0"/>
              <a:t>        44398   1e-04   0.323259362999774    No      703     5655    </a:t>
            </a:r>
            <a:r>
              <a:rPr lang="it-IT" dirty="0" smtClean="0">
                <a:solidFill>
                  <a:srgbClr val="7030A0"/>
                </a:solidFill>
              </a:rPr>
              <a:t>AHNAK2  ERC2</a:t>
            </a:r>
            <a:r>
              <a:rPr lang="it-IT" dirty="0" smtClean="0"/>
              <a:t>    Skin-Melanoma </a:t>
            </a:r>
          </a:p>
          <a:p>
            <a:pPr lvl="1"/>
            <a:r>
              <a:rPr lang="en-US" dirty="0" smtClean="0"/>
              <a:t>It has 19 co-mutations in observed, 4 co-mutations in randomized </a:t>
            </a:r>
          </a:p>
          <a:p>
            <a:r>
              <a:rPr lang="en-US" b="1" dirty="0" smtClean="0"/>
              <a:t>B: </a:t>
            </a:r>
            <a:r>
              <a:rPr lang="en-US" dirty="0" smtClean="0"/>
              <a:t>31      0       2      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      30      2       2      </a:t>
            </a:r>
            <a:r>
              <a:rPr lang="en-US" dirty="0" smtClean="0">
                <a:solidFill>
                  <a:srgbClr val="00B050"/>
                </a:solidFill>
              </a:rPr>
              <a:t> 0       </a:t>
            </a:r>
            <a:r>
              <a:rPr lang="en-US" dirty="0" smtClean="0"/>
              <a:t>11.3333333333333        0       </a:t>
            </a:r>
            <a:r>
              <a:rPr lang="en-US" dirty="0" smtClean="0">
                <a:solidFill>
                  <a:srgbClr val="0070C0"/>
                </a:solidFill>
              </a:rPr>
              <a:t>386.333333333333</a:t>
            </a:r>
            <a:r>
              <a:rPr lang="en-US" dirty="0" smtClean="0"/>
              <a:t>        31      1e-04   0.00516342592592593 </a:t>
            </a:r>
            <a:r>
              <a:rPr lang="en-US" dirty="0" err="1" smtClean="0"/>
              <a:t>AaBbCc</a:t>
            </a:r>
            <a:r>
              <a:rPr lang="en-US" dirty="0" smtClean="0"/>
              <a:t>   2691    11425   </a:t>
            </a:r>
            <a:r>
              <a:rPr lang="en-US" dirty="0" smtClean="0">
                <a:solidFill>
                  <a:srgbClr val="7030A0"/>
                </a:solidFill>
              </a:rPr>
              <a:t>C9orf131        NRXN2</a:t>
            </a:r>
            <a:r>
              <a:rPr lang="en-US" dirty="0" smtClean="0"/>
              <a:t>   Biliary-</a:t>
            </a:r>
            <a:r>
              <a:rPr lang="en-US" dirty="0" err="1" smtClean="0"/>
              <a:t>AdenoCA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1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– not working yet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Co-mutation VAFs</a:t>
            </a:r>
          </a:p>
          <a:p>
            <a:pPr lvl="1"/>
            <a:r>
              <a:rPr lang="en-US" dirty="0" smtClean="0"/>
              <a:t>If two genes are co-mutated, what is the VAF? vs if genes are singly-mutated what is the VAF? Compute ratio of each co-mutated gene VAF to singly-mutated VAFs for that same exact gene</a:t>
            </a:r>
          </a:p>
          <a:p>
            <a:pPr lvl="1"/>
            <a:r>
              <a:rPr lang="en-US" dirty="0" smtClean="0"/>
              <a:t>Compare above ratios in top hits vs bottom hits</a:t>
            </a:r>
          </a:p>
          <a:p>
            <a:r>
              <a:rPr lang="en-US" dirty="0" smtClean="0"/>
              <a:t>Co-mutation </a:t>
            </a:r>
            <a:r>
              <a:rPr lang="en-US" dirty="0" err="1" smtClean="0"/>
              <a:t>FunSeq</a:t>
            </a:r>
            <a:r>
              <a:rPr lang="en-US" dirty="0" smtClean="0"/>
              <a:t> scores</a:t>
            </a:r>
          </a:p>
          <a:p>
            <a:pPr lvl="1"/>
            <a:r>
              <a:rPr lang="en-US" dirty="0" smtClean="0"/>
              <a:t>Same thing but for </a:t>
            </a:r>
            <a:r>
              <a:rPr lang="en-US" dirty="0" err="1" smtClean="0"/>
              <a:t>FunSeq</a:t>
            </a:r>
            <a:r>
              <a:rPr lang="en-US" dirty="0" smtClean="0"/>
              <a:t> scores</a:t>
            </a:r>
          </a:p>
          <a:p>
            <a:pPr lvl="1"/>
            <a:endParaRPr lang="en-US" dirty="0"/>
          </a:p>
          <a:p>
            <a:r>
              <a:rPr lang="en-US" dirty="0" smtClean="0"/>
              <a:t>&gt; median(goodratios,na.rm=TRUE)</a:t>
            </a:r>
          </a:p>
          <a:p>
            <a:r>
              <a:rPr lang="en-US" dirty="0" smtClean="0"/>
              <a:t>[1] 1.008348</a:t>
            </a:r>
          </a:p>
          <a:p>
            <a:r>
              <a:rPr lang="en-US" dirty="0" smtClean="0"/>
              <a:t>&gt; length(</a:t>
            </a:r>
            <a:r>
              <a:rPr lang="en-US" dirty="0" err="1" smtClean="0"/>
              <a:t>goodratios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[1] 60943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CE0F-9904-4F7F-A721-D90E366AF4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55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868</Words>
  <Application>Microsoft Office PowerPoint</Application>
  <PresentationFormat>Widescreen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Synergy 4</vt:lpstr>
      <vt:lpstr>Subproject Status Report</vt:lpstr>
      <vt:lpstr>PowerPoint Presentation</vt:lpstr>
      <vt:lpstr>Updates since last time</vt:lpstr>
      <vt:lpstr>Modularity (Observed vs Randomized) vs Simulations</vt:lpstr>
      <vt:lpstr>#significant by TumorSubtype with #of-those-attributed-to-one-gene</vt:lpstr>
      <vt:lpstr>Result stats continued</vt:lpstr>
      <vt:lpstr>What are the right relative ranks for hits like A vs B?</vt:lpstr>
      <vt:lpstr>Validation – not working yet</vt:lpstr>
      <vt:lpstr>Zscore analysis – motivation: comparisons to one random are noisy, would be cleaner to compare to “many” randoms.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Ulysses</dc:creator>
  <cp:lastModifiedBy>Ulysses</cp:lastModifiedBy>
  <cp:revision>22</cp:revision>
  <dcterms:created xsi:type="dcterms:W3CDTF">2016-12-21T15:20:25Z</dcterms:created>
  <dcterms:modified xsi:type="dcterms:W3CDTF">2016-12-21T17:49:41Z</dcterms:modified>
</cp:coreProperties>
</file>