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71" r:id="rId2"/>
    <p:sldId id="279" r:id="rId3"/>
    <p:sldId id="280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B91FF"/>
    <a:srgbClr val="00FF00"/>
    <a:srgbClr val="C37AC7"/>
    <a:srgbClr val="FF5F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26" autoAdjust="0"/>
    <p:restoredTop sz="94660"/>
  </p:normalViewPr>
  <p:slideViewPr>
    <p:cSldViewPr snapToGrid="0" snapToObjects="1">
      <p:cViewPr>
        <p:scale>
          <a:sx n="65" d="100"/>
          <a:sy n="65" d="100"/>
        </p:scale>
        <p:origin x="-2528" y="-5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40EA86-EEE8-EB46-AA4D-CD9D32785EFE}" type="datetimeFigureOut">
              <a:rPr lang="en-US" smtClean="0"/>
              <a:t>12/21/16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25C3F1-5D5A-7D4F-834A-9984E446F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04735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110680-0B18-8E47-B372-BA985BA37F40}" type="datetimeFigureOut">
              <a:rPr lang="en-US" smtClean="0"/>
              <a:t>12/21/16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8B722-9784-364A-A4FE-190426F33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20083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4D4B3-1B05-0340-8869-08AFC6DC8597}" type="datetime1">
              <a:rPr lang="en-US" smtClean="0"/>
              <a:t>12/21/16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71EE5-FC0D-AE4F-B423-D7AFFD6499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294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B3ABB-18F0-694E-8E95-D771BF3CD481}" type="datetime1">
              <a:rPr lang="en-US" smtClean="0"/>
              <a:t>12/21/16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71EE5-FC0D-AE4F-B423-D7AFFD6499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829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9599D-7B46-C042-9DF3-71585E719FF1}" type="datetime1">
              <a:rPr lang="en-US" smtClean="0"/>
              <a:t>12/21/16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71EE5-FC0D-AE4F-B423-D7AFFD6499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274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BB3BF-6FAD-1741-980F-E5652A23F7A4}" type="datetime1">
              <a:rPr lang="en-US" smtClean="0"/>
              <a:t>12/21/16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71EE5-FC0D-AE4F-B423-D7AFFD6499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209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20D71-05BB-4949-8A35-742DD3FEA805}" type="datetime1">
              <a:rPr lang="en-US" smtClean="0"/>
              <a:t>12/21/16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71EE5-FC0D-AE4F-B423-D7AFFD6499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33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CBD7D-75FF-CF4D-ADD1-98F252076408}" type="datetime1">
              <a:rPr lang="en-US" smtClean="0"/>
              <a:t>12/21/16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71EE5-FC0D-AE4F-B423-D7AFFD6499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010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F7C22-B946-5440-B582-5F0D9BD83F74}" type="datetime1">
              <a:rPr lang="en-US" smtClean="0"/>
              <a:t>12/21/16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71EE5-FC0D-AE4F-B423-D7AFFD6499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38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F84F-407A-2C4D-9AE6-EFB08C0C472B}" type="datetime1">
              <a:rPr lang="en-US" smtClean="0"/>
              <a:t>12/21/16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71EE5-FC0D-AE4F-B423-D7AFFD6499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122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16D81-64D0-AC44-ABB5-C788DD60A6E1}" type="datetime1">
              <a:rPr lang="en-US" smtClean="0"/>
              <a:t>12/21/16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71EE5-FC0D-AE4F-B423-D7AFFD6499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080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95A29-70FD-C24D-A9AC-44B1B4256531}" type="datetime1">
              <a:rPr lang="en-US" smtClean="0"/>
              <a:t>12/21/16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71EE5-FC0D-AE4F-B423-D7AFFD6499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330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6FE4F-28A3-7E43-B62F-BE271BDB9FC2}" type="datetime1">
              <a:rPr lang="en-US" smtClean="0"/>
              <a:t>12/21/16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71EE5-FC0D-AE4F-B423-D7AFFD6499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971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DCD519-6D7B-6243-A8C2-4492C0BEB986}" type="datetime1">
              <a:rPr lang="en-US" smtClean="0"/>
              <a:t>12/21/16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271EE5-FC0D-AE4F-B423-D7AFFD6499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699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Straight Connector 33"/>
          <p:cNvCxnSpPr/>
          <p:nvPr/>
        </p:nvCxnSpPr>
        <p:spPr>
          <a:xfrm>
            <a:off x="2409333" y="2381346"/>
            <a:ext cx="6267886" cy="0"/>
          </a:xfrm>
          <a:prstGeom prst="line">
            <a:avLst/>
          </a:prstGeom>
          <a:ln w="508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3237381" y="2253131"/>
            <a:ext cx="917280" cy="23256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1494865" y="1140051"/>
            <a:ext cx="760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Gene</a:t>
            </a:r>
            <a:endParaRPr lang="en-US" dirty="0"/>
          </a:p>
        </p:txBody>
      </p:sp>
      <p:sp>
        <p:nvSpPr>
          <p:cNvPr id="41" name="Explosion 1 40"/>
          <p:cNvSpPr/>
          <p:nvPr/>
        </p:nvSpPr>
        <p:spPr>
          <a:xfrm>
            <a:off x="2618212" y="2200833"/>
            <a:ext cx="431019" cy="306097"/>
          </a:xfrm>
          <a:prstGeom prst="irregularSeal1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4031421" y="1138798"/>
            <a:ext cx="5707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SNV</a:t>
            </a:r>
            <a:endParaRPr lang="en-US" dirty="0"/>
          </a:p>
        </p:txBody>
      </p:sp>
      <p:sp>
        <p:nvSpPr>
          <p:cNvPr id="46" name="Curved Up Arrow 45"/>
          <p:cNvSpPr/>
          <p:nvPr/>
        </p:nvSpPr>
        <p:spPr>
          <a:xfrm flipV="1">
            <a:off x="2838285" y="2018651"/>
            <a:ext cx="869094" cy="224377"/>
          </a:xfrm>
          <a:prstGeom prst="curvedUpArrow">
            <a:avLst>
              <a:gd name="adj1" fmla="val 0"/>
              <a:gd name="adj2" fmla="val 49082"/>
              <a:gd name="adj3" fmla="val 25000"/>
            </a:avLst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577585" y="1215919"/>
            <a:ext cx="917280" cy="23256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5" name="Explosion 1 24"/>
          <p:cNvSpPr/>
          <p:nvPr/>
        </p:nvSpPr>
        <p:spPr>
          <a:xfrm>
            <a:off x="3661663" y="1175815"/>
            <a:ext cx="431019" cy="306097"/>
          </a:xfrm>
          <a:prstGeom prst="irregularSeal1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5483659" y="2289246"/>
            <a:ext cx="917280" cy="23256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0" name="Explosion 1 29"/>
          <p:cNvSpPr/>
          <p:nvPr/>
        </p:nvSpPr>
        <p:spPr>
          <a:xfrm>
            <a:off x="4864490" y="2236948"/>
            <a:ext cx="431019" cy="306097"/>
          </a:xfrm>
          <a:prstGeom prst="irregularSeal1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1" name="Curved Up Arrow 30"/>
          <p:cNvSpPr/>
          <p:nvPr/>
        </p:nvSpPr>
        <p:spPr>
          <a:xfrm flipV="1">
            <a:off x="5084563" y="2054766"/>
            <a:ext cx="869094" cy="224377"/>
          </a:xfrm>
          <a:prstGeom prst="curvedUpArrow">
            <a:avLst>
              <a:gd name="adj1" fmla="val 0"/>
              <a:gd name="adj2" fmla="val 49082"/>
              <a:gd name="adj3" fmla="val 25000"/>
            </a:avLst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3" name="Picture 2" descr="brn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35" t="13027" r="5854" b="20947"/>
          <a:stretch/>
        </p:blipFill>
        <p:spPr>
          <a:xfrm>
            <a:off x="404505" y="2615595"/>
            <a:ext cx="1532395" cy="1332853"/>
          </a:xfrm>
          <a:prstGeom prst="rect">
            <a:avLst/>
          </a:prstGeom>
        </p:spPr>
      </p:pic>
      <p:cxnSp>
        <p:nvCxnSpPr>
          <p:cNvPr id="35" name="Straight Connector 34"/>
          <p:cNvCxnSpPr/>
          <p:nvPr/>
        </p:nvCxnSpPr>
        <p:spPr>
          <a:xfrm>
            <a:off x="2409333" y="3225074"/>
            <a:ext cx="6267886" cy="0"/>
          </a:xfrm>
          <a:prstGeom prst="line">
            <a:avLst/>
          </a:prstGeom>
          <a:ln w="50800">
            <a:solidFill>
              <a:srgbClr val="9B91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3237381" y="3096859"/>
            <a:ext cx="917280" cy="23256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0" name="Explosion 1 39"/>
          <p:cNvSpPr/>
          <p:nvPr/>
        </p:nvSpPr>
        <p:spPr>
          <a:xfrm>
            <a:off x="2618212" y="3044561"/>
            <a:ext cx="431019" cy="306097"/>
          </a:xfrm>
          <a:prstGeom prst="irregularSeal1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9" name="Curved Up Arrow 48"/>
          <p:cNvSpPr/>
          <p:nvPr/>
        </p:nvSpPr>
        <p:spPr>
          <a:xfrm flipV="1">
            <a:off x="2838285" y="2862379"/>
            <a:ext cx="869094" cy="224377"/>
          </a:xfrm>
          <a:prstGeom prst="curvedUpArrow">
            <a:avLst>
              <a:gd name="adj1" fmla="val 0"/>
              <a:gd name="adj2" fmla="val 49082"/>
              <a:gd name="adj3" fmla="val 25000"/>
            </a:avLst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5483659" y="3132974"/>
            <a:ext cx="917280" cy="23256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51" name="Explosion 1 50"/>
          <p:cNvSpPr/>
          <p:nvPr/>
        </p:nvSpPr>
        <p:spPr>
          <a:xfrm>
            <a:off x="4864490" y="3080676"/>
            <a:ext cx="431019" cy="306097"/>
          </a:xfrm>
          <a:prstGeom prst="irregularSeal1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52" name="Curved Up Arrow 51"/>
          <p:cNvSpPr/>
          <p:nvPr/>
        </p:nvSpPr>
        <p:spPr>
          <a:xfrm flipV="1">
            <a:off x="5084563" y="2898494"/>
            <a:ext cx="869094" cy="224377"/>
          </a:xfrm>
          <a:prstGeom prst="curvedUpArrow">
            <a:avLst>
              <a:gd name="adj1" fmla="val 0"/>
              <a:gd name="adj2" fmla="val 49082"/>
              <a:gd name="adj3" fmla="val 25000"/>
            </a:avLst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53" name="Straight Connector 52"/>
          <p:cNvCxnSpPr/>
          <p:nvPr/>
        </p:nvCxnSpPr>
        <p:spPr>
          <a:xfrm>
            <a:off x="2409333" y="4040548"/>
            <a:ext cx="6267886" cy="0"/>
          </a:xfrm>
          <a:prstGeom prst="line">
            <a:avLst/>
          </a:prstGeom>
          <a:ln w="50800">
            <a:solidFill>
              <a:srgbClr val="00FF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3237381" y="3912333"/>
            <a:ext cx="917280" cy="23256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55" name="Explosion 1 54"/>
          <p:cNvSpPr/>
          <p:nvPr/>
        </p:nvSpPr>
        <p:spPr>
          <a:xfrm>
            <a:off x="2618212" y="3860035"/>
            <a:ext cx="431019" cy="306097"/>
          </a:xfrm>
          <a:prstGeom prst="irregularSeal1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56" name="Curved Up Arrow 55"/>
          <p:cNvSpPr/>
          <p:nvPr/>
        </p:nvSpPr>
        <p:spPr>
          <a:xfrm flipV="1">
            <a:off x="2838285" y="3677853"/>
            <a:ext cx="869094" cy="224377"/>
          </a:xfrm>
          <a:prstGeom prst="curvedUpArrow">
            <a:avLst>
              <a:gd name="adj1" fmla="val 0"/>
              <a:gd name="adj2" fmla="val 49082"/>
              <a:gd name="adj3" fmla="val 25000"/>
            </a:avLst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5483659" y="3948448"/>
            <a:ext cx="917280" cy="23256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58" name="Explosion 1 57"/>
          <p:cNvSpPr/>
          <p:nvPr/>
        </p:nvSpPr>
        <p:spPr>
          <a:xfrm>
            <a:off x="4864490" y="3896150"/>
            <a:ext cx="431019" cy="306097"/>
          </a:xfrm>
          <a:prstGeom prst="irregularSeal1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59" name="Curved Up Arrow 58"/>
          <p:cNvSpPr/>
          <p:nvPr/>
        </p:nvSpPr>
        <p:spPr>
          <a:xfrm flipV="1">
            <a:off x="5084563" y="3713968"/>
            <a:ext cx="869094" cy="224377"/>
          </a:xfrm>
          <a:prstGeom prst="curvedUpArrow">
            <a:avLst>
              <a:gd name="adj1" fmla="val 0"/>
              <a:gd name="adj2" fmla="val 49082"/>
              <a:gd name="adj3" fmla="val 25000"/>
            </a:avLst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60" name="Straight Connector 59"/>
          <p:cNvCxnSpPr/>
          <p:nvPr/>
        </p:nvCxnSpPr>
        <p:spPr>
          <a:xfrm>
            <a:off x="2420691" y="4856022"/>
            <a:ext cx="6256528" cy="0"/>
          </a:xfrm>
          <a:prstGeom prst="line">
            <a:avLst/>
          </a:prstGeom>
          <a:ln w="508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Rectangle 60"/>
          <p:cNvSpPr/>
          <p:nvPr/>
        </p:nvSpPr>
        <p:spPr>
          <a:xfrm>
            <a:off x="3248739" y="4727807"/>
            <a:ext cx="917280" cy="23256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62" name="Explosion 1 61"/>
          <p:cNvSpPr/>
          <p:nvPr/>
        </p:nvSpPr>
        <p:spPr>
          <a:xfrm>
            <a:off x="2629570" y="4675509"/>
            <a:ext cx="431019" cy="306097"/>
          </a:xfrm>
          <a:prstGeom prst="irregularSeal1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63" name="Curved Up Arrow 62"/>
          <p:cNvSpPr/>
          <p:nvPr/>
        </p:nvSpPr>
        <p:spPr>
          <a:xfrm flipV="1">
            <a:off x="2849643" y="4493327"/>
            <a:ext cx="869094" cy="224377"/>
          </a:xfrm>
          <a:prstGeom prst="curvedUpArrow">
            <a:avLst>
              <a:gd name="adj1" fmla="val 0"/>
              <a:gd name="adj2" fmla="val 49082"/>
              <a:gd name="adj3" fmla="val 25000"/>
            </a:avLst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7561111" y="3122871"/>
            <a:ext cx="917280" cy="23256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68" name="Explosion 1 67"/>
          <p:cNvSpPr/>
          <p:nvPr/>
        </p:nvSpPr>
        <p:spPr>
          <a:xfrm>
            <a:off x="6941942" y="3070573"/>
            <a:ext cx="431019" cy="306097"/>
          </a:xfrm>
          <a:prstGeom prst="irregularSeal1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69" name="Curved Up Arrow 68"/>
          <p:cNvSpPr/>
          <p:nvPr/>
        </p:nvSpPr>
        <p:spPr>
          <a:xfrm flipV="1">
            <a:off x="7162015" y="2888391"/>
            <a:ext cx="869094" cy="224377"/>
          </a:xfrm>
          <a:prstGeom prst="curvedUpArrow">
            <a:avLst>
              <a:gd name="adj1" fmla="val 0"/>
              <a:gd name="adj2" fmla="val 49082"/>
              <a:gd name="adj3" fmla="val 25000"/>
            </a:avLst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70" name="Left Brace 69"/>
          <p:cNvSpPr/>
          <p:nvPr/>
        </p:nvSpPr>
        <p:spPr>
          <a:xfrm>
            <a:off x="2008974" y="2270014"/>
            <a:ext cx="304800" cy="1896117"/>
          </a:xfrm>
          <a:prstGeom prst="leftBrac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73" name="Left Brace 72"/>
          <p:cNvSpPr/>
          <p:nvPr/>
        </p:nvSpPr>
        <p:spPr>
          <a:xfrm rot="16200000">
            <a:off x="3322705" y="4421054"/>
            <a:ext cx="304800" cy="1691071"/>
          </a:xfrm>
          <a:prstGeom prst="leftBrac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74" name="Left Brace 73"/>
          <p:cNvSpPr/>
          <p:nvPr/>
        </p:nvSpPr>
        <p:spPr>
          <a:xfrm rot="16200000">
            <a:off x="5474124" y="4421054"/>
            <a:ext cx="304800" cy="1691071"/>
          </a:xfrm>
          <a:prstGeom prst="leftBrac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75" name="Left Brace 74"/>
          <p:cNvSpPr/>
          <p:nvPr/>
        </p:nvSpPr>
        <p:spPr>
          <a:xfrm rot="16200000">
            <a:off x="7679284" y="4421054"/>
            <a:ext cx="304800" cy="1691071"/>
          </a:xfrm>
          <a:prstGeom prst="leftBrac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2699229" y="5536464"/>
            <a:ext cx="16866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“generic </a:t>
            </a:r>
            <a:r>
              <a:rPr lang="en-US" dirty="0" err="1" smtClean="0"/>
              <a:t>eQTLs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76" name="Rectangle 75"/>
          <p:cNvSpPr/>
          <p:nvPr/>
        </p:nvSpPr>
        <p:spPr>
          <a:xfrm>
            <a:off x="4927486" y="5450380"/>
            <a:ext cx="144297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Brain-specific</a:t>
            </a:r>
          </a:p>
          <a:p>
            <a:pPr algn="ctr"/>
            <a:r>
              <a:rPr lang="en-US" dirty="0" err="1" smtClean="0"/>
              <a:t>eQTLs</a:t>
            </a:r>
            <a:endParaRPr lang="en-US" dirty="0"/>
          </a:p>
        </p:txBody>
      </p:sp>
      <p:sp>
        <p:nvSpPr>
          <p:cNvPr id="77" name="Rectangle 76"/>
          <p:cNvSpPr/>
          <p:nvPr/>
        </p:nvSpPr>
        <p:spPr>
          <a:xfrm>
            <a:off x="7107463" y="5450380"/>
            <a:ext cx="155207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region-specific</a:t>
            </a:r>
          </a:p>
          <a:p>
            <a:pPr algn="ctr"/>
            <a:r>
              <a:rPr lang="en-US" dirty="0" err="1" smtClean="0"/>
              <a:t>eQTL</a:t>
            </a:r>
            <a:endParaRPr lang="en-US" dirty="0"/>
          </a:p>
        </p:txBody>
      </p:sp>
      <p:pic>
        <p:nvPicPr>
          <p:cNvPr id="32" name="Picture 31" descr="liver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481" y="4585716"/>
            <a:ext cx="1205947" cy="891754"/>
          </a:xfrm>
          <a:prstGeom prst="rect">
            <a:avLst/>
          </a:prstGeom>
        </p:spPr>
      </p:pic>
      <p:sp>
        <p:nvSpPr>
          <p:cNvPr id="78" name="TextBox 77"/>
          <p:cNvSpPr txBox="1"/>
          <p:nvPr/>
        </p:nvSpPr>
        <p:spPr>
          <a:xfrm>
            <a:off x="39077" y="-9752"/>
            <a:ext cx="93393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What regulatory elements or factors drive/govern brain-specific </a:t>
            </a:r>
            <a:r>
              <a:rPr lang="en-US" sz="2200" dirty="0" err="1"/>
              <a:t>eQTLs</a:t>
            </a:r>
            <a:r>
              <a:rPr lang="en-US" sz="2200" dirty="0" smtClean="0"/>
              <a:t>?</a:t>
            </a:r>
          </a:p>
          <a:p>
            <a:r>
              <a:rPr lang="en-US" sz="2200" dirty="0"/>
              <a:t>	</a:t>
            </a:r>
            <a:r>
              <a:rPr lang="en-US" sz="2200" dirty="0" smtClean="0">
                <a:sym typeface="Wingdings"/>
              </a:rPr>
              <a:t> (and esp. relative to what’s observed in other organs)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0651446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136767" y="224704"/>
            <a:ext cx="8870461" cy="6278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What regulatory elements or factors drive/govern brain-specific </a:t>
            </a:r>
            <a:r>
              <a:rPr lang="en-US" sz="2200" dirty="0" err="1" smtClean="0"/>
              <a:t>eQTLs</a:t>
            </a:r>
            <a:r>
              <a:rPr lang="en-US" sz="2200" dirty="0" smtClean="0"/>
              <a:t>?</a:t>
            </a:r>
          </a:p>
          <a:p>
            <a:endParaRPr lang="en-US" sz="2200" dirty="0"/>
          </a:p>
          <a:p>
            <a:r>
              <a:rPr lang="en-US" sz="2200" dirty="0" smtClean="0"/>
              <a:t> 	a) To what extent are brain-specific </a:t>
            </a:r>
            <a:r>
              <a:rPr lang="en-US" sz="2200" dirty="0" err="1" smtClean="0"/>
              <a:t>eQTLs</a:t>
            </a:r>
            <a:r>
              <a:rPr lang="en-US" sz="2200" dirty="0" smtClean="0"/>
              <a:t> governed through brain-specific enhancers? Available as roadmap data:</a:t>
            </a:r>
          </a:p>
          <a:p>
            <a:pPr lvl="3"/>
            <a:r>
              <a:rPr lang="en-US" sz="1600" dirty="0"/>
              <a:t>Cortex derived primary cultured </a:t>
            </a:r>
            <a:r>
              <a:rPr lang="en-US" sz="1600" dirty="0" err="1"/>
              <a:t>neurospheres</a:t>
            </a:r>
            <a:endParaRPr lang="en-US" sz="1600" dirty="0"/>
          </a:p>
          <a:p>
            <a:pPr lvl="3"/>
            <a:r>
              <a:rPr lang="en-US" sz="1600" dirty="0"/>
              <a:t>Brain Angular </a:t>
            </a:r>
            <a:r>
              <a:rPr lang="en-US" sz="1600" dirty="0" err="1"/>
              <a:t>Gyrus</a:t>
            </a:r>
            <a:endParaRPr lang="en-US" sz="1600" dirty="0"/>
          </a:p>
          <a:p>
            <a:pPr lvl="3"/>
            <a:r>
              <a:rPr lang="en-US" sz="1600" dirty="0"/>
              <a:t>Brain Anterior Caudate</a:t>
            </a:r>
          </a:p>
          <a:p>
            <a:pPr lvl="3"/>
            <a:r>
              <a:rPr lang="en-US" sz="1600" dirty="0"/>
              <a:t>Brain Cingulate </a:t>
            </a:r>
            <a:r>
              <a:rPr lang="en-US" sz="1600" dirty="0" err="1"/>
              <a:t>Gyrus</a:t>
            </a:r>
            <a:endParaRPr lang="en-US" sz="1600" dirty="0"/>
          </a:p>
          <a:p>
            <a:pPr lvl="3"/>
            <a:r>
              <a:rPr lang="en-US" sz="1600" dirty="0"/>
              <a:t>Brain Germinal Matrix</a:t>
            </a:r>
          </a:p>
          <a:p>
            <a:pPr lvl="3"/>
            <a:r>
              <a:rPr lang="en-US" sz="1600" dirty="0"/>
              <a:t>Brain Hippocampus Middle</a:t>
            </a:r>
          </a:p>
          <a:p>
            <a:pPr lvl="3"/>
            <a:r>
              <a:rPr lang="en-US" sz="1600" dirty="0"/>
              <a:t>Brain Inferior Temporal Lobe</a:t>
            </a:r>
          </a:p>
          <a:p>
            <a:pPr lvl="3"/>
            <a:r>
              <a:rPr lang="en-US" sz="1600" dirty="0"/>
              <a:t>Brain Dorsolateral Prefrontal Cortex</a:t>
            </a:r>
          </a:p>
          <a:p>
            <a:pPr lvl="3"/>
            <a:r>
              <a:rPr lang="en-US" sz="1600" dirty="0"/>
              <a:t>Brain </a:t>
            </a:r>
            <a:r>
              <a:rPr lang="en-US" sz="1600" dirty="0" err="1"/>
              <a:t>Substantia</a:t>
            </a:r>
            <a:r>
              <a:rPr lang="en-US" sz="1600" dirty="0"/>
              <a:t> </a:t>
            </a:r>
            <a:r>
              <a:rPr lang="en-US" sz="1600" dirty="0" err="1"/>
              <a:t>Nigra</a:t>
            </a:r>
            <a:endParaRPr lang="en-US" sz="1600" dirty="0"/>
          </a:p>
          <a:p>
            <a:pPr lvl="3"/>
            <a:endParaRPr lang="en-US" sz="1600" dirty="0"/>
          </a:p>
          <a:p>
            <a:r>
              <a:rPr lang="en-US" sz="2200" dirty="0"/>
              <a:t> 	b) Mutations within “brain-specific TFs” (or </a:t>
            </a:r>
            <a:r>
              <a:rPr lang="en-US" sz="2200" dirty="0" err="1"/>
              <a:t>eQTLs</a:t>
            </a:r>
            <a:r>
              <a:rPr lang="en-US" sz="2200" dirty="0"/>
              <a:t> therein)</a:t>
            </a:r>
          </a:p>
          <a:p>
            <a:r>
              <a:rPr lang="en-US" sz="2200" dirty="0"/>
              <a:t> </a:t>
            </a:r>
            <a:endParaRPr lang="en-US" sz="2200" dirty="0" smtClean="0"/>
          </a:p>
          <a:p>
            <a:r>
              <a:rPr lang="en-US" sz="2200" dirty="0"/>
              <a:t>	</a:t>
            </a:r>
            <a:r>
              <a:rPr lang="en-US" sz="2200" dirty="0" smtClean="0"/>
              <a:t>c) Annotated promoter regions of “brain-specific genes” (from JP’s set)?</a:t>
            </a:r>
            <a:endParaRPr lang="en-US" sz="2200" dirty="0"/>
          </a:p>
          <a:p>
            <a:endParaRPr lang="en-US" sz="2200" dirty="0" smtClean="0"/>
          </a:p>
          <a:p>
            <a:r>
              <a:rPr lang="en-US" sz="2200" dirty="0"/>
              <a:t> 	d</a:t>
            </a:r>
            <a:r>
              <a:rPr lang="en-US" sz="2200" dirty="0" smtClean="0"/>
              <a:t>) </a:t>
            </a:r>
            <a:r>
              <a:rPr lang="en-US" sz="2200" dirty="0" err="1" smtClean="0"/>
              <a:t>HiC</a:t>
            </a:r>
            <a:r>
              <a:rPr lang="en-US" sz="2200" dirty="0" smtClean="0"/>
              <a:t> data available for brain regions? Search for brain-specific chromatin features (specifically: do chromatin contacts specific to the brain lie close to brain-specific </a:t>
            </a:r>
            <a:r>
              <a:rPr lang="en-US" sz="2200" dirty="0" err="1" smtClean="0"/>
              <a:t>eQTLs</a:t>
            </a:r>
            <a:r>
              <a:rPr lang="en-US" sz="2200" dirty="0" smtClean="0"/>
              <a:t>? – suggests roles for enhancers)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5210905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136767" y="1338396"/>
            <a:ext cx="8870461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Example scenarios</a:t>
            </a:r>
          </a:p>
          <a:p>
            <a:endParaRPr lang="en-US" sz="2200" dirty="0" smtClean="0"/>
          </a:p>
          <a:p>
            <a:r>
              <a:rPr lang="en-US" sz="2200" dirty="0" smtClean="0"/>
              <a:t>Relative to other tissues, brain-specific </a:t>
            </a:r>
            <a:r>
              <a:rPr lang="en-US" sz="2200" dirty="0" err="1" smtClean="0"/>
              <a:t>eQTLs</a:t>
            </a:r>
            <a:r>
              <a:rPr lang="en-US" sz="2200" dirty="0" smtClean="0"/>
              <a:t> are enriched for SNVs within 5’ </a:t>
            </a:r>
            <a:r>
              <a:rPr lang="en-US" sz="2200" dirty="0" err="1" smtClean="0"/>
              <a:t>untranslated</a:t>
            </a:r>
            <a:r>
              <a:rPr lang="en-US" sz="2200" dirty="0" smtClean="0"/>
              <a:t> regions</a:t>
            </a:r>
          </a:p>
          <a:p>
            <a:endParaRPr lang="en-US" sz="2200" dirty="0"/>
          </a:p>
          <a:p>
            <a:r>
              <a:rPr lang="en-US" sz="2200" dirty="0" smtClean="0"/>
              <a:t>Non-coding SNVs associated with psychiatric disorders (through GWAS studies, </a:t>
            </a:r>
            <a:r>
              <a:rPr lang="en-US" sz="2200" dirty="0" err="1" smtClean="0"/>
              <a:t>etc</a:t>
            </a:r>
            <a:r>
              <a:rPr lang="en-US" sz="2200" dirty="0" smtClean="0"/>
              <a:t>) are more likely to affect enhancer elements relative to non</a:t>
            </a:r>
            <a:r>
              <a:rPr lang="en-US" sz="2200" dirty="0"/>
              <a:t>-coding SNVs associated with </a:t>
            </a:r>
            <a:r>
              <a:rPr lang="en-US" sz="2200" dirty="0" smtClean="0"/>
              <a:t>diabetes.</a:t>
            </a:r>
          </a:p>
          <a:p>
            <a:endParaRPr lang="en-US" sz="2200" dirty="0" smtClean="0"/>
          </a:p>
          <a:p>
            <a:r>
              <a:rPr lang="en-US" sz="2200" dirty="0" smtClean="0"/>
              <a:t>Different diseases associated with different brain regions (ex: disease “a” affecting “region A” vs. </a:t>
            </a:r>
            <a:r>
              <a:rPr lang="en-US" sz="2200" dirty="0"/>
              <a:t>disease </a:t>
            </a:r>
            <a:r>
              <a:rPr lang="en-US" sz="2200" dirty="0" smtClean="0"/>
              <a:t>“b” </a:t>
            </a:r>
            <a:r>
              <a:rPr lang="en-US" sz="2200" dirty="0"/>
              <a:t>affecting “region </a:t>
            </a:r>
            <a:r>
              <a:rPr lang="en-US" sz="2200" dirty="0" smtClean="0"/>
              <a:t>B”) are marked by differential </a:t>
            </a:r>
            <a:r>
              <a:rPr lang="en-US" sz="2200" dirty="0" err="1" smtClean="0"/>
              <a:t>eQTL</a:t>
            </a:r>
            <a:r>
              <a:rPr lang="en-US" sz="2200" dirty="0" smtClean="0"/>
              <a:t> landscapes. – ex: disease a results from broken promoters, whereas SNVs associated w/disease b results from </a:t>
            </a:r>
            <a:r>
              <a:rPr lang="en-US" sz="2200" dirty="0" err="1" smtClean="0"/>
              <a:t>eQTLs</a:t>
            </a:r>
            <a:r>
              <a:rPr lang="en-US" sz="2200" dirty="0" smtClean="0"/>
              <a:t> within transcripts</a:t>
            </a:r>
          </a:p>
          <a:p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24113406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</TotalTime>
  <Words>153</Words>
  <Application>Microsoft Macintosh PowerPoint</Application>
  <PresentationFormat>On-screen Show (4:3)</PresentationFormat>
  <Paragraphs>34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YALE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DECLAN CLARKE</dc:creator>
  <cp:lastModifiedBy>DECLAN CLARKE</cp:lastModifiedBy>
  <cp:revision>110</cp:revision>
  <dcterms:created xsi:type="dcterms:W3CDTF">2016-12-21T14:33:24Z</dcterms:created>
  <dcterms:modified xsi:type="dcterms:W3CDTF">2016-12-22T01:31:26Z</dcterms:modified>
</cp:coreProperties>
</file>