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58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A85D-BECB-4675-8E89-85AEAE1CE35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2F366-5FAD-49ED-9B33-5A46A63AE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7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A85D-BECB-4675-8E89-85AEAE1CE35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2F366-5FAD-49ED-9B33-5A46A63AE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83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A85D-BECB-4675-8E89-85AEAE1CE35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2F366-5FAD-49ED-9B33-5A46A63AE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29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A85D-BECB-4675-8E89-85AEAE1CE35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2F366-5FAD-49ED-9B33-5A46A63AE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615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A85D-BECB-4675-8E89-85AEAE1CE35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2F366-5FAD-49ED-9B33-5A46A63AE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61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A85D-BECB-4675-8E89-85AEAE1CE35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2F366-5FAD-49ED-9B33-5A46A63AE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38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A85D-BECB-4675-8E89-85AEAE1CE35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2F366-5FAD-49ED-9B33-5A46A63AE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97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A85D-BECB-4675-8E89-85AEAE1CE35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2F366-5FAD-49ED-9B33-5A46A63AE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6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A85D-BECB-4675-8E89-85AEAE1CE35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2F366-5FAD-49ED-9B33-5A46A63AE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34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A85D-BECB-4675-8E89-85AEAE1CE35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2F366-5FAD-49ED-9B33-5A46A63AE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8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A85D-BECB-4675-8E89-85AEAE1CE35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2F366-5FAD-49ED-9B33-5A46A63AE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0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6A85D-BECB-4675-8E89-85AEAE1CE354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2F366-5FAD-49ED-9B33-5A46A63AE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44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Survival5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Response to Steering 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42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Steering Committee Critiques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Could these results be explained by patient age?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Could these results be explained by total mutation load?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Could these results be explained by differing mutational signatures?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Response to Critique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Tabular effect sizes and p-values were already reported after adjusting for patient age (although the survival curves themselves do not yet represent this adjustment)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Tabular effect sizes and p-values were already reported after adjusting for total mutation load </a:t>
            </a:r>
            <a:r>
              <a:rPr lang="en-US" dirty="0" smtClean="0"/>
              <a:t>(although the survival curves themselves do not yet represent this adjustment)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This is a valid criticism, which I have now addressed by comparing functional burdens in observed vs randomized samples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998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I exactly do?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Cox proportional hazard</a:t>
            </a:r>
          </a:p>
          <a:p>
            <a:r>
              <a:rPr lang="en-US" dirty="0" smtClean="0"/>
              <a:t>Survival ~	</a:t>
            </a:r>
            <a:r>
              <a:rPr lang="en-US" dirty="0" err="1" smtClean="0"/>
              <a:t>NormalizedFunctionalBurden</a:t>
            </a:r>
            <a:r>
              <a:rPr lang="en-US" dirty="0" smtClean="0"/>
              <a:t> + </a:t>
            </a:r>
            <a:r>
              <a:rPr lang="en-US" dirty="0" err="1" smtClean="0"/>
              <a:t>MutationLoad</a:t>
            </a:r>
            <a:r>
              <a:rPr lang="en-US" dirty="0" smtClean="0"/>
              <a:t> + </a:t>
            </a:r>
            <a:r>
              <a:rPr lang="en-US" dirty="0" err="1" smtClean="0"/>
              <a:t>PatientAge</a:t>
            </a:r>
            <a:endParaRPr lang="en-US" dirty="0" smtClean="0"/>
          </a:p>
          <a:p>
            <a:r>
              <a:rPr lang="en-US" dirty="0" err="1" smtClean="0"/>
              <a:t>NormalizedFunctionalBurden</a:t>
            </a:r>
            <a:r>
              <a:rPr lang="en-US" dirty="0" smtClean="0"/>
              <a:t> = a number from 0 (low) to 4 (high) that increases with the rank of two </a:t>
            </a:r>
            <a:r>
              <a:rPr lang="en-US" dirty="0" err="1" smtClean="0"/>
              <a:t>subscores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Normalized</a:t>
            </a:r>
            <a:r>
              <a:rPr lang="en-US" i="1" dirty="0" err="1" smtClean="0"/>
              <a:t>Coding</a:t>
            </a:r>
            <a:r>
              <a:rPr lang="en-US" dirty="0" err="1" smtClean="0"/>
              <a:t>FunctionalBurden</a:t>
            </a:r>
            <a:endParaRPr lang="en-US" dirty="0" smtClean="0"/>
          </a:p>
          <a:p>
            <a:pPr lvl="2"/>
            <a:r>
              <a:rPr lang="en-US" dirty="0" smtClean="0"/>
              <a:t>Sum of the </a:t>
            </a:r>
            <a:r>
              <a:rPr lang="en-US" dirty="0" err="1" smtClean="0"/>
              <a:t>FunSeq</a:t>
            </a:r>
            <a:r>
              <a:rPr lang="en-US" dirty="0" smtClean="0"/>
              <a:t> scores of mutations in essential coding genes that are not also PCAWG-driver-genes-in-this-subtype in the observed samples, </a:t>
            </a:r>
            <a:r>
              <a:rPr lang="en-US" dirty="0" smtClean="0">
                <a:solidFill>
                  <a:srgbClr val="C00000"/>
                </a:solidFill>
              </a:rPr>
              <a:t>minus the same in randomized samples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dirty="0" err="1" smtClean="0"/>
              <a:t>Normalized</a:t>
            </a:r>
            <a:r>
              <a:rPr lang="en-US" i="1" dirty="0" err="1" smtClean="0"/>
              <a:t>Noncoding</a:t>
            </a:r>
            <a:r>
              <a:rPr lang="en-US" dirty="0" err="1" smtClean="0"/>
              <a:t>FunctionalBurden</a:t>
            </a:r>
            <a:endParaRPr lang="en-US" dirty="0" smtClean="0"/>
          </a:p>
          <a:p>
            <a:pPr lvl="2"/>
            <a:r>
              <a:rPr lang="en-US" dirty="0" smtClean="0"/>
              <a:t>Sum of the </a:t>
            </a:r>
            <a:r>
              <a:rPr lang="en-US" dirty="0" err="1" smtClean="0"/>
              <a:t>FunSeq</a:t>
            </a:r>
            <a:r>
              <a:rPr lang="en-US" dirty="0" smtClean="0"/>
              <a:t> scores of mutations in sensitive noncoding regions in the observed samples, </a:t>
            </a:r>
            <a:r>
              <a:rPr lang="en-US" dirty="0" smtClean="0">
                <a:solidFill>
                  <a:srgbClr val="C00000"/>
                </a:solidFill>
              </a:rPr>
              <a:t>minus the same in randomized samples</a:t>
            </a:r>
          </a:p>
          <a:p>
            <a:r>
              <a:rPr lang="en-US" dirty="0" err="1" smtClean="0"/>
              <a:t>MutationLoad</a:t>
            </a:r>
            <a:r>
              <a:rPr lang="en-US" dirty="0" smtClean="0"/>
              <a:t> = count of noncoding mutations with </a:t>
            </a:r>
            <a:r>
              <a:rPr lang="en-US" dirty="0" err="1" smtClean="0"/>
              <a:t>FunSeq</a:t>
            </a:r>
            <a:r>
              <a:rPr lang="en-US" dirty="0" smtClean="0"/>
              <a:t> score &lt; 0.5</a:t>
            </a:r>
          </a:p>
        </p:txBody>
      </p:sp>
    </p:spTree>
    <p:extLst>
      <p:ext uri="{BB962C8B-B14F-4D97-AF65-F5344CB8AC3E}">
        <p14:creationId xmlns:p14="http://schemas.microsoft.com/office/powerpoint/2010/main" val="1815135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my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truly a passenger-based analysis</a:t>
            </a:r>
          </a:p>
          <a:p>
            <a:r>
              <a:rPr lang="en-US" dirty="0" smtClean="0"/>
              <a:t>It appropriately addresses important confounders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91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74520"/>
            <a:ext cx="4572000" cy="4572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75" y="1874520"/>
            <a:ext cx="4572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618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[1] "Lymph-CLL"</a:t>
            </a:r>
          </a:p>
          <a:p>
            <a:pPr lvl="0"/>
            <a:r>
              <a:rPr lang="en-US" dirty="0"/>
              <a:t>                      </a:t>
            </a:r>
            <a:r>
              <a:rPr lang="en-US" dirty="0" err="1"/>
              <a:t>coef</a:t>
            </a:r>
            <a:r>
              <a:rPr lang="en-US" dirty="0"/>
              <a:t> </a:t>
            </a:r>
            <a:r>
              <a:rPr lang="en-US" dirty="0" err="1"/>
              <a:t>exp</a:t>
            </a:r>
            <a:r>
              <a:rPr lang="en-US" dirty="0"/>
              <a:t>(</a:t>
            </a:r>
            <a:r>
              <a:rPr lang="en-US" dirty="0" err="1"/>
              <a:t>coef</a:t>
            </a:r>
            <a:r>
              <a:rPr lang="en-US" dirty="0"/>
              <a:t>)     se(</a:t>
            </a:r>
            <a:r>
              <a:rPr lang="en-US" dirty="0" err="1"/>
              <a:t>coef</a:t>
            </a:r>
            <a:r>
              <a:rPr lang="en-US" dirty="0"/>
              <a:t>)         z     </a:t>
            </a:r>
            <a:r>
              <a:rPr lang="en-US" dirty="0" err="1"/>
              <a:t>Pr</a:t>
            </a:r>
            <a:r>
              <a:rPr lang="en-US" dirty="0"/>
              <a:t>(&gt;|z|)</a:t>
            </a:r>
          </a:p>
          <a:p>
            <a:pPr lvl="0"/>
            <a:r>
              <a:rPr lang="en-US" dirty="0" err="1"/>
              <a:t>quart_Burden</a:t>
            </a:r>
            <a:r>
              <a:rPr lang="en-US" dirty="0"/>
              <a:t>  0.3902771434 </a:t>
            </a:r>
            <a:r>
              <a:rPr lang="en-US" dirty="0">
                <a:solidFill>
                  <a:srgbClr val="FF0000"/>
                </a:solidFill>
              </a:rPr>
              <a:t>1.4773902</a:t>
            </a:r>
            <a:r>
              <a:rPr lang="en-US" dirty="0"/>
              <a:t> 0.1558985882  2.503404 </a:t>
            </a:r>
            <a:r>
              <a:rPr lang="en-US" dirty="0">
                <a:solidFill>
                  <a:srgbClr val="FF0000"/>
                </a:solidFill>
              </a:rPr>
              <a:t>1.230051e-02</a:t>
            </a:r>
          </a:p>
          <a:p>
            <a:pPr lvl="0"/>
            <a:r>
              <a:rPr lang="en-US" dirty="0" err="1"/>
              <a:t>NC_count</a:t>
            </a:r>
            <a:r>
              <a:rPr lang="en-US" dirty="0"/>
              <a:t>     -0.0006531121 0.9993471 0.0002980615 -2.191200 2.843735e-02</a:t>
            </a:r>
          </a:p>
          <a:p>
            <a:pPr lvl="0"/>
            <a:r>
              <a:rPr lang="en-US" dirty="0"/>
              <a:t>Age           0.0775046872 1.0805873 0.0192201075  4.032479 5.519146e-05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[1] "Kidney-RCC"</a:t>
            </a:r>
          </a:p>
          <a:p>
            <a:pPr lvl="0"/>
            <a:r>
              <a:rPr lang="en-US" dirty="0"/>
              <a:t>                      </a:t>
            </a:r>
            <a:r>
              <a:rPr lang="en-US" dirty="0" err="1"/>
              <a:t>coef</a:t>
            </a:r>
            <a:r>
              <a:rPr lang="en-US" dirty="0"/>
              <a:t> </a:t>
            </a:r>
            <a:r>
              <a:rPr lang="en-US" dirty="0" err="1"/>
              <a:t>exp</a:t>
            </a:r>
            <a:r>
              <a:rPr lang="en-US" dirty="0"/>
              <a:t>(</a:t>
            </a:r>
            <a:r>
              <a:rPr lang="en-US" dirty="0" err="1"/>
              <a:t>coef</a:t>
            </a:r>
            <a:r>
              <a:rPr lang="en-US" dirty="0"/>
              <a:t>)     se(</a:t>
            </a:r>
            <a:r>
              <a:rPr lang="en-US" dirty="0" err="1"/>
              <a:t>coef</a:t>
            </a:r>
            <a:r>
              <a:rPr lang="en-US" dirty="0"/>
              <a:t>)          z   </a:t>
            </a:r>
            <a:r>
              <a:rPr lang="en-US" dirty="0" err="1"/>
              <a:t>Pr</a:t>
            </a:r>
            <a:r>
              <a:rPr lang="en-US" dirty="0"/>
              <a:t>(&gt;|z|)</a:t>
            </a:r>
          </a:p>
          <a:p>
            <a:pPr lvl="0"/>
            <a:r>
              <a:rPr lang="en-US" dirty="0" err="1"/>
              <a:t>quart_Burden</a:t>
            </a:r>
            <a:r>
              <a:rPr lang="en-US" dirty="0"/>
              <a:t> -3.071326e-01 </a:t>
            </a:r>
            <a:r>
              <a:rPr lang="en-US" dirty="0">
                <a:solidFill>
                  <a:srgbClr val="92D050"/>
                </a:solidFill>
              </a:rPr>
              <a:t>0.7355531</a:t>
            </a:r>
            <a:r>
              <a:rPr lang="en-US" dirty="0"/>
              <a:t> 1.497812e-01 -2.0505421 </a:t>
            </a:r>
            <a:r>
              <a:rPr lang="en-US" dirty="0">
                <a:solidFill>
                  <a:srgbClr val="92D050"/>
                </a:solidFill>
              </a:rPr>
              <a:t>0.04031156</a:t>
            </a:r>
          </a:p>
          <a:p>
            <a:pPr lvl="0"/>
            <a:r>
              <a:rPr lang="en-US" dirty="0" err="1"/>
              <a:t>NC_count</a:t>
            </a:r>
            <a:r>
              <a:rPr lang="en-US" dirty="0"/>
              <a:t>     -2.086096e-05 0.9999791 6.376404e-05 -0.3271587 0.74354785</a:t>
            </a:r>
          </a:p>
          <a:p>
            <a:pPr lvl="0"/>
            <a:r>
              <a:rPr lang="en-US" dirty="0"/>
              <a:t>Age           1.848090e-02 1.0186527 1.694859e-02  1.0904092 0.27553292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822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Findings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 the course of controlling for confounders we observed some interesting associations, which replicate literature findings</a:t>
            </a:r>
          </a:p>
          <a:p>
            <a:r>
              <a:rPr lang="en-US" dirty="0" smtClean="0"/>
              <a:t>For every quartile in low-impact noncoding mutation count,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204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</TotalTime>
  <Words>243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Survival5</vt:lpstr>
      <vt:lpstr>PowerPoint Presentation</vt:lpstr>
      <vt:lpstr>What do I exactly do?</vt:lpstr>
      <vt:lpstr>Properties of my analysis</vt:lpstr>
      <vt:lpstr>PowerPoint Presentation</vt:lpstr>
      <vt:lpstr>PowerPoint Presentation</vt:lpstr>
      <vt:lpstr>Secondary Findings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Surival5</dc:title>
  <dc:creator>Ulysses</dc:creator>
  <cp:lastModifiedBy>Ulysses</cp:lastModifiedBy>
  <cp:revision>12</cp:revision>
  <dcterms:created xsi:type="dcterms:W3CDTF">2016-12-20T21:07:25Z</dcterms:created>
  <dcterms:modified xsi:type="dcterms:W3CDTF">2016-12-21T16:32:07Z</dcterms:modified>
</cp:coreProperties>
</file>