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4" r:id="rId8"/>
    <p:sldId id="265" r:id="rId9"/>
    <p:sldId id="266" r:id="rId10"/>
    <p:sldId id="267" r:id="rId11"/>
    <p:sldId id="268" r:id="rId12"/>
    <p:sldId id="269" r:id="rId13"/>
    <p:sldId id="270" r:id="rId14"/>
    <p:sldId id="271" r:id="rId15"/>
    <p:sldId id="272" r:id="rId16"/>
    <p:sldId id="275" r:id="rId17"/>
    <p:sldId id="276" r:id="rId18"/>
    <p:sldId id="277" r:id="rId19"/>
    <p:sldId id="262" r:id="rId20"/>
    <p:sldId id="26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214" d="100"/>
          <a:sy n="214" d="100"/>
        </p:scale>
        <p:origin x="-1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FBEC99-8B93-974D-AEE0-7C2662F7DBE1}"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898743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BEC99-8B93-974D-AEE0-7C2662F7DBE1}"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108831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BEC99-8B93-974D-AEE0-7C2662F7DBE1}"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243710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BEC99-8B93-974D-AEE0-7C2662F7DBE1}"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220248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FBEC99-8B93-974D-AEE0-7C2662F7DBE1}" type="datetimeFigureOut">
              <a:rPr lang="en-US" smtClean="0"/>
              <a:t>12/17/16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178995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FBEC99-8B93-974D-AEE0-7C2662F7DBE1}"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313021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FBEC99-8B93-974D-AEE0-7C2662F7DBE1}" type="datetimeFigureOut">
              <a:rPr lang="en-US" smtClean="0"/>
              <a:t>12/17/16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278059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FBEC99-8B93-974D-AEE0-7C2662F7DBE1}" type="datetimeFigureOut">
              <a:rPr lang="en-US" smtClean="0"/>
              <a:t>12/17/16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87905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BEC99-8B93-974D-AEE0-7C2662F7DBE1}" type="datetimeFigureOut">
              <a:rPr lang="en-US" smtClean="0"/>
              <a:t>12/17/16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366978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BEC99-8B93-974D-AEE0-7C2662F7DBE1}"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23949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BEC99-8B93-974D-AEE0-7C2662F7DBE1}" type="datetimeFigureOut">
              <a:rPr lang="en-US" smtClean="0"/>
              <a:t>12/17/16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8F9-9D9D-AB46-B7FC-B5D2E9CFF0E7}" type="slidenum">
              <a:rPr lang="en-US" smtClean="0"/>
              <a:t>‹#›</a:t>
            </a:fld>
            <a:endParaRPr lang="en-US"/>
          </a:p>
        </p:txBody>
      </p:sp>
    </p:spTree>
    <p:extLst>
      <p:ext uri="{BB962C8B-B14F-4D97-AF65-F5344CB8AC3E}">
        <p14:creationId xmlns:p14="http://schemas.microsoft.com/office/powerpoint/2010/main" val="180993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BEC99-8B93-974D-AEE0-7C2662F7DBE1}" type="datetimeFigureOut">
              <a:rPr lang="en-US" smtClean="0"/>
              <a:t>12/17/16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CC8F9-9D9D-AB46-B7FC-B5D2E9CFF0E7}" type="slidenum">
              <a:rPr lang="en-US" smtClean="0"/>
              <a:t>‹#›</a:t>
            </a:fld>
            <a:endParaRPr lang="en-US"/>
          </a:p>
        </p:txBody>
      </p:sp>
    </p:spTree>
    <p:extLst>
      <p:ext uri="{BB962C8B-B14F-4D97-AF65-F5344CB8AC3E}">
        <p14:creationId xmlns:p14="http://schemas.microsoft.com/office/powerpoint/2010/main" val="2108961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ENCODE Cancer Supplementary</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456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mulative.proportion.of.cov.mat.10000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80" y="402553"/>
            <a:ext cx="7315200" cy="3657600"/>
          </a:xfrm>
          <a:prstGeom prst="rect">
            <a:avLst/>
          </a:prstGeom>
        </p:spPr>
      </p:pic>
    </p:spTree>
    <p:extLst>
      <p:ext uri="{BB962C8B-B14F-4D97-AF65-F5344CB8AC3E}">
        <p14:creationId xmlns:p14="http://schemas.microsoft.com/office/powerpoint/2010/main" val="3456180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mat.contribution.to.pc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352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mat.boxplot.contribution.to.pc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40" y="373870"/>
            <a:ext cx="5486400" cy="5486400"/>
          </a:xfrm>
          <a:prstGeom prst="rect">
            <a:avLst/>
          </a:prstGeom>
        </p:spPr>
      </p:pic>
    </p:spTree>
    <p:extLst>
      <p:ext uri="{BB962C8B-B14F-4D97-AF65-F5344CB8AC3E}">
        <p14:creationId xmlns:p14="http://schemas.microsoft.com/office/powerpoint/2010/main" val="142960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mat.correlation.heatmap.no.cluster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p:cNvSpPr txBox="1"/>
          <p:nvPr/>
        </p:nvSpPr>
        <p:spPr>
          <a:xfrm>
            <a:off x="4053449" y="652790"/>
            <a:ext cx="3445399" cy="369332"/>
          </a:xfrm>
          <a:prstGeom prst="rect">
            <a:avLst/>
          </a:prstGeom>
          <a:noFill/>
        </p:spPr>
        <p:txBody>
          <a:bodyPr wrap="none" rtlCol="0">
            <a:spAutoFit/>
          </a:bodyPr>
          <a:lstStyle/>
          <a:p>
            <a:r>
              <a:rPr lang="en-US" dirty="0" smtClean="0"/>
              <a:t>Correlation of covariate heat map</a:t>
            </a:r>
            <a:endParaRPr lang="en-US" dirty="0"/>
          </a:p>
        </p:txBody>
      </p:sp>
    </p:spTree>
    <p:extLst>
      <p:ext uri="{BB962C8B-B14F-4D97-AF65-F5344CB8AC3E}">
        <p14:creationId xmlns:p14="http://schemas.microsoft.com/office/powerpoint/2010/main" val="3220883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in.dispersion.parame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528"/>
            <a:ext cx="9144000" cy="5486400"/>
          </a:xfrm>
          <a:prstGeom prst="rect">
            <a:avLst/>
          </a:prstGeom>
        </p:spPr>
      </p:pic>
    </p:spTree>
    <p:extLst>
      <p:ext uri="{BB962C8B-B14F-4D97-AF65-F5344CB8AC3E}">
        <p14:creationId xmlns:p14="http://schemas.microsoft.com/office/powerpoint/2010/main" val="70159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r-HCC.perform.incremen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947" y="0"/>
            <a:ext cx="6858000" cy="6858000"/>
          </a:xfrm>
          <a:prstGeom prst="rect">
            <a:avLst/>
          </a:prstGeom>
        </p:spPr>
      </p:pic>
    </p:spTree>
    <p:extLst>
      <p:ext uri="{BB962C8B-B14F-4D97-AF65-F5344CB8AC3E}">
        <p14:creationId xmlns:p14="http://schemas.microsoft.com/office/powerpoint/2010/main" val="95700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ng-AdenoCA.perform.incremen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396417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st-AdenoCa.perform.incremen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170352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ymph-CLL.perform.incremen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300228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L_TF_co_reg_net_sorted_no_couple.png"/>
          <p:cNvPicPr>
            <a:picLocks noChangeAspect="1"/>
          </p:cNvPicPr>
          <p:nvPr/>
        </p:nvPicPr>
        <p:blipFill rotWithShape="1">
          <a:blip r:embed="rId2">
            <a:extLst>
              <a:ext uri="{28A0092B-C50C-407E-A947-70E740481C1C}">
                <a14:useLocalDpi xmlns:a14="http://schemas.microsoft.com/office/drawing/2010/main" val="0"/>
              </a:ext>
            </a:extLst>
          </a:blip>
          <a:srcRect l="9022" r="52425"/>
          <a:stretch/>
        </p:blipFill>
        <p:spPr>
          <a:xfrm>
            <a:off x="231455" y="0"/>
            <a:ext cx="6338338" cy="6910454"/>
          </a:xfrm>
          <a:prstGeom prst="rect">
            <a:avLst/>
          </a:prstGeom>
        </p:spPr>
      </p:pic>
      <p:sp>
        <p:nvSpPr>
          <p:cNvPr id="4" name="TextBox 3"/>
          <p:cNvSpPr txBox="1"/>
          <p:nvPr/>
        </p:nvSpPr>
        <p:spPr>
          <a:xfrm>
            <a:off x="7655856" y="1305579"/>
            <a:ext cx="527646" cy="369332"/>
          </a:xfrm>
          <a:prstGeom prst="rect">
            <a:avLst/>
          </a:prstGeom>
          <a:noFill/>
        </p:spPr>
        <p:txBody>
          <a:bodyPr wrap="none" rtlCol="0">
            <a:spAutoFit/>
          </a:bodyPr>
          <a:lstStyle/>
          <a:p>
            <a:r>
              <a:rPr lang="en-US" dirty="0" smtClean="0"/>
              <a:t>GM</a:t>
            </a:r>
            <a:endParaRPr lang="en-US" dirty="0"/>
          </a:p>
        </p:txBody>
      </p:sp>
    </p:spTree>
    <p:extLst>
      <p:ext uri="{BB962C8B-B14F-4D97-AF65-F5344CB8AC3E}">
        <p14:creationId xmlns:p14="http://schemas.microsoft.com/office/powerpoint/2010/main" val="307177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Figure 1 related Supporting Figures</a:t>
            </a:r>
            <a:endParaRPr lang="en-US" dirty="0"/>
          </a:p>
        </p:txBody>
      </p:sp>
    </p:spTree>
    <p:extLst>
      <p:ext uri="{BB962C8B-B14F-4D97-AF65-F5344CB8AC3E}">
        <p14:creationId xmlns:p14="http://schemas.microsoft.com/office/powerpoint/2010/main" val="3974226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L_TF_co_reg_net_sorted_no_couple.png"/>
          <p:cNvPicPr>
            <a:picLocks noChangeAspect="1"/>
          </p:cNvPicPr>
          <p:nvPr/>
        </p:nvPicPr>
        <p:blipFill rotWithShape="1">
          <a:blip r:embed="rId2">
            <a:extLst>
              <a:ext uri="{28A0092B-C50C-407E-A947-70E740481C1C}">
                <a14:useLocalDpi xmlns:a14="http://schemas.microsoft.com/office/drawing/2010/main" val="0"/>
              </a:ext>
            </a:extLst>
          </a:blip>
          <a:srcRect l="53805" r="7318"/>
          <a:stretch/>
        </p:blipFill>
        <p:spPr>
          <a:xfrm>
            <a:off x="207718" y="-337228"/>
            <a:ext cx="6700358" cy="7244174"/>
          </a:xfrm>
          <a:prstGeom prst="rect">
            <a:avLst/>
          </a:prstGeom>
        </p:spPr>
      </p:pic>
      <p:sp>
        <p:nvSpPr>
          <p:cNvPr id="3" name="TextBox 2"/>
          <p:cNvSpPr txBox="1"/>
          <p:nvPr/>
        </p:nvSpPr>
        <p:spPr>
          <a:xfrm>
            <a:off x="8095029" y="2587421"/>
            <a:ext cx="655573" cy="369332"/>
          </a:xfrm>
          <a:prstGeom prst="rect">
            <a:avLst/>
          </a:prstGeom>
          <a:noFill/>
        </p:spPr>
        <p:txBody>
          <a:bodyPr wrap="none" rtlCol="0">
            <a:spAutoFit/>
          </a:bodyPr>
          <a:lstStyle/>
          <a:p>
            <a:r>
              <a:rPr lang="en-US" dirty="0" smtClean="0"/>
              <a:t>K562</a:t>
            </a:r>
            <a:endParaRPr lang="en-US" dirty="0"/>
          </a:p>
        </p:txBody>
      </p:sp>
    </p:spTree>
    <p:extLst>
      <p:ext uri="{BB962C8B-B14F-4D97-AF65-F5344CB8AC3E}">
        <p14:creationId xmlns:p14="http://schemas.microsoft.com/office/powerpoint/2010/main" val="77588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ymph-CLLvioplot.of.estimated.mut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spTree>
    <p:extLst>
      <p:ext uri="{BB962C8B-B14F-4D97-AF65-F5344CB8AC3E}">
        <p14:creationId xmlns:p14="http://schemas.microsoft.com/office/powerpoint/2010/main" val="1306167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ver-HCCvioplot.of.estimated.mut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4" y="0"/>
            <a:ext cx="4572000" cy="2743200"/>
          </a:xfrm>
          <a:prstGeom prst="rect">
            <a:avLst/>
          </a:prstGeom>
        </p:spPr>
      </p:pic>
      <p:pic>
        <p:nvPicPr>
          <p:cNvPr id="3" name="Picture 2" descr="Lung-SCCvioplot.of.estimated.mutR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29" y="0"/>
            <a:ext cx="4572000" cy="2743200"/>
          </a:xfrm>
          <a:prstGeom prst="rect">
            <a:avLst/>
          </a:prstGeom>
        </p:spPr>
      </p:pic>
      <p:pic>
        <p:nvPicPr>
          <p:cNvPr id="4" name="Picture 3" descr="Lung-AdenoCAvioplot.of.estimated.mutR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4" y="3257643"/>
            <a:ext cx="4572000" cy="2743200"/>
          </a:xfrm>
          <a:prstGeom prst="rect">
            <a:avLst/>
          </a:prstGeom>
        </p:spPr>
      </p:pic>
      <p:pic>
        <p:nvPicPr>
          <p:cNvPr id="5" name="Picture 4" descr="Lung-SCCvioplot.of.estimated.mutRat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829" y="3257643"/>
            <a:ext cx="4572000" cy="2743200"/>
          </a:xfrm>
          <a:prstGeom prst="rect">
            <a:avLst/>
          </a:prstGeom>
        </p:spPr>
      </p:pic>
    </p:spTree>
    <p:extLst>
      <p:ext uri="{BB962C8B-B14F-4D97-AF65-F5344CB8AC3E}">
        <p14:creationId xmlns:p14="http://schemas.microsoft.com/office/powerpoint/2010/main" val="66083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ymph-CLL.radial.of.estimated.mut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405" y="789282"/>
            <a:ext cx="4572000" cy="4572000"/>
          </a:xfrm>
          <a:prstGeom prst="rect">
            <a:avLst/>
          </a:prstGeom>
        </p:spPr>
      </p:pic>
    </p:spTree>
    <p:extLst>
      <p:ext uri="{BB962C8B-B14F-4D97-AF65-F5344CB8AC3E}">
        <p14:creationId xmlns:p14="http://schemas.microsoft.com/office/powerpoint/2010/main" val="3858033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2775" y="0"/>
            <a:ext cx="6068970" cy="6469665"/>
            <a:chOff x="1040469" y="32021"/>
            <a:chExt cx="6068970" cy="6469665"/>
          </a:xfrm>
        </p:grpSpPr>
        <p:grpSp>
          <p:nvGrpSpPr>
            <p:cNvPr id="7" name="Group 6"/>
            <p:cNvGrpSpPr/>
            <p:nvPr/>
          </p:nvGrpSpPr>
          <p:grpSpPr>
            <a:xfrm>
              <a:off x="1040469" y="32021"/>
              <a:ext cx="3200400" cy="6469665"/>
              <a:chOff x="1064209" y="32021"/>
              <a:chExt cx="3200400" cy="6469665"/>
            </a:xfrm>
          </p:grpSpPr>
          <p:pic>
            <p:nvPicPr>
              <p:cNvPr id="2" name="Picture 1" descr="Breast-AdenoCa.radial.of.estimated.mut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209" y="32021"/>
                <a:ext cx="3200400" cy="3200400"/>
              </a:xfrm>
              <a:prstGeom prst="rect">
                <a:avLst/>
              </a:prstGeom>
            </p:spPr>
          </p:pic>
          <p:pic>
            <p:nvPicPr>
              <p:cNvPr id="4" name="Picture 3" descr="Lung-AdenoCA.radial.of.estimated.mutR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209" y="3301286"/>
                <a:ext cx="3200400" cy="3200400"/>
              </a:xfrm>
              <a:prstGeom prst="rect">
                <a:avLst/>
              </a:prstGeom>
            </p:spPr>
          </p:pic>
        </p:grpSp>
        <p:grpSp>
          <p:nvGrpSpPr>
            <p:cNvPr id="6" name="Group 5"/>
            <p:cNvGrpSpPr/>
            <p:nvPr/>
          </p:nvGrpSpPr>
          <p:grpSpPr>
            <a:xfrm>
              <a:off x="3909039" y="32021"/>
              <a:ext cx="3200400" cy="6469665"/>
              <a:chOff x="5030721" y="32021"/>
              <a:chExt cx="3200400" cy="6469665"/>
            </a:xfrm>
          </p:grpSpPr>
          <p:pic>
            <p:nvPicPr>
              <p:cNvPr id="3" name="Picture 2" descr="Liver-HCC.radial.of.estimated.mutR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21" y="32021"/>
                <a:ext cx="3200400" cy="3200400"/>
              </a:xfrm>
              <a:prstGeom prst="rect">
                <a:avLst/>
              </a:prstGeom>
            </p:spPr>
          </p:pic>
          <p:pic>
            <p:nvPicPr>
              <p:cNvPr id="5" name="Picture 4" descr="Lung-SCC.radial.of.estimated.mutRat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721" y="3301286"/>
                <a:ext cx="3200400" cy="3200400"/>
              </a:xfrm>
              <a:prstGeom prst="rect">
                <a:avLst/>
              </a:prstGeom>
            </p:spPr>
          </p:pic>
        </p:grpSp>
      </p:grpSp>
      <p:sp>
        <p:nvSpPr>
          <p:cNvPr id="9" name="TextBox 8"/>
          <p:cNvSpPr txBox="1"/>
          <p:nvPr/>
        </p:nvSpPr>
        <p:spPr>
          <a:xfrm>
            <a:off x="6225576" y="534101"/>
            <a:ext cx="2842756" cy="2862322"/>
          </a:xfrm>
          <a:prstGeom prst="rect">
            <a:avLst/>
          </a:prstGeom>
          <a:noFill/>
        </p:spPr>
        <p:txBody>
          <a:bodyPr wrap="square" rtlCol="0">
            <a:spAutoFit/>
          </a:bodyPr>
          <a:lstStyle/>
          <a:p>
            <a:pPr algn="ctr"/>
            <a:r>
              <a:rPr lang="en-US" sz="1600" dirty="0" smtClean="0"/>
              <a:t>Figure S1.x mutational heterogeneity due to local context effect</a:t>
            </a:r>
          </a:p>
          <a:p>
            <a:pPr algn="just"/>
            <a:r>
              <a:rPr lang="en-US" sz="1200" dirty="0" smtClean="0"/>
              <a:t>3mer model was used to predict the context specific mutation rate base on 1mb bins.  The median mutation rate for each 3mer was shown in the radial plot. In general, we observed higher mutation rate in all positions with *C* and *G* context. The max and min median mutation rate among different 3mers ranges from </a:t>
            </a:r>
            <a:r>
              <a:rPr lang="nb-NO" sz="1200" dirty="0" smtClean="0"/>
              <a:t>5.085 (liver cancer) to </a:t>
            </a:r>
            <a:r>
              <a:rPr lang="is-IS" sz="1200" dirty="0" smtClean="0"/>
              <a:t>25.278 (CLL), even after adusting the effects from genomic features.</a:t>
            </a:r>
            <a:endParaRPr lang="en-US" sz="1200" dirty="0"/>
          </a:p>
        </p:txBody>
      </p:sp>
      <p:sp>
        <p:nvSpPr>
          <p:cNvPr id="10" name="TextBox 9"/>
          <p:cNvSpPr txBox="1"/>
          <p:nvPr/>
        </p:nvSpPr>
        <p:spPr>
          <a:xfrm>
            <a:off x="6124088" y="4219395"/>
            <a:ext cx="2944243" cy="1200329"/>
          </a:xfrm>
          <a:prstGeom prst="rect">
            <a:avLst/>
          </a:prstGeom>
          <a:noFill/>
        </p:spPr>
        <p:txBody>
          <a:bodyPr wrap="square" rtlCol="0">
            <a:spAutoFit/>
          </a:bodyPr>
          <a:lstStyle/>
          <a:p>
            <a:pPr algn="ctr"/>
            <a:r>
              <a:rPr lang="en-US" sz="1200" dirty="0" smtClean="0"/>
              <a:t>Comments from JZ: </a:t>
            </a:r>
          </a:p>
          <a:p>
            <a:pPr algn="just"/>
            <a:r>
              <a:rPr lang="en-US" sz="1200" dirty="0" smtClean="0">
                <a:solidFill>
                  <a:srgbClr val="3366FF"/>
                </a:solidFill>
              </a:rPr>
              <a:t>Potentially a very nice and beautify figure to go to the main figure pack. However, </a:t>
            </a:r>
            <a:r>
              <a:rPr lang="en-US" sz="1200" dirty="0" err="1" smtClean="0">
                <a:solidFill>
                  <a:srgbClr val="3366FF"/>
                </a:solidFill>
              </a:rPr>
              <a:t>mutsigCV</a:t>
            </a:r>
            <a:r>
              <a:rPr lang="en-US" sz="1200" dirty="0" smtClean="0">
                <a:solidFill>
                  <a:srgbClr val="3366FF"/>
                </a:solidFill>
              </a:rPr>
              <a:t> has something similar to this one. And it mainly showing the heterogeneity, not the contribution of the covariates.</a:t>
            </a:r>
            <a:endParaRPr lang="en-US" sz="1200" dirty="0">
              <a:solidFill>
                <a:srgbClr val="3366FF"/>
              </a:solidFill>
            </a:endParaRPr>
          </a:p>
        </p:txBody>
      </p:sp>
    </p:spTree>
    <p:extLst>
      <p:ext uri="{BB962C8B-B14F-4D97-AF65-F5344CB8AC3E}">
        <p14:creationId xmlns:p14="http://schemas.microsoft.com/office/powerpoint/2010/main" val="42258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count.per.sa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553" y="824889"/>
            <a:ext cx="5486400" cy="5486400"/>
          </a:xfrm>
          <a:prstGeom prst="rect">
            <a:avLst/>
          </a:prstGeom>
        </p:spPr>
      </p:pic>
      <p:sp>
        <p:nvSpPr>
          <p:cNvPr id="4" name="TextBox 3"/>
          <p:cNvSpPr txBox="1"/>
          <p:nvPr/>
        </p:nvSpPr>
        <p:spPr>
          <a:xfrm>
            <a:off x="2089040" y="292272"/>
            <a:ext cx="4290840" cy="276999"/>
          </a:xfrm>
          <a:prstGeom prst="rect">
            <a:avLst/>
          </a:prstGeom>
          <a:noFill/>
        </p:spPr>
        <p:txBody>
          <a:bodyPr wrap="square" rtlCol="0">
            <a:spAutoFit/>
          </a:bodyPr>
          <a:lstStyle/>
          <a:p>
            <a:pPr algn="ctr"/>
            <a:r>
              <a:rPr lang="en-US" sz="1200" dirty="0" smtClean="0"/>
              <a:t>Figure S* Number of variants per sample per cancer type</a:t>
            </a:r>
            <a:endParaRPr lang="en-US" sz="1200" dirty="0"/>
          </a:p>
        </p:txBody>
      </p:sp>
    </p:spTree>
    <p:extLst>
      <p:ext uri="{BB962C8B-B14F-4D97-AF65-F5344CB8AC3E}">
        <p14:creationId xmlns:p14="http://schemas.microsoft.com/office/powerpoint/2010/main" val="112929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0233" y="1655712"/>
            <a:ext cx="3236784" cy="276999"/>
          </a:xfrm>
          <a:prstGeom prst="rect">
            <a:avLst/>
          </a:prstGeom>
          <a:noFill/>
        </p:spPr>
        <p:txBody>
          <a:bodyPr wrap="none" rtlCol="0">
            <a:spAutoFit/>
          </a:bodyPr>
          <a:lstStyle/>
          <a:p>
            <a:r>
              <a:rPr lang="en-US" sz="1200" dirty="0" smtClean="0"/>
              <a:t>Table S* Summary of variant number per sample </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708255597"/>
              </p:ext>
            </p:extLst>
          </p:nvPr>
        </p:nvGraphicFramePr>
        <p:xfrm>
          <a:off x="2032000" y="2196371"/>
          <a:ext cx="5080000" cy="1173480"/>
        </p:xfrm>
        <a:graphic>
          <a:graphicData uri="http://schemas.openxmlformats.org/drawingml/2006/table">
            <a:tbl>
              <a:tblPr>
                <a:tableStyleId>{8EC20E35-A176-4012-BC5E-935CFFF8708E}</a:tableStyleId>
              </a:tblPr>
              <a:tblGrid>
                <a:gridCol w="1092200"/>
                <a:gridCol w="393700"/>
                <a:gridCol w="546100"/>
                <a:gridCol w="558800"/>
                <a:gridCol w="927100"/>
                <a:gridCol w="927100"/>
                <a:gridCol w="635000"/>
              </a:tblGrid>
              <a:tr h="190500">
                <a:tc>
                  <a:txBody>
                    <a:bodyPr/>
                    <a:lstStyle/>
                    <a:p>
                      <a:pPr algn="ctr" fontAlgn="b"/>
                      <a:r>
                        <a:rPr lang="en-US" sz="1200" u="none" strike="noStrike" dirty="0" smtClean="0">
                          <a:effectLst/>
                        </a:rPr>
                        <a:t>Cancer</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min</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max</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median</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mean</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sd</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nSample</a:t>
                      </a:r>
                      <a:endParaRPr lang="en-US" sz="1200" b="0" i="0" u="none" strike="noStrike">
                        <a:solidFill>
                          <a:srgbClr val="000000"/>
                        </a:solidFill>
                        <a:effectLst/>
                        <a:latin typeface="Calibri"/>
                      </a:endParaRPr>
                    </a:p>
                  </a:txBody>
                  <a:tcPr marL="12700" marR="12700" marT="12700" marB="0" anchor="b"/>
                </a:tc>
              </a:tr>
              <a:tr h="190500">
                <a:tc>
                  <a:txBody>
                    <a:bodyPr/>
                    <a:lstStyle/>
                    <a:p>
                      <a:pPr algn="ctr" fontAlgn="b"/>
                      <a:r>
                        <a:rPr lang="en-US" sz="1200" u="none" strike="noStrike">
                          <a:effectLst/>
                        </a:rPr>
                        <a:t>Breast-AdenoCa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1207</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65256</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5203</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fi-FI" sz="1200" u="none" strike="noStrike">
                          <a:effectLst/>
                        </a:rPr>
                        <a:t>7241.010256</a:t>
                      </a:r>
                      <a:endParaRPr lang="fi-FI" sz="1200" b="0" i="0" u="none" strike="noStrike">
                        <a:solidFill>
                          <a:srgbClr val="000000"/>
                        </a:solidFill>
                        <a:effectLst/>
                        <a:latin typeface="Calibri"/>
                      </a:endParaRPr>
                    </a:p>
                  </a:txBody>
                  <a:tcPr marL="12700" marR="12700" marT="12700" marB="0" anchor="b"/>
                </a:tc>
                <a:tc>
                  <a:txBody>
                    <a:bodyPr/>
                    <a:lstStyle/>
                    <a:p>
                      <a:pPr algn="ctr" fontAlgn="b"/>
                      <a:r>
                        <a:rPr lang="hr-HR" sz="1200" u="none" strike="noStrike" dirty="0">
                          <a:effectLst/>
                        </a:rPr>
                        <a:t>7709.552967</a:t>
                      </a:r>
                      <a:endParaRPr lang="hr-HR" sz="1200" b="0" i="0" u="none" strike="noStrike" dirty="0">
                        <a:solidFill>
                          <a:srgbClr val="000000"/>
                        </a:solidFill>
                        <a:effectLst/>
                        <a:latin typeface="Calibri"/>
                      </a:endParaRPr>
                    </a:p>
                  </a:txBody>
                  <a:tcPr marL="12700" marR="12700" marT="12700" marB="0" anchor="b"/>
                </a:tc>
                <a:tc>
                  <a:txBody>
                    <a:bodyPr/>
                    <a:lstStyle/>
                    <a:p>
                      <a:pPr algn="ctr" fontAlgn="b"/>
                      <a:r>
                        <a:rPr lang="is-IS" sz="1200" u="none" strike="noStrike">
                          <a:effectLst/>
                        </a:rPr>
                        <a:t>195</a:t>
                      </a:r>
                      <a:endParaRPr lang="is-IS" sz="1200" b="0" i="0" u="none" strike="noStrike">
                        <a:solidFill>
                          <a:srgbClr val="000000"/>
                        </a:solidFill>
                        <a:effectLst/>
                        <a:latin typeface="Calibri"/>
                      </a:endParaRPr>
                    </a:p>
                  </a:txBody>
                  <a:tcPr marL="12700" marR="12700" marT="12700" marB="0" anchor="b"/>
                </a:tc>
              </a:tr>
              <a:tr h="190500">
                <a:tc>
                  <a:txBody>
                    <a:bodyPr/>
                    <a:lstStyle/>
                    <a:p>
                      <a:pPr algn="ctr" fontAlgn="b"/>
                      <a:r>
                        <a:rPr lang="en-US" sz="1200" u="none" strike="noStrike">
                          <a:effectLst/>
                        </a:rPr>
                        <a:t>Lymph-CLL</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755</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5645</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2286</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2440.266667</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901.2233608</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90</a:t>
                      </a:r>
                      <a:endParaRPr lang="en-US" sz="1200" b="0" i="0" u="none" strike="noStrike">
                        <a:solidFill>
                          <a:srgbClr val="000000"/>
                        </a:solidFill>
                        <a:effectLst/>
                        <a:latin typeface="Calibri"/>
                      </a:endParaRPr>
                    </a:p>
                  </a:txBody>
                  <a:tcPr marL="12700" marR="12700" marT="12700" marB="0" anchor="b"/>
                </a:tc>
              </a:tr>
              <a:tr h="190500">
                <a:tc>
                  <a:txBody>
                    <a:bodyPr/>
                    <a:lstStyle/>
                    <a:p>
                      <a:pPr algn="ctr" fontAlgn="b"/>
                      <a:r>
                        <a:rPr lang="en-US" sz="1200" u="none" strike="noStrike">
                          <a:effectLst/>
                        </a:rPr>
                        <a:t>Lung-AdenoCA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ru-RU" sz="1200" u="none" strike="noStrike">
                          <a:effectLst/>
                        </a:rPr>
                        <a:t>570</a:t>
                      </a:r>
                      <a:endParaRPr lang="ru-RU"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190653</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cs-CZ" sz="1200" u="none" strike="noStrike">
                          <a:effectLst/>
                        </a:rPr>
                        <a:t>21117</a:t>
                      </a:r>
                      <a:endParaRPr lang="cs-CZ" sz="1200" b="0" i="0" u="none" strike="noStrike">
                        <a:solidFill>
                          <a:srgbClr val="000000"/>
                        </a:solidFill>
                        <a:effectLst/>
                        <a:latin typeface="Calibri"/>
                      </a:endParaRPr>
                    </a:p>
                  </a:txBody>
                  <a:tcPr marL="12700" marR="12700" marT="12700" marB="0" anchor="b"/>
                </a:tc>
                <a:tc>
                  <a:txBody>
                    <a:bodyPr/>
                    <a:lstStyle/>
                    <a:p>
                      <a:pPr algn="ctr" fontAlgn="b"/>
                      <a:r>
                        <a:rPr lang="hr-HR" sz="1200" u="none" strike="noStrike">
                          <a:effectLst/>
                        </a:rPr>
                        <a:t>36167.35135</a:t>
                      </a:r>
                      <a:endParaRPr lang="hr-HR" sz="1200" b="0" i="0" u="none" strike="noStrike">
                        <a:solidFill>
                          <a:srgbClr val="000000"/>
                        </a:solidFill>
                        <a:effectLst/>
                        <a:latin typeface="Calibri"/>
                      </a:endParaRPr>
                    </a:p>
                  </a:txBody>
                  <a:tcPr marL="12700" marR="12700" marT="12700" marB="0" anchor="b"/>
                </a:tc>
                <a:tc>
                  <a:txBody>
                    <a:bodyPr/>
                    <a:lstStyle/>
                    <a:p>
                      <a:pPr algn="ctr" fontAlgn="b"/>
                      <a:r>
                        <a:rPr lang="fi-FI" sz="1200" u="none" strike="noStrike">
                          <a:effectLst/>
                        </a:rPr>
                        <a:t>44872.58571</a:t>
                      </a:r>
                      <a:endParaRPr lang="fi-FI"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37</a:t>
                      </a:r>
                      <a:endParaRPr lang="is-IS" sz="1200" b="0" i="0" u="none" strike="noStrike">
                        <a:solidFill>
                          <a:srgbClr val="000000"/>
                        </a:solidFill>
                        <a:effectLst/>
                        <a:latin typeface="Calibri"/>
                      </a:endParaRPr>
                    </a:p>
                  </a:txBody>
                  <a:tcPr marL="12700" marR="12700" marT="12700" marB="0" anchor="b"/>
                </a:tc>
              </a:tr>
              <a:tr h="190500">
                <a:tc>
                  <a:txBody>
                    <a:bodyPr/>
                    <a:lstStyle/>
                    <a:p>
                      <a:pPr algn="ctr" fontAlgn="b"/>
                      <a:r>
                        <a:rPr lang="en-US" sz="1200" u="none" strike="noStrike">
                          <a:effectLst/>
                        </a:rPr>
                        <a:t>Liver-HCC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711</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cs-CZ" sz="1200" u="none" strike="noStrike">
                          <a:effectLst/>
                        </a:rPr>
                        <a:t>32597</a:t>
                      </a:r>
                      <a:endParaRPr lang="cs-CZ" sz="1200" b="0" i="0" u="none" strike="noStrike">
                        <a:solidFill>
                          <a:srgbClr val="000000"/>
                        </a:solidFill>
                        <a:effectLst/>
                        <a:latin typeface="Calibri"/>
                      </a:endParaRPr>
                    </a:p>
                  </a:txBody>
                  <a:tcPr marL="12700" marR="12700" marT="12700" marB="0" anchor="b"/>
                </a:tc>
                <a:tc>
                  <a:txBody>
                    <a:bodyPr/>
                    <a:lstStyle/>
                    <a:p>
                      <a:pPr algn="ctr" fontAlgn="b"/>
                      <a:r>
                        <a:rPr lang="cs-CZ" sz="1200" u="none" strike="noStrike">
                          <a:effectLst/>
                        </a:rPr>
                        <a:t>11101</a:t>
                      </a:r>
                      <a:endParaRPr lang="cs-CZ"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12066.5082</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hr-HR" sz="1200" u="none" strike="noStrike">
                          <a:effectLst/>
                        </a:rPr>
                        <a:t>5806.534533</a:t>
                      </a:r>
                      <a:endParaRPr lang="hr-HR"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61</a:t>
                      </a:r>
                      <a:endParaRPr lang="en-US" sz="1200" b="0" i="0" u="none" strike="noStrike">
                        <a:solidFill>
                          <a:srgbClr val="000000"/>
                        </a:solidFill>
                        <a:effectLst/>
                        <a:latin typeface="Calibri"/>
                      </a:endParaRPr>
                    </a:p>
                  </a:txBody>
                  <a:tcPr marL="12700" marR="12700" marT="12700" marB="0" anchor="b"/>
                </a:tc>
              </a:tr>
              <a:tr h="190500">
                <a:tc>
                  <a:txBody>
                    <a:bodyPr/>
                    <a:lstStyle/>
                    <a:p>
                      <a:pPr algn="ctr" fontAlgn="b"/>
                      <a:r>
                        <a:rPr lang="en-US" sz="1200" u="none" strike="noStrike">
                          <a:effectLst/>
                        </a:rPr>
                        <a:t>Lung-SCC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uk-UA" sz="1200" u="none" strike="noStrike">
                          <a:effectLst/>
                        </a:rPr>
                        <a:t>5390</a:t>
                      </a:r>
                      <a:endParaRPr lang="uk-UA" sz="1200" b="0" i="0" u="none" strike="noStrike">
                        <a:solidFill>
                          <a:srgbClr val="000000"/>
                        </a:solidFill>
                        <a:effectLst/>
                        <a:latin typeface="Calibri"/>
                      </a:endParaRPr>
                    </a:p>
                  </a:txBody>
                  <a:tcPr marL="12700" marR="12700" marT="12700" marB="0" anchor="b"/>
                </a:tc>
                <a:tc>
                  <a:txBody>
                    <a:bodyPr/>
                    <a:lstStyle/>
                    <a:p>
                      <a:pPr algn="ctr" fontAlgn="b"/>
                      <a:r>
                        <a:rPr lang="cs-CZ" sz="1200" u="none" strike="noStrike">
                          <a:effectLst/>
                        </a:rPr>
                        <a:t>136115</a:t>
                      </a:r>
                      <a:endParaRPr lang="cs-CZ" sz="1200" b="0" i="0" u="none" strike="noStrike">
                        <a:solidFill>
                          <a:srgbClr val="000000"/>
                        </a:solidFill>
                        <a:effectLst/>
                        <a:latin typeface="Calibri"/>
                      </a:endParaRPr>
                    </a:p>
                  </a:txBody>
                  <a:tcPr marL="12700" marR="12700" marT="12700" marB="0" anchor="b"/>
                </a:tc>
                <a:tc>
                  <a:txBody>
                    <a:bodyPr/>
                    <a:lstStyle/>
                    <a:p>
                      <a:pPr algn="ctr" fontAlgn="b"/>
                      <a:r>
                        <a:rPr lang="fi-FI" sz="1200" u="none" strike="noStrike">
                          <a:effectLst/>
                        </a:rPr>
                        <a:t>43797</a:t>
                      </a:r>
                      <a:endParaRPr lang="fi-FI" sz="1200" b="0" i="0" u="none" strike="noStrike">
                        <a:solidFill>
                          <a:srgbClr val="000000"/>
                        </a:solidFill>
                        <a:effectLst/>
                        <a:latin typeface="Calibri"/>
                      </a:endParaRPr>
                    </a:p>
                  </a:txBody>
                  <a:tcPr marL="12700" marR="12700" marT="12700" marB="0" anchor="b"/>
                </a:tc>
                <a:tc>
                  <a:txBody>
                    <a:bodyPr/>
                    <a:lstStyle/>
                    <a:p>
                      <a:pPr algn="ctr" fontAlgn="b"/>
                      <a:r>
                        <a:rPr lang="hr-HR" sz="1200" u="none" strike="noStrike">
                          <a:effectLst/>
                        </a:rPr>
                        <a:t>45623.74468</a:t>
                      </a:r>
                      <a:endParaRPr lang="hr-HR" sz="1200" b="0" i="0" u="none" strike="noStrike">
                        <a:solidFill>
                          <a:srgbClr val="000000"/>
                        </a:solidFill>
                        <a:effectLst/>
                        <a:latin typeface="Calibri"/>
                      </a:endParaRPr>
                    </a:p>
                  </a:txBody>
                  <a:tcPr marL="12700" marR="12700" marT="12700" marB="0" anchor="b"/>
                </a:tc>
                <a:tc>
                  <a:txBody>
                    <a:bodyPr/>
                    <a:lstStyle/>
                    <a:p>
                      <a:pPr algn="ctr" fontAlgn="b"/>
                      <a:r>
                        <a:rPr lang="is-IS" sz="1200" u="none" strike="noStrike">
                          <a:effectLst/>
                        </a:rPr>
                        <a:t>24266.47403</a:t>
                      </a:r>
                      <a:endParaRPr lang="is-I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47</a:t>
                      </a:r>
                      <a:endParaRPr lang="en-US" sz="1200" b="0" i="0" u="none" strike="noStrike" dirty="0">
                        <a:solidFill>
                          <a:srgbClr val="000000"/>
                        </a:solidFill>
                        <a:effectLst/>
                        <a:latin typeface="Calibri"/>
                      </a:endParaRPr>
                    </a:p>
                  </a:txBody>
                  <a:tcPr marL="12700" marR="12700" marT="12700" marB="0" anchor="b"/>
                </a:tc>
              </a:tr>
            </a:tbl>
          </a:graphicData>
        </a:graphic>
      </p:graphicFrame>
    </p:spTree>
    <p:extLst>
      <p:ext uri="{BB962C8B-B14F-4D97-AF65-F5344CB8AC3E}">
        <p14:creationId xmlns:p14="http://schemas.microsoft.com/office/powerpoint/2010/main" val="249652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r.ct.annot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249" y="354584"/>
            <a:ext cx="5486400" cy="5486400"/>
          </a:xfrm>
          <a:prstGeom prst="rect">
            <a:avLst/>
          </a:prstGeom>
        </p:spPr>
      </p:pic>
      <p:sp>
        <p:nvSpPr>
          <p:cNvPr id="3" name="TextBox 2"/>
          <p:cNvSpPr txBox="1"/>
          <p:nvPr/>
        </p:nvSpPr>
        <p:spPr>
          <a:xfrm>
            <a:off x="2842756" y="5840984"/>
            <a:ext cx="4290840" cy="276999"/>
          </a:xfrm>
          <a:prstGeom prst="rect">
            <a:avLst/>
          </a:prstGeom>
          <a:noFill/>
        </p:spPr>
        <p:txBody>
          <a:bodyPr wrap="square" rtlCol="0">
            <a:spAutoFit/>
          </a:bodyPr>
          <a:lstStyle/>
          <a:p>
            <a:pPr algn="ctr"/>
            <a:r>
              <a:rPr lang="en-US" sz="1200" dirty="0" smtClean="0"/>
              <a:t>Figure S* Number of variants per cancer type</a:t>
            </a:r>
            <a:endParaRPr lang="en-US" sz="1200" dirty="0"/>
          </a:p>
        </p:txBody>
      </p:sp>
    </p:spTree>
    <p:extLst>
      <p:ext uri="{BB962C8B-B14F-4D97-AF65-F5344CB8AC3E}">
        <p14:creationId xmlns:p14="http://schemas.microsoft.com/office/powerpoint/2010/main" val="895915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4804</TotalTime>
  <Words>233</Words>
  <Application>Microsoft Macintosh PowerPoint</Application>
  <PresentationFormat>On-screen Show (4:3)</PresentationFormat>
  <Paragraphs>54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ENCODE Cancer Supplementary</vt:lpstr>
      <vt:lpstr>Figure 1 related Supporting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Jing Zhang</dc:creator>
  <cp:lastModifiedBy>Jing Zhang</cp:lastModifiedBy>
  <cp:revision>79</cp:revision>
  <cp:lastPrinted>2016-12-16T16:47:47Z</cp:lastPrinted>
  <dcterms:created xsi:type="dcterms:W3CDTF">2016-12-16T14:47:54Z</dcterms:created>
  <dcterms:modified xsi:type="dcterms:W3CDTF">2016-12-19T23:05:44Z</dcterms:modified>
</cp:coreProperties>
</file>