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9"/>
  </p:notesMasterIdLst>
  <p:sldIdLst>
    <p:sldId id="264" r:id="rId3"/>
    <p:sldId id="272" r:id="rId4"/>
    <p:sldId id="273" r:id="rId5"/>
    <p:sldId id="274" r:id="rId6"/>
    <p:sldId id="276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7" autoAdjust="0"/>
    <p:restoredTop sz="94646"/>
  </p:normalViewPr>
  <p:slideViewPr>
    <p:cSldViewPr snapToGrid="0">
      <p:cViewPr varScale="1">
        <p:scale>
          <a:sx n="86" d="100"/>
          <a:sy n="86" d="100"/>
        </p:scale>
        <p:origin x="22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E929F-D020-40B5-8741-60E500572629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B877-543C-4FAF-A51C-206B94711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1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7ED42-4C63-E046-B36B-A0965015C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9425C-D693-4840-BD04-7730089917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6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1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2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6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9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6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AE02-D011-47C7-91C5-1DD50124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2" y="307976"/>
            <a:ext cx="7772400" cy="2387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Genotype imputation pipeline comparison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SL- P2 brain meeting</a:t>
            </a:r>
            <a:endParaRPr lang="en-US" dirty="0" smtClean="0"/>
          </a:p>
          <a:p>
            <a:r>
              <a:rPr lang="en-US" dirty="0" smtClean="0"/>
              <a:t>12/21/2016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7CE-E51E-FD47-9D6E-9B63A0E68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9591" y="1420639"/>
            <a:ext cx="1170980" cy="2893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Raw Genotype Calls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69590" y="1923770"/>
            <a:ext cx="1181100" cy="333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SNP QC using PLINK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2555081" y="1709962"/>
            <a:ext cx="5060" cy="2138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2560140" y="2257146"/>
            <a:ext cx="0" cy="2087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969590" y="3705453"/>
            <a:ext cx="1287960" cy="575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SNP </a:t>
            </a:r>
            <a:r>
              <a:rPr lang="en-US" sz="1013" dirty="0" smtClean="0"/>
              <a:t>imputation using IMPUTE2/</a:t>
            </a:r>
          </a:p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Minimac3</a:t>
            </a:r>
            <a:r>
              <a:rPr lang="en-US" sz="1050" dirty="0" smtClean="0"/>
              <a:t> </a:t>
            </a:r>
            <a:endParaRPr lang="en-US" sz="1013" dirty="0"/>
          </a:p>
        </p:txBody>
      </p:sp>
      <p:sp>
        <p:nvSpPr>
          <p:cNvPr id="2" name="TextBox 1"/>
          <p:cNvSpPr txBox="1"/>
          <p:nvPr/>
        </p:nvSpPr>
        <p:spPr>
          <a:xfrm>
            <a:off x="3736181" y="1347037"/>
            <a:ext cx="2933402" cy="1495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0735" indent="-160735">
              <a:buFont typeface="Arial" charset="0"/>
              <a:buChar char="•"/>
            </a:pPr>
            <a:r>
              <a:rPr lang="en-US" sz="1013" dirty="0"/>
              <a:t>Sample level quality control </a:t>
            </a:r>
          </a:p>
          <a:p>
            <a:pPr marL="417910" lvl="1" indent="-160735">
              <a:buFont typeface="Arial" charset="0"/>
              <a:buChar char="•"/>
            </a:pPr>
            <a:r>
              <a:rPr lang="en-US" sz="1013" dirty="0"/>
              <a:t>examining call rate</a:t>
            </a:r>
          </a:p>
          <a:p>
            <a:pPr marL="417910" lvl="1" indent="-160735">
              <a:buFont typeface="Arial" charset="0"/>
              <a:buChar char="•"/>
            </a:pPr>
            <a:r>
              <a:rPr lang="en-US" sz="1013" dirty="0"/>
              <a:t>Heterozygosity</a:t>
            </a:r>
          </a:p>
          <a:p>
            <a:pPr marL="417910" lvl="1" indent="-160735">
              <a:buFont typeface="Arial" charset="0"/>
              <a:buChar char="•"/>
            </a:pPr>
            <a:r>
              <a:rPr lang="en-US" sz="1013" dirty="0"/>
              <a:t>relatedness between genotyped individuals</a:t>
            </a:r>
          </a:p>
          <a:p>
            <a:pPr marL="417910" lvl="1" indent="-160735">
              <a:buFont typeface="Arial" charset="0"/>
              <a:buChar char="•"/>
            </a:pPr>
            <a:r>
              <a:rPr lang="en-US" sz="1013" dirty="0"/>
              <a:t>correspondence between sex chromosome genotypes and reported gender</a:t>
            </a:r>
          </a:p>
          <a:p>
            <a:pPr marL="160735" indent="-160735">
              <a:buFont typeface="Arial" charset="0"/>
              <a:buChar char="•"/>
            </a:pPr>
            <a:r>
              <a:rPr lang="en-US" sz="1013" dirty="0"/>
              <a:t>Marker level quality control </a:t>
            </a:r>
          </a:p>
          <a:p>
            <a:pPr marL="417910" lvl="1" indent="-160735">
              <a:buFont typeface="Arial" charset="0"/>
              <a:buChar char="•"/>
            </a:pPr>
            <a:r>
              <a:rPr lang="en-US" sz="1013" dirty="0"/>
              <a:t>examining call rates </a:t>
            </a:r>
          </a:p>
          <a:p>
            <a:pPr marL="417910" lvl="1" indent="-160735">
              <a:buFont typeface="Arial" charset="0"/>
              <a:buChar char="•"/>
            </a:pPr>
            <a:r>
              <a:rPr lang="en-US" sz="1013" dirty="0"/>
              <a:t>excluding low frequency SNPs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60140" y="3508686"/>
            <a:ext cx="0" cy="1989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969590" y="3092669"/>
            <a:ext cx="1181100" cy="4054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/>
          </a:p>
          <a:p>
            <a:pPr algn="ctr"/>
            <a:r>
              <a:rPr lang="en-US" sz="900" dirty="0"/>
              <a:t>Pre-Phasing </a:t>
            </a:r>
          </a:p>
          <a:p>
            <a:pPr algn="ctr"/>
            <a:r>
              <a:rPr lang="en-US" sz="900" dirty="0"/>
              <a:t>using SHAPEIT2/ Eagle2  </a:t>
            </a:r>
          </a:p>
          <a:p>
            <a:pPr algn="ctr"/>
            <a:endParaRPr lang="en-US" sz="900" dirty="0"/>
          </a:p>
        </p:txBody>
      </p:sp>
      <p:sp>
        <p:nvSpPr>
          <p:cNvPr id="25" name="Rounded Rectangle 24"/>
          <p:cNvSpPr/>
          <p:nvPr/>
        </p:nvSpPr>
        <p:spPr>
          <a:xfrm>
            <a:off x="1969590" y="2453903"/>
            <a:ext cx="1181100" cy="4413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/>
          </a:p>
          <a:p>
            <a:pPr algn="ctr"/>
            <a:r>
              <a:rPr lang="en-US" sz="1013" dirty="0"/>
              <a:t>Split data by chromosomes</a:t>
            </a:r>
          </a:p>
          <a:p>
            <a:pPr algn="ctr"/>
            <a:endParaRPr lang="en-US" sz="1013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47935" y="2901929"/>
            <a:ext cx="0" cy="1989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58982" y="3016606"/>
            <a:ext cx="1170980" cy="5555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1000 Genome/</a:t>
            </a:r>
            <a:r>
              <a:rPr lang="en-US" sz="1013" dirty="0">
                <a:solidFill>
                  <a:srgbClr val="FF0000"/>
                </a:solidFill>
              </a:rPr>
              <a:t>HRC</a:t>
            </a:r>
            <a:r>
              <a:rPr lang="en-US" sz="1013" dirty="0"/>
              <a:t> Reference Panel</a:t>
            </a:r>
          </a:p>
        </p:txBody>
      </p:sp>
      <p:cxnSp>
        <p:nvCxnSpPr>
          <p:cNvPr id="10" name="Straight Arrow Connector 9"/>
          <p:cNvCxnSpPr>
            <a:stCxn id="27" idx="3"/>
            <a:endCxn id="24" idx="1"/>
          </p:cNvCxnSpPr>
          <p:nvPr/>
        </p:nvCxnSpPr>
        <p:spPr>
          <a:xfrm>
            <a:off x="1629962" y="3294395"/>
            <a:ext cx="339629" cy="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3"/>
            <a:endCxn id="22" idx="1"/>
          </p:cNvCxnSpPr>
          <p:nvPr/>
        </p:nvCxnSpPr>
        <p:spPr>
          <a:xfrm>
            <a:off x="1629962" y="3294395"/>
            <a:ext cx="339628" cy="698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969590" y="4438683"/>
            <a:ext cx="1181100" cy="333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X-Chromosome Imputation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47935" y="4213493"/>
            <a:ext cx="0" cy="1989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3"/>
          </p:cNvCxnSpPr>
          <p:nvPr/>
        </p:nvCxnSpPr>
        <p:spPr>
          <a:xfrm>
            <a:off x="1629962" y="3294395"/>
            <a:ext cx="339629" cy="1183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36181" y="3214830"/>
            <a:ext cx="2933402" cy="404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0735" indent="-160735">
              <a:buFont typeface="Arial" charset="0"/>
              <a:buChar char="•"/>
            </a:pPr>
            <a:r>
              <a:rPr lang="en-US" sz="1013"/>
              <a:t>haplotypes are estimated for all available samples</a:t>
            </a:r>
            <a:endParaRPr lang="en-US" sz="1013" dirty="0"/>
          </a:p>
        </p:txBody>
      </p:sp>
      <p:sp>
        <p:nvSpPr>
          <p:cNvPr id="35" name="TextBox 34"/>
          <p:cNvSpPr txBox="1"/>
          <p:nvPr/>
        </p:nvSpPr>
        <p:spPr>
          <a:xfrm>
            <a:off x="3729036" y="3692502"/>
            <a:ext cx="2933402" cy="404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0735" indent="-160735">
              <a:buFont typeface="Arial" charset="0"/>
              <a:buChar char="•"/>
            </a:pPr>
            <a:r>
              <a:rPr lang="en-US" sz="1013" dirty="0"/>
              <a:t>missing alleles are imputed directly onto these phased haplotypes</a:t>
            </a:r>
          </a:p>
        </p:txBody>
      </p:sp>
      <p:cxnSp>
        <p:nvCxnSpPr>
          <p:cNvPr id="37" name="Straight Connector 36"/>
          <p:cNvCxnSpPr>
            <a:stCxn id="5" idx="3"/>
          </p:cNvCxnSpPr>
          <p:nvPr/>
        </p:nvCxnSpPr>
        <p:spPr>
          <a:xfrm flipV="1">
            <a:off x="3150689" y="2090458"/>
            <a:ext cx="578345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150857" y="3324659"/>
            <a:ext cx="578345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138484" y="3865542"/>
            <a:ext cx="578345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1312-BBDC-104C-B087-A6D4F2F8D279}" type="slidenum">
              <a:rPr lang="en-US" smtClean="0"/>
              <a:t>2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69590" y="4946727"/>
            <a:ext cx="1181100" cy="333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Genotype filtering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64203" y="4729195"/>
            <a:ext cx="0" cy="1989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414958" y="4757413"/>
            <a:ext cx="1028700" cy="3810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Genotype</a:t>
            </a:r>
          </a:p>
        </p:txBody>
      </p:sp>
      <p:cxnSp>
        <p:nvCxnSpPr>
          <p:cNvPr id="6" name="Straight Arrow Connector 5"/>
          <p:cNvCxnSpPr>
            <a:stCxn id="28" idx="3"/>
            <a:endCxn id="36" idx="1"/>
          </p:cNvCxnSpPr>
          <p:nvPr/>
        </p:nvCxnSpPr>
        <p:spPr>
          <a:xfrm flipV="1">
            <a:off x="3150690" y="4947914"/>
            <a:ext cx="2264268" cy="1655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558480" y="4780595"/>
            <a:ext cx="1181100" cy="333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13" dirty="0"/>
              <a:t>Convert to SNP dosage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000870" y="4281194"/>
            <a:ext cx="857250" cy="4000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Processing Steps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00870" y="4681244"/>
            <a:ext cx="857250" cy="285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QC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00870" y="4966994"/>
            <a:ext cx="857250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</a:rPr>
              <a:t>Data 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776" y="426564"/>
            <a:ext cx="549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Genotype imputation pipeline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HRC vs. 1KGP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1000 Genomes Phase 1 panel </a:t>
            </a:r>
            <a:r>
              <a:rPr lang="en-US" dirty="0" smtClean="0"/>
              <a:t>(1KGP,1,092 </a:t>
            </a:r>
            <a:r>
              <a:rPr lang="en-US" dirty="0"/>
              <a:t>samples genotyped at 28,975,367 sites spanning the autosomes)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Human Reference Consortium panel </a:t>
            </a:r>
            <a:r>
              <a:rPr lang="en-US" dirty="0" smtClean="0"/>
              <a:t>(HRC,32,470 </a:t>
            </a:r>
            <a:r>
              <a:rPr lang="en-US" dirty="0"/>
              <a:t>samples genotyped at 39,635,008 sites spanning the autosomes and the X chromosome). McCarthy S, et al. (2016) A reference panel of 64,976 haplotypes for genotype imputation. </a:t>
            </a:r>
            <a:r>
              <a:rPr lang="en-US" i="1" dirty="0"/>
              <a:t>Nature Genetics, 48, </a:t>
            </a:r>
            <a:r>
              <a:rPr lang="en-US" dirty="0"/>
              <a:t>1279-83.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320677"/>
            <a:ext cx="64008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6638" y="2614613"/>
            <a:ext cx="147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HRC: 0 failed in info&gt;0.8</a:t>
            </a:r>
          </a:p>
          <a:p>
            <a:r>
              <a:rPr lang="en-US" dirty="0" smtClean="0"/>
              <a:t>1KGP: 36.4% failed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4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63" y="288352"/>
            <a:ext cx="4974715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63" y="4240551"/>
            <a:ext cx="4974336" cy="20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C528-2F75-4183-827C-9B46D4897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641350"/>
            <a:ext cx="66675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66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182</Words>
  <Application>Microsoft Macintosh PowerPoint</Application>
  <PresentationFormat>On-screen Show (4:3)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Arial</vt:lpstr>
      <vt:lpstr>1_Office Theme</vt:lpstr>
      <vt:lpstr>Office Theme</vt:lpstr>
      <vt:lpstr>Genotype imputation pipeline comparison</vt:lpstr>
      <vt:lpstr>PowerPoint Presentation</vt:lpstr>
      <vt:lpstr>Compare HRC vs. 1KGP panel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ChIP-seq and Genotype pipeline</dc:title>
  <dc:creator>eugenio</dc:creator>
  <cp:lastModifiedBy>Microsoft Office User</cp:lastModifiedBy>
  <cp:revision>37</cp:revision>
  <dcterms:created xsi:type="dcterms:W3CDTF">2016-11-07T20:56:20Z</dcterms:created>
  <dcterms:modified xsi:type="dcterms:W3CDTF">2016-12-22T02:05:06Z</dcterms:modified>
</cp:coreProperties>
</file>