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67" r:id="rId4"/>
    <p:sldId id="258" r:id="rId5"/>
    <p:sldId id="262" r:id="rId6"/>
    <p:sldId id="263" r:id="rId7"/>
    <p:sldId id="259" r:id="rId8"/>
    <p:sldId id="261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200" d="100"/>
          <a:sy n="200" d="100"/>
        </p:scale>
        <p:origin x="-2784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FDCC0-0980-A642-B18C-4B052003C553}" type="datetimeFigureOut">
              <a:rPr lang="en-US" smtClean="0"/>
              <a:t>12/14/16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951A2-3E5A-4840-92B9-575BA01B3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851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FDCC0-0980-A642-B18C-4B052003C553}" type="datetimeFigureOut">
              <a:rPr lang="en-US" smtClean="0"/>
              <a:t>12/14/16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951A2-3E5A-4840-92B9-575BA01B3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212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FDCC0-0980-A642-B18C-4B052003C553}" type="datetimeFigureOut">
              <a:rPr lang="en-US" smtClean="0"/>
              <a:t>12/14/16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951A2-3E5A-4840-92B9-575BA01B3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62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FDCC0-0980-A642-B18C-4B052003C553}" type="datetimeFigureOut">
              <a:rPr lang="en-US" smtClean="0"/>
              <a:t>12/14/16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951A2-3E5A-4840-92B9-575BA01B3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55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FDCC0-0980-A642-B18C-4B052003C553}" type="datetimeFigureOut">
              <a:rPr lang="en-US" smtClean="0"/>
              <a:t>12/14/16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951A2-3E5A-4840-92B9-575BA01B3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638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FDCC0-0980-A642-B18C-4B052003C553}" type="datetimeFigureOut">
              <a:rPr lang="en-US" smtClean="0"/>
              <a:t>12/14/16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951A2-3E5A-4840-92B9-575BA01B3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897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FDCC0-0980-A642-B18C-4B052003C553}" type="datetimeFigureOut">
              <a:rPr lang="en-US" smtClean="0"/>
              <a:t>12/14/16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951A2-3E5A-4840-92B9-575BA01B3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27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FDCC0-0980-A642-B18C-4B052003C553}" type="datetimeFigureOut">
              <a:rPr lang="en-US" smtClean="0"/>
              <a:t>12/14/16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951A2-3E5A-4840-92B9-575BA01B3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581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FDCC0-0980-A642-B18C-4B052003C553}" type="datetimeFigureOut">
              <a:rPr lang="en-US" smtClean="0"/>
              <a:t>12/14/16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951A2-3E5A-4840-92B9-575BA01B3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15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FDCC0-0980-A642-B18C-4B052003C553}" type="datetimeFigureOut">
              <a:rPr lang="en-US" smtClean="0"/>
              <a:t>12/14/16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951A2-3E5A-4840-92B9-575BA01B3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1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FDCC0-0980-A642-B18C-4B052003C553}" type="datetimeFigureOut">
              <a:rPr lang="en-US" smtClean="0"/>
              <a:t>12/14/16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951A2-3E5A-4840-92B9-575BA01B3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416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FDCC0-0980-A642-B18C-4B052003C553}" type="datetimeFigureOut">
              <a:rPr lang="en-US" smtClean="0"/>
              <a:t>12/14/16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951A2-3E5A-4840-92B9-575BA01B3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384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20" Type="http://schemas.openxmlformats.org/officeDocument/2006/relationships/image" Target="../media/image19.png"/><Relationship Id="rId10" Type="http://schemas.openxmlformats.org/officeDocument/2006/relationships/image" Target="../media/image9.png"/><Relationship Id="rId11" Type="http://schemas.openxmlformats.org/officeDocument/2006/relationships/image" Target="../media/image10.emf"/><Relationship Id="rId12" Type="http://schemas.openxmlformats.org/officeDocument/2006/relationships/image" Target="../media/image11.emf"/><Relationship Id="rId13" Type="http://schemas.openxmlformats.org/officeDocument/2006/relationships/image" Target="../media/image12.emf"/><Relationship Id="rId14" Type="http://schemas.openxmlformats.org/officeDocument/2006/relationships/image" Target="../media/image13.emf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emf"/><Relationship Id="rId12" Type="http://schemas.openxmlformats.org/officeDocument/2006/relationships/image" Target="../media/image11.emf"/><Relationship Id="rId13" Type="http://schemas.openxmlformats.org/officeDocument/2006/relationships/image" Target="../media/image12.emf"/><Relationship Id="rId14" Type="http://schemas.openxmlformats.org/officeDocument/2006/relationships/image" Target="../media/image13.emf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20" Type="http://schemas.openxmlformats.org/officeDocument/2006/relationships/image" Target="../media/image19.png"/><Relationship Id="rId10" Type="http://schemas.openxmlformats.org/officeDocument/2006/relationships/image" Target="../media/image9.png"/><Relationship Id="rId11" Type="http://schemas.openxmlformats.org/officeDocument/2006/relationships/image" Target="../media/image21.emf"/><Relationship Id="rId12" Type="http://schemas.openxmlformats.org/officeDocument/2006/relationships/image" Target="../media/image22.emf"/><Relationship Id="rId13" Type="http://schemas.openxmlformats.org/officeDocument/2006/relationships/image" Target="../media/image23.emf"/><Relationship Id="rId14" Type="http://schemas.openxmlformats.org/officeDocument/2006/relationships/image" Target="../media/image24.emf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20" Type="http://schemas.openxmlformats.org/officeDocument/2006/relationships/image" Target="../media/image19.png"/><Relationship Id="rId10" Type="http://schemas.openxmlformats.org/officeDocument/2006/relationships/image" Target="../media/image9.png"/><Relationship Id="rId11" Type="http://schemas.openxmlformats.org/officeDocument/2006/relationships/image" Target="../media/image25.emf"/><Relationship Id="rId12" Type="http://schemas.openxmlformats.org/officeDocument/2006/relationships/image" Target="../media/image26.emf"/><Relationship Id="rId13" Type="http://schemas.openxmlformats.org/officeDocument/2006/relationships/image" Target="../media/image27.emf"/><Relationship Id="rId14" Type="http://schemas.openxmlformats.org/officeDocument/2006/relationships/image" Target="../media/image28.emf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20" Type="http://schemas.openxmlformats.org/officeDocument/2006/relationships/image" Target="../media/image19.png"/><Relationship Id="rId10" Type="http://schemas.openxmlformats.org/officeDocument/2006/relationships/image" Target="../media/image9.png"/><Relationship Id="rId11" Type="http://schemas.openxmlformats.org/officeDocument/2006/relationships/image" Target="../media/image25.emf"/><Relationship Id="rId12" Type="http://schemas.openxmlformats.org/officeDocument/2006/relationships/image" Target="../media/image26.emf"/><Relationship Id="rId13" Type="http://schemas.openxmlformats.org/officeDocument/2006/relationships/image" Target="../media/image27.emf"/><Relationship Id="rId14" Type="http://schemas.openxmlformats.org/officeDocument/2006/relationships/image" Target="../media/image28.emf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TF network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157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 18</a:t>
            </a:r>
            <a:r>
              <a:rPr lang="en-US" baseline="30000" dirty="0" smtClean="0"/>
              <a:t>th</a:t>
            </a:r>
            <a:r>
              <a:rPr lang="en-US" dirty="0" smtClean="0"/>
              <a:t>, full figure pack including supplementary</a:t>
            </a:r>
          </a:p>
          <a:p>
            <a:r>
              <a:rPr lang="en-US" dirty="0" smtClean="0"/>
              <a:t>Dec 22</a:t>
            </a:r>
            <a:r>
              <a:rPr lang="en-US" baseline="30000" dirty="0" smtClean="0"/>
              <a:t>nd</a:t>
            </a:r>
            <a:r>
              <a:rPr lang="en-US" dirty="0" smtClean="0"/>
              <a:t>, 1</a:t>
            </a:r>
            <a:r>
              <a:rPr lang="en-US" baseline="30000" dirty="0" smtClean="0"/>
              <a:t>st</a:t>
            </a:r>
            <a:r>
              <a:rPr lang="en-US" dirty="0" smtClean="0"/>
              <a:t> version of draft including supplementary</a:t>
            </a:r>
          </a:p>
          <a:p>
            <a:r>
              <a:rPr lang="en-US" dirty="0" smtClean="0"/>
              <a:t>Refinement every 3~4 days after meetings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651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7037"/>
          <a:stretch/>
        </p:blipFill>
        <p:spPr>
          <a:xfrm>
            <a:off x="141102" y="285749"/>
            <a:ext cx="2125848" cy="6408533"/>
          </a:xfrm>
          <a:prstGeom prst="rect">
            <a:avLst/>
          </a:prstGeom>
        </p:spPr>
      </p:pic>
      <p:pic>
        <p:nvPicPr>
          <p:cNvPr id="4" name="Picture 3" descr="USF1.static.example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5" r="22767" b="56502"/>
          <a:stretch/>
        </p:blipFill>
        <p:spPr>
          <a:xfrm>
            <a:off x="2562181" y="285749"/>
            <a:ext cx="1247687" cy="124709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3366457" y="1435954"/>
            <a:ext cx="241300" cy="74814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480757" y="1377552"/>
            <a:ext cx="50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USF1</a:t>
            </a:r>
            <a:endParaRPr lang="en-US" sz="12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715353" y="2170499"/>
            <a:ext cx="0" cy="39409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2504867" y="1728399"/>
            <a:ext cx="1305002" cy="1452949"/>
            <a:chOff x="2589670" y="1893500"/>
            <a:chExt cx="1190372" cy="1337462"/>
          </a:xfrm>
        </p:grpSpPr>
        <p:pic>
          <p:nvPicPr>
            <p:cNvPr id="8" name="Picture 7" descr="MXl1.loss.example.pdf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95" r="22408" b="56204"/>
            <a:stretch/>
          </p:blipFill>
          <p:spPr>
            <a:xfrm>
              <a:off x="2640751" y="2094074"/>
              <a:ext cx="1139291" cy="113688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589670" y="1893500"/>
              <a:ext cx="5986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/>
                <a:t>MLLT1</a:t>
              </a:r>
              <a:endParaRPr lang="en-US" sz="12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396699" y="3340529"/>
            <a:ext cx="1501390" cy="1409702"/>
            <a:chOff x="3007475" y="4279899"/>
            <a:chExt cx="1345468" cy="1261342"/>
          </a:xfrm>
        </p:grpSpPr>
        <p:pic>
          <p:nvPicPr>
            <p:cNvPr id="12" name="Picture 11" descr="MYC.gain.example.pdf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32" t="2001" r="22352" b="55333"/>
            <a:stretch/>
          </p:blipFill>
          <p:spPr>
            <a:xfrm>
              <a:off x="3153714" y="4279899"/>
              <a:ext cx="1199229" cy="1199229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007475" y="5264242"/>
              <a:ext cx="4732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/>
                <a:t>MYC</a:t>
              </a:r>
              <a:endParaRPr lang="en-US" sz="1200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3410907" y="5397964"/>
              <a:ext cx="190500" cy="30178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2554100" y="4803001"/>
            <a:ext cx="1206536" cy="1464449"/>
            <a:chOff x="5363216" y="4898251"/>
            <a:chExt cx="1267453" cy="1527949"/>
          </a:xfrm>
        </p:grpSpPr>
        <p:pic>
          <p:nvPicPr>
            <p:cNvPr id="16" name="Picture 15" descr="JUND.dynamic.example.pdf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54" r="21928" b="56389"/>
            <a:stretch/>
          </p:blipFill>
          <p:spPr>
            <a:xfrm>
              <a:off x="5363216" y="5156051"/>
              <a:ext cx="1267453" cy="1270149"/>
            </a:xfrm>
            <a:prstGeom prst="rect">
              <a:avLst/>
            </a:prstGeom>
          </p:spPr>
        </p:pic>
        <p:cxnSp>
          <p:nvCxnSpPr>
            <p:cNvPr id="17" name="Straight Arrow Connector 16"/>
            <p:cNvCxnSpPr/>
            <p:nvPr/>
          </p:nvCxnSpPr>
          <p:spPr>
            <a:xfrm flipH="1" flipV="1">
              <a:off x="6267450" y="5041900"/>
              <a:ext cx="50800" cy="262769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806868" y="4898251"/>
              <a:ext cx="5264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/>
                <a:t>JUND</a:t>
              </a:r>
              <a:endParaRPr lang="en-US" sz="1200" dirty="0"/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8568" y="113893"/>
            <a:ext cx="1460500" cy="108204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40527" y="1685395"/>
            <a:ext cx="1460500" cy="108204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97668" y="2792241"/>
            <a:ext cx="1460500" cy="108204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78103" y="113893"/>
            <a:ext cx="1460500" cy="1082040"/>
          </a:xfrm>
          <a:prstGeom prst="rect">
            <a:avLst/>
          </a:prstGeom>
        </p:spPr>
      </p:pic>
      <p:grpSp>
        <p:nvGrpSpPr>
          <p:cNvPr id="50" name="Group 49"/>
          <p:cNvGrpSpPr/>
          <p:nvPr/>
        </p:nvGrpSpPr>
        <p:grpSpPr>
          <a:xfrm>
            <a:off x="4506162" y="2331091"/>
            <a:ext cx="4133850" cy="2419463"/>
            <a:chOff x="4070350" y="1654551"/>
            <a:chExt cx="4703266" cy="2786100"/>
          </a:xfrm>
        </p:grpSpPr>
        <p:grpSp>
          <p:nvGrpSpPr>
            <p:cNvPr id="43" name="Group 42"/>
            <p:cNvGrpSpPr/>
            <p:nvPr/>
          </p:nvGrpSpPr>
          <p:grpSpPr>
            <a:xfrm>
              <a:off x="4070350" y="1654551"/>
              <a:ext cx="2368550" cy="1455767"/>
              <a:chOff x="4667250" y="2233583"/>
              <a:chExt cx="2368550" cy="1455767"/>
            </a:xfrm>
          </p:grpSpPr>
          <p:pic>
            <p:nvPicPr>
              <p:cNvPr id="37" name="Picture 36" descr="expression.target.classification.pdf"/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58" t="17536" r="5808" b="14930"/>
              <a:stretch/>
            </p:blipFill>
            <p:spPr>
              <a:xfrm>
                <a:off x="4667250" y="2496958"/>
                <a:ext cx="2368550" cy="1192392"/>
              </a:xfrm>
              <a:prstGeom prst="rect">
                <a:avLst/>
              </a:prstGeom>
            </p:spPr>
          </p:pic>
          <p:sp>
            <p:nvSpPr>
              <p:cNvPr id="42" name="TextBox 41"/>
              <p:cNvSpPr txBox="1"/>
              <p:nvPr/>
            </p:nvSpPr>
            <p:spPr>
              <a:xfrm>
                <a:off x="5670550" y="2233583"/>
                <a:ext cx="47072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TPM</a:t>
                </a:r>
                <a:endParaRPr lang="en-US" dirty="0"/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4108450" y="3082375"/>
              <a:ext cx="2273300" cy="1358276"/>
              <a:chOff x="4800600" y="3582404"/>
              <a:chExt cx="2273300" cy="1358276"/>
            </a:xfrm>
          </p:grpSpPr>
          <p:pic>
            <p:nvPicPr>
              <p:cNvPr id="39" name="Picture 38" descr="H3K27ac.target.classification.pdf"/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78" t="19238" r="6113" b="15484"/>
              <a:stretch/>
            </p:blipFill>
            <p:spPr>
              <a:xfrm>
                <a:off x="4800600" y="3808883"/>
                <a:ext cx="2273300" cy="1131797"/>
              </a:xfrm>
              <a:prstGeom prst="rect">
                <a:avLst/>
              </a:prstGeom>
            </p:spPr>
          </p:pic>
          <p:sp>
            <p:nvSpPr>
              <p:cNvPr id="44" name="TextBox 43"/>
              <p:cNvSpPr txBox="1"/>
              <p:nvPr/>
            </p:nvSpPr>
            <p:spPr>
              <a:xfrm>
                <a:off x="5690101" y="3582404"/>
                <a:ext cx="73609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H3K27ac</a:t>
                </a:r>
                <a:endParaRPr lang="en-US" sz="1200" dirty="0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6413500" y="1674266"/>
              <a:ext cx="2353198" cy="1427939"/>
              <a:chOff x="4718050" y="3527442"/>
              <a:chExt cx="2353198" cy="1427939"/>
            </a:xfrm>
          </p:grpSpPr>
          <p:pic>
            <p:nvPicPr>
              <p:cNvPr id="38" name="Picture 37" descr="DNase.target.classification.pdf"/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38" t="19065" r="5666" b="14963"/>
              <a:stretch/>
            </p:blipFill>
            <p:spPr>
              <a:xfrm>
                <a:off x="4718050" y="3779215"/>
                <a:ext cx="2353198" cy="1176166"/>
              </a:xfrm>
              <a:prstGeom prst="rect">
                <a:avLst/>
              </a:prstGeom>
            </p:spPr>
          </p:pic>
          <p:sp>
            <p:nvSpPr>
              <p:cNvPr id="46" name="TextBox 45"/>
              <p:cNvSpPr txBox="1"/>
              <p:nvPr/>
            </p:nvSpPr>
            <p:spPr>
              <a:xfrm>
                <a:off x="5697380" y="3527442"/>
                <a:ext cx="44593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DHS</a:t>
                </a:r>
                <a:endParaRPr lang="en-US" sz="1200" dirty="0"/>
              </a:p>
            </p:txBody>
          </p:sp>
        </p:grpSp>
        <p:pic>
          <p:nvPicPr>
            <p:cNvPr id="48" name="Picture 47" descr="H3K27me3.target.classification.pdf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3" t="19098" r="6135" b="16146"/>
            <a:stretch/>
          </p:blipFill>
          <p:spPr>
            <a:xfrm>
              <a:off x="6438900" y="3284145"/>
              <a:ext cx="2334716" cy="1156506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7494430" y="3045705"/>
              <a:ext cx="8771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H3K27me3</a:t>
              </a:r>
              <a:endParaRPr lang="en-US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524653" y="4849529"/>
            <a:ext cx="4343400" cy="1379878"/>
            <a:chOff x="4324845" y="2451099"/>
            <a:chExt cx="3201001" cy="1005415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15"/>
            <a:srcRect l="3542" t="20580" r="4236" b="11472"/>
            <a:stretch/>
          </p:blipFill>
          <p:spPr>
            <a:xfrm>
              <a:off x="4324845" y="2451099"/>
              <a:ext cx="2633243" cy="1005415"/>
            </a:xfrm>
            <a:prstGeom prst="rect">
              <a:avLst/>
            </a:prstGeom>
          </p:spPr>
        </p:pic>
        <p:grpSp>
          <p:nvGrpSpPr>
            <p:cNvPr id="58" name="Group 57"/>
            <p:cNvGrpSpPr/>
            <p:nvPr/>
          </p:nvGrpSpPr>
          <p:grpSpPr>
            <a:xfrm>
              <a:off x="6610982" y="2451099"/>
              <a:ext cx="391177" cy="372364"/>
              <a:chOff x="6610982" y="2451099"/>
              <a:chExt cx="391177" cy="372364"/>
            </a:xfrm>
          </p:grpSpPr>
          <p:sp>
            <p:nvSpPr>
              <p:cNvPr id="56" name="TextBox 55"/>
              <p:cNvSpPr txBox="1"/>
              <p:nvPr/>
            </p:nvSpPr>
            <p:spPr>
              <a:xfrm>
                <a:off x="6610982" y="2451099"/>
                <a:ext cx="1750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7F7F7F"/>
                    </a:solidFill>
                  </a:rPr>
                  <a:t>}</a:t>
                </a:r>
                <a:endParaRPr lang="en-US" dirty="0">
                  <a:solidFill>
                    <a:srgbClr val="7F7F7F"/>
                  </a:solidFill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6740849" y="2546464"/>
                <a:ext cx="26131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7F7F7F"/>
                    </a:solidFill>
                  </a:rPr>
                  <a:t>*</a:t>
                </a:r>
                <a:endParaRPr lang="en-US" sz="1200" dirty="0">
                  <a:solidFill>
                    <a:srgbClr val="7F7F7F"/>
                  </a:solidFill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6788565" y="2645747"/>
              <a:ext cx="467820" cy="372364"/>
              <a:chOff x="6610982" y="2451099"/>
              <a:chExt cx="467820" cy="372364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6610982" y="2451099"/>
                <a:ext cx="1750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7F7F7F"/>
                    </a:solidFill>
                  </a:rPr>
                  <a:t>}</a:t>
                </a:r>
                <a:endParaRPr lang="en-US" dirty="0">
                  <a:solidFill>
                    <a:srgbClr val="7F7F7F"/>
                  </a:solidFill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6740849" y="2546464"/>
                <a:ext cx="33795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7F7F7F"/>
                    </a:solidFill>
                  </a:rPr>
                  <a:t>**</a:t>
                </a:r>
                <a:endParaRPr lang="en-US" sz="1200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7187893" y="2838786"/>
              <a:ext cx="3379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7F7F7F"/>
                  </a:solidFill>
                </a:rPr>
                <a:t>**</a:t>
              </a:r>
              <a:endParaRPr lang="en-US" sz="1200" dirty="0">
                <a:solidFill>
                  <a:srgbClr val="7F7F7F"/>
                </a:solidFill>
              </a:endParaRPr>
            </a:p>
          </p:txBody>
        </p:sp>
        <p:pic>
          <p:nvPicPr>
            <p:cNvPr id="69" name="Picture 68" descr="1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9274" y="2620348"/>
              <a:ext cx="179343" cy="660485"/>
            </a:xfrm>
            <a:prstGeom prst="rect">
              <a:avLst/>
            </a:prstGeom>
          </p:spPr>
        </p:pic>
      </p:grpSp>
      <p:grpSp>
        <p:nvGrpSpPr>
          <p:cNvPr id="95" name="Group 94"/>
          <p:cNvGrpSpPr/>
          <p:nvPr/>
        </p:nvGrpSpPr>
        <p:grpSpPr>
          <a:xfrm>
            <a:off x="6625800" y="1543495"/>
            <a:ext cx="919687" cy="586410"/>
            <a:chOff x="4554687" y="873683"/>
            <a:chExt cx="919687" cy="586410"/>
          </a:xfrm>
        </p:grpSpPr>
        <p:sp>
          <p:nvSpPr>
            <p:cNvPr id="71" name="Oval 70"/>
            <p:cNvSpPr/>
            <p:nvPr/>
          </p:nvSpPr>
          <p:spPr>
            <a:xfrm>
              <a:off x="4554687" y="873683"/>
              <a:ext cx="137876" cy="1525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4776025" y="873683"/>
              <a:ext cx="137876" cy="1525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5075387" y="873683"/>
              <a:ext cx="137876" cy="1525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5336498" y="873683"/>
              <a:ext cx="137876" cy="1525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932951" y="1322933"/>
              <a:ext cx="137160" cy="137160"/>
            </a:xfrm>
            <a:prstGeom prst="rect">
              <a:avLst/>
            </a:prstGeom>
            <a:solidFill>
              <a:srgbClr val="D9D9D9"/>
            </a:solidFill>
            <a:ln w="38100" cmpd="sng">
              <a:solidFill>
                <a:srgbClr val="59595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Straight Arrow Connector 76"/>
            <p:cNvCxnSpPr>
              <a:stCxn id="71" idx="5"/>
            </p:cNvCxnSpPr>
            <p:nvPr/>
          </p:nvCxnSpPr>
          <p:spPr>
            <a:xfrm>
              <a:off x="4672372" y="1003898"/>
              <a:ext cx="246522" cy="331337"/>
            </a:xfrm>
            <a:prstGeom prst="straightConnector1">
              <a:avLst/>
            </a:prstGeom>
            <a:ln w="6350" cmpd="sng">
              <a:solidFill>
                <a:srgbClr val="FF0000"/>
              </a:solidFill>
              <a:prstDash val="solid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72" idx="4"/>
              <a:endCxn id="75" idx="0"/>
            </p:cNvCxnSpPr>
            <p:nvPr/>
          </p:nvCxnSpPr>
          <p:spPr>
            <a:xfrm>
              <a:off x="4844963" y="1026239"/>
              <a:ext cx="156568" cy="296694"/>
            </a:xfrm>
            <a:prstGeom prst="straightConnector1">
              <a:avLst/>
            </a:prstGeom>
            <a:ln w="6350" cmpd="sng">
              <a:solidFill>
                <a:srgbClr val="FF0000"/>
              </a:solidFill>
              <a:prstDash val="solid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73" idx="4"/>
            </p:cNvCxnSpPr>
            <p:nvPr/>
          </p:nvCxnSpPr>
          <p:spPr>
            <a:xfrm flipH="1">
              <a:off x="5019311" y="1026239"/>
              <a:ext cx="125014" cy="289466"/>
            </a:xfrm>
            <a:prstGeom prst="straightConnector1">
              <a:avLst/>
            </a:prstGeom>
            <a:ln w="6350" cmpd="sng">
              <a:solidFill>
                <a:srgbClr val="FF0000"/>
              </a:solidFill>
              <a:prstDash val="solid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74" idx="4"/>
            </p:cNvCxnSpPr>
            <p:nvPr/>
          </p:nvCxnSpPr>
          <p:spPr>
            <a:xfrm flipH="1">
              <a:off x="5075388" y="1026239"/>
              <a:ext cx="330048" cy="286971"/>
            </a:xfrm>
            <a:prstGeom prst="straightConnector1">
              <a:avLst/>
            </a:prstGeom>
            <a:ln w="6350" cmpd="sng">
              <a:solidFill>
                <a:srgbClr val="FF0000"/>
              </a:solidFill>
              <a:prstDash val="solid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6625800" y="361778"/>
            <a:ext cx="919687" cy="586410"/>
            <a:chOff x="4554687" y="873683"/>
            <a:chExt cx="919687" cy="586410"/>
          </a:xfrm>
        </p:grpSpPr>
        <p:sp>
          <p:nvSpPr>
            <p:cNvPr id="97" name="Oval 96"/>
            <p:cNvSpPr/>
            <p:nvPr/>
          </p:nvSpPr>
          <p:spPr>
            <a:xfrm>
              <a:off x="4554687" y="873683"/>
              <a:ext cx="137876" cy="1525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4776025" y="873683"/>
              <a:ext cx="137876" cy="1525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5075387" y="873683"/>
              <a:ext cx="137876" cy="1525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5336498" y="873683"/>
              <a:ext cx="137876" cy="1525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4932951" y="1322933"/>
              <a:ext cx="137160" cy="137160"/>
            </a:xfrm>
            <a:prstGeom prst="rect">
              <a:avLst/>
            </a:prstGeom>
            <a:solidFill>
              <a:srgbClr val="D9D9D9"/>
            </a:solidFill>
            <a:ln w="38100" cmpd="sng">
              <a:solidFill>
                <a:srgbClr val="59595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2" name="Straight Arrow Connector 101"/>
            <p:cNvCxnSpPr>
              <a:stCxn id="97" idx="5"/>
            </p:cNvCxnSpPr>
            <p:nvPr/>
          </p:nvCxnSpPr>
          <p:spPr>
            <a:xfrm>
              <a:off x="4672372" y="1003898"/>
              <a:ext cx="246522" cy="331337"/>
            </a:xfrm>
            <a:prstGeom prst="straightConnector1">
              <a:avLst/>
            </a:prstGeom>
            <a:ln w="6350" cmpd="sng">
              <a:solidFill>
                <a:schemeClr val="bg1">
                  <a:lumMod val="65000"/>
                </a:schemeClr>
              </a:solidFill>
              <a:prstDash val="dash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>
              <a:stCxn id="98" idx="4"/>
              <a:endCxn id="101" idx="0"/>
            </p:cNvCxnSpPr>
            <p:nvPr/>
          </p:nvCxnSpPr>
          <p:spPr>
            <a:xfrm>
              <a:off x="4844963" y="1026239"/>
              <a:ext cx="156568" cy="296694"/>
            </a:xfrm>
            <a:prstGeom prst="straightConnector1">
              <a:avLst/>
            </a:prstGeom>
            <a:ln w="6350" cmpd="sng">
              <a:solidFill>
                <a:schemeClr val="bg1">
                  <a:lumMod val="65000"/>
                </a:schemeClr>
              </a:solidFill>
              <a:prstDash val="dash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>
              <a:stCxn id="99" idx="4"/>
            </p:cNvCxnSpPr>
            <p:nvPr/>
          </p:nvCxnSpPr>
          <p:spPr>
            <a:xfrm flipH="1">
              <a:off x="5019311" y="1026239"/>
              <a:ext cx="125014" cy="289466"/>
            </a:xfrm>
            <a:prstGeom prst="straightConnector1">
              <a:avLst/>
            </a:prstGeom>
            <a:ln w="6350" cmpd="sng">
              <a:solidFill>
                <a:schemeClr val="bg1">
                  <a:lumMod val="65000"/>
                </a:schemeClr>
              </a:solidFill>
              <a:prstDash val="dash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>
              <a:stCxn id="100" idx="4"/>
            </p:cNvCxnSpPr>
            <p:nvPr/>
          </p:nvCxnSpPr>
          <p:spPr>
            <a:xfrm flipH="1">
              <a:off x="5075388" y="1026239"/>
              <a:ext cx="330048" cy="286971"/>
            </a:xfrm>
            <a:prstGeom prst="straightConnector1">
              <a:avLst/>
            </a:prstGeom>
            <a:ln w="6350" cmpd="sng">
              <a:solidFill>
                <a:schemeClr val="bg1">
                  <a:lumMod val="65000"/>
                </a:schemeClr>
              </a:solidFill>
              <a:prstDash val="dash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105"/>
          <p:cNvGrpSpPr/>
          <p:nvPr/>
        </p:nvGrpSpPr>
        <p:grpSpPr>
          <a:xfrm>
            <a:off x="5384649" y="1543495"/>
            <a:ext cx="919687" cy="586410"/>
            <a:chOff x="4554687" y="873683"/>
            <a:chExt cx="919687" cy="586410"/>
          </a:xfrm>
        </p:grpSpPr>
        <p:sp>
          <p:nvSpPr>
            <p:cNvPr id="107" name="Oval 106"/>
            <p:cNvSpPr/>
            <p:nvPr/>
          </p:nvSpPr>
          <p:spPr>
            <a:xfrm>
              <a:off x="4554687" y="873683"/>
              <a:ext cx="137876" cy="1525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4776025" y="873683"/>
              <a:ext cx="137876" cy="1525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5075387" y="873683"/>
              <a:ext cx="137876" cy="1525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5336498" y="873683"/>
              <a:ext cx="137876" cy="1525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4932951" y="1322933"/>
              <a:ext cx="137160" cy="137160"/>
            </a:xfrm>
            <a:prstGeom prst="rect">
              <a:avLst/>
            </a:prstGeom>
            <a:solidFill>
              <a:srgbClr val="D9D9D9"/>
            </a:solidFill>
            <a:ln w="38100" cmpd="sng">
              <a:solidFill>
                <a:srgbClr val="59595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2" name="Straight Arrow Connector 111"/>
            <p:cNvCxnSpPr>
              <a:stCxn id="107" idx="5"/>
            </p:cNvCxnSpPr>
            <p:nvPr/>
          </p:nvCxnSpPr>
          <p:spPr>
            <a:xfrm>
              <a:off x="4672372" y="1003898"/>
              <a:ext cx="246522" cy="331337"/>
            </a:xfrm>
            <a:prstGeom prst="straightConnector1">
              <a:avLst/>
            </a:prstGeom>
            <a:ln w="6350" cmpd="sng">
              <a:solidFill>
                <a:srgbClr val="008000"/>
              </a:solidFill>
              <a:prstDash val="dash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>
              <a:stCxn id="108" idx="4"/>
              <a:endCxn id="111" idx="0"/>
            </p:cNvCxnSpPr>
            <p:nvPr/>
          </p:nvCxnSpPr>
          <p:spPr>
            <a:xfrm>
              <a:off x="4844963" y="1026239"/>
              <a:ext cx="156568" cy="296694"/>
            </a:xfrm>
            <a:prstGeom prst="straightConnector1">
              <a:avLst/>
            </a:prstGeom>
            <a:ln w="6350" cmpd="sng">
              <a:solidFill>
                <a:srgbClr val="008000"/>
              </a:solidFill>
              <a:prstDash val="dash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>
              <a:stCxn id="109" idx="4"/>
            </p:cNvCxnSpPr>
            <p:nvPr/>
          </p:nvCxnSpPr>
          <p:spPr>
            <a:xfrm flipH="1">
              <a:off x="5019311" y="1026239"/>
              <a:ext cx="125014" cy="289466"/>
            </a:xfrm>
            <a:prstGeom prst="straightConnector1">
              <a:avLst/>
            </a:prstGeom>
            <a:ln w="6350" cmpd="sng">
              <a:solidFill>
                <a:srgbClr val="008000"/>
              </a:solidFill>
              <a:prstDash val="dash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>
              <a:stCxn id="110" idx="4"/>
            </p:cNvCxnSpPr>
            <p:nvPr/>
          </p:nvCxnSpPr>
          <p:spPr>
            <a:xfrm flipH="1">
              <a:off x="5075388" y="1026239"/>
              <a:ext cx="330048" cy="286971"/>
            </a:xfrm>
            <a:prstGeom prst="straightConnector1">
              <a:avLst/>
            </a:prstGeom>
            <a:ln w="6350" cmpd="sng">
              <a:solidFill>
                <a:srgbClr val="008000"/>
              </a:solidFill>
              <a:prstDash val="dash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oup 115"/>
          <p:cNvGrpSpPr/>
          <p:nvPr/>
        </p:nvGrpSpPr>
        <p:grpSpPr>
          <a:xfrm>
            <a:off x="5384649" y="457028"/>
            <a:ext cx="919687" cy="586410"/>
            <a:chOff x="4554687" y="873683"/>
            <a:chExt cx="919687" cy="586410"/>
          </a:xfrm>
        </p:grpSpPr>
        <p:sp>
          <p:nvSpPr>
            <p:cNvPr id="117" name="Oval 116"/>
            <p:cNvSpPr/>
            <p:nvPr/>
          </p:nvSpPr>
          <p:spPr>
            <a:xfrm>
              <a:off x="4554687" y="873683"/>
              <a:ext cx="137876" cy="1525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4776025" y="873683"/>
              <a:ext cx="137876" cy="1525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5075387" y="873683"/>
              <a:ext cx="137876" cy="1525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5336498" y="873683"/>
              <a:ext cx="137876" cy="1525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4932951" y="1322933"/>
              <a:ext cx="137160" cy="137160"/>
            </a:xfrm>
            <a:prstGeom prst="rect">
              <a:avLst/>
            </a:prstGeom>
            <a:solidFill>
              <a:srgbClr val="D9D9D9"/>
            </a:solidFill>
            <a:ln w="38100" cmpd="sng">
              <a:solidFill>
                <a:srgbClr val="59595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2" name="Straight Arrow Connector 121"/>
            <p:cNvCxnSpPr>
              <a:stCxn id="117" idx="5"/>
            </p:cNvCxnSpPr>
            <p:nvPr/>
          </p:nvCxnSpPr>
          <p:spPr>
            <a:xfrm>
              <a:off x="4672372" y="1003898"/>
              <a:ext cx="246522" cy="331337"/>
            </a:xfrm>
            <a:prstGeom prst="straightConnector1">
              <a:avLst/>
            </a:prstGeom>
            <a:ln w="6350" cmpd="sng">
              <a:solidFill>
                <a:srgbClr val="FF0000"/>
              </a:solidFill>
              <a:prstDash val="solid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>
              <a:stCxn id="118" idx="4"/>
              <a:endCxn id="121" idx="0"/>
            </p:cNvCxnSpPr>
            <p:nvPr/>
          </p:nvCxnSpPr>
          <p:spPr>
            <a:xfrm>
              <a:off x="4844963" y="1026239"/>
              <a:ext cx="156568" cy="296694"/>
            </a:xfrm>
            <a:prstGeom prst="straightConnector1">
              <a:avLst/>
            </a:prstGeom>
            <a:ln w="6350" cmpd="sng">
              <a:solidFill>
                <a:srgbClr val="FF0000"/>
              </a:solidFill>
              <a:prstDash val="solid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>
              <a:stCxn id="119" idx="4"/>
            </p:cNvCxnSpPr>
            <p:nvPr/>
          </p:nvCxnSpPr>
          <p:spPr>
            <a:xfrm flipH="1">
              <a:off x="5019311" y="1026239"/>
              <a:ext cx="125014" cy="289466"/>
            </a:xfrm>
            <a:prstGeom prst="straightConnector1">
              <a:avLst/>
            </a:prstGeom>
            <a:ln w="6350" cmpd="sng">
              <a:solidFill>
                <a:srgbClr val="008000"/>
              </a:solidFill>
              <a:prstDash val="dash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>
              <a:stCxn id="120" idx="4"/>
            </p:cNvCxnSpPr>
            <p:nvPr/>
          </p:nvCxnSpPr>
          <p:spPr>
            <a:xfrm flipH="1">
              <a:off x="5075388" y="1026239"/>
              <a:ext cx="330048" cy="286971"/>
            </a:xfrm>
            <a:prstGeom prst="straightConnector1">
              <a:avLst/>
            </a:prstGeom>
            <a:ln w="6350" cmpd="sng">
              <a:solidFill>
                <a:srgbClr val="008000"/>
              </a:solidFill>
              <a:prstDash val="dash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9" name="Picture 128"/>
          <p:cNvPicPr>
            <a:picLocks/>
          </p:cNvPicPr>
          <p:nvPr/>
        </p:nvPicPr>
        <p:blipFill rotWithShape="1">
          <a:blip r:embed="rId17"/>
          <a:srcRect l="39129" t="19324" r="10683" b="23614"/>
          <a:stretch/>
        </p:blipFill>
        <p:spPr>
          <a:xfrm>
            <a:off x="7725612" y="197783"/>
            <a:ext cx="914400" cy="914400"/>
          </a:xfrm>
          <a:prstGeom prst="rect">
            <a:avLst/>
          </a:prstGeom>
        </p:spPr>
      </p:pic>
      <p:pic>
        <p:nvPicPr>
          <p:cNvPr id="130" name="Picture 129"/>
          <p:cNvPicPr>
            <a:picLocks/>
          </p:cNvPicPr>
          <p:nvPr/>
        </p:nvPicPr>
        <p:blipFill rotWithShape="1">
          <a:blip r:embed="rId18"/>
          <a:srcRect l="39090" t="18766" r="10513" b="24128"/>
          <a:stretch/>
        </p:blipFill>
        <p:spPr>
          <a:xfrm>
            <a:off x="4301388" y="197783"/>
            <a:ext cx="914400" cy="914400"/>
          </a:xfrm>
          <a:prstGeom prst="rect">
            <a:avLst/>
          </a:prstGeom>
        </p:spPr>
      </p:pic>
      <p:pic>
        <p:nvPicPr>
          <p:cNvPr id="131" name="Picture 130"/>
          <p:cNvPicPr>
            <a:picLocks/>
          </p:cNvPicPr>
          <p:nvPr/>
        </p:nvPicPr>
        <p:blipFill rotWithShape="1">
          <a:blip r:embed="rId19"/>
          <a:srcRect l="40236" t="18527" r="9764" b="23464"/>
          <a:stretch/>
        </p:blipFill>
        <p:spPr>
          <a:xfrm>
            <a:off x="4301388" y="1303300"/>
            <a:ext cx="914400" cy="914400"/>
          </a:xfrm>
          <a:prstGeom prst="rect">
            <a:avLst/>
          </a:prstGeom>
        </p:spPr>
      </p:pic>
      <p:pic>
        <p:nvPicPr>
          <p:cNvPr id="134" name="Picture 133"/>
          <p:cNvPicPr>
            <a:picLocks/>
          </p:cNvPicPr>
          <p:nvPr/>
        </p:nvPicPr>
        <p:blipFill rotWithShape="1">
          <a:blip r:embed="rId20"/>
          <a:srcRect l="39349" t="19277" r="10005" b="24061"/>
          <a:stretch/>
        </p:blipFill>
        <p:spPr>
          <a:xfrm>
            <a:off x="7725612" y="1303300"/>
            <a:ext cx="914400" cy="914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12697" y="112077"/>
            <a:ext cx="7268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Dynamic</a:t>
            </a:r>
            <a:endParaRPr lang="en-US" sz="1200" dirty="0"/>
          </a:p>
        </p:txBody>
      </p:sp>
      <p:sp>
        <p:nvSpPr>
          <p:cNvPr id="89" name="TextBox 88"/>
          <p:cNvSpPr txBox="1"/>
          <p:nvPr/>
        </p:nvSpPr>
        <p:spPr>
          <a:xfrm>
            <a:off x="6797234" y="112077"/>
            <a:ext cx="5314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Static</a:t>
            </a:r>
            <a:endParaRPr lang="en-US" sz="1200" dirty="0"/>
          </a:p>
        </p:txBody>
      </p:sp>
      <p:sp>
        <p:nvSpPr>
          <p:cNvPr id="90" name="TextBox 89"/>
          <p:cNvSpPr txBox="1"/>
          <p:nvPr/>
        </p:nvSpPr>
        <p:spPr>
          <a:xfrm>
            <a:off x="5378523" y="1195933"/>
            <a:ext cx="9059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Suppressed</a:t>
            </a:r>
            <a:endParaRPr lang="en-US" sz="1200" dirty="0"/>
          </a:p>
        </p:txBody>
      </p:sp>
      <p:sp>
        <p:nvSpPr>
          <p:cNvPr id="91" name="TextBox 90"/>
          <p:cNvSpPr txBox="1"/>
          <p:nvPr/>
        </p:nvSpPr>
        <p:spPr>
          <a:xfrm>
            <a:off x="6741116" y="1209833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Enhanced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5219026" y="6257389"/>
            <a:ext cx="2967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Percent of genes with motif gain/loss events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29426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7037"/>
          <a:stretch/>
        </p:blipFill>
        <p:spPr>
          <a:xfrm>
            <a:off x="141102" y="285749"/>
            <a:ext cx="2125848" cy="6408533"/>
          </a:xfrm>
          <a:prstGeom prst="rect">
            <a:avLst/>
          </a:prstGeom>
        </p:spPr>
      </p:pic>
      <p:pic>
        <p:nvPicPr>
          <p:cNvPr id="4" name="Picture 3" descr="USF1.static.example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5" r="22767" b="56502"/>
          <a:stretch/>
        </p:blipFill>
        <p:spPr>
          <a:xfrm>
            <a:off x="2562181" y="285749"/>
            <a:ext cx="1247687" cy="124709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3366457" y="1435954"/>
            <a:ext cx="241300" cy="74814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480757" y="1377552"/>
            <a:ext cx="50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USF1</a:t>
            </a:r>
            <a:endParaRPr lang="en-US" sz="12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715353" y="2170499"/>
            <a:ext cx="0" cy="39409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2504867" y="1728399"/>
            <a:ext cx="1305002" cy="1452949"/>
            <a:chOff x="2589670" y="1893500"/>
            <a:chExt cx="1190372" cy="1337462"/>
          </a:xfrm>
        </p:grpSpPr>
        <p:pic>
          <p:nvPicPr>
            <p:cNvPr id="8" name="Picture 7" descr="MXl1.loss.example.pdf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95" r="22408" b="56204"/>
            <a:stretch/>
          </p:blipFill>
          <p:spPr>
            <a:xfrm>
              <a:off x="2640751" y="2094074"/>
              <a:ext cx="1139291" cy="113688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589670" y="1893500"/>
              <a:ext cx="5986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/>
                <a:t>MLLT1</a:t>
              </a:r>
              <a:endParaRPr lang="en-US" sz="12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396699" y="3340529"/>
            <a:ext cx="1501390" cy="1409702"/>
            <a:chOff x="3007475" y="4279899"/>
            <a:chExt cx="1345468" cy="1261342"/>
          </a:xfrm>
        </p:grpSpPr>
        <p:pic>
          <p:nvPicPr>
            <p:cNvPr id="12" name="Picture 11" descr="MYC.gain.example.pdf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32" t="2001" r="22352" b="55333"/>
            <a:stretch/>
          </p:blipFill>
          <p:spPr>
            <a:xfrm>
              <a:off x="3153714" y="4279899"/>
              <a:ext cx="1199229" cy="1199229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007475" y="5264242"/>
              <a:ext cx="4732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/>
                <a:t>MYC</a:t>
              </a:r>
              <a:endParaRPr lang="en-US" sz="1200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3410907" y="5397964"/>
              <a:ext cx="190500" cy="30178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2554100" y="4803001"/>
            <a:ext cx="1206536" cy="1464449"/>
            <a:chOff x="5363216" y="4898251"/>
            <a:chExt cx="1267453" cy="1527949"/>
          </a:xfrm>
        </p:grpSpPr>
        <p:pic>
          <p:nvPicPr>
            <p:cNvPr id="16" name="Picture 15" descr="JUND.dynamic.example.pdf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54" r="21928" b="56389"/>
            <a:stretch/>
          </p:blipFill>
          <p:spPr>
            <a:xfrm>
              <a:off x="5363216" y="5156051"/>
              <a:ext cx="1267453" cy="1270149"/>
            </a:xfrm>
            <a:prstGeom prst="rect">
              <a:avLst/>
            </a:prstGeom>
          </p:spPr>
        </p:pic>
        <p:cxnSp>
          <p:nvCxnSpPr>
            <p:cNvPr id="17" name="Straight Arrow Connector 16"/>
            <p:cNvCxnSpPr/>
            <p:nvPr/>
          </p:nvCxnSpPr>
          <p:spPr>
            <a:xfrm flipH="1" flipV="1">
              <a:off x="6267450" y="5041900"/>
              <a:ext cx="50800" cy="262769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806868" y="4898251"/>
              <a:ext cx="5264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/>
                <a:t>JUND</a:t>
              </a:r>
              <a:endParaRPr lang="en-US" sz="1200" dirty="0"/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8568" y="113893"/>
            <a:ext cx="1460500" cy="108204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40527" y="1685395"/>
            <a:ext cx="1460500" cy="108204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97668" y="2792241"/>
            <a:ext cx="1460500" cy="108204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78103" y="113893"/>
            <a:ext cx="1460500" cy="1082040"/>
          </a:xfrm>
          <a:prstGeom prst="rect">
            <a:avLst/>
          </a:prstGeom>
        </p:spPr>
      </p:pic>
      <p:grpSp>
        <p:nvGrpSpPr>
          <p:cNvPr id="50" name="Group 49"/>
          <p:cNvGrpSpPr/>
          <p:nvPr/>
        </p:nvGrpSpPr>
        <p:grpSpPr>
          <a:xfrm>
            <a:off x="4506162" y="2331091"/>
            <a:ext cx="4133850" cy="2419463"/>
            <a:chOff x="4070350" y="1654551"/>
            <a:chExt cx="4703266" cy="2786100"/>
          </a:xfrm>
        </p:grpSpPr>
        <p:grpSp>
          <p:nvGrpSpPr>
            <p:cNvPr id="43" name="Group 42"/>
            <p:cNvGrpSpPr/>
            <p:nvPr/>
          </p:nvGrpSpPr>
          <p:grpSpPr>
            <a:xfrm>
              <a:off x="4070350" y="1654551"/>
              <a:ext cx="2368550" cy="1455767"/>
              <a:chOff x="4667250" y="2233583"/>
              <a:chExt cx="2368550" cy="1455767"/>
            </a:xfrm>
          </p:grpSpPr>
          <p:pic>
            <p:nvPicPr>
              <p:cNvPr id="37" name="Picture 36" descr="expression.target.classification.pdf"/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58" t="17536" r="5808" b="14930"/>
              <a:stretch/>
            </p:blipFill>
            <p:spPr>
              <a:xfrm>
                <a:off x="4667250" y="2496958"/>
                <a:ext cx="2368550" cy="1192392"/>
              </a:xfrm>
              <a:prstGeom prst="rect">
                <a:avLst/>
              </a:prstGeom>
            </p:spPr>
          </p:pic>
          <p:sp>
            <p:nvSpPr>
              <p:cNvPr id="42" name="TextBox 41"/>
              <p:cNvSpPr txBox="1"/>
              <p:nvPr/>
            </p:nvSpPr>
            <p:spPr>
              <a:xfrm>
                <a:off x="5670550" y="2233583"/>
                <a:ext cx="47072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TPM</a:t>
                </a:r>
                <a:endParaRPr lang="en-US" dirty="0"/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4108450" y="3082375"/>
              <a:ext cx="2273300" cy="1358276"/>
              <a:chOff x="4800600" y="3582404"/>
              <a:chExt cx="2273300" cy="1358276"/>
            </a:xfrm>
          </p:grpSpPr>
          <p:pic>
            <p:nvPicPr>
              <p:cNvPr id="39" name="Picture 38" descr="H3K27ac.target.classification.pdf"/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78" t="19238" r="6113" b="15484"/>
              <a:stretch/>
            </p:blipFill>
            <p:spPr>
              <a:xfrm>
                <a:off x="4800600" y="3808883"/>
                <a:ext cx="2273300" cy="1131797"/>
              </a:xfrm>
              <a:prstGeom prst="rect">
                <a:avLst/>
              </a:prstGeom>
            </p:spPr>
          </p:pic>
          <p:sp>
            <p:nvSpPr>
              <p:cNvPr id="44" name="TextBox 43"/>
              <p:cNvSpPr txBox="1"/>
              <p:nvPr/>
            </p:nvSpPr>
            <p:spPr>
              <a:xfrm>
                <a:off x="5690101" y="3582404"/>
                <a:ext cx="73609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H3K27ac</a:t>
                </a:r>
                <a:endParaRPr lang="en-US" sz="1200" dirty="0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6413500" y="1674266"/>
              <a:ext cx="2353198" cy="1427939"/>
              <a:chOff x="4718050" y="3527442"/>
              <a:chExt cx="2353198" cy="1427939"/>
            </a:xfrm>
          </p:grpSpPr>
          <p:pic>
            <p:nvPicPr>
              <p:cNvPr id="38" name="Picture 37" descr="DNase.target.classification.pdf"/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38" t="19065" r="5666" b="14963"/>
              <a:stretch/>
            </p:blipFill>
            <p:spPr>
              <a:xfrm>
                <a:off x="4718050" y="3779215"/>
                <a:ext cx="2353198" cy="1176166"/>
              </a:xfrm>
              <a:prstGeom prst="rect">
                <a:avLst/>
              </a:prstGeom>
            </p:spPr>
          </p:pic>
          <p:sp>
            <p:nvSpPr>
              <p:cNvPr id="46" name="TextBox 45"/>
              <p:cNvSpPr txBox="1"/>
              <p:nvPr/>
            </p:nvSpPr>
            <p:spPr>
              <a:xfrm>
                <a:off x="5697380" y="3527442"/>
                <a:ext cx="44593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DHS</a:t>
                </a:r>
                <a:endParaRPr lang="en-US" sz="1200" dirty="0"/>
              </a:p>
            </p:txBody>
          </p:sp>
        </p:grpSp>
        <p:pic>
          <p:nvPicPr>
            <p:cNvPr id="48" name="Picture 47" descr="H3K27me3.target.classification.pdf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3" t="19098" r="6135" b="16146"/>
            <a:stretch/>
          </p:blipFill>
          <p:spPr>
            <a:xfrm>
              <a:off x="6438900" y="3284145"/>
              <a:ext cx="2334716" cy="1156506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7494430" y="3045705"/>
              <a:ext cx="8771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H3K27me3</a:t>
              </a:r>
              <a:endParaRPr lang="en-US" dirty="0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6625800" y="1543495"/>
            <a:ext cx="919687" cy="586410"/>
            <a:chOff x="4554687" y="873683"/>
            <a:chExt cx="919687" cy="586410"/>
          </a:xfrm>
        </p:grpSpPr>
        <p:sp>
          <p:nvSpPr>
            <p:cNvPr id="71" name="Oval 70"/>
            <p:cNvSpPr/>
            <p:nvPr/>
          </p:nvSpPr>
          <p:spPr>
            <a:xfrm>
              <a:off x="4554687" y="873683"/>
              <a:ext cx="137876" cy="1525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4776025" y="873683"/>
              <a:ext cx="137876" cy="1525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5075387" y="873683"/>
              <a:ext cx="137876" cy="1525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5336498" y="873683"/>
              <a:ext cx="137876" cy="1525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932951" y="1322933"/>
              <a:ext cx="137160" cy="137160"/>
            </a:xfrm>
            <a:prstGeom prst="rect">
              <a:avLst/>
            </a:prstGeom>
            <a:solidFill>
              <a:srgbClr val="D9D9D9"/>
            </a:solidFill>
            <a:ln w="38100" cmpd="sng">
              <a:solidFill>
                <a:srgbClr val="59595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Straight Arrow Connector 76"/>
            <p:cNvCxnSpPr>
              <a:stCxn id="71" idx="5"/>
            </p:cNvCxnSpPr>
            <p:nvPr/>
          </p:nvCxnSpPr>
          <p:spPr>
            <a:xfrm>
              <a:off x="4672372" y="1003898"/>
              <a:ext cx="246522" cy="331337"/>
            </a:xfrm>
            <a:prstGeom prst="straightConnector1">
              <a:avLst/>
            </a:prstGeom>
            <a:ln w="6350" cmpd="sng">
              <a:solidFill>
                <a:srgbClr val="FF0000"/>
              </a:solidFill>
              <a:prstDash val="solid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72" idx="4"/>
              <a:endCxn id="75" idx="0"/>
            </p:cNvCxnSpPr>
            <p:nvPr/>
          </p:nvCxnSpPr>
          <p:spPr>
            <a:xfrm>
              <a:off x="4844963" y="1026239"/>
              <a:ext cx="156568" cy="296694"/>
            </a:xfrm>
            <a:prstGeom prst="straightConnector1">
              <a:avLst/>
            </a:prstGeom>
            <a:ln w="6350" cmpd="sng">
              <a:solidFill>
                <a:srgbClr val="FF0000"/>
              </a:solidFill>
              <a:prstDash val="solid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73" idx="4"/>
            </p:cNvCxnSpPr>
            <p:nvPr/>
          </p:nvCxnSpPr>
          <p:spPr>
            <a:xfrm flipH="1">
              <a:off x="5019311" y="1026239"/>
              <a:ext cx="125014" cy="289466"/>
            </a:xfrm>
            <a:prstGeom prst="straightConnector1">
              <a:avLst/>
            </a:prstGeom>
            <a:ln w="6350" cmpd="sng">
              <a:solidFill>
                <a:srgbClr val="FF0000"/>
              </a:solidFill>
              <a:prstDash val="solid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74" idx="4"/>
            </p:cNvCxnSpPr>
            <p:nvPr/>
          </p:nvCxnSpPr>
          <p:spPr>
            <a:xfrm flipH="1">
              <a:off x="5075388" y="1026239"/>
              <a:ext cx="330048" cy="286971"/>
            </a:xfrm>
            <a:prstGeom prst="straightConnector1">
              <a:avLst/>
            </a:prstGeom>
            <a:ln w="6350" cmpd="sng">
              <a:solidFill>
                <a:srgbClr val="FF0000"/>
              </a:solidFill>
              <a:prstDash val="solid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6625800" y="361778"/>
            <a:ext cx="919687" cy="586410"/>
            <a:chOff x="4554687" y="873683"/>
            <a:chExt cx="919687" cy="586410"/>
          </a:xfrm>
        </p:grpSpPr>
        <p:sp>
          <p:nvSpPr>
            <p:cNvPr id="97" name="Oval 96"/>
            <p:cNvSpPr/>
            <p:nvPr/>
          </p:nvSpPr>
          <p:spPr>
            <a:xfrm>
              <a:off x="4554687" y="873683"/>
              <a:ext cx="137876" cy="1525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4776025" y="873683"/>
              <a:ext cx="137876" cy="1525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5075387" y="873683"/>
              <a:ext cx="137876" cy="1525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5336498" y="873683"/>
              <a:ext cx="137876" cy="1525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4932951" y="1322933"/>
              <a:ext cx="137160" cy="137160"/>
            </a:xfrm>
            <a:prstGeom prst="rect">
              <a:avLst/>
            </a:prstGeom>
            <a:solidFill>
              <a:srgbClr val="D9D9D9"/>
            </a:solidFill>
            <a:ln w="38100" cmpd="sng">
              <a:solidFill>
                <a:srgbClr val="59595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2" name="Straight Arrow Connector 101"/>
            <p:cNvCxnSpPr>
              <a:stCxn id="97" idx="5"/>
            </p:cNvCxnSpPr>
            <p:nvPr/>
          </p:nvCxnSpPr>
          <p:spPr>
            <a:xfrm>
              <a:off x="4672372" y="1003898"/>
              <a:ext cx="246522" cy="331337"/>
            </a:xfrm>
            <a:prstGeom prst="straightConnector1">
              <a:avLst/>
            </a:prstGeom>
            <a:ln w="6350" cmpd="sng">
              <a:solidFill>
                <a:schemeClr val="bg1">
                  <a:lumMod val="65000"/>
                </a:schemeClr>
              </a:solidFill>
              <a:prstDash val="dash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>
              <a:stCxn id="98" idx="4"/>
              <a:endCxn id="101" idx="0"/>
            </p:cNvCxnSpPr>
            <p:nvPr/>
          </p:nvCxnSpPr>
          <p:spPr>
            <a:xfrm>
              <a:off x="4844963" y="1026239"/>
              <a:ext cx="156568" cy="296694"/>
            </a:xfrm>
            <a:prstGeom prst="straightConnector1">
              <a:avLst/>
            </a:prstGeom>
            <a:ln w="6350" cmpd="sng">
              <a:solidFill>
                <a:schemeClr val="bg1">
                  <a:lumMod val="65000"/>
                </a:schemeClr>
              </a:solidFill>
              <a:prstDash val="dash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>
              <a:stCxn id="99" idx="4"/>
            </p:cNvCxnSpPr>
            <p:nvPr/>
          </p:nvCxnSpPr>
          <p:spPr>
            <a:xfrm flipH="1">
              <a:off x="5019311" y="1026239"/>
              <a:ext cx="125014" cy="289466"/>
            </a:xfrm>
            <a:prstGeom prst="straightConnector1">
              <a:avLst/>
            </a:prstGeom>
            <a:ln w="6350" cmpd="sng">
              <a:solidFill>
                <a:schemeClr val="bg1">
                  <a:lumMod val="65000"/>
                </a:schemeClr>
              </a:solidFill>
              <a:prstDash val="dash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>
              <a:stCxn id="100" idx="4"/>
            </p:cNvCxnSpPr>
            <p:nvPr/>
          </p:nvCxnSpPr>
          <p:spPr>
            <a:xfrm flipH="1">
              <a:off x="5075388" y="1026239"/>
              <a:ext cx="330048" cy="286971"/>
            </a:xfrm>
            <a:prstGeom prst="straightConnector1">
              <a:avLst/>
            </a:prstGeom>
            <a:ln w="6350" cmpd="sng">
              <a:solidFill>
                <a:schemeClr val="bg1">
                  <a:lumMod val="65000"/>
                </a:schemeClr>
              </a:solidFill>
              <a:prstDash val="dash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105"/>
          <p:cNvGrpSpPr/>
          <p:nvPr/>
        </p:nvGrpSpPr>
        <p:grpSpPr>
          <a:xfrm>
            <a:off x="5384649" y="1543495"/>
            <a:ext cx="919687" cy="586410"/>
            <a:chOff x="4554687" y="873683"/>
            <a:chExt cx="919687" cy="586410"/>
          </a:xfrm>
        </p:grpSpPr>
        <p:sp>
          <p:nvSpPr>
            <p:cNvPr id="107" name="Oval 106"/>
            <p:cNvSpPr/>
            <p:nvPr/>
          </p:nvSpPr>
          <p:spPr>
            <a:xfrm>
              <a:off x="4554687" y="873683"/>
              <a:ext cx="137876" cy="1525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4776025" y="873683"/>
              <a:ext cx="137876" cy="1525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5075387" y="873683"/>
              <a:ext cx="137876" cy="1525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5336498" y="873683"/>
              <a:ext cx="137876" cy="1525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4932951" y="1322933"/>
              <a:ext cx="137160" cy="137160"/>
            </a:xfrm>
            <a:prstGeom prst="rect">
              <a:avLst/>
            </a:prstGeom>
            <a:solidFill>
              <a:srgbClr val="D9D9D9"/>
            </a:solidFill>
            <a:ln w="38100" cmpd="sng">
              <a:solidFill>
                <a:srgbClr val="59595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2" name="Straight Arrow Connector 111"/>
            <p:cNvCxnSpPr>
              <a:stCxn id="107" idx="5"/>
            </p:cNvCxnSpPr>
            <p:nvPr/>
          </p:nvCxnSpPr>
          <p:spPr>
            <a:xfrm>
              <a:off x="4672372" y="1003898"/>
              <a:ext cx="246522" cy="331337"/>
            </a:xfrm>
            <a:prstGeom prst="straightConnector1">
              <a:avLst/>
            </a:prstGeom>
            <a:ln w="6350" cmpd="sng">
              <a:solidFill>
                <a:srgbClr val="008000"/>
              </a:solidFill>
              <a:prstDash val="dash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>
              <a:stCxn id="108" idx="4"/>
              <a:endCxn id="111" idx="0"/>
            </p:cNvCxnSpPr>
            <p:nvPr/>
          </p:nvCxnSpPr>
          <p:spPr>
            <a:xfrm>
              <a:off x="4844963" y="1026239"/>
              <a:ext cx="156568" cy="296694"/>
            </a:xfrm>
            <a:prstGeom prst="straightConnector1">
              <a:avLst/>
            </a:prstGeom>
            <a:ln w="6350" cmpd="sng">
              <a:solidFill>
                <a:srgbClr val="008000"/>
              </a:solidFill>
              <a:prstDash val="dash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>
              <a:stCxn id="109" idx="4"/>
            </p:cNvCxnSpPr>
            <p:nvPr/>
          </p:nvCxnSpPr>
          <p:spPr>
            <a:xfrm flipH="1">
              <a:off x="5019311" y="1026239"/>
              <a:ext cx="125014" cy="289466"/>
            </a:xfrm>
            <a:prstGeom prst="straightConnector1">
              <a:avLst/>
            </a:prstGeom>
            <a:ln w="6350" cmpd="sng">
              <a:solidFill>
                <a:srgbClr val="008000"/>
              </a:solidFill>
              <a:prstDash val="dash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>
              <a:stCxn id="110" idx="4"/>
            </p:cNvCxnSpPr>
            <p:nvPr/>
          </p:nvCxnSpPr>
          <p:spPr>
            <a:xfrm flipH="1">
              <a:off x="5075388" y="1026239"/>
              <a:ext cx="330048" cy="286971"/>
            </a:xfrm>
            <a:prstGeom prst="straightConnector1">
              <a:avLst/>
            </a:prstGeom>
            <a:ln w="6350" cmpd="sng">
              <a:solidFill>
                <a:srgbClr val="008000"/>
              </a:solidFill>
              <a:prstDash val="dash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oup 115"/>
          <p:cNvGrpSpPr/>
          <p:nvPr/>
        </p:nvGrpSpPr>
        <p:grpSpPr>
          <a:xfrm>
            <a:off x="5384649" y="457028"/>
            <a:ext cx="919687" cy="586410"/>
            <a:chOff x="4554687" y="873683"/>
            <a:chExt cx="919687" cy="586410"/>
          </a:xfrm>
        </p:grpSpPr>
        <p:sp>
          <p:nvSpPr>
            <p:cNvPr id="117" name="Oval 116"/>
            <p:cNvSpPr/>
            <p:nvPr/>
          </p:nvSpPr>
          <p:spPr>
            <a:xfrm>
              <a:off x="4554687" y="873683"/>
              <a:ext cx="137876" cy="1525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4776025" y="873683"/>
              <a:ext cx="137876" cy="1525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5075387" y="873683"/>
              <a:ext cx="137876" cy="1525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5336498" y="873683"/>
              <a:ext cx="137876" cy="1525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4932951" y="1322933"/>
              <a:ext cx="137160" cy="137160"/>
            </a:xfrm>
            <a:prstGeom prst="rect">
              <a:avLst/>
            </a:prstGeom>
            <a:solidFill>
              <a:srgbClr val="D9D9D9"/>
            </a:solidFill>
            <a:ln w="38100" cmpd="sng">
              <a:solidFill>
                <a:srgbClr val="59595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2" name="Straight Arrow Connector 121"/>
            <p:cNvCxnSpPr>
              <a:stCxn id="117" idx="5"/>
            </p:cNvCxnSpPr>
            <p:nvPr/>
          </p:nvCxnSpPr>
          <p:spPr>
            <a:xfrm>
              <a:off x="4672372" y="1003898"/>
              <a:ext cx="246522" cy="331337"/>
            </a:xfrm>
            <a:prstGeom prst="straightConnector1">
              <a:avLst/>
            </a:prstGeom>
            <a:ln w="6350" cmpd="sng">
              <a:solidFill>
                <a:srgbClr val="FF0000"/>
              </a:solidFill>
              <a:prstDash val="solid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>
              <a:stCxn id="118" idx="4"/>
              <a:endCxn id="121" idx="0"/>
            </p:cNvCxnSpPr>
            <p:nvPr/>
          </p:nvCxnSpPr>
          <p:spPr>
            <a:xfrm>
              <a:off x="4844963" y="1026239"/>
              <a:ext cx="156568" cy="296694"/>
            </a:xfrm>
            <a:prstGeom prst="straightConnector1">
              <a:avLst/>
            </a:prstGeom>
            <a:ln w="6350" cmpd="sng">
              <a:solidFill>
                <a:srgbClr val="FF0000"/>
              </a:solidFill>
              <a:prstDash val="solid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>
              <a:stCxn id="119" idx="4"/>
            </p:cNvCxnSpPr>
            <p:nvPr/>
          </p:nvCxnSpPr>
          <p:spPr>
            <a:xfrm flipH="1">
              <a:off x="5019311" y="1026239"/>
              <a:ext cx="125014" cy="289466"/>
            </a:xfrm>
            <a:prstGeom prst="straightConnector1">
              <a:avLst/>
            </a:prstGeom>
            <a:ln w="6350" cmpd="sng">
              <a:solidFill>
                <a:srgbClr val="008000"/>
              </a:solidFill>
              <a:prstDash val="dash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>
              <a:stCxn id="120" idx="4"/>
            </p:cNvCxnSpPr>
            <p:nvPr/>
          </p:nvCxnSpPr>
          <p:spPr>
            <a:xfrm flipH="1">
              <a:off x="5075388" y="1026239"/>
              <a:ext cx="330048" cy="286971"/>
            </a:xfrm>
            <a:prstGeom prst="straightConnector1">
              <a:avLst/>
            </a:prstGeom>
            <a:ln w="6350" cmpd="sng">
              <a:solidFill>
                <a:srgbClr val="008000"/>
              </a:solidFill>
              <a:prstDash val="dash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9" name="Picture 128"/>
          <p:cNvPicPr>
            <a:picLocks/>
          </p:cNvPicPr>
          <p:nvPr/>
        </p:nvPicPr>
        <p:blipFill rotWithShape="1">
          <a:blip r:embed="rId15"/>
          <a:srcRect l="39129" t="19324" r="10683" b="23614"/>
          <a:stretch/>
        </p:blipFill>
        <p:spPr>
          <a:xfrm>
            <a:off x="7725612" y="197783"/>
            <a:ext cx="914400" cy="914400"/>
          </a:xfrm>
          <a:prstGeom prst="rect">
            <a:avLst/>
          </a:prstGeom>
        </p:spPr>
      </p:pic>
      <p:pic>
        <p:nvPicPr>
          <p:cNvPr id="130" name="Picture 129"/>
          <p:cNvPicPr>
            <a:picLocks/>
          </p:cNvPicPr>
          <p:nvPr/>
        </p:nvPicPr>
        <p:blipFill rotWithShape="1">
          <a:blip r:embed="rId16"/>
          <a:srcRect l="39090" t="18766" r="10513" b="24128"/>
          <a:stretch/>
        </p:blipFill>
        <p:spPr>
          <a:xfrm>
            <a:off x="4301388" y="197783"/>
            <a:ext cx="914400" cy="914400"/>
          </a:xfrm>
          <a:prstGeom prst="rect">
            <a:avLst/>
          </a:prstGeom>
        </p:spPr>
      </p:pic>
      <p:pic>
        <p:nvPicPr>
          <p:cNvPr id="131" name="Picture 130"/>
          <p:cNvPicPr>
            <a:picLocks/>
          </p:cNvPicPr>
          <p:nvPr/>
        </p:nvPicPr>
        <p:blipFill rotWithShape="1">
          <a:blip r:embed="rId17"/>
          <a:srcRect l="40236" t="18527" r="9764" b="23464"/>
          <a:stretch/>
        </p:blipFill>
        <p:spPr>
          <a:xfrm>
            <a:off x="4301388" y="1303300"/>
            <a:ext cx="914400" cy="914400"/>
          </a:xfrm>
          <a:prstGeom prst="rect">
            <a:avLst/>
          </a:prstGeom>
        </p:spPr>
      </p:pic>
      <p:pic>
        <p:nvPicPr>
          <p:cNvPr id="134" name="Picture 133"/>
          <p:cNvPicPr>
            <a:picLocks/>
          </p:cNvPicPr>
          <p:nvPr/>
        </p:nvPicPr>
        <p:blipFill rotWithShape="1">
          <a:blip r:embed="rId18"/>
          <a:srcRect l="39349" t="19277" r="10005" b="24061"/>
          <a:stretch/>
        </p:blipFill>
        <p:spPr>
          <a:xfrm>
            <a:off x="7725612" y="1303300"/>
            <a:ext cx="914400" cy="914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12697" y="112077"/>
            <a:ext cx="7268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Dynamic</a:t>
            </a:r>
            <a:endParaRPr lang="en-US" sz="1200" dirty="0"/>
          </a:p>
        </p:txBody>
      </p:sp>
      <p:sp>
        <p:nvSpPr>
          <p:cNvPr id="89" name="TextBox 88"/>
          <p:cNvSpPr txBox="1"/>
          <p:nvPr/>
        </p:nvSpPr>
        <p:spPr>
          <a:xfrm>
            <a:off x="6797234" y="112077"/>
            <a:ext cx="5314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Static</a:t>
            </a:r>
            <a:endParaRPr lang="en-US" sz="1200" dirty="0"/>
          </a:p>
        </p:txBody>
      </p:sp>
      <p:sp>
        <p:nvSpPr>
          <p:cNvPr id="90" name="TextBox 89"/>
          <p:cNvSpPr txBox="1"/>
          <p:nvPr/>
        </p:nvSpPr>
        <p:spPr>
          <a:xfrm>
            <a:off x="5378523" y="1195933"/>
            <a:ext cx="9059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Suppressed</a:t>
            </a:r>
            <a:endParaRPr lang="en-US" sz="1200" dirty="0"/>
          </a:p>
        </p:txBody>
      </p:sp>
      <p:sp>
        <p:nvSpPr>
          <p:cNvPr id="91" name="TextBox 90"/>
          <p:cNvSpPr txBox="1"/>
          <p:nvPr/>
        </p:nvSpPr>
        <p:spPr>
          <a:xfrm>
            <a:off x="6741116" y="1209833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Enhanced</a:t>
            </a:r>
            <a:endParaRPr lang="en-US" sz="12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4687149" y="4832980"/>
            <a:ext cx="3756964" cy="1861302"/>
            <a:chOff x="4687149" y="4832980"/>
            <a:chExt cx="3756964" cy="1720458"/>
          </a:xfrm>
        </p:grpSpPr>
        <p:sp>
          <p:nvSpPr>
            <p:cNvPr id="7" name="TextBox 6"/>
            <p:cNvSpPr txBox="1"/>
            <p:nvPr/>
          </p:nvSpPr>
          <p:spPr>
            <a:xfrm>
              <a:off x="5219026" y="6276439"/>
              <a:ext cx="27494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Observed mutation rate around TSS sites</a:t>
              </a:r>
              <a:endParaRPr lang="en-US" sz="1200" dirty="0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19"/>
            <a:srcRect l="12848" t="13608" r="3542" b="8560"/>
            <a:stretch/>
          </p:blipFill>
          <p:spPr>
            <a:xfrm>
              <a:off x="4687149" y="4832980"/>
              <a:ext cx="3756964" cy="1511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5373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7037"/>
          <a:stretch/>
        </p:blipFill>
        <p:spPr>
          <a:xfrm>
            <a:off x="141102" y="285749"/>
            <a:ext cx="2125848" cy="6408533"/>
          </a:xfrm>
          <a:prstGeom prst="rect">
            <a:avLst/>
          </a:prstGeom>
        </p:spPr>
      </p:pic>
      <p:pic>
        <p:nvPicPr>
          <p:cNvPr id="4" name="Picture 3" descr="USF1.static.example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5" r="22767" b="56502"/>
          <a:stretch/>
        </p:blipFill>
        <p:spPr>
          <a:xfrm>
            <a:off x="2562181" y="285749"/>
            <a:ext cx="1247687" cy="124709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3366457" y="1435954"/>
            <a:ext cx="241300" cy="74814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480757" y="1377552"/>
            <a:ext cx="50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USF1</a:t>
            </a:r>
            <a:endParaRPr lang="en-US" sz="12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715353" y="2170499"/>
            <a:ext cx="0" cy="39409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2504867" y="1728399"/>
            <a:ext cx="1305002" cy="1452949"/>
            <a:chOff x="2589670" y="1893500"/>
            <a:chExt cx="1190372" cy="1337462"/>
          </a:xfrm>
        </p:grpSpPr>
        <p:pic>
          <p:nvPicPr>
            <p:cNvPr id="8" name="Picture 7" descr="MXl1.loss.example.pdf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95" r="22408" b="56204"/>
            <a:stretch/>
          </p:blipFill>
          <p:spPr>
            <a:xfrm>
              <a:off x="2640751" y="2094074"/>
              <a:ext cx="1139291" cy="113688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589670" y="1893500"/>
              <a:ext cx="5986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/>
                <a:t>MLLT1</a:t>
              </a:r>
              <a:endParaRPr lang="en-US" sz="12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396699" y="3340529"/>
            <a:ext cx="1501390" cy="1409702"/>
            <a:chOff x="3007475" y="4279899"/>
            <a:chExt cx="1345468" cy="1261342"/>
          </a:xfrm>
        </p:grpSpPr>
        <p:pic>
          <p:nvPicPr>
            <p:cNvPr id="12" name="Picture 11" descr="MYC.gain.example.pdf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32" t="2001" r="22352" b="55333"/>
            <a:stretch/>
          </p:blipFill>
          <p:spPr>
            <a:xfrm>
              <a:off x="3153714" y="4279899"/>
              <a:ext cx="1199229" cy="1199229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007475" y="5264242"/>
              <a:ext cx="4732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/>
                <a:t>MYC</a:t>
              </a:r>
              <a:endParaRPr lang="en-US" sz="1200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3410907" y="5397964"/>
              <a:ext cx="190500" cy="30178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2554100" y="4803001"/>
            <a:ext cx="1206536" cy="1464449"/>
            <a:chOff x="5363216" y="4898251"/>
            <a:chExt cx="1267453" cy="1527949"/>
          </a:xfrm>
        </p:grpSpPr>
        <p:pic>
          <p:nvPicPr>
            <p:cNvPr id="16" name="Picture 15" descr="JUND.dynamic.example.pdf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54" r="21928" b="56389"/>
            <a:stretch/>
          </p:blipFill>
          <p:spPr>
            <a:xfrm>
              <a:off x="5363216" y="5156051"/>
              <a:ext cx="1267453" cy="1270149"/>
            </a:xfrm>
            <a:prstGeom prst="rect">
              <a:avLst/>
            </a:prstGeom>
          </p:spPr>
        </p:pic>
        <p:cxnSp>
          <p:nvCxnSpPr>
            <p:cNvPr id="17" name="Straight Arrow Connector 16"/>
            <p:cNvCxnSpPr/>
            <p:nvPr/>
          </p:nvCxnSpPr>
          <p:spPr>
            <a:xfrm flipH="1" flipV="1">
              <a:off x="6267450" y="5041900"/>
              <a:ext cx="50800" cy="262769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806868" y="4898251"/>
              <a:ext cx="5264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/>
                <a:t>JUND</a:t>
              </a:r>
              <a:endParaRPr lang="en-US" sz="1200" dirty="0"/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8568" y="113893"/>
            <a:ext cx="1460500" cy="108204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40527" y="1685395"/>
            <a:ext cx="1460500" cy="108204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97668" y="2792241"/>
            <a:ext cx="1460500" cy="108204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78103" y="113893"/>
            <a:ext cx="1460500" cy="1082040"/>
          </a:xfrm>
          <a:prstGeom prst="rect">
            <a:avLst/>
          </a:prstGeom>
        </p:spPr>
      </p:pic>
      <p:grpSp>
        <p:nvGrpSpPr>
          <p:cNvPr id="50" name="Group 49"/>
          <p:cNvGrpSpPr/>
          <p:nvPr/>
        </p:nvGrpSpPr>
        <p:grpSpPr>
          <a:xfrm>
            <a:off x="4659076" y="3785411"/>
            <a:ext cx="4133850" cy="2419463"/>
            <a:chOff x="4070350" y="1654551"/>
            <a:chExt cx="4703266" cy="2786100"/>
          </a:xfrm>
        </p:grpSpPr>
        <p:grpSp>
          <p:nvGrpSpPr>
            <p:cNvPr id="43" name="Group 42"/>
            <p:cNvGrpSpPr/>
            <p:nvPr/>
          </p:nvGrpSpPr>
          <p:grpSpPr>
            <a:xfrm>
              <a:off x="4070350" y="1654551"/>
              <a:ext cx="2368550" cy="1455767"/>
              <a:chOff x="4667250" y="2233583"/>
              <a:chExt cx="2368550" cy="1455767"/>
            </a:xfrm>
          </p:grpSpPr>
          <p:pic>
            <p:nvPicPr>
              <p:cNvPr id="37" name="Picture 36" descr="expression.target.classification.pdf"/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58" t="17536" r="5808" b="14930"/>
              <a:stretch/>
            </p:blipFill>
            <p:spPr>
              <a:xfrm>
                <a:off x="4667250" y="2496958"/>
                <a:ext cx="2368550" cy="1192392"/>
              </a:xfrm>
              <a:prstGeom prst="rect">
                <a:avLst/>
              </a:prstGeom>
            </p:spPr>
          </p:pic>
          <p:sp>
            <p:nvSpPr>
              <p:cNvPr id="42" name="TextBox 41"/>
              <p:cNvSpPr txBox="1"/>
              <p:nvPr/>
            </p:nvSpPr>
            <p:spPr>
              <a:xfrm>
                <a:off x="5670550" y="2233583"/>
                <a:ext cx="47072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TPM</a:t>
                </a:r>
                <a:endParaRPr lang="en-US" dirty="0"/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4108450" y="3082375"/>
              <a:ext cx="2273300" cy="1358276"/>
              <a:chOff x="4800600" y="3582404"/>
              <a:chExt cx="2273300" cy="1358276"/>
            </a:xfrm>
          </p:grpSpPr>
          <p:pic>
            <p:nvPicPr>
              <p:cNvPr id="39" name="Picture 38" descr="H3K27ac.target.classification.pdf"/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78" t="19238" r="6113" b="15484"/>
              <a:stretch/>
            </p:blipFill>
            <p:spPr>
              <a:xfrm>
                <a:off x="4800600" y="3808883"/>
                <a:ext cx="2273300" cy="1131797"/>
              </a:xfrm>
              <a:prstGeom prst="rect">
                <a:avLst/>
              </a:prstGeom>
            </p:spPr>
          </p:pic>
          <p:sp>
            <p:nvSpPr>
              <p:cNvPr id="44" name="TextBox 43"/>
              <p:cNvSpPr txBox="1"/>
              <p:nvPr/>
            </p:nvSpPr>
            <p:spPr>
              <a:xfrm>
                <a:off x="5690101" y="3582404"/>
                <a:ext cx="73609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H3K27ac</a:t>
                </a:r>
                <a:endParaRPr lang="en-US" sz="1200" dirty="0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6413500" y="1674266"/>
              <a:ext cx="2353198" cy="1427939"/>
              <a:chOff x="4718050" y="3527442"/>
              <a:chExt cx="2353198" cy="1427939"/>
            </a:xfrm>
          </p:grpSpPr>
          <p:pic>
            <p:nvPicPr>
              <p:cNvPr id="38" name="Picture 37" descr="DNase.target.classification.pdf"/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38" t="19065" r="5666" b="14963"/>
              <a:stretch/>
            </p:blipFill>
            <p:spPr>
              <a:xfrm>
                <a:off x="4718050" y="3779215"/>
                <a:ext cx="2353198" cy="1176166"/>
              </a:xfrm>
              <a:prstGeom prst="rect">
                <a:avLst/>
              </a:prstGeom>
            </p:spPr>
          </p:pic>
          <p:sp>
            <p:nvSpPr>
              <p:cNvPr id="46" name="TextBox 45"/>
              <p:cNvSpPr txBox="1"/>
              <p:nvPr/>
            </p:nvSpPr>
            <p:spPr>
              <a:xfrm>
                <a:off x="5697380" y="3527442"/>
                <a:ext cx="44593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DHS</a:t>
                </a:r>
                <a:endParaRPr lang="en-US" sz="1200" dirty="0"/>
              </a:p>
            </p:txBody>
          </p:sp>
        </p:grpSp>
        <p:pic>
          <p:nvPicPr>
            <p:cNvPr id="48" name="Picture 47" descr="H3K27me3.target.classification.pdf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3" t="19098" r="6135" b="16146"/>
            <a:stretch/>
          </p:blipFill>
          <p:spPr>
            <a:xfrm>
              <a:off x="6438900" y="3284145"/>
              <a:ext cx="2334716" cy="1156506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7494430" y="3045705"/>
              <a:ext cx="8771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H3K27me3</a:t>
              </a:r>
              <a:endParaRPr lang="en-US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659076" y="2422654"/>
            <a:ext cx="4343400" cy="1379878"/>
            <a:chOff x="4324845" y="2451099"/>
            <a:chExt cx="3201001" cy="1005415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15"/>
            <a:srcRect l="3542" t="20580" r="4236" b="11472"/>
            <a:stretch/>
          </p:blipFill>
          <p:spPr>
            <a:xfrm>
              <a:off x="4324845" y="2451099"/>
              <a:ext cx="2633243" cy="1005415"/>
            </a:xfrm>
            <a:prstGeom prst="rect">
              <a:avLst/>
            </a:prstGeom>
          </p:spPr>
        </p:pic>
        <p:grpSp>
          <p:nvGrpSpPr>
            <p:cNvPr id="58" name="Group 57"/>
            <p:cNvGrpSpPr/>
            <p:nvPr/>
          </p:nvGrpSpPr>
          <p:grpSpPr>
            <a:xfrm>
              <a:off x="6610982" y="2451099"/>
              <a:ext cx="391177" cy="372364"/>
              <a:chOff x="6610982" y="2451099"/>
              <a:chExt cx="391177" cy="372364"/>
            </a:xfrm>
          </p:grpSpPr>
          <p:sp>
            <p:nvSpPr>
              <p:cNvPr id="56" name="TextBox 55"/>
              <p:cNvSpPr txBox="1"/>
              <p:nvPr/>
            </p:nvSpPr>
            <p:spPr>
              <a:xfrm>
                <a:off x="6610982" y="2451099"/>
                <a:ext cx="1750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7F7F7F"/>
                    </a:solidFill>
                  </a:rPr>
                  <a:t>}</a:t>
                </a:r>
                <a:endParaRPr lang="en-US" dirty="0">
                  <a:solidFill>
                    <a:srgbClr val="7F7F7F"/>
                  </a:solidFill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6740849" y="2546464"/>
                <a:ext cx="26131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7F7F7F"/>
                    </a:solidFill>
                  </a:rPr>
                  <a:t>*</a:t>
                </a:r>
                <a:endParaRPr lang="en-US" sz="1200" dirty="0">
                  <a:solidFill>
                    <a:srgbClr val="7F7F7F"/>
                  </a:solidFill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6788565" y="2645747"/>
              <a:ext cx="467820" cy="372364"/>
              <a:chOff x="6610982" y="2451099"/>
              <a:chExt cx="467820" cy="372364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6610982" y="2451099"/>
                <a:ext cx="1750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7F7F7F"/>
                    </a:solidFill>
                  </a:rPr>
                  <a:t>}</a:t>
                </a:r>
                <a:endParaRPr lang="en-US" dirty="0">
                  <a:solidFill>
                    <a:srgbClr val="7F7F7F"/>
                  </a:solidFill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6740849" y="2546464"/>
                <a:ext cx="33795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7F7F7F"/>
                    </a:solidFill>
                  </a:rPr>
                  <a:t>**</a:t>
                </a:r>
                <a:endParaRPr lang="en-US" sz="1200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7187893" y="2838786"/>
              <a:ext cx="3379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7F7F7F"/>
                  </a:solidFill>
                </a:rPr>
                <a:t>**</a:t>
              </a:r>
              <a:endParaRPr lang="en-US" sz="1200" dirty="0">
                <a:solidFill>
                  <a:srgbClr val="7F7F7F"/>
                </a:solidFill>
              </a:endParaRPr>
            </a:p>
          </p:txBody>
        </p:sp>
        <p:pic>
          <p:nvPicPr>
            <p:cNvPr id="69" name="Picture 68" descr="1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9274" y="2620348"/>
              <a:ext cx="179343" cy="660485"/>
            </a:xfrm>
            <a:prstGeom prst="rect">
              <a:avLst/>
            </a:prstGeom>
          </p:spPr>
        </p:pic>
      </p:grpSp>
      <p:grpSp>
        <p:nvGrpSpPr>
          <p:cNvPr id="95" name="Group 94"/>
          <p:cNvGrpSpPr/>
          <p:nvPr/>
        </p:nvGrpSpPr>
        <p:grpSpPr>
          <a:xfrm>
            <a:off x="6625800" y="1467295"/>
            <a:ext cx="919687" cy="586410"/>
            <a:chOff x="4554687" y="873683"/>
            <a:chExt cx="919687" cy="586410"/>
          </a:xfrm>
        </p:grpSpPr>
        <p:sp>
          <p:nvSpPr>
            <p:cNvPr id="71" name="Oval 70"/>
            <p:cNvSpPr/>
            <p:nvPr/>
          </p:nvSpPr>
          <p:spPr>
            <a:xfrm>
              <a:off x="4554687" y="873683"/>
              <a:ext cx="137876" cy="1525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4776025" y="873683"/>
              <a:ext cx="137876" cy="1525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5075387" y="873683"/>
              <a:ext cx="137876" cy="1525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5336498" y="873683"/>
              <a:ext cx="137876" cy="1525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932951" y="1322933"/>
              <a:ext cx="137160" cy="137160"/>
            </a:xfrm>
            <a:prstGeom prst="rect">
              <a:avLst/>
            </a:prstGeom>
            <a:solidFill>
              <a:srgbClr val="D9D9D9"/>
            </a:solidFill>
            <a:ln w="38100" cmpd="sng">
              <a:solidFill>
                <a:srgbClr val="59595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Straight Arrow Connector 76"/>
            <p:cNvCxnSpPr>
              <a:stCxn id="71" idx="5"/>
            </p:cNvCxnSpPr>
            <p:nvPr/>
          </p:nvCxnSpPr>
          <p:spPr>
            <a:xfrm>
              <a:off x="4672372" y="1003898"/>
              <a:ext cx="246522" cy="331337"/>
            </a:xfrm>
            <a:prstGeom prst="straightConnector1">
              <a:avLst/>
            </a:prstGeom>
            <a:ln w="6350" cmpd="sng">
              <a:solidFill>
                <a:srgbClr val="FF0000"/>
              </a:solidFill>
              <a:prstDash val="solid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72" idx="4"/>
              <a:endCxn id="75" idx="0"/>
            </p:cNvCxnSpPr>
            <p:nvPr/>
          </p:nvCxnSpPr>
          <p:spPr>
            <a:xfrm>
              <a:off x="4844963" y="1026239"/>
              <a:ext cx="156568" cy="296694"/>
            </a:xfrm>
            <a:prstGeom prst="straightConnector1">
              <a:avLst/>
            </a:prstGeom>
            <a:ln w="6350" cmpd="sng">
              <a:solidFill>
                <a:srgbClr val="FF0000"/>
              </a:solidFill>
              <a:prstDash val="solid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73" idx="4"/>
            </p:cNvCxnSpPr>
            <p:nvPr/>
          </p:nvCxnSpPr>
          <p:spPr>
            <a:xfrm flipH="1">
              <a:off x="5019311" y="1026239"/>
              <a:ext cx="125014" cy="289466"/>
            </a:xfrm>
            <a:prstGeom prst="straightConnector1">
              <a:avLst/>
            </a:prstGeom>
            <a:ln w="6350" cmpd="sng">
              <a:solidFill>
                <a:srgbClr val="FF0000"/>
              </a:solidFill>
              <a:prstDash val="solid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74" idx="4"/>
            </p:cNvCxnSpPr>
            <p:nvPr/>
          </p:nvCxnSpPr>
          <p:spPr>
            <a:xfrm flipH="1">
              <a:off x="5075388" y="1026239"/>
              <a:ext cx="330048" cy="286971"/>
            </a:xfrm>
            <a:prstGeom prst="straightConnector1">
              <a:avLst/>
            </a:prstGeom>
            <a:ln w="6350" cmpd="sng">
              <a:solidFill>
                <a:srgbClr val="FF0000"/>
              </a:solidFill>
              <a:prstDash val="solid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6625800" y="361778"/>
            <a:ext cx="919687" cy="586410"/>
            <a:chOff x="4554687" y="873683"/>
            <a:chExt cx="919687" cy="586410"/>
          </a:xfrm>
        </p:grpSpPr>
        <p:sp>
          <p:nvSpPr>
            <p:cNvPr id="97" name="Oval 96"/>
            <p:cNvSpPr/>
            <p:nvPr/>
          </p:nvSpPr>
          <p:spPr>
            <a:xfrm>
              <a:off x="4554687" y="873683"/>
              <a:ext cx="137876" cy="1525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4776025" y="873683"/>
              <a:ext cx="137876" cy="1525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5075387" y="873683"/>
              <a:ext cx="137876" cy="1525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5336498" y="873683"/>
              <a:ext cx="137876" cy="1525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4932951" y="1322933"/>
              <a:ext cx="137160" cy="137160"/>
            </a:xfrm>
            <a:prstGeom prst="rect">
              <a:avLst/>
            </a:prstGeom>
            <a:solidFill>
              <a:srgbClr val="D9D9D9"/>
            </a:solidFill>
            <a:ln w="38100" cmpd="sng">
              <a:solidFill>
                <a:srgbClr val="59595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2" name="Straight Arrow Connector 101"/>
            <p:cNvCxnSpPr>
              <a:stCxn id="97" idx="5"/>
            </p:cNvCxnSpPr>
            <p:nvPr/>
          </p:nvCxnSpPr>
          <p:spPr>
            <a:xfrm>
              <a:off x="4672372" y="1003898"/>
              <a:ext cx="246522" cy="331337"/>
            </a:xfrm>
            <a:prstGeom prst="straightConnector1">
              <a:avLst/>
            </a:prstGeom>
            <a:ln w="6350" cmpd="sng">
              <a:solidFill>
                <a:schemeClr val="bg1">
                  <a:lumMod val="65000"/>
                </a:schemeClr>
              </a:solidFill>
              <a:prstDash val="dash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>
              <a:stCxn id="98" idx="4"/>
              <a:endCxn id="101" idx="0"/>
            </p:cNvCxnSpPr>
            <p:nvPr/>
          </p:nvCxnSpPr>
          <p:spPr>
            <a:xfrm>
              <a:off x="4844963" y="1026239"/>
              <a:ext cx="156568" cy="296694"/>
            </a:xfrm>
            <a:prstGeom prst="straightConnector1">
              <a:avLst/>
            </a:prstGeom>
            <a:ln w="6350" cmpd="sng">
              <a:solidFill>
                <a:schemeClr val="bg1">
                  <a:lumMod val="65000"/>
                </a:schemeClr>
              </a:solidFill>
              <a:prstDash val="dash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>
              <a:stCxn id="99" idx="4"/>
            </p:cNvCxnSpPr>
            <p:nvPr/>
          </p:nvCxnSpPr>
          <p:spPr>
            <a:xfrm flipH="1">
              <a:off x="5019311" y="1026239"/>
              <a:ext cx="125014" cy="289466"/>
            </a:xfrm>
            <a:prstGeom prst="straightConnector1">
              <a:avLst/>
            </a:prstGeom>
            <a:ln w="6350" cmpd="sng">
              <a:solidFill>
                <a:schemeClr val="bg1">
                  <a:lumMod val="65000"/>
                </a:schemeClr>
              </a:solidFill>
              <a:prstDash val="dash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>
              <a:stCxn id="100" idx="4"/>
            </p:cNvCxnSpPr>
            <p:nvPr/>
          </p:nvCxnSpPr>
          <p:spPr>
            <a:xfrm flipH="1">
              <a:off x="5075388" y="1026239"/>
              <a:ext cx="330048" cy="286971"/>
            </a:xfrm>
            <a:prstGeom prst="straightConnector1">
              <a:avLst/>
            </a:prstGeom>
            <a:ln w="6350" cmpd="sng">
              <a:solidFill>
                <a:schemeClr val="bg1">
                  <a:lumMod val="65000"/>
                </a:schemeClr>
              </a:solidFill>
              <a:prstDash val="dash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105"/>
          <p:cNvGrpSpPr/>
          <p:nvPr/>
        </p:nvGrpSpPr>
        <p:grpSpPr>
          <a:xfrm>
            <a:off x="5384649" y="1467295"/>
            <a:ext cx="919687" cy="586410"/>
            <a:chOff x="4554687" y="873683"/>
            <a:chExt cx="919687" cy="586410"/>
          </a:xfrm>
        </p:grpSpPr>
        <p:sp>
          <p:nvSpPr>
            <p:cNvPr id="107" name="Oval 106"/>
            <p:cNvSpPr/>
            <p:nvPr/>
          </p:nvSpPr>
          <p:spPr>
            <a:xfrm>
              <a:off x="4554687" y="873683"/>
              <a:ext cx="137876" cy="1525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4776025" y="873683"/>
              <a:ext cx="137876" cy="1525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5075387" y="873683"/>
              <a:ext cx="137876" cy="1525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5336498" y="873683"/>
              <a:ext cx="137876" cy="1525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4932951" y="1322933"/>
              <a:ext cx="137160" cy="137160"/>
            </a:xfrm>
            <a:prstGeom prst="rect">
              <a:avLst/>
            </a:prstGeom>
            <a:solidFill>
              <a:srgbClr val="D9D9D9"/>
            </a:solidFill>
            <a:ln w="38100" cmpd="sng">
              <a:solidFill>
                <a:srgbClr val="59595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2" name="Straight Arrow Connector 111"/>
            <p:cNvCxnSpPr>
              <a:stCxn id="107" idx="5"/>
            </p:cNvCxnSpPr>
            <p:nvPr/>
          </p:nvCxnSpPr>
          <p:spPr>
            <a:xfrm>
              <a:off x="4672372" y="1003898"/>
              <a:ext cx="246522" cy="331337"/>
            </a:xfrm>
            <a:prstGeom prst="straightConnector1">
              <a:avLst/>
            </a:prstGeom>
            <a:ln w="6350" cmpd="sng">
              <a:solidFill>
                <a:srgbClr val="008000"/>
              </a:solidFill>
              <a:prstDash val="dash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>
              <a:stCxn id="108" idx="4"/>
              <a:endCxn id="111" idx="0"/>
            </p:cNvCxnSpPr>
            <p:nvPr/>
          </p:nvCxnSpPr>
          <p:spPr>
            <a:xfrm>
              <a:off x="4844963" y="1026239"/>
              <a:ext cx="156568" cy="296694"/>
            </a:xfrm>
            <a:prstGeom prst="straightConnector1">
              <a:avLst/>
            </a:prstGeom>
            <a:ln w="6350" cmpd="sng">
              <a:solidFill>
                <a:srgbClr val="008000"/>
              </a:solidFill>
              <a:prstDash val="dash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>
              <a:stCxn id="109" idx="4"/>
            </p:cNvCxnSpPr>
            <p:nvPr/>
          </p:nvCxnSpPr>
          <p:spPr>
            <a:xfrm flipH="1">
              <a:off x="5019311" y="1026239"/>
              <a:ext cx="125014" cy="289466"/>
            </a:xfrm>
            <a:prstGeom prst="straightConnector1">
              <a:avLst/>
            </a:prstGeom>
            <a:ln w="6350" cmpd="sng">
              <a:solidFill>
                <a:srgbClr val="008000"/>
              </a:solidFill>
              <a:prstDash val="dash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>
              <a:stCxn id="110" idx="4"/>
            </p:cNvCxnSpPr>
            <p:nvPr/>
          </p:nvCxnSpPr>
          <p:spPr>
            <a:xfrm flipH="1">
              <a:off x="5075388" y="1026239"/>
              <a:ext cx="330048" cy="286971"/>
            </a:xfrm>
            <a:prstGeom prst="straightConnector1">
              <a:avLst/>
            </a:prstGeom>
            <a:ln w="6350" cmpd="sng">
              <a:solidFill>
                <a:srgbClr val="008000"/>
              </a:solidFill>
              <a:prstDash val="dash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oup 115"/>
          <p:cNvGrpSpPr/>
          <p:nvPr/>
        </p:nvGrpSpPr>
        <p:grpSpPr>
          <a:xfrm>
            <a:off x="5384649" y="361778"/>
            <a:ext cx="919687" cy="586410"/>
            <a:chOff x="4554687" y="873683"/>
            <a:chExt cx="919687" cy="586410"/>
          </a:xfrm>
        </p:grpSpPr>
        <p:sp>
          <p:nvSpPr>
            <p:cNvPr id="117" name="Oval 116"/>
            <p:cNvSpPr/>
            <p:nvPr/>
          </p:nvSpPr>
          <p:spPr>
            <a:xfrm>
              <a:off x="4554687" y="873683"/>
              <a:ext cx="137876" cy="1525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4776025" y="873683"/>
              <a:ext cx="137876" cy="1525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5075387" y="873683"/>
              <a:ext cx="137876" cy="1525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5336498" y="873683"/>
              <a:ext cx="137876" cy="1525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4932951" y="1322933"/>
              <a:ext cx="137160" cy="137160"/>
            </a:xfrm>
            <a:prstGeom prst="rect">
              <a:avLst/>
            </a:prstGeom>
            <a:solidFill>
              <a:srgbClr val="D9D9D9"/>
            </a:solidFill>
            <a:ln w="38100" cmpd="sng">
              <a:solidFill>
                <a:srgbClr val="59595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2" name="Straight Arrow Connector 121"/>
            <p:cNvCxnSpPr>
              <a:stCxn id="117" idx="5"/>
            </p:cNvCxnSpPr>
            <p:nvPr/>
          </p:nvCxnSpPr>
          <p:spPr>
            <a:xfrm>
              <a:off x="4672372" y="1003898"/>
              <a:ext cx="246522" cy="331337"/>
            </a:xfrm>
            <a:prstGeom prst="straightConnector1">
              <a:avLst/>
            </a:prstGeom>
            <a:ln w="6350" cmpd="sng">
              <a:solidFill>
                <a:srgbClr val="FF0000"/>
              </a:solidFill>
              <a:prstDash val="solid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>
              <a:stCxn id="118" idx="4"/>
              <a:endCxn id="121" idx="0"/>
            </p:cNvCxnSpPr>
            <p:nvPr/>
          </p:nvCxnSpPr>
          <p:spPr>
            <a:xfrm>
              <a:off x="4844963" y="1026239"/>
              <a:ext cx="156568" cy="296694"/>
            </a:xfrm>
            <a:prstGeom prst="straightConnector1">
              <a:avLst/>
            </a:prstGeom>
            <a:ln w="6350" cmpd="sng">
              <a:solidFill>
                <a:srgbClr val="FF0000"/>
              </a:solidFill>
              <a:prstDash val="solid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>
              <a:stCxn id="119" idx="4"/>
            </p:cNvCxnSpPr>
            <p:nvPr/>
          </p:nvCxnSpPr>
          <p:spPr>
            <a:xfrm flipH="1">
              <a:off x="5019311" y="1026239"/>
              <a:ext cx="125014" cy="289466"/>
            </a:xfrm>
            <a:prstGeom prst="straightConnector1">
              <a:avLst/>
            </a:prstGeom>
            <a:ln w="6350" cmpd="sng">
              <a:solidFill>
                <a:srgbClr val="008000"/>
              </a:solidFill>
              <a:prstDash val="dash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>
              <a:stCxn id="120" idx="4"/>
            </p:cNvCxnSpPr>
            <p:nvPr/>
          </p:nvCxnSpPr>
          <p:spPr>
            <a:xfrm flipH="1">
              <a:off x="5075388" y="1026239"/>
              <a:ext cx="330048" cy="286971"/>
            </a:xfrm>
            <a:prstGeom prst="straightConnector1">
              <a:avLst/>
            </a:prstGeom>
            <a:ln w="6350" cmpd="sng">
              <a:solidFill>
                <a:srgbClr val="008000"/>
              </a:solidFill>
              <a:prstDash val="dash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9" name="Picture 128"/>
          <p:cNvPicPr>
            <a:picLocks/>
          </p:cNvPicPr>
          <p:nvPr/>
        </p:nvPicPr>
        <p:blipFill rotWithShape="1">
          <a:blip r:embed="rId17"/>
          <a:srcRect l="39129" t="19324" r="10683" b="23614"/>
          <a:stretch/>
        </p:blipFill>
        <p:spPr>
          <a:xfrm>
            <a:off x="7725612" y="197783"/>
            <a:ext cx="914400" cy="914400"/>
          </a:xfrm>
          <a:prstGeom prst="rect">
            <a:avLst/>
          </a:prstGeom>
        </p:spPr>
      </p:pic>
      <p:pic>
        <p:nvPicPr>
          <p:cNvPr id="130" name="Picture 129"/>
          <p:cNvPicPr>
            <a:picLocks/>
          </p:cNvPicPr>
          <p:nvPr/>
        </p:nvPicPr>
        <p:blipFill rotWithShape="1">
          <a:blip r:embed="rId18"/>
          <a:srcRect l="39090" t="18766" r="10513" b="24128"/>
          <a:stretch/>
        </p:blipFill>
        <p:spPr>
          <a:xfrm>
            <a:off x="4301388" y="197783"/>
            <a:ext cx="914400" cy="914400"/>
          </a:xfrm>
          <a:prstGeom prst="rect">
            <a:avLst/>
          </a:prstGeom>
        </p:spPr>
      </p:pic>
      <p:pic>
        <p:nvPicPr>
          <p:cNvPr id="131" name="Picture 130"/>
          <p:cNvPicPr>
            <a:picLocks/>
          </p:cNvPicPr>
          <p:nvPr/>
        </p:nvPicPr>
        <p:blipFill rotWithShape="1">
          <a:blip r:embed="rId19"/>
          <a:srcRect l="40236" t="18527" r="9764" b="23464"/>
          <a:stretch/>
        </p:blipFill>
        <p:spPr>
          <a:xfrm>
            <a:off x="4301388" y="1303300"/>
            <a:ext cx="914400" cy="914400"/>
          </a:xfrm>
          <a:prstGeom prst="rect">
            <a:avLst/>
          </a:prstGeom>
        </p:spPr>
      </p:pic>
      <p:pic>
        <p:nvPicPr>
          <p:cNvPr id="134" name="Picture 133"/>
          <p:cNvPicPr>
            <a:picLocks/>
          </p:cNvPicPr>
          <p:nvPr/>
        </p:nvPicPr>
        <p:blipFill rotWithShape="1">
          <a:blip r:embed="rId20"/>
          <a:srcRect l="39349" t="19277" r="10005" b="24061"/>
          <a:stretch/>
        </p:blipFill>
        <p:spPr>
          <a:xfrm>
            <a:off x="7725612" y="13033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01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7037"/>
          <a:stretch/>
        </p:blipFill>
        <p:spPr>
          <a:xfrm>
            <a:off x="141102" y="285749"/>
            <a:ext cx="2125848" cy="6408533"/>
          </a:xfrm>
          <a:prstGeom prst="rect">
            <a:avLst/>
          </a:prstGeom>
        </p:spPr>
      </p:pic>
      <p:pic>
        <p:nvPicPr>
          <p:cNvPr id="4" name="Picture 3" descr="USF1.static.example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5" r="22767" b="56502"/>
          <a:stretch/>
        </p:blipFill>
        <p:spPr>
          <a:xfrm>
            <a:off x="2562181" y="285749"/>
            <a:ext cx="1247687" cy="124709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3366457" y="1435954"/>
            <a:ext cx="241300" cy="74814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480757" y="1377552"/>
            <a:ext cx="50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USF1</a:t>
            </a:r>
            <a:endParaRPr lang="en-US" sz="12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715353" y="2170499"/>
            <a:ext cx="0" cy="39409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2504867" y="1728399"/>
            <a:ext cx="1305002" cy="1452949"/>
            <a:chOff x="2589670" y="1893500"/>
            <a:chExt cx="1190372" cy="1337462"/>
          </a:xfrm>
        </p:grpSpPr>
        <p:pic>
          <p:nvPicPr>
            <p:cNvPr id="8" name="Picture 7" descr="MXl1.loss.example.pdf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95" r="22408" b="56204"/>
            <a:stretch/>
          </p:blipFill>
          <p:spPr>
            <a:xfrm>
              <a:off x="2640751" y="2094074"/>
              <a:ext cx="1139291" cy="113688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589670" y="1893500"/>
              <a:ext cx="5986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/>
                <a:t>MLLT1</a:t>
              </a:r>
              <a:endParaRPr lang="en-US" sz="12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396699" y="3340529"/>
            <a:ext cx="1501390" cy="1409702"/>
            <a:chOff x="3007475" y="4279899"/>
            <a:chExt cx="1345468" cy="1261342"/>
          </a:xfrm>
        </p:grpSpPr>
        <p:pic>
          <p:nvPicPr>
            <p:cNvPr id="12" name="Picture 11" descr="MYC.gain.example.pdf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32" t="2001" r="22352" b="55333"/>
            <a:stretch/>
          </p:blipFill>
          <p:spPr>
            <a:xfrm>
              <a:off x="3153714" y="4279899"/>
              <a:ext cx="1199229" cy="1199229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007475" y="5264242"/>
              <a:ext cx="4732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/>
                <a:t>MYC</a:t>
              </a:r>
              <a:endParaRPr lang="en-US" sz="1200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3410907" y="5397964"/>
              <a:ext cx="190500" cy="30178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2554100" y="4803001"/>
            <a:ext cx="1206536" cy="1464449"/>
            <a:chOff x="5363216" y="4898251"/>
            <a:chExt cx="1267453" cy="1527949"/>
          </a:xfrm>
        </p:grpSpPr>
        <p:pic>
          <p:nvPicPr>
            <p:cNvPr id="16" name="Picture 15" descr="JUND.dynamic.example.pdf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54" r="21928" b="56389"/>
            <a:stretch/>
          </p:blipFill>
          <p:spPr>
            <a:xfrm>
              <a:off x="5363216" y="5156051"/>
              <a:ext cx="1267453" cy="1270149"/>
            </a:xfrm>
            <a:prstGeom prst="rect">
              <a:avLst/>
            </a:prstGeom>
          </p:spPr>
        </p:pic>
        <p:cxnSp>
          <p:nvCxnSpPr>
            <p:cNvPr id="17" name="Straight Arrow Connector 16"/>
            <p:cNvCxnSpPr/>
            <p:nvPr/>
          </p:nvCxnSpPr>
          <p:spPr>
            <a:xfrm flipH="1" flipV="1">
              <a:off x="6267450" y="5041900"/>
              <a:ext cx="50800" cy="262769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806868" y="4898251"/>
              <a:ext cx="5264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/>
                <a:t>JUND</a:t>
              </a:r>
              <a:endParaRPr lang="en-US" sz="1200" dirty="0"/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8568" y="113893"/>
            <a:ext cx="1460500" cy="108204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46727" y="2333095"/>
            <a:ext cx="1460500" cy="108204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66953" y="3785411"/>
            <a:ext cx="1460500" cy="108204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66953" y="1435954"/>
            <a:ext cx="1460500" cy="1082040"/>
          </a:xfrm>
          <a:prstGeom prst="rect">
            <a:avLst/>
          </a:prstGeom>
        </p:spPr>
      </p:pic>
      <p:grpSp>
        <p:nvGrpSpPr>
          <p:cNvPr id="50" name="Group 49"/>
          <p:cNvGrpSpPr/>
          <p:nvPr/>
        </p:nvGrpSpPr>
        <p:grpSpPr>
          <a:xfrm>
            <a:off x="4517732" y="3832829"/>
            <a:ext cx="4133850" cy="2419463"/>
            <a:chOff x="4070350" y="1654551"/>
            <a:chExt cx="4703266" cy="2786100"/>
          </a:xfrm>
        </p:grpSpPr>
        <p:grpSp>
          <p:nvGrpSpPr>
            <p:cNvPr id="43" name="Group 42"/>
            <p:cNvGrpSpPr/>
            <p:nvPr/>
          </p:nvGrpSpPr>
          <p:grpSpPr>
            <a:xfrm>
              <a:off x="4070350" y="1654551"/>
              <a:ext cx="2368550" cy="1455767"/>
              <a:chOff x="4667250" y="2233583"/>
              <a:chExt cx="2368550" cy="1455767"/>
            </a:xfrm>
          </p:grpSpPr>
          <p:pic>
            <p:nvPicPr>
              <p:cNvPr id="37" name="Picture 36" descr="expression.target.classification.pdf"/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58" t="17536" r="5808" b="14930"/>
              <a:stretch/>
            </p:blipFill>
            <p:spPr>
              <a:xfrm>
                <a:off x="4667250" y="2496958"/>
                <a:ext cx="2368550" cy="1192392"/>
              </a:xfrm>
              <a:prstGeom prst="rect">
                <a:avLst/>
              </a:prstGeom>
            </p:spPr>
          </p:pic>
          <p:sp>
            <p:nvSpPr>
              <p:cNvPr id="42" name="TextBox 41"/>
              <p:cNvSpPr txBox="1"/>
              <p:nvPr/>
            </p:nvSpPr>
            <p:spPr>
              <a:xfrm>
                <a:off x="5670550" y="2233583"/>
                <a:ext cx="47072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TPM</a:t>
                </a:r>
                <a:endParaRPr lang="en-US" dirty="0"/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4108450" y="3082375"/>
              <a:ext cx="2273300" cy="1358276"/>
              <a:chOff x="4800600" y="3582404"/>
              <a:chExt cx="2273300" cy="1358276"/>
            </a:xfrm>
          </p:grpSpPr>
          <p:pic>
            <p:nvPicPr>
              <p:cNvPr id="39" name="Picture 38" descr="H3K27ac.target.classification.pdf"/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78" t="19238" r="6113" b="15484"/>
              <a:stretch/>
            </p:blipFill>
            <p:spPr>
              <a:xfrm>
                <a:off x="4800600" y="3808883"/>
                <a:ext cx="2273300" cy="1131797"/>
              </a:xfrm>
              <a:prstGeom prst="rect">
                <a:avLst/>
              </a:prstGeom>
            </p:spPr>
          </p:pic>
          <p:sp>
            <p:nvSpPr>
              <p:cNvPr id="44" name="TextBox 43"/>
              <p:cNvSpPr txBox="1"/>
              <p:nvPr/>
            </p:nvSpPr>
            <p:spPr>
              <a:xfrm>
                <a:off x="5690101" y="3582404"/>
                <a:ext cx="73609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H3K27ac</a:t>
                </a:r>
                <a:endParaRPr lang="en-US" sz="1200" dirty="0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6413500" y="1674266"/>
              <a:ext cx="2353198" cy="1427939"/>
              <a:chOff x="4718050" y="3527442"/>
              <a:chExt cx="2353198" cy="1427939"/>
            </a:xfrm>
          </p:grpSpPr>
          <p:pic>
            <p:nvPicPr>
              <p:cNvPr id="38" name="Picture 37" descr="DNase.target.classification.pdf"/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38" t="19065" r="5666" b="14963"/>
              <a:stretch/>
            </p:blipFill>
            <p:spPr>
              <a:xfrm>
                <a:off x="4718050" y="3779215"/>
                <a:ext cx="2353198" cy="1176166"/>
              </a:xfrm>
              <a:prstGeom prst="rect">
                <a:avLst/>
              </a:prstGeom>
            </p:spPr>
          </p:pic>
          <p:sp>
            <p:nvSpPr>
              <p:cNvPr id="46" name="TextBox 45"/>
              <p:cNvSpPr txBox="1"/>
              <p:nvPr/>
            </p:nvSpPr>
            <p:spPr>
              <a:xfrm>
                <a:off x="5697380" y="3527442"/>
                <a:ext cx="44593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DHS</a:t>
                </a:r>
                <a:endParaRPr lang="en-US" sz="1200" dirty="0"/>
              </a:p>
            </p:txBody>
          </p:sp>
        </p:grpSp>
        <p:pic>
          <p:nvPicPr>
            <p:cNvPr id="48" name="Picture 47" descr="H3K27me3.target.classification.pdf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3" t="19098" r="6135" b="16146"/>
            <a:stretch/>
          </p:blipFill>
          <p:spPr>
            <a:xfrm>
              <a:off x="6438900" y="3284145"/>
              <a:ext cx="2334716" cy="1156506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7494430" y="3045705"/>
              <a:ext cx="8771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H3K27me3</a:t>
              </a:r>
              <a:endParaRPr lang="en-US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659076" y="1339377"/>
            <a:ext cx="4343400" cy="1379878"/>
            <a:chOff x="4324845" y="2451099"/>
            <a:chExt cx="3201001" cy="1005415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15"/>
            <a:srcRect l="3542" t="20580" r="4236" b="11472"/>
            <a:stretch/>
          </p:blipFill>
          <p:spPr>
            <a:xfrm>
              <a:off x="4324845" y="2451099"/>
              <a:ext cx="2633243" cy="1005415"/>
            </a:xfrm>
            <a:prstGeom prst="rect">
              <a:avLst/>
            </a:prstGeom>
          </p:spPr>
        </p:pic>
        <p:grpSp>
          <p:nvGrpSpPr>
            <p:cNvPr id="58" name="Group 57"/>
            <p:cNvGrpSpPr/>
            <p:nvPr/>
          </p:nvGrpSpPr>
          <p:grpSpPr>
            <a:xfrm>
              <a:off x="6610982" y="2451099"/>
              <a:ext cx="391177" cy="372364"/>
              <a:chOff x="6610982" y="2451099"/>
              <a:chExt cx="391177" cy="372364"/>
            </a:xfrm>
          </p:grpSpPr>
          <p:sp>
            <p:nvSpPr>
              <p:cNvPr id="56" name="TextBox 55"/>
              <p:cNvSpPr txBox="1"/>
              <p:nvPr/>
            </p:nvSpPr>
            <p:spPr>
              <a:xfrm>
                <a:off x="6610982" y="2451099"/>
                <a:ext cx="1750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7F7F7F"/>
                    </a:solidFill>
                  </a:rPr>
                  <a:t>}</a:t>
                </a:r>
                <a:endParaRPr lang="en-US" dirty="0">
                  <a:solidFill>
                    <a:srgbClr val="7F7F7F"/>
                  </a:solidFill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6740849" y="2546464"/>
                <a:ext cx="26131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7F7F7F"/>
                    </a:solidFill>
                  </a:rPr>
                  <a:t>*</a:t>
                </a:r>
                <a:endParaRPr lang="en-US" sz="1200" dirty="0">
                  <a:solidFill>
                    <a:srgbClr val="7F7F7F"/>
                  </a:solidFill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6788565" y="2645747"/>
              <a:ext cx="467820" cy="372364"/>
              <a:chOff x="6610982" y="2451099"/>
              <a:chExt cx="467820" cy="372364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6610982" y="2451099"/>
                <a:ext cx="1750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7F7F7F"/>
                    </a:solidFill>
                  </a:rPr>
                  <a:t>}</a:t>
                </a:r>
                <a:endParaRPr lang="en-US" dirty="0">
                  <a:solidFill>
                    <a:srgbClr val="7F7F7F"/>
                  </a:solidFill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6740849" y="2546464"/>
                <a:ext cx="33795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7F7F7F"/>
                    </a:solidFill>
                  </a:rPr>
                  <a:t>**</a:t>
                </a:r>
                <a:endParaRPr lang="en-US" sz="1200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7187893" y="2838786"/>
              <a:ext cx="3379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7F7F7F"/>
                  </a:solidFill>
                </a:rPr>
                <a:t>**</a:t>
              </a:r>
              <a:endParaRPr lang="en-US" sz="1200" dirty="0">
                <a:solidFill>
                  <a:srgbClr val="7F7F7F"/>
                </a:solidFill>
              </a:endParaRPr>
            </a:p>
          </p:txBody>
        </p:sp>
        <p:pic>
          <p:nvPicPr>
            <p:cNvPr id="69" name="Picture 68" descr="1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9274" y="2620348"/>
              <a:ext cx="179343" cy="660485"/>
            </a:xfrm>
            <a:prstGeom prst="rect">
              <a:avLst/>
            </a:prstGeom>
          </p:spPr>
        </p:pic>
      </p:grpSp>
      <p:grpSp>
        <p:nvGrpSpPr>
          <p:cNvPr id="95" name="Group 94"/>
          <p:cNvGrpSpPr/>
          <p:nvPr/>
        </p:nvGrpSpPr>
        <p:grpSpPr>
          <a:xfrm>
            <a:off x="6625800" y="3041695"/>
            <a:ext cx="919687" cy="586410"/>
            <a:chOff x="4554687" y="873683"/>
            <a:chExt cx="919687" cy="586410"/>
          </a:xfrm>
        </p:grpSpPr>
        <p:sp>
          <p:nvSpPr>
            <p:cNvPr id="71" name="Oval 70"/>
            <p:cNvSpPr/>
            <p:nvPr/>
          </p:nvSpPr>
          <p:spPr>
            <a:xfrm>
              <a:off x="4554687" y="873683"/>
              <a:ext cx="137876" cy="1525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4776025" y="873683"/>
              <a:ext cx="137876" cy="1525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5075387" y="873683"/>
              <a:ext cx="137876" cy="1525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5336498" y="873683"/>
              <a:ext cx="137876" cy="1525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932951" y="1322933"/>
              <a:ext cx="137160" cy="137160"/>
            </a:xfrm>
            <a:prstGeom prst="rect">
              <a:avLst/>
            </a:prstGeom>
            <a:solidFill>
              <a:srgbClr val="D9D9D9"/>
            </a:solidFill>
            <a:ln w="38100" cmpd="sng">
              <a:solidFill>
                <a:srgbClr val="59595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Straight Arrow Connector 76"/>
            <p:cNvCxnSpPr>
              <a:stCxn id="71" idx="5"/>
            </p:cNvCxnSpPr>
            <p:nvPr/>
          </p:nvCxnSpPr>
          <p:spPr>
            <a:xfrm>
              <a:off x="4672372" y="1003898"/>
              <a:ext cx="246522" cy="331337"/>
            </a:xfrm>
            <a:prstGeom prst="straightConnector1">
              <a:avLst/>
            </a:prstGeom>
            <a:ln w="6350" cmpd="sng">
              <a:solidFill>
                <a:srgbClr val="FF0000"/>
              </a:solidFill>
              <a:prstDash val="solid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72" idx="4"/>
              <a:endCxn id="75" idx="0"/>
            </p:cNvCxnSpPr>
            <p:nvPr/>
          </p:nvCxnSpPr>
          <p:spPr>
            <a:xfrm>
              <a:off x="4844963" y="1026239"/>
              <a:ext cx="156568" cy="296694"/>
            </a:xfrm>
            <a:prstGeom prst="straightConnector1">
              <a:avLst/>
            </a:prstGeom>
            <a:ln w="6350" cmpd="sng">
              <a:solidFill>
                <a:srgbClr val="FF0000"/>
              </a:solidFill>
              <a:prstDash val="solid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73" idx="4"/>
            </p:cNvCxnSpPr>
            <p:nvPr/>
          </p:nvCxnSpPr>
          <p:spPr>
            <a:xfrm flipH="1">
              <a:off x="5019311" y="1026239"/>
              <a:ext cx="125014" cy="289466"/>
            </a:xfrm>
            <a:prstGeom prst="straightConnector1">
              <a:avLst/>
            </a:prstGeom>
            <a:ln w="6350" cmpd="sng">
              <a:solidFill>
                <a:srgbClr val="FF0000"/>
              </a:solidFill>
              <a:prstDash val="solid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74" idx="4"/>
            </p:cNvCxnSpPr>
            <p:nvPr/>
          </p:nvCxnSpPr>
          <p:spPr>
            <a:xfrm flipH="1">
              <a:off x="5075388" y="1026239"/>
              <a:ext cx="330048" cy="286971"/>
            </a:xfrm>
            <a:prstGeom prst="straightConnector1">
              <a:avLst/>
            </a:prstGeom>
            <a:ln w="6350" cmpd="sng">
              <a:solidFill>
                <a:srgbClr val="FF0000"/>
              </a:solidFill>
              <a:prstDash val="solid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6625800" y="361778"/>
            <a:ext cx="919687" cy="586410"/>
            <a:chOff x="4554687" y="873683"/>
            <a:chExt cx="919687" cy="586410"/>
          </a:xfrm>
        </p:grpSpPr>
        <p:sp>
          <p:nvSpPr>
            <p:cNvPr id="97" name="Oval 96"/>
            <p:cNvSpPr/>
            <p:nvPr/>
          </p:nvSpPr>
          <p:spPr>
            <a:xfrm>
              <a:off x="4554687" y="873683"/>
              <a:ext cx="137876" cy="1525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4776025" y="873683"/>
              <a:ext cx="137876" cy="1525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5075387" y="873683"/>
              <a:ext cx="137876" cy="1525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5336498" y="873683"/>
              <a:ext cx="137876" cy="1525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4932951" y="1322933"/>
              <a:ext cx="137160" cy="137160"/>
            </a:xfrm>
            <a:prstGeom prst="rect">
              <a:avLst/>
            </a:prstGeom>
            <a:solidFill>
              <a:srgbClr val="D9D9D9"/>
            </a:solidFill>
            <a:ln w="38100" cmpd="sng">
              <a:solidFill>
                <a:srgbClr val="59595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2" name="Straight Arrow Connector 101"/>
            <p:cNvCxnSpPr>
              <a:stCxn id="97" idx="5"/>
            </p:cNvCxnSpPr>
            <p:nvPr/>
          </p:nvCxnSpPr>
          <p:spPr>
            <a:xfrm>
              <a:off x="4672372" y="1003898"/>
              <a:ext cx="246522" cy="331337"/>
            </a:xfrm>
            <a:prstGeom prst="straightConnector1">
              <a:avLst/>
            </a:prstGeom>
            <a:ln w="6350" cmpd="sng">
              <a:solidFill>
                <a:schemeClr val="bg1">
                  <a:lumMod val="65000"/>
                </a:schemeClr>
              </a:solidFill>
              <a:prstDash val="dash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>
              <a:stCxn id="98" idx="4"/>
              <a:endCxn id="101" idx="0"/>
            </p:cNvCxnSpPr>
            <p:nvPr/>
          </p:nvCxnSpPr>
          <p:spPr>
            <a:xfrm>
              <a:off x="4844963" y="1026239"/>
              <a:ext cx="156568" cy="296694"/>
            </a:xfrm>
            <a:prstGeom prst="straightConnector1">
              <a:avLst/>
            </a:prstGeom>
            <a:ln w="6350" cmpd="sng">
              <a:solidFill>
                <a:schemeClr val="bg1">
                  <a:lumMod val="65000"/>
                </a:schemeClr>
              </a:solidFill>
              <a:prstDash val="dash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>
              <a:stCxn id="99" idx="4"/>
            </p:cNvCxnSpPr>
            <p:nvPr/>
          </p:nvCxnSpPr>
          <p:spPr>
            <a:xfrm flipH="1">
              <a:off x="5019311" y="1026239"/>
              <a:ext cx="125014" cy="289466"/>
            </a:xfrm>
            <a:prstGeom prst="straightConnector1">
              <a:avLst/>
            </a:prstGeom>
            <a:ln w="6350" cmpd="sng">
              <a:solidFill>
                <a:schemeClr val="bg1">
                  <a:lumMod val="65000"/>
                </a:schemeClr>
              </a:solidFill>
              <a:prstDash val="dash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>
              <a:stCxn id="100" idx="4"/>
            </p:cNvCxnSpPr>
            <p:nvPr/>
          </p:nvCxnSpPr>
          <p:spPr>
            <a:xfrm flipH="1">
              <a:off x="5075388" y="1026239"/>
              <a:ext cx="330048" cy="286971"/>
            </a:xfrm>
            <a:prstGeom prst="straightConnector1">
              <a:avLst/>
            </a:prstGeom>
            <a:ln w="6350" cmpd="sng">
              <a:solidFill>
                <a:schemeClr val="bg1">
                  <a:lumMod val="65000"/>
                </a:schemeClr>
              </a:solidFill>
              <a:prstDash val="dash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105"/>
          <p:cNvGrpSpPr/>
          <p:nvPr/>
        </p:nvGrpSpPr>
        <p:grpSpPr>
          <a:xfrm>
            <a:off x="5384649" y="3041695"/>
            <a:ext cx="919687" cy="586410"/>
            <a:chOff x="4554687" y="873683"/>
            <a:chExt cx="919687" cy="586410"/>
          </a:xfrm>
        </p:grpSpPr>
        <p:sp>
          <p:nvSpPr>
            <p:cNvPr id="107" name="Oval 106"/>
            <p:cNvSpPr/>
            <p:nvPr/>
          </p:nvSpPr>
          <p:spPr>
            <a:xfrm>
              <a:off x="4554687" y="873683"/>
              <a:ext cx="137876" cy="1525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4776025" y="873683"/>
              <a:ext cx="137876" cy="1525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5075387" y="873683"/>
              <a:ext cx="137876" cy="1525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5336498" y="873683"/>
              <a:ext cx="137876" cy="1525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4932951" y="1322933"/>
              <a:ext cx="137160" cy="137160"/>
            </a:xfrm>
            <a:prstGeom prst="rect">
              <a:avLst/>
            </a:prstGeom>
            <a:solidFill>
              <a:srgbClr val="D9D9D9"/>
            </a:solidFill>
            <a:ln w="38100" cmpd="sng">
              <a:solidFill>
                <a:srgbClr val="59595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2" name="Straight Arrow Connector 111"/>
            <p:cNvCxnSpPr>
              <a:stCxn id="107" idx="5"/>
            </p:cNvCxnSpPr>
            <p:nvPr/>
          </p:nvCxnSpPr>
          <p:spPr>
            <a:xfrm>
              <a:off x="4672372" y="1003898"/>
              <a:ext cx="246522" cy="331337"/>
            </a:xfrm>
            <a:prstGeom prst="straightConnector1">
              <a:avLst/>
            </a:prstGeom>
            <a:ln w="6350" cmpd="sng">
              <a:solidFill>
                <a:srgbClr val="008000"/>
              </a:solidFill>
              <a:prstDash val="dash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>
              <a:stCxn id="108" idx="4"/>
              <a:endCxn id="111" idx="0"/>
            </p:cNvCxnSpPr>
            <p:nvPr/>
          </p:nvCxnSpPr>
          <p:spPr>
            <a:xfrm>
              <a:off x="4844963" y="1026239"/>
              <a:ext cx="156568" cy="296694"/>
            </a:xfrm>
            <a:prstGeom prst="straightConnector1">
              <a:avLst/>
            </a:prstGeom>
            <a:ln w="6350" cmpd="sng">
              <a:solidFill>
                <a:srgbClr val="008000"/>
              </a:solidFill>
              <a:prstDash val="dash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>
              <a:stCxn id="109" idx="4"/>
            </p:cNvCxnSpPr>
            <p:nvPr/>
          </p:nvCxnSpPr>
          <p:spPr>
            <a:xfrm flipH="1">
              <a:off x="5019311" y="1026239"/>
              <a:ext cx="125014" cy="289466"/>
            </a:xfrm>
            <a:prstGeom prst="straightConnector1">
              <a:avLst/>
            </a:prstGeom>
            <a:ln w="6350" cmpd="sng">
              <a:solidFill>
                <a:srgbClr val="008000"/>
              </a:solidFill>
              <a:prstDash val="dash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>
              <a:stCxn id="110" idx="4"/>
            </p:cNvCxnSpPr>
            <p:nvPr/>
          </p:nvCxnSpPr>
          <p:spPr>
            <a:xfrm flipH="1">
              <a:off x="5075388" y="1026239"/>
              <a:ext cx="330048" cy="286971"/>
            </a:xfrm>
            <a:prstGeom prst="straightConnector1">
              <a:avLst/>
            </a:prstGeom>
            <a:ln w="6350" cmpd="sng">
              <a:solidFill>
                <a:srgbClr val="008000"/>
              </a:solidFill>
              <a:prstDash val="dash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oup 115"/>
          <p:cNvGrpSpPr/>
          <p:nvPr/>
        </p:nvGrpSpPr>
        <p:grpSpPr>
          <a:xfrm>
            <a:off x="5384649" y="361778"/>
            <a:ext cx="919687" cy="586410"/>
            <a:chOff x="4554687" y="873683"/>
            <a:chExt cx="919687" cy="586410"/>
          </a:xfrm>
        </p:grpSpPr>
        <p:sp>
          <p:nvSpPr>
            <p:cNvPr id="117" name="Oval 116"/>
            <p:cNvSpPr/>
            <p:nvPr/>
          </p:nvSpPr>
          <p:spPr>
            <a:xfrm>
              <a:off x="4554687" y="873683"/>
              <a:ext cx="137876" cy="1525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4776025" y="873683"/>
              <a:ext cx="137876" cy="1525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5075387" y="873683"/>
              <a:ext cx="137876" cy="1525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5336498" y="873683"/>
              <a:ext cx="137876" cy="1525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4932951" y="1322933"/>
              <a:ext cx="137160" cy="137160"/>
            </a:xfrm>
            <a:prstGeom prst="rect">
              <a:avLst/>
            </a:prstGeom>
            <a:solidFill>
              <a:srgbClr val="D9D9D9"/>
            </a:solidFill>
            <a:ln w="38100" cmpd="sng">
              <a:solidFill>
                <a:srgbClr val="59595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2" name="Straight Arrow Connector 121"/>
            <p:cNvCxnSpPr>
              <a:stCxn id="117" idx="5"/>
            </p:cNvCxnSpPr>
            <p:nvPr/>
          </p:nvCxnSpPr>
          <p:spPr>
            <a:xfrm>
              <a:off x="4672372" y="1003898"/>
              <a:ext cx="246522" cy="331337"/>
            </a:xfrm>
            <a:prstGeom prst="straightConnector1">
              <a:avLst/>
            </a:prstGeom>
            <a:ln w="6350" cmpd="sng">
              <a:solidFill>
                <a:srgbClr val="FF0000"/>
              </a:solidFill>
              <a:prstDash val="solid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>
              <a:stCxn id="118" idx="4"/>
              <a:endCxn id="121" idx="0"/>
            </p:cNvCxnSpPr>
            <p:nvPr/>
          </p:nvCxnSpPr>
          <p:spPr>
            <a:xfrm>
              <a:off x="4844963" y="1026239"/>
              <a:ext cx="156568" cy="296694"/>
            </a:xfrm>
            <a:prstGeom prst="straightConnector1">
              <a:avLst/>
            </a:prstGeom>
            <a:ln w="6350" cmpd="sng">
              <a:solidFill>
                <a:srgbClr val="FF0000"/>
              </a:solidFill>
              <a:prstDash val="solid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>
              <a:stCxn id="119" idx="4"/>
            </p:cNvCxnSpPr>
            <p:nvPr/>
          </p:nvCxnSpPr>
          <p:spPr>
            <a:xfrm flipH="1">
              <a:off x="5019311" y="1026239"/>
              <a:ext cx="125014" cy="289466"/>
            </a:xfrm>
            <a:prstGeom prst="straightConnector1">
              <a:avLst/>
            </a:prstGeom>
            <a:ln w="6350" cmpd="sng">
              <a:solidFill>
                <a:srgbClr val="008000"/>
              </a:solidFill>
              <a:prstDash val="dash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>
              <a:stCxn id="120" idx="4"/>
            </p:cNvCxnSpPr>
            <p:nvPr/>
          </p:nvCxnSpPr>
          <p:spPr>
            <a:xfrm flipH="1">
              <a:off x="5075388" y="1026239"/>
              <a:ext cx="330048" cy="286971"/>
            </a:xfrm>
            <a:prstGeom prst="straightConnector1">
              <a:avLst/>
            </a:prstGeom>
            <a:ln w="6350" cmpd="sng">
              <a:solidFill>
                <a:srgbClr val="008000"/>
              </a:solidFill>
              <a:prstDash val="dash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9" name="Picture 128"/>
          <p:cNvPicPr>
            <a:picLocks/>
          </p:cNvPicPr>
          <p:nvPr/>
        </p:nvPicPr>
        <p:blipFill rotWithShape="1">
          <a:blip r:embed="rId17"/>
          <a:srcRect l="39129" t="19324" r="10683" b="23614"/>
          <a:stretch/>
        </p:blipFill>
        <p:spPr>
          <a:xfrm>
            <a:off x="7725612" y="197783"/>
            <a:ext cx="914400" cy="914400"/>
          </a:xfrm>
          <a:prstGeom prst="rect">
            <a:avLst/>
          </a:prstGeom>
        </p:spPr>
      </p:pic>
      <p:pic>
        <p:nvPicPr>
          <p:cNvPr id="130" name="Picture 129"/>
          <p:cNvPicPr>
            <a:picLocks/>
          </p:cNvPicPr>
          <p:nvPr/>
        </p:nvPicPr>
        <p:blipFill rotWithShape="1">
          <a:blip r:embed="rId18"/>
          <a:srcRect l="39090" t="18766" r="10513" b="24128"/>
          <a:stretch/>
        </p:blipFill>
        <p:spPr>
          <a:xfrm>
            <a:off x="4301388" y="197783"/>
            <a:ext cx="914400" cy="914400"/>
          </a:xfrm>
          <a:prstGeom prst="rect">
            <a:avLst/>
          </a:prstGeom>
        </p:spPr>
      </p:pic>
      <p:pic>
        <p:nvPicPr>
          <p:cNvPr id="131" name="Picture 130"/>
          <p:cNvPicPr>
            <a:picLocks/>
          </p:cNvPicPr>
          <p:nvPr/>
        </p:nvPicPr>
        <p:blipFill rotWithShape="1">
          <a:blip r:embed="rId19"/>
          <a:srcRect l="40236" t="18527" r="9764" b="23464"/>
          <a:stretch/>
        </p:blipFill>
        <p:spPr>
          <a:xfrm>
            <a:off x="4301388" y="2877700"/>
            <a:ext cx="914400" cy="914400"/>
          </a:xfrm>
          <a:prstGeom prst="rect">
            <a:avLst/>
          </a:prstGeom>
        </p:spPr>
      </p:pic>
      <p:pic>
        <p:nvPicPr>
          <p:cNvPr id="134" name="Picture 133"/>
          <p:cNvPicPr>
            <a:picLocks/>
          </p:cNvPicPr>
          <p:nvPr/>
        </p:nvPicPr>
        <p:blipFill rotWithShape="1">
          <a:blip r:embed="rId20"/>
          <a:srcRect l="39349" t="19277" r="10005" b="24061"/>
          <a:stretch/>
        </p:blipFill>
        <p:spPr>
          <a:xfrm>
            <a:off x="7725612" y="28777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399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7037"/>
          <a:stretch/>
        </p:blipFill>
        <p:spPr>
          <a:xfrm>
            <a:off x="141102" y="285749"/>
            <a:ext cx="2125848" cy="6408533"/>
          </a:xfrm>
          <a:prstGeom prst="rect">
            <a:avLst/>
          </a:prstGeom>
        </p:spPr>
      </p:pic>
      <p:pic>
        <p:nvPicPr>
          <p:cNvPr id="4" name="Picture 3" descr="USF1.static.example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5" r="22767" b="56502"/>
          <a:stretch/>
        </p:blipFill>
        <p:spPr>
          <a:xfrm>
            <a:off x="2562181" y="285749"/>
            <a:ext cx="1247687" cy="124709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3366457" y="1435954"/>
            <a:ext cx="241300" cy="74814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480757" y="1377552"/>
            <a:ext cx="50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USF1</a:t>
            </a:r>
            <a:endParaRPr lang="en-US" sz="12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715353" y="2170499"/>
            <a:ext cx="0" cy="39409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2504867" y="1728399"/>
            <a:ext cx="1305002" cy="1452949"/>
            <a:chOff x="2589670" y="1893500"/>
            <a:chExt cx="1190372" cy="1337462"/>
          </a:xfrm>
        </p:grpSpPr>
        <p:pic>
          <p:nvPicPr>
            <p:cNvPr id="8" name="Picture 7" descr="MXl1.loss.example.pdf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95" r="22408" b="56204"/>
            <a:stretch/>
          </p:blipFill>
          <p:spPr>
            <a:xfrm>
              <a:off x="2640751" y="2094074"/>
              <a:ext cx="1139291" cy="113688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589670" y="1893500"/>
              <a:ext cx="5986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/>
                <a:t>MLLT1</a:t>
              </a:r>
              <a:endParaRPr lang="en-US" sz="12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396699" y="3340529"/>
            <a:ext cx="1501390" cy="1409702"/>
            <a:chOff x="3007475" y="4279899"/>
            <a:chExt cx="1345468" cy="1261342"/>
          </a:xfrm>
        </p:grpSpPr>
        <p:pic>
          <p:nvPicPr>
            <p:cNvPr id="12" name="Picture 11" descr="MYC.gain.example.pdf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32" t="2001" r="22352" b="55333"/>
            <a:stretch/>
          </p:blipFill>
          <p:spPr>
            <a:xfrm>
              <a:off x="3153714" y="4279899"/>
              <a:ext cx="1199229" cy="1199229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007475" y="5264242"/>
              <a:ext cx="4732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/>
                <a:t>MYC</a:t>
              </a:r>
              <a:endParaRPr lang="en-US" sz="1200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3410907" y="5397964"/>
              <a:ext cx="190500" cy="30178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2554100" y="4803001"/>
            <a:ext cx="1206536" cy="1464449"/>
            <a:chOff x="5363216" y="4898251"/>
            <a:chExt cx="1267453" cy="1527949"/>
          </a:xfrm>
        </p:grpSpPr>
        <p:pic>
          <p:nvPicPr>
            <p:cNvPr id="16" name="Picture 15" descr="JUND.dynamic.example.pdf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54" r="21928" b="56389"/>
            <a:stretch/>
          </p:blipFill>
          <p:spPr>
            <a:xfrm>
              <a:off x="5363216" y="5156051"/>
              <a:ext cx="1267453" cy="1270149"/>
            </a:xfrm>
            <a:prstGeom prst="rect">
              <a:avLst/>
            </a:prstGeom>
          </p:spPr>
        </p:pic>
        <p:cxnSp>
          <p:nvCxnSpPr>
            <p:cNvPr id="17" name="Straight Arrow Connector 16"/>
            <p:cNvCxnSpPr/>
            <p:nvPr/>
          </p:nvCxnSpPr>
          <p:spPr>
            <a:xfrm flipH="1" flipV="1">
              <a:off x="6267450" y="5041900"/>
              <a:ext cx="50800" cy="262769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806868" y="4898251"/>
              <a:ext cx="5264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/>
                <a:t>JUND</a:t>
              </a:r>
              <a:endParaRPr lang="en-US" sz="1200" dirty="0"/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8568" y="113893"/>
            <a:ext cx="1460500" cy="108204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40527" y="1685395"/>
            <a:ext cx="1460500" cy="108204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97668" y="2792241"/>
            <a:ext cx="1460500" cy="108204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78103" y="113893"/>
            <a:ext cx="1460500" cy="1082040"/>
          </a:xfrm>
          <a:prstGeom prst="rect">
            <a:avLst/>
          </a:prstGeom>
        </p:spPr>
      </p:pic>
      <p:grpSp>
        <p:nvGrpSpPr>
          <p:cNvPr id="50" name="Group 49"/>
          <p:cNvGrpSpPr/>
          <p:nvPr/>
        </p:nvGrpSpPr>
        <p:grpSpPr>
          <a:xfrm>
            <a:off x="4659076" y="3785411"/>
            <a:ext cx="4133850" cy="2419463"/>
            <a:chOff x="4070350" y="1654551"/>
            <a:chExt cx="4703266" cy="2786100"/>
          </a:xfrm>
        </p:grpSpPr>
        <p:grpSp>
          <p:nvGrpSpPr>
            <p:cNvPr id="43" name="Group 42"/>
            <p:cNvGrpSpPr/>
            <p:nvPr/>
          </p:nvGrpSpPr>
          <p:grpSpPr>
            <a:xfrm>
              <a:off x="4070350" y="1654551"/>
              <a:ext cx="2368550" cy="1455767"/>
              <a:chOff x="4667250" y="2233583"/>
              <a:chExt cx="2368550" cy="1455767"/>
            </a:xfrm>
          </p:grpSpPr>
          <p:pic>
            <p:nvPicPr>
              <p:cNvPr id="37" name="Picture 36" descr="expression.target.classification.pdf"/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58" t="17536" r="5808" b="14930"/>
              <a:stretch/>
            </p:blipFill>
            <p:spPr>
              <a:xfrm>
                <a:off x="4667250" y="2496958"/>
                <a:ext cx="2368550" cy="1192392"/>
              </a:xfrm>
              <a:prstGeom prst="rect">
                <a:avLst/>
              </a:prstGeom>
            </p:spPr>
          </p:pic>
          <p:sp>
            <p:nvSpPr>
              <p:cNvPr id="42" name="TextBox 41"/>
              <p:cNvSpPr txBox="1"/>
              <p:nvPr/>
            </p:nvSpPr>
            <p:spPr>
              <a:xfrm>
                <a:off x="5670550" y="2233583"/>
                <a:ext cx="47072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TPM</a:t>
                </a:r>
                <a:endParaRPr lang="en-US" dirty="0"/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4108450" y="3082375"/>
              <a:ext cx="2273300" cy="1358276"/>
              <a:chOff x="4800600" y="3582404"/>
              <a:chExt cx="2273300" cy="1358276"/>
            </a:xfrm>
          </p:grpSpPr>
          <p:pic>
            <p:nvPicPr>
              <p:cNvPr id="39" name="Picture 38" descr="H3K27ac.target.classification.pdf"/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78" t="19238" r="6113" b="15484"/>
              <a:stretch/>
            </p:blipFill>
            <p:spPr>
              <a:xfrm>
                <a:off x="4800600" y="3808883"/>
                <a:ext cx="2273300" cy="1131797"/>
              </a:xfrm>
              <a:prstGeom prst="rect">
                <a:avLst/>
              </a:prstGeom>
            </p:spPr>
          </p:pic>
          <p:sp>
            <p:nvSpPr>
              <p:cNvPr id="44" name="TextBox 43"/>
              <p:cNvSpPr txBox="1"/>
              <p:nvPr/>
            </p:nvSpPr>
            <p:spPr>
              <a:xfrm>
                <a:off x="5690101" y="3582404"/>
                <a:ext cx="73609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H3K27ac</a:t>
                </a:r>
                <a:endParaRPr lang="en-US" sz="1200" dirty="0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6413500" y="1674266"/>
              <a:ext cx="2353198" cy="1427939"/>
              <a:chOff x="4718050" y="3527442"/>
              <a:chExt cx="2353198" cy="1427939"/>
            </a:xfrm>
          </p:grpSpPr>
          <p:pic>
            <p:nvPicPr>
              <p:cNvPr id="38" name="Picture 37" descr="DNase.target.classification.pdf"/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38" t="19065" r="5666" b="14963"/>
              <a:stretch/>
            </p:blipFill>
            <p:spPr>
              <a:xfrm>
                <a:off x="4718050" y="3779215"/>
                <a:ext cx="2353198" cy="1176166"/>
              </a:xfrm>
              <a:prstGeom prst="rect">
                <a:avLst/>
              </a:prstGeom>
            </p:spPr>
          </p:pic>
          <p:sp>
            <p:nvSpPr>
              <p:cNvPr id="46" name="TextBox 45"/>
              <p:cNvSpPr txBox="1"/>
              <p:nvPr/>
            </p:nvSpPr>
            <p:spPr>
              <a:xfrm>
                <a:off x="5697380" y="3527442"/>
                <a:ext cx="44593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DHS</a:t>
                </a:r>
                <a:endParaRPr lang="en-US" sz="1200" dirty="0"/>
              </a:p>
            </p:txBody>
          </p:sp>
        </p:grpSp>
        <p:pic>
          <p:nvPicPr>
            <p:cNvPr id="48" name="Picture 47" descr="H3K27me3.target.classification.pdf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3" t="19098" r="6135" b="16146"/>
            <a:stretch/>
          </p:blipFill>
          <p:spPr>
            <a:xfrm>
              <a:off x="6438900" y="3284145"/>
              <a:ext cx="2334716" cy="1156506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7494430" y="3045705"/>
              <a:ext cx="8771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H3K27me3</a:t>
              </a:r>
              <a:endParaRPr lang="en-US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659076" y="2422654"/>
            <a:ext cx="4343400" cy="1379878"/>
            <a:chOff x="4324845" y="2451099"/>
            <a:chExt cx="3201001" cy="1005415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15"/>
            <a:srcRect l="3542" t="20580" r="4236" b="11472"/>
            <a:stretch/>
          </p:blipFill>
          <p:spPr>
            <a:xfrm>
              <a:off x="4324845" y="2451099"/>
              <a:ext cx="2633243" cy="1005415"/>
            </a:xfrm>
            <a:prstGeom prst="rect">
              <a:avLst/>
            </a:prstGeom>
          </p:spPr>
        </p:pic>
        <p:grpSp>
          <p:nvGrpSpPr>
            <p:cNvPr id="58" name="Group 57"/>
            <p:cNvGrpSpPr/>
            <p:nvPr/>
          </p:nvGrpSpPr>
          <p:grpSpPr>
            <a:xfrm>
              <a:off x="6610982" y="2451099"/>
              <a:ext cx="391177" cy="372364"/>
              <a:chOff x="6610982" y="2451099"/>
              <a:chExt cx="391177" cy="372364"/>
            </a:xfrm>
          </p:grpSpPr>
          <p:sp>
            <p:nvSpPr>
              <p:cNvPr id="56" name="TextBox 55"/>
              <p:cNvSpPr txBox="1"/>
              <p:nvPr/>
            </p:nvSpPr>
            <p:spPr>
              <a:xfrm>
                <a:off x="6610982" y="2451099"/>
                <a:ext cx="1750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7F7F7F"/>
                    </a:solidFill>
                  </a:rPr>
                  <a:t>}</a:t>
                </a:r>
                <a:endParaRPr lang="en-US" dirty="0">
                  <a:solidFill>
                    <a:srgbClr val="7F7F7F"/>
                  </a:solidFill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6740849" y="2546464"/>
                <a:ext cx="26131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7F7F7F"/>
                    </a:solidFill>
                  </a:rPr>
                  <a:t>*</a:t>
                </a:r>
                <a:endParaRPr lang="en-US" sz="1200" dirty="0">
                  <a:solidFill>
                    <a:srgbClr val="7F7F7F"/>
                  </a:solidFill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6788565" y="2645747"/>
              <a:ext cx="467820" cy="372364"/>
              <a:chOff x="6610982" y="2451099"/>
              <a:chExt cx="467820" cy="372364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6610982" y="2451099"/>
                <a:ext cx="1750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7F7F7F"/>
                    </a:solidFill>
                  </a:rPr>
                  <a:t>}</a:t>
                </a:r>
                <a:endParaRPr lang="en-US" dirty="0">
                  <a:solidFill>
                    <a:srgbClr val="7F7F7F"/>
                  </a:solidFill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6740849" y="2546464"/>
                <a:ext cx="33795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7F7F7F"/>
                    </a:solidFill>
                  </a:rPr>
                  <a:t>**</a:t>
                </a:r>
                <a:endParaRPr lang="en-US" sz="1200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7187893" y="2838786"/>
              <a:ext cx="3379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7F7F7F"/>
                  </a:solidFill>
                </a:rPr>
                <a:t>**</a:t>
              </a:r>
              <a:endParaRPr lang="en-US" sz="1200" dirty="0">
                <a:solidFill>
                  <a:srgbClr val="7F7F7F"/>
                </a:solidFill>
              </a:endParaRPr>
            </a:p>
          </p:txBody>
        </p:sp>
        <p:pic>
          <p:nvPicPr>
            <p:cNvPr id="69" name="Picture 68" descr="1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9274" y="2620348"/>
              <a:ext cx="179343" cy="660485"/>
            </a:xfrm>
            <a:prstGeom prst="rect">
              <a:avLst/>
            </a:prstGeom>
          </p:spPr>
        </p:pic>
      </p:grpSp>
      <p:grpSp>
        <p:nvGrpSpPr>
          <p:cNvPr id="95" name="Group 94"/>
          <p:cNvGrpSpPr/>
          <p:nvPr/>
        </p:nvGrpSpPr>
        <p:grpSpPr>
          <a:xfrm>
            <a:off x="6625800" y="1467295"/>
            <a:ext cx="919687" cy="586410"/>
            <a:chOff x="4554687" y="873683"/>
            <a:chExt cx="919687" cy="586410"/>
          </a:xfrm>
        </p:grpSpPr>
        <p:sp>
          <p:nvSpPr>
            <p:cNvPr id="71" name="Oval 70"/>
            <p:cNvSpPr/>
            <p:nvPr/>
          </p:nvSpPr>
          <p:spPr>
            <a:xfrm>
              <a:off x="4554687" y="873683"/>
              <a:ext cx="137876" cy="1525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4776025" y="873683"/>
              <a:ext cx="137876" cy="1525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5075387" y="873683"/>
              <a:ext cx="137876" cy="1525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5336498" y="873683"/>
              <a:ext cx="137876" cy="1525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932951" y="1322933"/>
              <a:ext cx="137160" cy="137160"/>
            </a:xfrm>
            <a:prstGeom prst="rect">
              <a:avLst/>
            </a:prstGeom>
            <a:solidFill>
              <a:srgbClr val="D9D9D9"/>
            </a:solidFill>
            <a:ln w="38100" cmpd="sng">
              <a:solidFill>
                <a:srgbClr val="59595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Straight Arrow Connector 76"/>
            <p:cNvCxnSpPr>
              <a:stCxn id="71" idx="5"/>
            </p:cNvCxnSpPr>
            <p:nvPr/>
          </p:nvCxnSpPr>
          <p:spPr>
            <a:xfrm>
              <a:off x="4672372" y="1003898"/>
              <a:ext cx="246522" cy="331337"/>
            </a:xfrm>
            <a:prstGeom prst="straightConnector1">
              <a:avLst/>
            </a:prstGeom>
            <a:ln w="6350" cmpd="sng">
              <a:solidFill>
                <a:srgbClr val="FF0000"/>
              </a:solidFill>
              <a:prstDash val="solid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72" idx="4"/>
              <a:endCxn id="75" idx="0"/>
            </p:cNvCxnSpPr>
            <p:nvPr/>
          </p:nvCxnSpPr>
          <p:spPr>
            <a:xfrm>
              <a:off x="4844963" y="1026239"/>
              <a:ext cx="156568" cy="296694"/>
            </a:xfrm>
            <a:prstGeom prst="straightConnector1">
              <a:avLst/>
            </a:prstGeom>
            <a:ln w="6350" cmpd="sng">
              <a:solidFill>
                <a:srgbClr val="FF0000"/>
              </a:solidFill>
              <a:prstDash val="solid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73" idx="4"/>
            </p:cNvCxnSpPr>
            <p:nvPr/>
          </p:nvCxnSpPr>
          <p:spPr>
            <a:xfrm flipH="1">
              <a:off x="5019311" y="1026239"/>
              <a:ext cx="125014" cy="289466"/>
            </a:xfrm>
            <a:prstGeom prst="straightConnector1">
              <a:avLst/>
            </a:prstGeom>
            <a:ln w="6350" cmpd="sng">
              <a:solidFill>
                <a:srgbClr val="FF0000"/>
              </a:solidFill>
              <a:prstDash val="solid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74" idx="4"/>
            </p:cNvCxnSpPr>
            <p:nvPr/>
          </p:nvCxnSpPr>
          <p:spPr>
            <a:xfrm flipH="1">
              <a:off x="5075388" y="1026239"/>
              <a:ext cx="330048" cy="286971"/>
            </a:xfrm>
            <a:prstGeom prst="straightConnector1">
              <a:avLst/>
            </a:prstGeom>
            <a:ln w="6350" cmpd="sng">
              <a:solidFill>
                <a:srgbClr val="FF0000"/>
              </a:solidFill>
              <a:prstDash val="solid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6625800" y="361778"/>
            <a:ext cx="919687" cy="586410"/>
            <a:chOff x="4554687" y="873683"/>
            <a:chExt cx="919687" cy="586410"/>
          </a:xfrm>
        </p:grpSpPr>
        <p:sp>
          <p:nvSpPr>
            <p:cNvPr id="97" name="Oval 96"/>
            <p:cNvSpPr/>
            <p:nvPr/>
          </p:nvSpPr>
          <p:spPr>
            <a:xfrm>
              <a:off x="4554687" y="873683"/>
              <a:ext cx="137876" cy="1525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4776025" y="873683"/>
              <a:ext cx="137876" cy="1525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5075387" y="873683"/>
              <a:ext cx="137876" cy="1525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5336498" y="873683"/>
              <a:ext cx="137876" cy="1525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4932951" y="1322933"/>
              <a:ext cx="137160" cy="137160"/>
            </a:xfrm>
            <a:prstGeom prst="rect">
              <a:avLst/>
            </a:prstGeom>
            <a:solidFill>
              <a:srgbClr val="D9D9D9"/>
            </a:solidFill>
            <a:ln w="38100" cmpd="sng">
              <a:solidFill>
                <a:srgbClr val="59595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2" name="Straight Arrow Connector 101"/>
            <p:cNvCxnSpPr>
              <a:stCxn id="97" idx="5"/>
            </p:cNvCxnSpPr>
            <p:nvPr/>
          </p:nvCxnSpPr>
          <p:spPr>
            <a:xfrm>
              <a:off x="4672372" y="1003898"/>
              <a:ext cx="246522" cy="331337"/>
            </a:xfrm>
            <a:prstGeom prst="straightConnector1">
              <a:avLst/>
            </a:prstGeom>
            <a:ln w="6350" cmpd="sng">
              <a:solidFill>
                <a:schemeClr val="bg1">
                  <a:lumMod val="65000"/>
                </a:schemeClr>
              </a:solidFill>
              <a:prstDash val="dash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>
              <a:stCxn id="98" idx="4"/>
              <a:endCxn id="101" idx="0"/>
            </p:cNvCxnSpPr>
            <p:nvPr/>
          </p:nvCxnSpPr>
          <p:spPr>
            <a:xfrm>
              <a:off x="4844963" y="1026239"/>
              <a:ext cx="156568" cy="296694"/>
            </a:xfrm>
            <a:prstGeom prst="straightConnector1">
              <a:avLst/>
            </a:prstGeom>
            <a:ln w="6350" cmpd="sng">
              <a:solidFill>
                <a:schemeClr val="bg1">
                  <a:lumMod val="65000"/>
                </a:schemeClr>
              </a:solidFill>
              <a:prstDash val="dash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>
              <a:stCxn id="99" idx="4"/>
            </p:cNvCxnSpPr>
            <p:nvPr/>
          </p:nvCxnSpPr>
          <p:spPr>
            <a:xfrm flipH="1">
              <a:off x="5019311" y="1026239"/>
              <a:ext cx="125014" cy="289466"/>
            </a:xfrm>
            <a:prstGeom prst="straightConnector1">
              <a:avLst/>
            </a:prstGeom>
            <a:ln w="6350" cmpd="sng">
              <a:solidFill>
                <a:schemeClr val="bg1">
                  <a:lumMod val="65000"/>
                </a:schemeClr>
              </a:solidFill>
              <a:prstDash val="dash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>
              <a:stCxn id="100" idx="4"/>
            </p:cNvCxnSpPr>
            <p:nvPr/>
          </p:nvCxnSpPr>
          <p:spPr>
            <a:xfrm flipH="1">
              <a:off x="5075388" y="1026239"/>
              <a:ext cx="330048" cy="286971"/>
            </a:xfrm>
            <a:prstGeom prst="straightConnector1">
              <a:avLst/>
            </a:prstGeom>
            <a:ln w="6350" cmpd="sng">
              <a:solidFill>
                <a:schemeClr val="bg1">
                  <a:lumMod val="65000"/>
                </a:schemeClr>
              </a:solidFill>
              <a:prstDash val="dash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105"/>
          <p:cNvGrpSpPr/>
          <p:nvPr/>
        </p:nvGrpSpPr>
        <p:grpSpPr>
          <a:xfrm>
            <a:off x="5384649" y="1467295"/>
            <a:ext cx="919687" cy="586410"/>
            <a:chOff x="4554687" y="873683"/>
            <a:chExt cx="919687" cy="586410"/>
          </a:xfrm>
        </p:grpSpPr>
        <p:sp>
          <p:nvSpPr>
            <p:cNvPr id="107" name="Oval 106"/>
            <p:cNvSpPr/>
            <p:nvPr/>
          </p:nvSpPr>
          <p:spPr>
            <a:xfrm>
              <a:off x="4554687" y="873683"/>
              <a:ext cx="137876" cy="1525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4776025" y="873683"/>
              <a:ext cx="137876" cy="1525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5075387" y="873683"/>
              <a:ext cx="137876" cy="1525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5336498" y="873683"/>
              <a:ext cx="137876" cy="1525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4932951" y="1322933"/>
              <a:ext cx="137160" cy="137160"/>
            </a:xfrm>
            <a:prstGeom prst="rect">
              <a:avLst/>
            </a:prstGeom>
            <a:solidFill>
              <a:srgbClr val="D9D9D9"/>
            </a:solidFill>
            <a:ln w="38100" cmpd="sng">
              <a:solidFill>
                <a:srgbClr val="59595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2" name="Straight Arrow Connector 111"/>
            <p:cNvCxnSpPr>
              <a:stCxn id="107" idx="5"/>
            </p:cNvCxnSpPr>
            <p:nvPr/>
          </p:nvCxnSpPr>
          <p:spPr>
            <a:xfrm>
              <a:off x="4672372" y="1003898"/>
              <a:ext cx="246522" cy="331337"/>
            </a:xfrm>
            <a:prstGeom prst="straightConnector1">
              <a:avLst/>
            </a:prstGeom>
            <a:ln w="6350" cmpd="sng">
              <a:solidFill>
                <a:srgbClr val="008000"/>
              </a:solidFill>
              <a:prstDash val="dash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>
              <a:stCxn id="108" idx="4"/>
              <a:endCxn id="111" idx="0"/>
            </p:cNvCxnSpPr>
            <p:nvPr/>
          </p:nvCxnSpPr>
          <p:spPr>
            <a:xfrm>
              <a:off x="4844963" y="1026239"/>
              <a:ext cx="156568" cy="296694"/>
            </a:xfrm>
            <a:prstGeom prst="straightConnector1">
              <a:avLst/>
            </a:prstGeom>
            <a:ln w="6350" cmpd="sng">
              <a:solidFill>
                <a:srgbClr val="008000"/>
              </a:solidFill>
              <a:prstDash val="dash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>
              <a:stCxn id="109" idx="4"/>
            </p:cNvCxnSpPr>
            <p:nvPr/>
          </p:nvCxnSpPr>
          <p:spPr>
            <a:xfrm flipH="1">
              <a:off x="5019311" y="1026239"/>
              <a:ext cx="125014" cy="289466"/>
            </a:xfrm>
            <a:prstGeom prst="straightConnector1">
              <a:avLst/>
            </a:prstGeom>
            <a:ln w="6350" cmpd="sng">
              <a:solidFill>
                <a:srgbClr val="008000"/>
              </a:solidFill>
              <a:prstDash val="dash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>
              <a:stCxn id="110" idx="4"/>
            </p:cNvCxnSpPr>
            <p:nvPr/>
          </p:nvCxnSpPr>
          <p:spPr>
            <a:xfrm flipH="1">
              <a:off x="5075388" y="1026239"/>
              <a:ext cx="330048" cy="286971"/>
            </a:xfrm>
            <a:prstGeom prst="straightConnector1">
              <a:avLst/>
            </a:prstGeom>
            <a:ln w="6350" cmpd="sng">
              <a:solidFill>
                <a:srgbClr val="008000"/>
              </a:solidFill>
              <a:prstDash val="dash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oup 115"/>
          <p:cNvGrpSpPr/>
          <p:nvPr/>
        </p:nvGrpSpPr>
        <p:grpSpPr>
          <a:xfrm>
            <a:off x="5384649" y="361778"/>
            <a:ext cx="919687" cy="586410"/>
            <a:chOff x="4554687" y="873683"/>
            <a:chExt cx="919687" cy="586410"/>
          </a:xfrm>
        </p:grpSpPr>
        <p:sp>
          <p:nvSpPr>
            <p:cNvPr id="117" name="Oval 116"/>
            <p:cNvSpPr/>
            <p:nvPr/>
          </p:nvSpPr>
          <p:spPr>
            <a:xfrm>
              <a:off x="4554687" y="873683"/>
              <a:ext cx="137876" cy="1525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4776025" y="873683"/>
              <a:ext cx="137876" cy="1525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5075387" y="873683"/>
              <a:ext cx="137876" cy="1525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5336498" y="873683"/>
              <a:ext cx="137876" cy="1525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4932951" y="1322933"/>
              <a:ext cx="137160" cy="137160"/>
            </a:xfrm>
            <a:prstGeom prst="rect">
              <a:avLst/>
            </a:prstGeom>
            <a:solidFill>
              <a:srgbClr val="D9D9D9"/>
            </a:solidFill>
            <a:ln w="38100" cmpd="sng">
              <a:solidFill>
                <a:srgbClr val="59595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2" name="Straight Arrow Connector 121"/>
            <p:cNvCxnSpPr>
              <a:stCxn id="117" idx="5"/>
            </p:cNvCxnSpPr>
            <p:nvPr/>
          </p:nvCxnSpPr>
          <p:spPr>
            <a:xfrm>
              <a:off x="4672372" y="1003898"/>
              <a:ext cx="246522" cy="331337"/>
            </a:xfrm>
            <a:prstGeom prst="straightConnector1">
              <a:avLst/>
            </a:prstGeom>
            <a:ln w="6350" cmpd="sng">
              <a:solidFill>
                <a:srgbClr val="FF0000"/>
              </a:solidFill>
              <a:prstDash val="solid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>
              <a:stCxn id="118" idx="4"/>
              <a:endCxn id="121" idx="0"/>
            </p:cNvCxnSpPr>
            <p:nvPr/>
          </p:nvCxnSpPr>
          <p:spPr>
            <a:xfrm>
              <a:off x="4844963" y="1026239"/>
              <a:ext cx="156568" cy="296694"/>
            </a:xfrm>
            <a:prstGeom prst="straightConnector1">
              <a:avLst/>
            </a:prstGeom>
            <a:ln w="6350" cmpd="sng">
              <a:solidFill>
                <a:srgbClr val="FF0000"/>
              </a:solidFill>
              <a:prstDash val="solid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>
              <a:stCxn id="119" idx="4"/>
            </p:cNvCxnSpPr>
            <p:nvPr/>
          </p:nvCxnSpPr>
          <p:spPr>
            <a:xfrm flipH="1">
              <a:off x="5019311" y="1026239"/>
              <a:ext cx="125014" cy="289466"/>
            </a:xfrm>
            <a:prstGeom prst="straightConnector1">
              <a:avLst/>
            </a:prstGeom>
            <a:ln w="6350" cmpd="sng">
              <a:solidFill>
                <a:srgbClr val="008000"/>
              </a:solidFill>
              <a:prstDash val="dash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>
              <a:stCxn id="120" idx="4"/>
            </p:cNvCxnSpPr>
            <p:nvPr/>
          </p:nvCxnSpPr>
          <p:spPr>
            <a:xfrm flipH="1">
              <a:off x="5075388" y="1026239"/>
              <a:ext cx="330048" cy="286971"/>
            </a:xfrm>
            <a:prstGeom prst="straightConnector1">
              <a:avLst/>
            </a:prstGeom>
            <a:ln w="6350" cmpd="sng">
              <a:solidFill>
                <a:srgbClr val="008000"/>
              </a:solidFill>
              <a:prstDash val="dash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9" name="Picture 128"/>
          <p:cNvPicPr>
            <a:picLocks/>
          </p:cNvPicPr>
          <p:nvPr/>
        </p:nvPicPr>
        <p:blipFill rotWithShape="1">
          <a:blip r:embed="rId17"/>
          <a:srcRect l="39129" t="19324" r="10683" b="23614"/>
          <a:stretch/>
        </p:blipFill>
        <p:spPr>
          <a:xfrm>
            <a:off x="7725612" y="197783"/>
            <a:ext cx="914400" cy="914400"/>
          </a:xfrm>
          <a:prstGeom prst="rect">
            <a:avLst/>
          </a:prstGeom>
        </p:spPr>
      </p:pic>
      <p:pic>
        <p:nvPicPr>
          <p:cNvPr id="130" name="Picture 129"/>
          <p:cNvPicPr>
            <a:picLocks/>
          </p:cNvPicPr>
          <p:nvPr/>
        </p:nvPicPr>
        <p:blipFill rotWithShape="1">
          <a:blip r:embed="rId18"/>
          <a:srcRect l="39090" t="18766" r="10513" b="24128"/>
          <a:stretch/>
        </p:blipFill>
        <p:spPr>
          <a:xfrm>
            <a:off x="4301388" y="197783"/>
            <a:ext cx="914400" cy="914400"/>
          </a:xfrm>
          <a:prstGeom prst="rect">
            <a:avLst/>
          </a:prstGeom>
        </p:spPr>
      </p:pic>
      <p:pic>
        <p:nvPicPr>
          <p:cNvPr id="131" name="Picture 130"/>
          <p:cNvPicPr>
            <a:picLocks/>
          </p:cNvPicPr>
          <p:nvPr/>
        </p:nvPicPr>
        <p:blipFill rotWithShape="1">
          <a:blip r:embed="rId19"/>
          <a:srcRect l="40236" t="18527" r="9764" b="23464"/>
          <a:stretch/>
        </p:blipFill>
        <p:spPr>
          <a:xfrm>
            <a:off x="4301388" y="1303300"/>
            <a:ext cx="914400" cy="914400"/>
          </a:xfrm>
          <a:prstGeom prst="rect">
            <a:avLst/>
          </a:prstGeom>
        </p:spPr>
      </p:pic>
      <p:pic>
        <p:nvPicPr>
          <p:cNvPr id="134" name="Picture 133"/>
          <p:cNvPicPr>
            <a:picLocks/>
          </p:cNvPicPr>
          <p:nvPr/>
        </p:nvPicPr>
        <p:blipFill rotWithShape="1">
          <a:blip r:embed="rId20"/>
          <a:srcRect l="39349" t="19277" r="10005" b="24061"/>
          <a:stretch/>
        </p:blipFill>
        <p:spPr>
          <a:xfrm>
            <a:off x="7725612" y="13033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0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0"/>
            <a:ext cx="81584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877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0"/>
            <a:ext cx="88508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1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562.TF.target.class.classifica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0"/>
            <a:ext cx="342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242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1710</TotalTime>
  <Words>120</Words>
  <Application>Microsoft Macintosh PowerPoint</Application>
  <PresentationFormat>On-screen Show (4:3)</PresentationFormat>
  <Paragraphs>75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TF network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Time line</vt:lpstr>
    </vt:vector>
  </TitlesOfParts>
  <Company>Yale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TF network</dc:title>
  <dc:creator>Jing Zhang</dc:creator>
  <cp:lastModifiedBy>Jing Zhang</cp:lastModifiedBy>
  <cp:revision>126</cp:revision>
  <cp:lastPrinted>2016-12-13T21:56:44Z</cp:lastPrinted>
  <dcterms:created xsi:type="dcterms:W3CDTF">2016-12-13T19:41:09Z</dcterms:created>
  <dcterms:modified xsi:type="dcterms:W3CDTF">2016-12-15T00:44:56Z</dcterms:modified>
</cp:coreProperties>
</file>