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3" r:id="rId3"/>
    <p:sldId id="275" r:id="rId4"/>
    <p:sldId id="262" r:id="rId5"/>
    <p:sldId id="257" r:id="rId6"/>
    <p:sldId id="258" r:id="rId7"/>
    <p:sldId id="261" r:id="rId8"/>
    <p:sldId id="264" r:id="rId9"/>
    <p:sldId id="263" r:id="rId10"/>
    <p:sldId id="270" r:id="rId11"/>
    <p:sldId id="260" r:id="rId12"/>
    <p:sldId id="269" r:id="rId13"/>
    <p:sldId id="276" r:id="rId14"/>
    <p:sldId id="271" r:id="rId15"/>
    <p:sldId id="265"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p:scale>
          <a:sx n="62" d="100"/>
          <a:sy n="62" d="100"/>
        </p:scale>
        <p:origin x="840"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9F2975-1A95-4F60-8C64-7E91813914DF}" type="datetimeFigureOut">
              <a:rPr lang="en-US" smtClean="0"/>
              <a:t>12/13/2016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514CA-7CCA-442F-B7D9-6251432B34C9}" type="slidenum">
              <a:rPr lang="en-US" smtClean="0"/>
              <a:t>‹#›</a:t>
            </a:fld>
            <a:endParaRPr lang="en-US"/>
          </a:p>
        </p:txBody>
      </p:sp>
    </p:spTree>
    <p:extLst>
      <p:ext uri="{BB962C8B-B14F-4D97-AF65-F5344CB8AC3E}">
        <p14:creationId xmlns:p14="http://schemas.microsoft.com/office/powerpoint/2010/main" val="199555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CE327F-DC8A-4154-942A-5C2434D30B04}" type="slidenum">
              <a:rPr lang="en-US" smtClean="0"/>
              <a:t>2</a:t>
            </a:fld>
            <a:endParaRPr lang="en-US"/>
          </a:p>
        </p:txBody>
      </p:sp>
    </p:spTree>
    <p:extLst>
      <p:ext uri="{BB962C8B-B14F-4D97-AF65-F5344CB8AC3E}">
        <p14:creationId xmlns:p14="http://schemas.microsoft.com/office/powerpoint/2010/main" val="982337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4514CA-7CCA-442F-B7D9-6251432B34C9}" type="slidenum">
              <a:rPr lang="en-US" smtClean="0"/>
              <a:t>4</a:t>
            </a:fld>
            <a:endParaRPr lang="en-US"/>
          </a:p>
        </p:txBody>
      </p:sp>
    </p:spTree>
    <p:extLst>
      <p:ext uri="{BB962C8B-B14F-4D97-AF65-F5344CB8AC3E}">
        <p14:creationId xmlns:p14="http://schemas.microsoft.com/office/powerpoint/2010/main" val="1951305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239D0B-122E-4BA7-80AB-8550C91D207E}" type="datetime1">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2506396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EC73E0-3376-4A88-9885-F75DE9260106}" type="datetime1">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1582447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D2E40B-2429-4FE6-8AD4-C9534AFA5A9D}" type="datetime1">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215877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BBAFD-1D87-4655-AE8D-08E4473B884F}" type="datetime1">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404743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56DF7E-67AF-4F73-8A33-457795759BB1}" type="datetime1">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225337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B37FDD-6F54-4EB9-9F98-5EA915C2BE23}" type="datetime1">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136870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A0DBA5-886C-47C3-8A17-0B591D0974C5}" type="datetime1">
              <a:rPr lang="en-US" smtClean="0"/>
              <a:t>12/13/2016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720013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E62B50-A09D-49E9-93B6-75824B0EEC80}" type="datetime1">
              <a:rPr lang="en-US" smtClean="0"/>
              <a:t>12/13/2016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627229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FEED3-05B7-4373-9FA2-86347C96C208}" type="datetime1">
              <a:rPr lang="en-US" smtClean="0"/>
              <a:t>12/13/2016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428512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971EF-4112-4FF9-B9C6-21BF657DBC10}" type="datetime1">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115561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6D1ED-63BF-46C9-AB67-D75AD551A6AB}" type="datetime1">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7457B-538C-4B3B-97D8-079C6C70CDA4}" type="slidenum">
              <a:rPr lang="en-US" smtClean="0"/>
              <a:t>‹#›</a:t>
            </a:fld>
            <a:endParaRPr lang="en-US"/>
          </a:p>
        </p:txBody>
      </p:sp>
    </p:spTree>
    <p:extLst>
      <p:ext uri="{BB962C8B-B14F-4D97-AF65-F5344CB8AC3E}">
        <p14:creationId xmlns:p14="http://schemas.microsoft.com/office/powerpoint/2010/main" val="2472811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CA43A-629B-4B8A-BEAD-38DC1CFD3E0D}" type="datetime1">
              <a:rPr lang="en-US" smtClean="0"/>
              <a:t>12/13/2016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7457B-538C-4B3B-97D8-079C6C70CDA4}" type="slidenum">
              <a:rPr lang="en-US" smtClean="0"/>
              <a:t>‹#›</a:t>
            </a:fld>
            <a:endParaRPr lang="en-US"/>
          </a:p>
        </p:txBody>
      </p:sp>
    </p:spTree>
    <p:extLst>
      <p:ext uri="{BB962C8B-B14F-4D97-AF65-F5344CB8AC3E}">
        <p14:creationId xmlns:p14="http://schemas.microsoft.com/office/powerpoint/2010/main" val="1912940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Synergy2</a:t>
            </a:r>
            <a:endParaRPr lang="en-US" dirty="0"/>
          </a:p>
        </p:txBody>
      </p:sp>
      <p:sp>
        <p:nvSpPr>
          <p:cNvPr id="3" name="Subtitle 2"/>
          <p:cNvSpPr>
            <a:spLocks noGrp="1"/>
          </p:cNvSpPr>
          <p:nvPr>
            <p:ph type="subTitle" idx="1"/>
          </p:nvPr>
        </p:nvSpPr>
        <p:spPr/>
        <p:txBody>
          <a:bodyPr/>
          <a:lstStyle/>
          <a:p>
            <a:r>
              <a:rPr lang="en-US" dirty="0" smtClean="0"/>
              <a:t>Will Meyerson</a:t>
            </a:r>
          </a:p>
          <a:p>
            <a:r>
              <a:rPr lang="en-US" dirty="0" smtClean="0"/>
              <a:t>Paper E</a:t>
            </a:r>
          </a:p>
          <a:p>
            <a:r>
              <a:rPr lang="en-US" dirty="0" smtClean="0"/>
              <a:t>13 December 2016</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1</a:t>
            </a:fld>
            <a:endParaRPr lang="en-US"/>
          </a:p>
        </p:txBody>
      </p:sp>
    </p:spTree>
    <p:extLst>
      <p:ext uri="{BB962C8B-B14F-4D97-AF65-F5344CB8AC3E}">
        <p14:creationId xmlns:p14="http://schemas.microsoft.com/office/powerpoint/2010/main" val="3624727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parameters this time</a:t>
            </a:r>
            <a:endParaRPr lang="en-US" dirty="0"/>
          </a:p>
        </p:txBody>
      </p:sp>
      <p:sp>
        <p:nvSpPr>
          <p:cNvPr id="3" name="Content Placeholder 2"/>
          <p:cNvSpPr>
            <a:spLocks noGrp="1"/>
          </p:cNvSpPr>
          <p:nvPr>
            <p:ph idx="1"/>
          </p:nvPr>
        </p:nvSpPr>
        <p:spPr/>
        <p:txBody>
          <a:bodyPr/>
          <a:lstStyle/>
          <a:p>
            <a:r>
              <a:rPr lang="en-US" dirty="0" smtClean="0"/>
              <a:t>Top 10,000 gene-pairs</a:t>
            </a:r>
          </a:p>
          <a:p>
            <a:r>
              <a:rPr lang="en-US" dirty="0" smtClean="0"/>
              <a:t>Use 10,000 simulations per unique gene characteristics </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10</a:t>
            </a:fld>
            <a:endParaRPr lang="en-US"/>
          </a:p>
        </p:txBody>
      </p:sp>
    </p:spTree>
    <p:extLst>
      <p:ext uri="{BB962C8B-B14F-4D97-AF65-F5344CB8AC3E}">
        <p14:creationId xmlns:p14="http://schemas.microsoft.com/office/powerpoint/2010/main" val="166005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(but sometimes funky) results in 7/37 subtypes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06496509"/>
              </p:ext>
            </p:extLst>
          </p:nvPr>
        </p:nvGraphicFramePr>
        <p:xfrm>
          <a:off x="506277" y="1690690"/>
          <a:ext cx="10528516" cy="4921260"/>
        </p:xfrm>
        <a:graphic>
          <a:graphicData uri="http://schemas.openxmlformats.org/drawingml/2006/table">
            <a:tbl>
              <a:tblPr firstRow="1" bandRow="1">
                <a:tableStyleId>{5C22544A-7EE6-4342-B048-85BDC9FD1C3A}</a:tableStyleId>
              </a:tblPr>
              <a:tblGrid>
                <a:gridCol w="2163955"/>
                <a:gridCol w="1881721"/>
                <a:gridCol w="1577298"/>
                <a:gridCol w="2193282"/>
                <a:gridCol w="2712260"/>
              </a:tblGrid>
              <a:tr h="880515">
                <a:tc>
                  <a:txBody>
                    <a:bodyPr/>
                    <a:lstStyle/>
                    <a:p>
                      <a:r>
                        <a:rPr lang="en-US" sz="1400" dirty="0" smtClean="0"/>
                        <a:t>Cancer Subtype</a:t>
                      </a:r>
                      <a:endParaRPr lang="en-US" sz="1400" dirty="0"/>
                    </a:p>
                  </a:txBody>
                  <a:tcPr/>
                </a:tc>
                <a:tc>
                  <a:txBody>
                    <a:bodyPr/>
                    <a:lstStyle/>
                    <a:p>
                      <a:r>
                        <a:rPr lang="en-US" sz="1400" dirty="0" smtClean="0"/>
                        <a:t>Number of BH-corrected</a:t>
                      </a:r>
                      <a:r>
                        <a:rPr lang="en-US" sz="1400" baseline="0" dirty="0" smtClean="0"/>
                        <a:t> significantly synergistic gene-pairs of 10,000 tested</a:t>
                      </a:r>
                      <a:endParaRPr lang="en-US" sz="1400" dirty="0"/>
                    </a:p>
                  </a:txBody>
                  <a:tcPr/>
                </a:tc>
                <a:tc>
                  <a:txBody>
                    <a:bodyPr/>
                    <a:lstStyle/>
                    <a:p>
                      <a:r>
                        <a:rPr lang="en-US" sz="1400" dirty="0" smtClean="0"/>
                        <a:t>Number of BH pairs in</a:t>
                      </a:r>
                      <a:r>
                        <a:rPr lang="en-US" sz="1400" baseline="0" dirty="0" smtClean="0"/>
                        <a:t> which there are any observed co-mutations</a:t>
                      </a:r>
                      <a:endParaRPr lang="en-US" sz="1400" dirty="0"/>
                    </a:p>
                  </a:txBody>
                  <a:tcPr/>
                </a:tc>
                <a:tc>
                  <a:txBody>
                    <a:bodyPr/>
                    <a:lstStyle/>
                    <a:p>
                      <a:r>
                        <a:rPr lang="en-US" sz="1400" dirty="0" smtClean="0"/>
                        <a:t>Number of instances among</a:t>
                      </a:r>
                      <a:r>
                        <a:rPr lang="en-US" sz="1400" baseline="0" dirty="0" smtClean="0"/>
                        <a:t> pairs of most frequent genes</a:t>
                      </a:r>
                      <a:endParaRPr lang="en-US" sz="1400" dirty="0"/>
                    </a:p>
                  </a:txBody>
                  <a:tcPr/>
                </a:tc>
                <a:tc>
                  <a:txBody>
                    <a:bodyPr/>
                    <a:lstStyle/>
                    <a:p>
                      <a:r>
                        <a:rPr lang="en-US" sz="1400" dirty="0" smtClean="0"/>
                        <a:t>P-value for “Filter</a:t>
                      </a:r>
                      <a:r>
                        <a:rPr lang="en-US" sz="1400" baseline="0" dirty="0" smtClean="0"/>
                        <a:t> proved useful”</a:t>
                      </a:r>
                    </a:p>
                    <a:p>
                      <a:r>
                        <a:rPr lang="en-US" sz="1400" baseline="0" dirty="0" smtClean="0"/>
                        <a:t>Take the mean </a:t>
                      </a:r>
                      <a:endParaRPr lang="en-US" sz="1400" dirty="0"/>
                    </a:p>
                  </a:txBody>
                  <a:tcPr/>
                </a:tc>
              </a:tr>
              <a:tr h="489175">
                <a:tc>
                  <a:txBody>
                    <a:bodyPr/>
                    <a:lstStyle/>
                    <a:p>
                      <a:r>
                        <a:rPr lang="en-US" sz="1400" kern="1200" dirty="0" smtClean="0">
                          <a:solidFill>
                            <a:schemeClr val="dk1"/>
                          </a:solidFill>
                          <a:latin typeface="+mn-lt"/>
                          <a:ea typeface="+mn-ea"/>
                          <a:cs typeface="+mn-cs"/>
                        </a:rPr>
                        <a:t>Breast-</a:t>
                      </a:r>
                      <a:r>
                        <a:rPr lang="en-US" sz="1400" kern="1200" dirty="0" err="1" smtClean="0">
                          <a:solidFill>
                            <a:schemeClr val="dk1"/>
                          </a:solidFill>
                          <a:latin typeface="+mn-lt"/>
                          <a:ea typeface="+mn-ea"/>
                          <a:cs typeface="+mn-cs"/>
                        </a:rPr>
                        <a:t>LobularCa</a:t>
                      </a:r>
                      <a:endParaRPr lang="en-US" sz="1400" dirty="0"/>
                    </a:p>
                  </a:txBody>
                  <a:tcPr/>
                </a:tc>
                <a:tc>
                  <a:txBody>
                    <a:bodyPr/>
                    <a:lstStyle/>
                    <a:p>
                      <a:r>
                        <a:rPr lang="en-US" sz="1400" kern="1200" dirty="0" smtClean="0">
                          <a:solidFill>
                            <a:schemeClr val="dk1"/>
                          </a:solidFill>
                          <a:latin typeface="+mn-lt"/>
                          <a:ea typeface="+mn-ea"/>
                          <a:cs typeface="+mn-cs"/>
                        </a:rPr>
                        <a:t>1728</a:t>
                      </a:r>
                      <a:endParaRPr lang="en-US" sz="1400" dirty="0"/>
                    </a:p>
                  </a:txBody>
                  <a:tcPr/>
                </a:tc>
                <a:tc>
                  <a:txBody>
                    <a:bodyPr/>
                    <a:lstStyle/>
                    <a:p>
                      <a:r>
                        <a:rPr lang="en-US" sz="1400" dirty="0" smtClean="0"/>
                        <a:t>53</a:t>
                      </a:r>
                      <a:endParaRPr lang="en-US" sz="1400" dirty="0"/>
                    </a:p>
                  </a:txBody>
                  <a:tcPr/>
                </a:tc>
                <a:tc>
                  <a:txBody>
                    <a:bodyPr/>
                    <a:lstStyle/>
                    <a:p>
                      <a:r>
                        <a:rPr lang="en-US" sz="1400" dirty="0" smtClean="0"/>
                        <a:t>1728</a:t>
                      </a:r>
                      <a:endParaRPr lang="en-US" sz="1400" dirty="0"/>
                    </a:p>
                  </a:txBody>
                  <a:tcPr/>
                </a:tc>
                <a:tc>
                  <a:txBody>
                    <a:bodyPr/>
                    <a:lstStyle/>
                    <a:p>
                      <a:r>
                        <a:rPr lang="en-US" sz="1400" dirty="0" smtClean="0"/>
                        <a:t>1</a:t>
                      </a:r>
                      <a:endParaRPr lang="en-US" sz="1400" dirty="0"/>
                    </a:p>
                  </a:txBody>
                  <a:tcPr/>
                </a:tc>
              </a:tr>
              <a:tr h="489175">
                <a:tc>
                  <a:txBody>
                    <a:bodyPr/>
                    <a:lstStyle/>
                    <a:p>
                      <a:r>
                        <a:rPr lang="en-US" sz="1400" kern="1200" dirty="0" err="1" smtClean="0">
                          <a:solidFill>
                            <a:schemeClr val="dk1"/>
                          </a:solidFill>
                          <a:latin typeface="+mn-lt"/>
                          <a:ea typeface="+mn-ea"/>
                          <a:cs typeface="+mn-cs"/>
                        </a:rPr>
                        <a:t>Eso-AdenoCa</a:t>
                      </a:r>
                      <a:endParaRPr lang="en-US" sz="1400" dirty="0"/>
                    </a:p>
                  </a:txBody>
                  <a:tcPr/>
                </a:tc>
                <a:tc>
                  <a:txBody>
                    <a:bodyPr/>
                    <a:lstStyle/>
                    <a:p>
                      <a:r>
                        <a:rPr lang="en-US" sz="1400" kern="1200" dirty="0" smtClean="0">
                          <a:solidFill>
                            <a:schemeClr val="dk1"/>
                          </a:solidFill>
                          <a:latin typeface="+mn-lt"/>
                          <a:ea typeface="+mn-ea"/>
                          <a:cs typeface="+mn-cs"/>
                        </a:rPr>
                        <a:t>10</a:t>
                      </a:r>
                      <a:endParaRPr lang="en-US" sz="1400" dirty="0"/>
                    </a:p>
                  </a:txBody>
                  <a:tcPr/>
                </a:tc>
                <a:tc>
                  <a:txBody>
                    <a:bodyPr/>
                    <a:lstStyle/>
                    <a:p>
                      <a:r>
                        <a:rPr lang="en-US" sz="1400" dirty="0" smtClean="0"/>
                        <a:t>10</a:t>
                      </a:r>
                      <a:endParaRPr lang="en-US" sz="1400" dirty="0"/>
                    </a:p>
                  </a:txBody>
                  <a:tcPr/>
                </a:tc>
                <a:tc>
                  <a:txBody>
                    <a:bodyPr/>
                    <a:lstStyle/>
                    <a:p>
                      <a:r>
                        <a:rPr lang="en-US" sz="1400" dirty="0" smtClean="0"/>
                        <a:t>5,5</a:t>
                      </a:r>
                      <a:endParaRPr lang="en-US" sz="1400" dirty="0"/>
                    </a:p>
                  </a:txBody>
                  <a:tcPr/>
                </a:tc>
                <a:tc>
                  <a:txBody>
                    <a:bodyPr/>
                    <a:lstStyle/>
                    <a:p>
                      <a:r>
                        <a:rPr lang="en-US" sz="1400" dirty="0" smtClean="0"/>
                        <a:t>0.1188</a:t>
                      </a:r>
                      <a:endParaRPr lang="en-US" sz="1400" dirty="0"/>
                    </a:p>
                  </a:txBody>
                  <a:tcPr/>
                </a:tc>
              </a:tr>
              <a:tr h="396775">
                <a:tc>
                  <a:txBody>
                    <a:bodyPr/>
                    <a:lstStyle/>
                    <a:p>
                      <a:r>
                        <a:rPr lang="en-US" sz="1400" kern="1200" dirty="0" smtClean="0">
                          <a:solidFill>
                            <a:schemeClr val="dk1"/>
                          </a:solidFill>
                          <a:latin typeface="+mn-lt"/>
                          <a:ea typeface="+mn-ea"/>
                          <a:cs typeface="+mn-cs"/>
                        </a:rPr>
                        <a:t>Liver-HCC</a:t>
                      </a:r>
                      <a:endParaRPr lang="en-US" sz="1400" dirty="0"/>
                    </a:p>
                  </a:txBody>
                  <a:tcPr/>
                </a:tc>
                <a:tc>
                  <a:txBody>
                    <a:bodyPr/>
                    <a:lstStyle/>
                    <a:p>
                      <a:r>
                        <a:rPr lang="en-US" sz="1400" dirty="0" smtClean="0"/>
                        <a:t>12</a:t>
                      </a:r>
                      <a:endParaRPr lang="en-US" sz="1400" dirty="0"/>
                    </a:p>
                  </a:txBody>
                  <a:tcPr/>
                </a:tc>
                <a:tc>
                  <a:txBody>
                    <a:bodyPr/>
                    <a:lstStyle/>
                    <a:p>
                      <a:r>
                        <a:rPr lang="en-US" sz="1400" dirty="0" smtClean="0"/>
                        <a:t>12</a:t>
                      </a:r>
                      <a:endParaRPr lang="en-US" sz="1400" dirty="0"/>
                    </a:p>
                  </a:txBody>
                  <a:tcPr/>
                </a:tc>
                <a:tc>
                  <a:txBody>
                    <a:bodyPr/>
                    <a:lstStyle/>
                    <a:p>
                      <a:r>
                        <a:rPr lang="en-US" sz="1400" dirty="0" smtClean="0"/>
                        <a:t>4,3</a:t>
                      </a:r>
                      <a:endParaRPr lang="en-US" sz="1400" dirty="0"/>
                    </a:p>
                  </a:txBody>
                  <a:tcPr/>
                </a:tc>
                <a:tc>
                  <a:txBody>
                    <a:bodyPr/>
                    <a:lstStyle/>
                    <a:p>
                      <a:r>
                        <a:rPr lang="en-US" sz="1400" dirty="0" smtClean="0"/>
                        <a:t>2e-04</a:t>
                      </a:r>
                      <a:endParaRPr lang="en-US" sz="1400" dirty="0"/>
                    </a:p>
                  </a:txBody>
                  <a:tcPr/>
                </a:tc>
              </a:tr>
              <a:tr h="396775">
                <a:tc>
                  <a:txBody>
                    <a:bodyPr/>
                    <a:lstStyle/>
                    <a:p>
                      <a:r>
                        <a:rPr lang="en-US" sz="1400" kern="1200" dirty="0" smtClean="0">
                          <a:solidFill>
                            <a:schemeClr val="dk1"/>
                          </a:solidFill>
                          <a:latin typeface="+mn-lt"/>
                          <a:ea typeface="+mn-ea"/>
                          <a:cs typeface="+mn-cs"/>
                        </a:rPr>
                        <a:t>Lung-</a:t>
                      </a:r>
                      <a:r>
                        <a:rPr lang="en-US" sz="1400" kern="1200" dirty="0" err="1" smtClean="0">
                          <a:solidFill>
                            <a:schemeClr val="dk1"/>
                          </a:solidFill>
                          <a:latin typeface="+mn-lt"/>
                          <a:ea typeface="+mn-ea"/>
                          <a:cs typeface="+mn-cs"/>
                        </a:rPr>
                        <a:t>AdenoCA</a:t>
                      </a:r>
                      <a:endParaRPr lang="en-US" sz="1400" dirty="0"/>
                    </a:p>
                  </a:txBody>
                  <a:tcPr/>
                </a:tc>
                <a:tc>
                  <a:txBody>
                    <a:bodyPr/>
                    <a:lstStyle/>
                    <a:p>
                      <a:r>
                        <a:rPr lang="en-US" sz="1400" dirty="0" smtClean="0"/>
                        <a:t>14</a:t>
                      </a:r>
                      <a:endParaRPr lang="en-US" sz="1400" dirty="0"/>
                    </a:p>
                  </a:txBody>
                  <a:tcPr/>
                </a:tc>
                <a:tc>
                  <a:txBody>
                    <a:bodyPr/>
                    <a:lstStyle/>
                    <a:p>
                      <a:r>
                        <a:rPr lang="en-US" sz="1400" dirty="0" smtClean="0"/>
                        <a:t>14</a:t>
                      </a:r>
                      <a:endParaRPr lang="en-US" sz="1400" dirty="0"/>
                    </a:p>
                  </a:txBody>
                  <a:tcPr/>
                </a:tc>
                <a:tc>
                  <a:txBody>
                    <a:bodyPr/>
                    <a:lstStyle/>
                    <a:p>
                      <a:r>
                        <a:rPr lang="en-US" sz="1400" dirty="0" smtClean="0"/>
                        <a:t>12,2</a:t>
                      </a:r>
                      <a:endParaRPr lang="en-US" sz="1400" dirty="0"/>
                    </a:p>
                  </a:txBody>
                  <a:tcPr/>
                </a:tc>
                <a:tc>
                  <a:txBody>
                    <a:bodyPr/>
                    <a:lstStyle/>
                    <a:p>
                      <a:r>
                        <a:rPr lang="en-US" sz="1400" dirty="0" smtClean="0"/>
                        <a:t>&lt; 1e-04</a:t>
                      </a:r>
                      <a:endParaRPr lang="en-US" sz="1400" dirty="0"/>
                    </a:p>
                  </a:txBody>
                  <a:tcPr/>
                </a:tc>
              </a:tr>
              <a:tr h="1076185">
                <a:tc>
                  <a:txBody>
                    <a:bodyPr/>
                    <a:lstStyle/>
                    <a:p>
                      <a:r>
                        <a:rPr lang="en-US" sz="1400" kern="1200" dirty="0" smtClean="0">
                          <a:solidFill>
                            <a:schemeClr val="dk1"/>
                          </a:solidFill>
                          <a:latin typeface="+mn-lt"/>
                          <a:ea typeface="+mn-ea"/>
                          <a:cs typeface="+mn-cs"/>
                        </a:rPr>
                        <a:t>Lymph-BNHL</a:t>
                      </a:r>
                      <a:endParaRPr lang="en-US" sz="1400" dirty="0"/>
                    </a:p>
                  </a:txBody>
                  <a:tcPr/>
                </a:tc>
                <a:tc>
                  <a:txBody>
                    <a:bodyPr/>
                    <a:lstStyle/>
                    <a:p>
                      <a:r>
                        <a:rPr lang="en-US" sz="1400" kern="1200" dirty="0" smtClean="0">
                          <a:solidFill>
                            <a:schemeClr val="dk1"/>
                          </a:solidFill>
                          <a:latin typeface="+mn-lt"/>
                          <a:ea typeface="+mn-ea"/>
                          <a:cs typeface="+mn-cs"/>
                        </a:rPr>
                        <a:t>2597</a:t>
                      </a:r>
                      <a:endParaRPr lang="en-US" sz="1400" dirty="0"/>
                    </a:p>
                  </a:txBody>
                  <a:tcPr/>
                </a:tc>
                <a:tc>
                  <a:txBody>
                    <a:bodyPr/>
                    <a:lstStyle/>
                    <a:p>
                      <a:r>
                        <a:rPr lang="en-US" sz="1400" dirty="0" smtClean="0"/>
                        <a:t>341</a:t>
                      </a:r>
                      <a:endParaRPr lang="en-US" sz="1400" dirty="0"/>
                    </a:p>
                  </a:txBody>
                  <a:tcPr/>
                </a:tc>
                <a:tc>
                  <a:txBody>
                    <a:bodyPr/>
                    <a:lstStyle/>
                    <a:p>
                      <a:r>
                        <a:rPr lang="en-US" sz="1400" dirty="0" smtClean="0"/>
                        <a:t>1200,455,448</a:t>
                      </a:r>
                      <a:endParaRPr lang="en-US" sz="1400" dirty="0"/>
                    </a:p>
                  </a:txBody>
                  <a:tcPr/>
                </a:tc>
                <a:tc>
                  <a:txBody>
                    <a:bodyPr/>
                    <a:lstStyle/>
                    <a:p>
                      <a:r>
                        <a:rPr lang="en-US" sz="1400" dirty="0" smtClean="0"/>
                        <a:t>&lt; 1e-04</a:t>
                      </a:r>
                      <a:endParaRPr lang="en-US" sz="1400" dirty="0"/>
                    </a:p>
                  </a:txBody>
                  <a:tcPr/>
                </a:tc>
              </a:tr>
              <a:tr h="396775">
                <a:tc>
                  <a:txBody>
                    <a:bodyPr/>
                    <a:lstStyle/>
                    <a:p>
                      <a:r>
                        <a:rPr lang="en-US" sz="1400" kern="1200" dirty="0" smtClean="0">
                          <a:solidFill>
                            <a:schemeClr val="dk1"/>
                          </a:solidFill>
                          <a:latin typeface="+mn-lt"/>
                          <a:ea typeface="+mn-ea"/>
                          <a:cs typeface="+mn-cs"/>
                        </a:rPr>
                        <a:t>Skin-Melanoma</a:t>
                      </a:r>
                      <a:endParaRPr lang="en-US" sz="1400" dirty="0"/>
                    </a:p>
                  </a:txBody>
                  <a:tcPr/>
                </a:tc>
                <a:tc>
                  <a:txBody>
                    <a:bodyPr/>
                    <a:lstStyle/>
                    <a:p>
                      <a:r>
                        <a:rPr lang="en-US" sz="1400" dirty="0" smtClean="0"/>
                        <a:t>46</a:t>
                      </a:r>
                      <a:endParaRPr lang="en-US" sz="1400" dirty="0"/>
                    </a:p>
                  </a:txBody>
                  <a:tcPr/>
                </a:tc>
                <a:tc>
                  <a:txBody>
                    <a:bodyPr/>
                    <a:lstStyle/>
                    <a:p>
                      <a:r>
                        <a:rPr lang="en-US" sz="1400" dirty="0" smtClean="0"/>
                        <a:t>46</a:t>
                      </a:r>
                      <a:endParaRPr lang="en-US" sz="1400" dirty="0"/>
                    </a:p>
                  </a:txBody>
                  <a:tcPr/>
                </a:tc>
                <a:tc>
                  <a:txBody>
                    <a:bodyPr/>
                    <a:lstStyle/>
                    <a:p>
                      <a:r>
                        <a:rPr lang="en-US" sz="1400" dirty="0" smtClean="0"/>
                        <a:t>12,5,5,5,5</a:t>
                      </a:r>
                      <a:endParaRPr lang="en-US" sz="1400" dirty="0"/>
                    </a:p>
                  </a:txBody>
                  <a:tcPr/>
                </a:tc>
                <a:tc>
                  <a:txBody>
                    <a:bodyPr/>
                    <a:lstStyle/>
                    <a:p>
                      <a:r>
                        <a:rPr lang="en-US" sz="1400" dirty="0" smtClean="0"/>
                        <a:t>0.7551</a:t>
                      </a:r>
                      <a:r>
                        <a:rPr lang="en-US" sz="1400" baseline="0" dirty="0" smtClean="0"/>
                        <a:t> (</a:t>
                      </a:r>
                      <a:r>
                        <a:rPr lang="en-US" sz="1400" dirty="0" smtClean="0"/>
                        <a:t>but</a:t>
                      </a:r>
                      <a:r>
                        <a:rPr lang="en-US" sz="1400" baseline="0" dirty="0" smtClean="0"/>
                        <a:t> OK: melanoma scores higher)</a:t>
                      </a:r>
                      <a:endParaRPr lang="en-US" sz="1400" dirty="0"/>
                    </a:p>
                  </a:txBody>
                  <a:tcPr/>
                </a:tc>
              </a:tr>
              <a:tr h="396775">
                <a:tc>
                  <a:txBody>
                    <a:bodyPr/>
                    <a:lstStyle/>
                    <a:p>
                      <a:r>
                        <a:rPr lang="en-US" sz="1400" kern="1200" dirty="0" smtClean="0">
                          <a:solidFill>
                            <a:schemeClr val="dk1"/>
                          </a:solidFill>
                          <a:latin typeface="+mn-lt"/>
                          <a:ea typeface="+mn-ea"/>
                          <a:cs typeface="+mn-cs"/>
                        </a:rPr>
                        <a:t>Uterus-</a:t>
                      </a:r>
                      <a:r>
                        <a:rPr lang="en-US" sz="1400" kern="1200" dirty="0" err="1" smtClean="0">
                          <a:solidFill>
                            <a:schemeClr val="dk1"/>
                          </a:solidFill>
                          <a:latin typeface="+mn-lt"/>
                          <a:ea typeface="+mn-ea"/>
                          <a:cs typeface="+mn-cs"/>
                        </a:rPr>
                        <a:t>AdenoCA</a:t>
                      </a:r>
                      <a:endParaRPr lang="en-US" sz="1400" dirty="0"/>
                    </a:p>
                  </a:txBody>
                  <a:tcPr/>
                </a:tc>
                <a:tc>
                  <a:txBody>
                    <a:bodyPr/>
                    <a:lstStyle/>
                    <a:p>
                      <a:r>
                        <a:rPr lang="en-US" sz="1400" dirty="0" smtClean="0"/>
                        <a:t>602</a:t>
                      </a:r>
                      <a:endParaRPr lang="en-US" sz="1400" dirty="0"/>
                    </a:p>
                  </a:txBody>
                  <a:tcPr/>
                </a:tc>
                <a:tc>
                  <a:txBody>
                    <a:bodyPr/>
                    <a:lstStyle/>
                    <a:p>
                      <a:r>
                        <a:rPr lang="en-US" sz="1400" dirty="0" smtClean="0"/>
                        <a:t>301</a:t>
                      </a:r>
                      <a:endParaRPr lang="en-US" sz="1400" dirty="0"/>
                    </a:p>
                  </a:txBody>
                  <a:tcPr/>
                </a:tc>
                <a:tc>
                  <a:txBody>
                    <a:bodyPr/>
                    <a:lstStyle/>
                    <a:p>
                      <a:r>
                        <a:rPr lang="en-US" sz="1400" dirty="0" smtClean="0"/>
                        <a:t>264,204,42,40</a:t>
                      </a:r>
                      <a:endParaRPr lang="en-US" sz="1400" dirty="0"/>
                    </a:p>
                  </a:txBody>
                  <a:tcPr/>
                </a:tc>
                <a:tc>
                  <a:txBody>
                    <a:bodyPr/>
                    <a:lstStyle/>
                    <a:p>
                      <a:r>
                        <a:rPr lang="en-US" sz="1400" dirty="0" smtClean="0"/>
                        <a:t>&lt; 1e-04</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fld id="{14E7457B-538C-4B3B-97D8-079C6C70CDA4}" type="slidenum">
              <a:rPr lang="en-US" smtClean="0"/>
              <a:t>11</a:t>
            </a:fld>
            <a:endParaRPr lang="en-US"/>
          </a:p>
        </p:txBody>
      </p:sp>
    </p:spTree>
    <p:extLst>
      <p:ext uri="{BB962C8B-B14F-4D97-AF65-F5344CB8AC3E}">
        <p14:creationId xmlns:p14="http://schemas.microsoft.com/office/powerpoint/2010/main" val="354599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These are the BH-significant gene-pairs with the highest number of co-mutations</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5209032"/>
              </p:ext>
            </p:extLst>
          </p:nvPr>
        </p:nvGraphicFramePr>
        <p:xfrm>
          <a:off x="1162370" y="1518829"/>
          <a:ext cx="9252495" cy="5339171"/>
        </p:xfrm>
        <a:graphic>
          <a:graphicData uri="http://schemas.openxmlformats.org/drawingml/2006/table">
            <a:tbl>
              <a:tblPr>
                <a:tableStyleId>{3C2FFA5D-87B4-456A-9821-1D502468CF0F}</a:tableStyleId>
              </a:tblPr>
              <a:tblGrid>
                <a:gridCol w="1720923"/>
                <a:gridCol w="971816"/>
                <a:gridCol w="971816"/>
                <a:gridCol w="971816"/>
                <a:gridCol w="971816"/>
                <a:gridCol w="1700676"/>
                <a:gridCol w="971816"/>
                <a:gridCol w="971816"/>
              </a:tblGrid>
              <a:tr h="281009">
                <a:tc>
                  <a:txBody>
                    <a:bodyPr/>
                    <a:lstStyle/>
                    <a:p>
                      <a:pPr algn="l" fontAlgn="b"/>
                      <a:r>
                        <a:rPr lang="en-US" sz="1100" b="1" u="none" strike="noStrike" dirty="0">
                          <a:effectLst/>
                        </a:rPr>
                        <a:t>Subtype</a:t>
                      </a:r>
                      <a:endParaRPr lang="en-US" sz="1100" b="1"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Gene1</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Gene2</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obs:1/1</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rand:1/1</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ModularityScore</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a:effectLst/>
                        </a:rPr>
                        <a:t>Raw_P</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1" u="none" strike="noStrike" dirty="0">
                          <a:effectLst/>
                        </a:rPr>
                        <a:t>BH_P</a:t>
                      </a:r>
                      <a:endParaRPr lang="en-US" sz="1100" b="1"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Lung-AdenoCA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GNG7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RASA4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dirty="0">
                          <a:effectLst/>
                        </a:rPr>
                        <a:t>0.071429</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Lung-AdenoCA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GNRHR</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RASA4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0.071429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HIST1H3I</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KIAA0391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2.42962963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HIST1H3J</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KAT6A</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dirty="0">
                          <a:effectLst/>
                        </a:rPr>
                        <a:t>1.376744186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dirty="0">
                          <a:effectLst/>
                        </a:rPr>
                        <a:t>1.00E-04</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CENPP</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TLE4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1.882352941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MED8</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PSMB2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1.25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HIST1H3I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KDM2A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CHCHD4</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TNKS2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1.494505495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Skin-Melanoma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HIST1H3I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KCTD7</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2.482758621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0.027778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IL1A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1.388888889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ANPEP</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INSR</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0.974025974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5.00E-04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ITGA4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1.25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IL24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1.875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0.038961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ANPEP</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IL2RA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1.26984127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ANPEP</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POLR3GL</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2.514285714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PRKCSH</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2.8125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IMPDH2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2.083333333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1.00E-04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0.030769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r h="281009">
                <a:tc>
                  <a:txBody>
                    <a:bodyPr/>
                    <a:lstStyle/>
                    <a:p>
                      <a:pPr algn="l" fontAlgn="b"/>
                      <a:r>
                        <a:rPr lang="en-US" sz="1100" u="none" strike="noStrike">
                          <a:effectLst/>
                        </a:rPr>
                        <a:t>Uterus-AdenoCA</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IFNLR1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a:effectLst/>
                        </a:rPr>
                        <a:t>ITGB2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dirty="0">
                          <a:effectLst/>
                        </a:rPr>
                        <a:t>1.00E-04</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r" fontAlgn="b"/>
                      <a:r>
                        <a:rPr lang="en-US" sz="1100" u="none" strike="noStrike" dirty="0">
                          <a:effectLst/>
                        </a:rPr>
                        <a:t>0.030769</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r>
            </a:tbl>
          </a:graphicData>
        </a:graphic>
      </p:graphicFrame>
      <p:sp>
        <p:nvSpPr>
          <p:cNvPr id="6" name="Slide Number Placeholder 5"/>
          <p:cNvSpPr>
            <a:spLocks noGrp="1"/>
          </p:cNvSpPr>
          <p:nvPr>
            <p:ph type="sldNum" sz="quarter" idx="12"/>
          </p:nvPr>
        </p:nvSpPr>
        <p:spPr/>
        <p:txBody>
          <a:bodyPr/>
          <a:lstStyle/>
          <a:p>
            <a:fld id="{14E7457B-538C-4B3B-97D8-079C6C70CDA4}" type="slidenum">
              <a:rPr lang="en-US" smtClean="0"/>
              <a:t>12</a:t>
            </a:fld>
            <a:endParaRPr lang="en-US"/>
          </a:p>
        </p:txBody>
      </p:sp>
    </p:spTree>
    <p:extLst>
      <p:ext uri="{BB962C8B-B14F-4D97-AF65-F5344CB8AC3E}">
        <p14:creationId xmlns:p14="http://schemas.microsoft.com/office/powerpoint/2010/main" val="1315188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Synergy</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13</a:t>
            </a:fld>
            <a:endParaRPr lang="en-US"/>
          </a:p>
        </p:txBody>
      </p:sp>
      <p:pic>
        <p:nvPicPr>
          <p:cNvPr id="5" name="Content Placeholder 4"/>
          <p:cNvPicPr>
            <a:picLocks noGrp="1" noChangeAspect="1"/>
          </p:cNvPicPr>
          <p:nvPr>
            <p:ph idx="1"/>
          </p:nvPr>
        </p:nvPicPr>
        <p:blipFill>
          <a:blip r:embed="rId2"/>
          <a:stretch>
            <a:fillRect/>
          </a:stretch>
        </p:blipFill>
        <p:spPr>
          <a:xfrm>
            <a:off x="2235820" y="1884670"/>
            <a:ext cx="8216304" cy="658691"/>
          </a:xfrm>
          <a:prstGeom prst="rect">
            <a:avLst/>
          </a:prstGeom>
        </p:spPr>
      </p:pic>
      <p:sp>
        <p:nvSpPr>
          <p:cNvPr id="6" name="TextBox 5"/>
          <p:cNvSpPr txBox="1"/>
          <p:nvPr/>
        </p:nvSpPr>
        <p:spPr>
          <a:xfrm>
            <a:off x="232474" y="1983184"/>
            <a:ext cx="1538397" cy="461665"/>
          </a:xfrm>
          <a:prstGeom prst="rect">
            <a:avLst/>
          </a:prstGeom>
          <a:noFill/>
        </p:spPr>
        <p:txBody>
          <a:bodyPr wrap="square" rtlCol="0">
            <a:spAutoFit/>
          </a:bodyPr>
          <a:lstStyle/>
          <a:p>
            <a:r>
              <a:rPr lang="en-US" sz="2400" dirty="0" smtClean="0"/>
              <a:t>Definition</a:t>
            </a:r>
            <a:endParaRPr lang="en-US" sz="2400" dirty="0"/>
          </a:p>
        </p:txBody>
      </p:sp>
      <p:sp>
        <p:nvSpPr>
          <p:cNvPr id="7" name="TextBox 6"/>
          <p:cNvSpPr txBox="1"/>
          <p:nvPr/>
        </p:nvSpPr>
        <p:spPr>
          <a:xfrm>
            <a:off x="495945" y="3043183"/>
            <a:ext cx="11391255" cy="2585323"/>
          </a:xfrm>
          <a:prstGeom prst="rect">
            <a:avLst/>
          </a:prstGeom>
          <a:noFill/>
        </p:spPr>
        <p:txBody>
          <a:bodyPr wrap="square" rtlCol="0">
            <a:spAutoFit/>
          </a:bodyPr>
          <a:lstStyle/>
          <a:p>
            <a:r>
              <a:rPr lang="en-US" dirty="0" smtClean="0"/>
              <a:t>A patient’s mutation status of some gene G1 shares some information with that patient’s cancer status. Same with G2.</a:t>
            </a:r>
          </a:p>
          <a:p>
            <a:r>
              <a:rPr lang="en-US" dirty="0" smtClean="0"/>
              <a:t>Now obviously if you knew both G1 and G2, you would know at least as much about the patient’s cancer status as if you knew only one of G1 or G2 – that’s not a very interesting observation. What </a:t>
            </a:r>
            <a:r>
              <a:rPr lang="en-US" i="1" dirty="0" smtClean="0"/>
              <a:t>would</a:t>
            </a:r>
            <a:r>
              <a:rPr lang="en-US" dirty="0" smtClean="0"/>
              <a:t> be interesting, however, is if knowing both G1 and G2 told you more information about the patient’s cancer status than the sum of the </a:t>
            </a:r>
            <a:r>
              <a:rPr lang="en-US" dirty="0" err="1" smtClean="0"/>
              <a:t>informations</a:t>
            </a:r>
            <a:r>
              <a:rPr lang="en-US" dirty="0" smtClean="0"/>
              <a:t> from the two genes alone.</a:t>
            </a:r>
          </a:p>
          <a:p>
            <a:endParaRPr lang="en-US" dirty="0"/>
          </a:p>
          <a:p>
            <a:endParaRPr lang="en-US" dirty="0" smtClean="0"/>
          </a:p>
          <a:p>
            <a:r>
              <a:rPr lang="en-US" dirty="0" smtClean="0"/>
              <a:t>I had been assuming that synergy was related to AND-GATES, but my English language definition of the above equation seems to allow for other kinds of logic gates. Thoughts?</a:t>
            </a:r>
          </a:p>
        </p:txBody>
      </p:sp>
    </p:spTree>
    <p:extLst>
      <p:ext uri="{BB962C8B-B14F-4D97-AF65-F5344CB8AC3E}">
        <p14:creationId xmlns:p14="http://schemas.microsoft.com/office/powerpoint/2010/main" val="2148195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(but weak) agreement between synergistic assignment strategies</a:t>
            </a:r>
            <a:endParaRPr lang="en-US" dirty="0"/>
          </a:p>
        </p:txBody>
      </p:sp>
      <p:pic>
        <p:nvPicPr>
          <p:cNvPr id="5" name="Picture 4"/>
          <p:cNvPicPr>
            <a:picLocks noChangeAspect="1"/>
          </p:cNvPicPr>
          <p:nvPr/>
        </p:nvPicPr>
        <p:blipFill>
          <a:blip r:embed="rId2"/>
          <a:stretch>
            <a:fillRect/>
          </a:stretch>
        </p:blipFill>
        <p:spPr>
          <a:xfrm>
            <a:off x="2739300" y="1690688"/>
            <a:ext cx="6420199" cy="5144497"/>
          </a:xfrm>
          <a:prstGeom prst="rect">
            <a:avLst/>
          </a:prstGeom>
        </p:spPr>
      </p:pic>
      <p:sp>
        <p:nvSpPr>
          <p:cNvPr id="6" name="Slide Number Placeholder 5"/>
          <p:cNvSpPr>
            <a:spLocks noGrp="1"/>
          </p:cNvSpPr>
          <p:nvPr>
            <p:ph type="sldNum" sz="quarter" idx="12"/>
          </p:nvPr>
        </p:nvSpPr>
        <p:spPr/>
        <p:txBody>
          <a:bodyPr/>
          <a:lstStyle/>
          <a:p>
            <a:fld id="{14E7457B-538C-4B3B-97D8-079C6C70CDA4}" type="slidenum">
              <a:rPr lang="en-US" smtClean="0"/>
              <a:t>14</a:t>
            </a:fld>
            <a:endParaRPr lang="en-US"/>
          </a:p>
        </p:txBody>
      </p:sp>
    </p:spTree>
    <p:extLst>
      <p:ext uri="{BB962C8B-B14F-4D97-AF65-F5344CB8AC3E}">
        <p14:creationId xmlns:p14="http://schemas.microsoft.com/office/powerpoint/2010/main" val="1441251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Still Running</a:t>
            </a:r>
            <a:endParaRPr lang="en-US" dirty="0"/>
          </a:p>
        </p:txBody>
      </p:sp>
      <p:sp>
        <p:nvSpPr>
          <p:cNvPr id="3" name="Content Placeholder 2"/>
          <p:cNvSpPr>
            <a:spLocks noGrp="1"/>
          </p:cNvSpPr>
          <p:nvPr>
            <p:ph idx="1"/>
          </p:nvPr>
        </p:nvSpPr>
        <p:spPr/>
        <p:txBody>
          <a:bodyPr/>
          <a:lstStyle/>
          <a:p>
            <a:r>
              <a:rPr lang="en-US" dirty="0" smtClean="0"/>
              <a:t>Top 100,000 gene pairs per cancer subtype</a:t>
            </a:r>
          </a:p>
          <a:p>
            <a:r>
              <a:rPr lang="en-US" dirty="0" smtClean="0"/>
              <a:t>The Juggernaut – lump all cancer subtypes together</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15</a:t>
            </a:fld>
            <a:endParaRPr lang="en-US"/>
          </a:p>
        </p:txBody>
      </p:sp>
    </p:spTree>
    <p:extLst>
      <p:ext uri="{BB962C8B-B14F-4D97-AF65-F5344CB8AC3E}">
        <p14:creationId xmlns:p14="http://schemas.microsoft.com/office/powerpoint/2010/main" val="739872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What to do with these wacky </a:t>
            </a:r>
            <a:r>
              <a:rPr lang="en-US" smtClean="0"/>
              <a:t>gene elements with so many pairs?</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16</a:t>
            </a:fld>
            <a:endParaRPr lang="en-US"/>
          </a:p>
        </p:txBody>
      </p:sp>
    </p:spTree>
    <p:extLst>
      <p:ext uri="{BB962C8B-B14F-4D97-AF65-F5344CB8AC3E}">
        <p14:creationId xmlns:p14="http://schemas.microsoft.com/office/powerpoint/2010/main" val="261976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05" y="379193"/>
            <a:ext cx="10515600" cy="1325563"/>
          </a:xfrm>
        </p:spPr>
        <p:txBody>
          <a:bodyPr/>
          <a:lstStyle/>
          <a:p>
            <a:r>
              <a:rPr lang="en-US" dirty="0" smtClean="0"/>
              <a:t>Epistatic aka “synergistic” drivers are a kind of Latent driver</a:t>
            </a:r>
            <a:endParaRPr lang="en-US" dirty="0"/>
          </a:p>
        </p:txBody>
      </p:sp>
      <p:pic>
        <p:nvPicPr>
          <p:cNvPr id="4" name="Picture 3"/>
          <p:cNvPicPr>
            <a:picLocks noChangeAspect="1"/>
          </p:cNvPicPr>
          <p:nvPr/>
        </p:nvPicPr>
        <p:blipFill>
          <a:blip r:embed="rId3"/>
          <a:stretch>
            <a:fillRect/>
          </a:stretch>
        </p:blipFill>
        <p:spPr>
          <a:xfrm>
            <a:off x="3502857" y="1409040"/>
            <a:ext cx="4179496" cy="5338412"/>
          </a:xfrm>
          <a:prstGeom prst="rect">
            <a:avLst/>
          </a:prstGeom>
        </p:spPr>
      </p:pic>
      <p:sp>
        <p:nvSpPr>
          <p:cNvPr id="5" name="Slide Number Placeholder 4"/>
          <p:cNvSpPr>
            <a:spLocks noGrp="1"/>
          </p:cNvSpPr>
          <p:nvPr>
            <p:ph type="sldNum" sz="quarter" idx="12"/>
          </p:nvPr>
        </p:nvSpPr>
        <p:spPr/>
        <p:txBody>
          <a:bodyPr/>
          <a:lstStyle/>
          <a:p>
            <a:fld id="{53DEE406-48B3-4B77-B841-350850801A59}" type="slidenum">
              <a:rPr lang="en-US" smtClean="0"/>
              <a:t>2</a:t>
            </a:fld>
            <a:endParaRPr lang="en-US"/>
          </a:p>
        </p:txBody>
      </p:sp>
    </p:spTree>
    <p:extLst>
      <p:ext uri="{BB962C8B-B14F-4D97-AF65-F5344CB8AC3E}">
        <p14:creationId xmlns:p14="http://schemas.microsoft.com/office/powerpoint/2010/main" val="122583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Co-Action Effect </a:t>
            </a:r>
            <a:r>
              <a:rPr lang="en-US" dirty="0" smtClean="0"/>
              <a:t>Size</a:t>
            </a:r>
            <a:endParaRPr lang="en-US" dirty="0"/>
          </a:p>
        </p:txBody>
      </p:sp>
      <p:sp>
        <p:nvSpPr>
          <p:cNvPr id="3" name="Content Placeholder 2"/>
          <p:cNvSpPr>
            <a:spLocks noGrp="1"/>
          </p:cNvSpPr>
          <p:nvPr>
            <p:ph idx="1"/>
          </p:nvPr>
        </p:nvSpPr>
        <p:spPr/>
        <p:txBody>
          <a:bodyPr>
            <a:normAutofit/>
          </a:bodyPr>
          <a:lstStyle/>
          <a:p>
            <a:pPr marL="0" indent="0">
              <a:buNone/>
            </a:pPr>
            <a:r>
              <a:rPr lang="nn-NO" sz="1800" dirty="0" smtClean="0"/>
              <a:t>For each </a:t>
            </a:r>
            <a:r>
              <a:rPr lang="nn-NO" sz="1800" dirty="0" smtClean="0"/>
              <a:t>eligible* </a:t>
            </a:r>
            <a:r>
              <a:rPr lang="nn-NO" sz="1800" dirty="0" smtClean="0"/>
              <a:t>pair of genes in a given cancer subtype, define</a:t>
            </a:r>
          </a:p>
          <a:p>
            <a:pPr marL="0" indent="0">
              <a:buNone/>
            </a:pPr>
            <a:r>
              <a:rPr lang="nn-NO" sz="1800" dirty="0" smtClean="0"/>
              <a:t>CoAction_EffectSize </a:t>
            </a:r>
            <a:r>
              <a:rPr lang="nn-NO" sz="1800" dirty="0" smtClean="0"/>
              <a:t>= NormalizedCoMutationRateInCancer / NormalizedCoMutationRateInRandomizedSet</a:t>
            </a:r>
          </a:p>
          <a:p>
            <a:pPr marL="0" indent="0">
              <a:buNone/>
            </a:pPr>
            <a:r>
              <a:rPr lang="nn-NO" sz="1800" dirty="0" smtClean="0"/>
              <a:t>Where:</a:t>
            </a:r>
          </a:p>
          <a:p>
            <a:r>
              <a:rPr lang="nn-NO" sz="1800" dirty="0" smtClean="0"/>
              <a:t>CoMutationRate  = the fraction of samples that have both genes mutated</a:t>
            </a:r>
          </a:p>
          <a:p>
            <a:r>
              <a:rPr lang="nn-NO" sz="1800" dirty="0" smtClean="0"/>
              <a:t>Normalization: divide by the product of the MutationRate of Gene1 and the MutationRate of Gene2</a:t>
            </a:r>
            <a:endParaRPr lang="nn-NO" sz="1800" dirty="0"/>
          </a:p>
          <a:p>
            <a:r>
              <a:rPr lang="nn-NO" sz="1800" dirty="0" smtClean="0"/>
              <a:t>MutationRate = the fraction of samples that have the given gene mutated</a:t>
            </a:r>
          </a:p>
          <a:p>
            <a:r>
              <a:rPr lang="nn-NO" sz="1800" dirty="0" smtClean="0"/>
              <a:t>Add pseudocount of 1/#pts to MutationRate and </a:t>
            </a:r>
            <a:r>
              <a:rPr lang="nn-NO" sz="1800" dirty="0" smtClean="0"/>
              <a:t>to CoMutationRate</a:t>
            </a:r>
          </a:p>
          <a:p>
            <a:pPr marL="0" indent="0">
              <a:buNone/>
            </a:pPr>
            <a:endParaRPr lang="nn-NO" sz="1800" dirty="0"/>
          </a:p>
        </p:txBody>
      </p:sp>
      <p:sp>
        <p:nvSpPr>
          <p:cNvPr id="4" name="Slide Number Placeholder 3"/>
          <p:cNvSpPr>
            <a:spLocks noGrp="1"/>
          </p:cNvSpPr>
          <p:nvPr>
            <p:ph type="sldNum" sz="quarter" idx="12"/>
          </p:nvPr>
        </p:nvSpPr>
        <p:spPr/>
        <p:txBody>
          <a:bodyPr/>
          <a:lstStyle/>
          <a:p>
            <a:fld id="{53DEE406-48B3-4B77-B841-350850801A59}" type="slidenum">
              <a:rPr lang="en-US" smtClean="0"/>
              <a:t>3</a:t>
            </a:fld>
            <a:endParaRPr lang="en-US"/>
          </a:p>
        </p:txBody>
      </p:sp>
    </p:spTree>
    <p:extLst>
      <p:ext uri="{BB962C8B-B14F-4D97-AF65-F5344CB8AC3E}">
        <p14:creationId xmlns:p14="http://schemas.microsoft.com/office/powerpoint/2010/main" val="216113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idx="1"/>
          </p:nvPr>
        </p:nvSpPr>
        <p:spPr/>
        <p:txBody>
          <a:bodyPr/>
          <a:lstStyle/>
          <a:p>
            <a:r>
              <a:rPr lang="en-US" dirty="0" smtClean="0"/>
              <a:t>Last time I had negative results for all 37 cancer subtypes</a:t>
            </a:r>
          </a:p>
          <a:p>
            <a:r>
              <a:rPr lang="en-US" dirty="0" smtClean="0"/>
              <a:t>Two issues were I could only test so many gene-pairs, and I could only calculated p-values to two values of precision</a:t>
            </a:r>
          </a:p>
          <a:p>
            <a:r>
              <a:rPr lang="en-US" dirty="0" smtClean="0"/>
              <a:t>Let it run longer</a:t>
            </a:r>
          </a:p>
          <a:p>
            <a:r>
              <a:rPr lang="en-US" dirty="0" smtClean="0"/>
              <a:t>Two innovations this time: </a:t>
            </a:r>
          </a:p>
          <a:p>
            <a:pPr lvl="1"/>
            <a:r>
              <a:rPr lang="en-US" dirty="0" smtClean="0"/>
              <a:t>prioritize gene-pairs, rather than individual genes</a:t>
            </a:r>
          </a:p>
          <a:p>
            <a:pPr lvl="1"/>
            <a:r>
              <a:rPr lang="en-US" dirty="0" smtClean="0"/>
              <a:t>Group together gene-pairs with the same mean characteristics to compute their p-values all at once</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4</a:t>
            </a:fld>
            <a:endParaRPr lang="en-US"/>
          </a:p>
        </p:txBody>
      </p:sp>
    </p:spTree>
    <p:extLst>
      <p:ext uri="{BB962C8B-B14F-4D97-AF65-F5344CB8AC3E}">
        <p14:creationId xmlns:p14="http://schemas.microsoft.com/office/powerpoint/2010/main" val="106556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Hypothesis Testing</a:t>
            </a:r>
            <a:endParaRPr lang="en-US" dirty="0"/>
          </a:p>
        </p:txBody>
      </p:sp>
      <p:sp>
        <p:nvSpPr>
          <p:cNvPr id="3" name="Content Placeholder 2"/>
          <p:cNvSpPr>
            <a:spLocks noGrp="1"/>
          </p:cNvSpPr>
          <p:nvPr>
            <p:ph idx="1"/>
          </p:nvPr>
        </p:nvSpPr>
        <p:spPr/>
        <p:txBody>
          <a:bodyPr/>
          <a:lstStyle/>
          <a:p>
            <a:r>
              <a:rPr lang="en-US" dirty="0" smtClean="0"/>
              <a:t>19,697 distinct coding genes are mutated in PCAWG</a:t>
            </a:r>
          </a:p>
          <a:p>
            <a:r>
              <a:rPr lang="en-US" dirty="0" smtClean="0"/>
              <a:t>This implies 387,971,809 possible gene pairs to test for synergy</a:t>
            </a:r>
          </a:p>
          <a:p>
            <a:r>
              <a:rPr lang="en-US" dirty="0" smtClean="0"/>
              <a:t>Not possible to compute p-values for each of these pairs</a:t>
            </a:r>
          </a:p>
          <a:p>
            <a:r>
              <a:rPr lang="en-US" dirty="0" smtClean="0"/>
              <a:t>And even if we could, our power would suffer from all the noise</a:t>
            </a:r>
          </a:p>
          <a:p>
            <a:r>
              <a:rPr lang="en-US" dirty="0" smtClean="0"/>
              <a:t>Hence primacy of selecting an intelligent subset of gene pairs</a:t>
            </a:r>
            <a:endParaRPr lang="en-US" dirty="0"/>
          </a:p>
        </p:txBody>
      </p:sp>
      <p:sp>
        <p:nvSpPr>
          <p:cNvPr id="5" name="Slide Number Placeholder 4"/>
          <p:cNvSpPr>
            <a:spLocks noGrp="1"/>
          </p:cNvSpPr>
          <p:nvPr>
            <p:ph type="sldNum" sz="quarter" idx="12"/>
          </p:nvPr>
        </p:nvSpPr>
        <p:spPr/>
        <p:txBody>
          <a:bodyPr/>
          <a:lstStyle/>
          <a:p>
            <a:fld id="{14E7457B-538C-4B3B-97D8-079C6C70CDA4}" type="slidenum">
              <a:rPr lang="en-US" smtClean="0"/>
              <a:t>5</a:t>
            </a:fld>
            <a:endParaRPr lang="en-US"/>
          </a:p>
        </p:txBody>
      </p:sp>
    </p:spTree>
    <p:extLst>
      <p:ext uri="{BB962C8B-B14F-4D97-AF65-F5344CB8AC3E}">
        <p14:creationId xmlns:p14="http://schemas.microsoft.com/office/powerpoint/2010/main" val="307278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Filter: Require the genes to participate in the same pathway</a:t>
            </a:r>
            <a:endParaRPr lang="en-US" dirty="0"/>
          </a:p>
        </p:txBody>
      </p:sp>
      <p:sp>
        <p:nvSpPr>
          <p:cNvPr id="3" name="Content Placeholder 2"/>
          <p:cNvSpPr>
            <a:spLocks noGrp="1"/>
          </p:cNvSpPr>
          <p:nvPr>
            <p:ph idx="1"/>
          </p:nvPr>
        </p:nvSpPr>
        <p:spPr/>
        <p:txBody>
          <a:bodyPr/>
          <a:lstStyle/>
          <a:p>
            <a:r>
              <a:rPr lang="en-US" dirty="0" smtClean="0"/>
              <a:t>Rationale: Genes that participate in the same pathway are more likely to interact mechanistically in the way expected of synergistic drivers</a:t>
            </a:r>
          </a:p>
          <a:p>
            <a:r>
              <a:rPr lang="en-US" dirty="0" smtClean="0"/>
              <a:t>Magnitude: Left with 9,403,745 gene pairs, a 40-fold reduction in number of tests</a:t>
            </a:r>
          </a:p>
          <a:p>
            <a:r>
              <a:rPr lang="en-US" dirty="0" smtClean="0"/>
              <a:t>Cost: We lose a validity test at the end. If we don’t filter on co-pathway pairs, then we can use the fact that our top hits were the same pathway anyway to argue for the fact that our method was tracking reality</a:t>
            </a:r>
          </a:p>
        </p:txBody>
      </p:sp>
      <p:sp>
        <p:nvSpPr>
          <p:cNvPr id="4" name="Slide Number Placeholder 3"/>
          <p:cNvSpPr>
            <a:spLocks noGrp="1"/>
          </p:cNvSpPr>
          <p:nvPr>
            <p:ph type="sldNum" sz="quarter" idx="12"/>
          </p:nvPr>
        </p:nvSpPr>
        <p:spPr/>
        <p:txBody>
          <a:bodyPr/>
          <a:lstStyle/>
          <a:p>
            <a:fld id="{14E7457B-538C-4B3B-97D8-079C6C70CDA4}" type="slidenum">
              <a:rPr lang="en-US" smtClean="0"/>
              <a:t>6</a:t>
            </a:fld>
            <a:endParaRPr lang="en-US"/>
          </a:p>
        </p:txBody>
      </p:sp>
    </p:spTree>
    <p:extLst>
      <p:ext uri="{BB962C8B-B14F-4D97-AF65-F5344CB8AC3E}">
        <p14:creationId xmlns:p14="http://schemas.microsoft.com/office/powerpoint/2010/main" val="394737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Filter: In each cancer subtype, select the top 10,000 same-pathway gene pairs based on score</a:t>
            </a:r>
            <a:endParaRPr lang="en-US" dirty="0"/>
          </a:p>
        </p:txBody>
      </p:sp>
      <p:sp>
        <p:nvSpPr>
          <p:cNvPr id="4" name="TextBox 3"/>
          <p:cNvSpPr txBox="1"/>
          <p:nvPr/>
        </p:nvSpPr>
        <p:spPr>
          <a:xfrm>
            <a:off x="1491175" y="2053883"/>
            <a:ext cx="7540283" cy="3416320"/>
          </a:xfrm>
          <a:prstGeom prst="rect">
            <a:avLst/>
          </a:prstGeom>
          <a:noFill/>
        </p:spPr>
        <p:txBody>
          <a:bodyPr wrap="square" rtlCol="0">
            <a:spAutoFit/>
          </a:bodyPr>
          <a:lstStyle/>
          <a:p>
            <a:r>
              <a:rPr lang="en-US" dirty="0" smtClean="0"/>
              <a:t>Score = 	#mutsInGene1 +</a:t>
            </a:r>
          </a:p>
          <a:p>
            <a:r>
              <a:rPr lang="en-US" dirty="0"/>
              <a:t>	</a:t>
            </a:r>
            <a:r>
              <a:rPr lang="en-US" dirty="0" smtClean="0"/>
              <a:t>#mutsInGene2 +</a:t>
            </a:r>
          </a:p>
          <a:p>
            <a:r>
              <a:rPr lang="en-US" dirty="0" smtClean="0"/>
              <a:t>	sumOf</a:t>
            </a:r>
            <a:r>
              <a:rPr lang="en-US" dirty="0" smtClean="0"/>
              <a:t>MaxFunSeqScoresInEachPatientFor</a:t>
            </a:r>
            <a:r>
              <a:rPr lang="en-US" dirty="0" smtClean="0"/>
              <a:t>Gene1 +</a:t>
            </a:r>
          </a:p>
          <a:p>
            <a:r>
              <a:rPr lang="en-US" dirty="0" smtClean="0"/>
              <a:t>	sumOfMaxFunSeqScoresInEachPatientForGene2 +</a:t>
            </a:r>
          </a:p>
          <a:p>
            <a:r>
              <a:rPr lang="en-US" dirty="0" smtClean="0"/>
              <a:t>	difIn#Gene1MutsInObservedVsRandomized +</a:t>
            </a:r>
          </a:p>
          <a:p>
            <a:r>
              <a:rPr lang="en-US" dirty="0" smtClean="0"/>
              <a:t>	difIn#Gene2MutsInObservedVsRandomized +</a:t>
            </a:r>
          </a:p>
          <a:p>
            <a:r>
              <a:rPr lang="en-US" dirty="0"/>
              <a:t>	</a:t>
            </a:r>
            <a:r>
              <a:rPr lang="en-US" dirty="0" smtClean="0"/>
              <a:t>difInSumofMaxFunSeqScoreObservedVsRandomizedForGene1 +</a:t>
            </a:r>
            <a:endParaRPr lang="en-US" dirty="0" smtClean="0"/>
          </a:p>
          <a:p>
            <a:r>
              <a:rPr lang="en-US" dirty="0" smtClean="0"/>
              <a:t>	difInSumofMaxFunSeqScoreObservedVsRandomizedForGene2</a:t>
            </a:r>
          </a:p>
          <a:p>
            <a:endParaRPr lang="en-US" dirty="0"/>
          </a:p>
          <a:p>
            <a:endParaRPr lang="en-US" dirty="0" smtClean="0"/>
          </a:p>
          <a:p>
            <a:r>
              <a:rPr lang="en-US" dirty="0" smtClean="0"/>
              <a:t>Potential later implementation could also include co-expression </a:t>
            </a:r>
            <a:r>
              <a:rPr lang="en-US" dirty="0" err="1" smtClean="0"/>
              <a:t>subscores</a:t>
            </a:r>
            <a:r>
              <a:rPr lang="en-US" dirty="0" smtClean="0"/>
              <a:t> of gene pairs</a:t>
            </a:r>
            <a:endParaRPr lang="en-US" dirty="0" smtClean="0"/>
          </a:p>
        </p:txBody>
      </p:sp>
      <p:sp>
        <p:nvSpPr>
          <p:cNvPr id="5" name="Slide Number Placeholder 4"/>
          <p:cNvSpPr>
            <a:spLocks noGrp="1"/>
          </p:cNvSpPr>
          <p:nvPr>
            <p:ph type="sldNum" sz="quarter" idx="12"/>
          </p:nvPr>
        </p:nvSpPr>
        <p:spPr/>
        <p:txBody>
          <a:bodyPr/>
          <a:lstStyle/>
          <a:p>
            <a:fld id="{14E7457B-538C-4B3B-97D8-079C6C70CDA4}" type="slidenum">
              <a:rPr lang="en-US" smtClean="0"/>
              <a:t>7</a:t>
            </a:fld>
            <a:endParaRPr lang="en-US"/>
          </a:p>
        </p:txBody>
      </p:sp>
    </p:spTree>
    <p:extLst>
      <p:ext uri="{BB962C8B-B14F-4D97-AF65-F5344CB8AC3E}">
        <p14:creationId xmlns:p14="http://schemas.microsoft.com/office/powerpoint/2010/main" val="273299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P-values as computational bottleneck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computational bottleneck is computing p-values because they involve doing the synergy calculations many thousands of times to describe the null distribution</a:t>
            </a:r>
          </a:p>
          <a:p>
            <a:r>
              <a:rPr lang="en-US" dirty="0" smtClean="0"/>
              <a:t>The null for each gene-pair depends only on the four mean characteristics of that gene pair: </a:t>
            </a:r>
          </a:p>
          <a:p>
            <a:pPr marL="914400" lvl="1" indent="-457200">
              <a:buFont typeface="+mj-lt"/>
              <a:buAutoNum type="arabicPeriod"/>
            </a:pPr>
            <a:r>
              <a:rPr lang="en-US" dirty="0"/>
              <a:t>T</a:t>
            </a:r>
            <a:r>
              <a:rPr lang="en-US" dirty="0" smtClean="0"/>
              <a:t>he mutation rate of Gene 1 in Observed set</a:t>
            </a:r>
          </a:p>
          <a:p>
            <a:pPr marL="914400" lvl="1" indent="-457200">
              <a:buFont typeface="+mj-lt"/>
              <a:buAutoNum type="arabicPeriod"/>
            </a:pPr>
            <a:r>
              <a:rPr lang="en-US" dirty="0" smtClean="0"/>
              <a:t>The mutation rate of Gene 1 in Randomized set</a:t>
            </a:r>
          </a:p>
          <a:p>
            <a:pPr marL="914400" lvl="1" indent="-457200">
              <a:buFont typeface="+mj-lt"/>
              <a:buAutoNum type="arabicPeriod"/>
            </a:pPr>
            <a:r>
              <a:rPr lang="en-US" dirty="0" smtClean="0"/>
              <a:t>The mutation rate of Gene 2 in Observed set</a:t>
            </a:r>
          </a:p>
          <a:p>
            <a:pPr marL="914400" lvl="1" indent="-457200">
              <a:buFont typeface="+mj-lt"/>
              <a:buAutoNum type="arabicPeriod"/>
            </a:pPr>
            <a:r>
              <a:rPr lang="en-US" dirty="0" smtClean="0"/>
              <a:t>The mutation rate of Gene 2 in Randomized set</a:t>
            </a:r>
          </a:p>
          <a:p>
            <a:r>
              <a:rPr lang="en-US" dirty="0" smtClean="0"/>
              <a:t>Would like to reduce the number of null distributions we have to describe</a:t>
            </a:r>
          </a:p>
          <a:p>
            <a:r>
              <a:rPr lang="en-US" dirty="0" smtClean="0"/>
              <a:t>One thought was to pre-compute the null distributions, but this is not possible</a:t>
            </a:r>
          </a:p>
          <a:p>
            <a:r>
              <a:rPr lang="en-US" dirty="0" smtClean="0"/>
              <a:t>Theoretically, in Liver-HCC up to 316^4 ≈ 10 billion unique combinations of mean characteristics</a:t>
            </a:r>
          </a:p>
          <a:p>
            <a:r>
              <a:rPr lang="en-US" dirty="0" smtClean="0"/>
              <a:t>In practice, most genes are sparsely mutated, so the sparsest mean characteristics are redundantly populated</a:t>
            </a:r>
            <a:endParaRPr lang="en-US" dirty="0"/>
          </a:p>
        </p:txBody>
      </p:sp>
      <p:sp>
        <p:nvSpPr>
          <p:cNvPr id="4" name="Slide Number Placeholder 3"/>
          <p:cNvSpPr>
            <a:spLocks noGrp="1"/>
          </p:cNvSpPr>
          <p:nvPr>
            <p:ph type="sldNum" sz="quarter" idx="12"/>
          </p:nvPr>
        </p:nvSpPr>
        <p:spPr/>
        <p:txBody>
          <a:bodyPr/>
          <a:lstStyle/>
          <a:p>
            <a:fld id="{14E7457B-538C-4B3B-97D8-079C6C70CDA4}" type="slidenum">
              <a:rPr lang="en-US" smtClean="0"/>
              <a:t>8</a:t>
            </a:fld>
            <a:endParaRPr lang="en-US"/>
          </a:p>
        </p:txBody>
      </p:sp>
    </p:spTree>
    <p:extLst>
      <p:ext uri="{BB962C8B-B14F-4D97-AF65-F5344CB8AC3E}">
        <p14:creationId xmlns:p14="http://schemas.microsoft.com/office/powerpoint/2010/main" val="249998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Grouping gene-pairs by Mean Characteristics reduces the required number of simulations by 1-2 orders of magnitude</a:t>
            </a:r>
            <a:endParaRPr lang="en-US" dirty="0"/>
          </a:p>
        </p:txBody>
      </p:sp>
      <p:pic>
        <p:nvPicPr>
          <p:cNvPr id="5" name="Picture 4"/>
          <p:cNvPicPr>
            <a:picLocks noChangeAspect="1"/>
          </p:cNvPicPr>
          <p:nvPr/>
        </p:nvPicPr>
        <p:blipFill>
          <a:blip r:embed="rId2"/>
          <a:stretch>
            <a:fillRect/>
          </a:stretch>
        </p:blipFill>
        <p:spPr>
          <a:xfrm>
            <a:off x="5658850" y="2147642"/>
            <a:ext cx="5878404" cy="4710357"/>
          </a:xfrm>
          <a:prstGeom prst="rect">
            <a:avLst/>
          </a:prstGeom>
        </p:spPr>
      </p:pic>
      <p:pic>
        <p:nvPicPr>
          <p:cNvPr id="6" name="Picture 5"/>
          <p:cNvPicPr>
            <a:picLocks noChangeAspect="1"/>
          </p:cNvPicPr>
          <p:nvPr/>
        </p:nvPicPr>
        <p:blipFill>
          <a:blip r:embed="rId3"/>
          <a:stretch>
            <a:fillRect/>
          </a:stretch>
        </p:blipFill>
        <p:spPr>
          <a:xfrm>
            <a:off x="57448" y="2147642"/>
            <a:ext cx="5878403" cy="4710357"/>
          </a:xfrm>
          <a:prstGeom prst="rect">
            <a:avLst/>
          </a:prstGeom>
        </p:spPr>
      </p:pic>
      <p:sp>
        <p:nvSpPr>
          <p:cNvPr id="7" name="Slide Number Placeholder 6"/>
          <p:cNvSpPr>
            <a:spLocks noGrp="1"/>
          </p:cNvSpPr>
          <p:nvPr>
            <p:ph type="sldNum" sz="quarter" idx="12"/>
          </p:nvPr>
        </p:nvSpPr>
        <p:spPr/>
        <p:txBody>
          <a:bodyPr/>
          <a:lstStyle/>
          <a:p>
            <a:fld id="{14E7457B-538C-4B3B-97D8-079C6C70CDA4}" type="slidenum">
              <a:rPr lang="en-US" smtClean="0"/>
              <a:t>9</a:t>
            </a:fld>
            <a:endParaRPr lang="en-US"/>
          </a:p>
        </p:txBody>
      </p:sp>
    </p:spTree>
    <p:extLst>
      <p:ext uri="{BB962C8B-B14F-4D97-AF65-F5344CB8AC3E}">
        <p14:creationId xmlns:p14="http://schemas.microsoft.com/office/powerpoint/2010/main" val="2200101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5972</TotalTime>
  <Words>946</Words>
  <Application>Microsoft Office PowerPoint</Application>
  <PresentationFormat>Widescreen</PresentationFormat>
  <Paragraphs>283</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Synergy2</vt:lpstr>
      <vt:lpstr>Epistatic aka “synergistic” drivers are a kind of Latent driver</vt:lpstr>
      <vt:lpstr>Co-Action Effect Size</vt:lpstr>
      <vt:lpstr>Last time</vt:lpstr>
      <vt:lpstr>Multiple Hypothesis Testing</vt:lpstr>
      <vt:lpstr>First Filter: Require the genes to participate in the same pathway</vt:lpstr>
      <vt:lpstr>Second Filter: In each cancer subtype, select the top 10,000 same-pathway gene pairs based on score</vt:lpstr>
      <vt:lpstr>P-values as computational bottleneck</vt:lpstr>
      <vt:lpstr>Grouping gene-pairs by Mean Characteristics reduces the required number of simulations by 1-2 orders of magnitude</vt:lpstr>
      <vt:lpstr>Run parameters this time</vt:lpstr>
      <vt:lpstr>Positive (but sometimes funky) results in 7/37 subtypes</vt:lpstr>
      <vt:lpstr>These are the BH-significant gene-pairs with the highest number of co-mutations</vt:lpstr>
      <vt:lpstr>Synergy</vt:lpstr>
      <vt:lpstr>Some (but weak) agreement between synergistic assignment strategies</vt:lpstr>
      <vt:lpstr>Still Running</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Synergy2</dc:title>
  <dc:creator>Ulysses</dc:creator>
  <cp:lastModifiedBy>Ulysses</cp:lastModifiedBy>
  <cp:revision>41</cp:revision>
  <dcterms:created xsi:type="dcterms:W3CDTF">2016-12-09T20:49:15Z</dcterms:created>
  <dcterms:modified xsi:type="dcterms:W3CDTF">2016-12-14T00:21:28Z</dcterms:modified>
</cp:coreProperties>
</file>