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5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37"/>
    <p:restoredTop sz="78879"/>
  </p:normalViewPr>
  <p:slideViewPr>
    <p:cSldViewPr snapToGrid="0" snapToObjects="1">
      <p:cViewPr varScale="1">
        <p:scale>
          <a:sx n="75" d="100"/>
          <a:sy n="75" d="100"/>
        </p:scale>
        <p:origin x="1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B8ED9-D738-B448-A5DB-1085F45D63B2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94E20162-1E4A-9248-8756-ABDEDD30547D}">
      <dgm:prSet phldrT="[Text]"/>
      <dgm:spPr/>
      <dgm:t>
        <a:bodyPr/>
        <a:lstStyle/>
        <a:p>
          <a:r>
            <a:rPr lang="en-US" altLang="zh-CN" dirty="0" smtClean="0"/>
            <a:t>108</a:t>
          </a:r>
          <a:r>
            <a:rPr lang="zh-CN" altLang="en-US" dirty="0" smtClean="0"/>
            <a:t> </a:t>
          </a:r>
          <a:r>
            <a:rPr lang="en-US" altLang="zh-CN" dirty="0" smtClean="0"/>
            <a:t>SCZ</a:t>
          </a:r>
          <a:r>
            <a:rPr lang="zh-CN" altLang="en-US" dirty="0" smtClean="0"/>
            <a:t> </a:t>
          </a:r>
          <a:r>
            <a:rPr lang="en-US" altLang="zh-CN" dirty="0" smtClean="0"/>
            <a:t>loci</a:t>
          </a:r>
          <a:endParaRPr lang="zh-CN" altLang="en-US" dirty="0" smtClean="0"/>
        </a:p>
        <a:p>
          <a:r>
            <a:rPr lang="en-US" altLang="zh-CN" dirty="0" smtClean="0"/>
            <a:t>(73</a:t>
          </a:r>
          <a:r>
            <a:rPr lang="zh-CN" altLang="en-US" dirty="0" smtClean="0"/>
            <a:t> </a:t>
          </a:r>
          <a:r>
            <a:rPr lang="en-US" altLang="zh-CN" dirty="0" smtClean="0"/>
            <a:t>harbor</a:t>
          </a:r>
          <a:r>
            <a:rPr lang="zh-CN" altLang="en-US" dirty="0" smtClean="0"/>
            <a:t> </a:t>
          </a:r>
          <a:r>
            <a:rPr lang="en-US" altLang="zh-CN" dirty="0" smtClean="0"/>
            <a:t>cis-</a:t>
          </a:r>
          <a:r>
            <a:rPr lang="en-US" altLang="zh-CN" dirty="0" err="1" smtClean="0"/>
            <a:t>eQTL</a:t>
          </a:r>
          <a:r>
            <a:rPr lang="en-US" altLang="zh-CN" dirty="0" smtClean="0"/>
            <a:t>)</a:t>
          </a:r>
          <a:endParaRPr lang="en-US" dirty="0"/>
        </a:p>
      </dgm:t>
    </dgm:pt>
    <dgm:pt modelId="{DDCF62E7-1EA0-F84A-AD2A-6C25277122B1}" type="parTrans" cxnId="{9D068DB8-6E0B-D54E-8D44-EF2CEAE847BF}">
      <dgm:prSet/>
      <dgm:spPr/>
      <dgm:t>
        <a:bodyPr/>
        <a:lstStyle/>
        <a:p>
          <a:endParaRPr lang="en-US"/>
        </a:p>
      </dgm:t>
    </dgm:pt>
    <dgm:pt modelId="{FDD88E8A-DE49-2F47-87A6-3C6B26AB6935}" type="sibTrans" cxnId="{9D068DB8-6E0B-D54E-8D44-EF2CEAE847BF}">
      <dgm:prSet/>
      <dgm:spPr/>
      <dgm:t>
        <a:bodyPr/>
        <a:lstStyle/>
        <a:p>
          <a:endParaRPr lang="en-US"/>
        </a:p>
      </dgm:t>
    </dgm:pt>
    <dgm:pt modelId="{F8A236BE-F43C-CA4D-B303-C0253709553F}">
      <dgm:prSet phldrT="[Text]"/>
      <dgm:spPr/>
      <dgm:t>
        <a:bodyPr/>
        <a:lstStyle/>
        <a:p>
          <a:r>
            <a:rPr lang="en-US" altLang="zh-CN" dirty="0" smtClean="0"/>
            <a:t>30</a:t>
          </a:r>
          <a:r>
            <a:rPr lang="zh-CN" altLang="en-US" dirty="0" smtClean="0"/>
            <a:t> </a:t>
          </a:r>
          <a:r>
            <a:rPr lang="en-US" altLang="zh-CN" dirty="0" smtClean="0"/>
            <a:t>Loci</a:t>
          </a:r>
          <a:endParaRPr lang="zh-CN" altLang="en-US" dirty="0" smtClean="0"/>
        </a:p>
        <a:p>
          <a:r>
            <a:rPr lang="en-US" altLang="zh-CN" dirty="0" smtClean="0"/>
            <a:t>84</a:t>
          </a:r>
          <a:r>
            <a:rPr lang="zh-CN" altLang="en-US" dirty="0" smtClean="0"/>
            <a:t> </a:t>
          </a:r>
          <a:r>
            <a:rPr lang="en-US" altLang="zh-CN" dirty="0" smtClean="0"/>
            <a:t>genes</a:t>
          </a:r>
          <a:endParaRPr lang="en-US" dirty="0"/>
        </a:p>
      </dgm:t>
    </dgm:pt>
    <dgm:pt modelId="{8729F7AB-7FA2-3747-9F28-D746F8FAFCA6}" type="parTrans" cxnId="{42DA7AAE-927D-4444-A5BF-FAD08EB52E73}">
      <dgm:prSet/>
      <dgm:spPr/>
      <dgm:t>
        <a:bodyPr/>
        <a:lstStyle/>
        <a:p>
          <a:endParaRPr lang="en-US"/>
        </a:p>
      </dgm:t>
    </dgm:pt>
    <dgm:pt modelId="{4D65D095-7EDC-2E46-8746-A406FB4EB4DD}" type="sibTrans" cxnId="{42DA7AAE-927D-4444-A5BF-FAD08EB52E73}">
      <dgm:prSet/>
      <dgm:spPr/>
      <dgm:t>
        <a:bodyPr/>
        <a:lstStyle/>
        <a:p>
          <a:endParaRPr lang="en-US"/>
        </a:p>
      </dgm:t>
    </dgm:pt>
    <dgm:pt modelId="{C3F2F820-C5FE-614E-9D91-D61EB4D49486}">
      <dgm:prSet phldrT="[Text]"/>
      <dgm:spPr/>
      <dgm:t>
        <a:bodyPr/>
        <a:lstStyle/>
        <a:p>
          <a:r>
            <a:rPr lang="en-US" altLang="zh-CN" dirty="0" smtClean="0"/>
            <a:t>18</a:t>
          </a:r>
          <a:r>
            <a:rPr lang="zh-CN" altLang="en-US" dirty="0" smtClean="0"/>
            <a:t> </a:t>
          </a:r>
          <a:r>
            <a:rPr lang="en-US" altLang="zh-CN" dirty="0" smtClean="0"/>
            <a:t>Loci</a:t>
          </a:r>
          <a:endParaRPr lang="zh-CN" altLang="en-US" dirty="0" smtClean="0"/>
        </a:p>
        <a:p>
          <a:r>
            <a:rPr lang="en-US" altLang="zh-CN" dirty="0" smtClean="0"/>
            <a:t>33</a:t>
          </a:r>
          <a:r>
            <a:rPr lang="zh-CN" altLang="en-US" dirty="0" smtClean="0"/>
            <a:t> </a:t>
          </a:r>
          <a:r>
            <a:rPr lang="en-US" altLang="zh-CN" dirty="0" smtClean="0"/>
            <a:t>genes</a:t>
          </a:r>
          <a:endParaRPr lang="en-US" dirty="0"/>
        </a:p>
      </dgm:t>
    </dgm:pt>
    <dgm:pt modelId="{31A894CB-B12A-0649-83C9-39FE6D79E9C4}" type="parTrans" cxnId="{2780430D-D00B-C64B-89AD-0AE4C6175FC0}">
      <dgm:prSet/>
      <dgm:spPr/>
      <dgm:t>
        <a:bodyPr/>
        <a:lstStyle/>
        <a:p>
          <a:endParaRPr lang="en-US"/>
        </a:p>
      </dgm:t>
    </dgm:pt>
    <dgm:pt modelId="{CF8D8E6F-4E7B-AD43-8525-3A6AD64DA116}" type="sibTrans" cxnId="{2780430D-D00B-C64B-89AD-0AE4C6175FC0}">
      <dgm:prSet/>
      <dgm:spPr/>
      <dgm:t>
        <a:bodyPr/>
        <a:lstStyle/>
        <a:p>
          <a:endParaRPr lang="en-US"/>
        </a:p>
      </dgm:t>
    </dgm:pt>
    <dgm:pt modelId="{5BCB97B2-C191-5D4F-A479-CE4AC1498EA2}" type="pres">
      <dgm:prSet presAssocID="{1A3B8ED9-D738-B448-A5DB-1085F45D63B2}" presName="Name0" presStyleCnt="0">
        <dgm:presLayoutVars>
          <dgm:dir/>
          <dgm:animLvl val="lvl"/>
          <dgm:resizeHandles val="exact"/>
        </dgm:presLayoutVars>
      </dgm:prSet>
      <dgm:spPr/>
    </dgm:pt>
    <dgm:pt modelId="{15CF0727-C63F-DB46-8522-4E735839917D}" type="pres">
      <dgm:prSet presAssocID="{94E20162-1E4A-9248-8756-ABDEDD30547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49E9A-7F6B-1346-8BF6-D28C0E0A266F}" type="pres">
      <dgm:prSet presAssocID="{FDD88E8A-DE49-2F47-87A6-3C6B26AB6935}" presName="parTxOnlySpace" presStyleCnt="0"/>
      <dgm:spPr/>
    </dgm:pt>
    <dgm:pt modelId="{FD90793F-E1B0-B64A-990E-750D3CC30309}" type="pres">
      <dgm:prSet presAssocID="{F8A236BE-F43C-CA4D-B303-C0253709553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C16EE-DD11-3C48-875E-B9BCAEFE64F8}" type="pres">
      <dgm:prSet presAssocID="{4D65D095-7EDC-2E46-8746-A406FB4EB4DD}" presName="parTxOnlySpace" presStyleCnt="0"/>
      <dgm:spPr/>
    </dgm:pt>
    <dgm:pt modelId="{5DBCC7E2-99BD-1B4D-AEE5-0254B7608A33}" type="pres">
      <dgm:prSet presAssocID="{C3F2F820-C5FE-614E-9D91-D61EB4D4948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F016C2-515D-CA4C-A4B5-1C6CC0F18020}" type="presOf" srcId="{C3F2F820-C5FE-614E-9D91-D61EB4D49486}" destId="{5DBCC7E2-99BD-1B4D-AEE5-0254B7608A33}" srcOrd="0" destOrd="0" presId="urn:microsoft.com/office/officeart/2005/8/layout/chevron1"/>
    <dgm:cxn modelId="{EE4DB485-D721-A94A-90CB-40C7B7F32429}" type="presOf" srcId="{1A3B8ED9-D738-B448-A5DB-1085F45D63B2}" destId="{5BCB97B2-C191-5D4F-A479-CE4AC1498EA2}" srcOrd="0" destOrd="0" presId="urn:microsoft.com/office/officeart/2005/8/layout/chevron1"/>
    <dgm:cxn modelId="{2780430D-D00B-C64B-89AD-0AE4C6175FC0}" srcId="{1A3B8ED9-D738-B448-A5DB-1085F45D63B2}" destId="{C3F2F820-C5FE-614E-9D91-D61EB4D49486}" srcOrd="2" destOrd="0" parTransId="{31A894CB-B12A-0649-83C9-39FE6D79E9C4}" sibTransId="{CF8D8E6F-4E7B-AD43-8525-3A6AD64DA116}"/>
    <dgm:cxn modelId="{B66FE25C-AA50-9449-A662-E094BAF3E82C}" type="presOf" srcId="{F8A236BE-F43C-CA4D-B303-C0253709553F}" destId="{FD90793F-E1B0-B64A-990E-750D3CC30309}" srcOrd="0" destOrd="0" presId="urn:microsoft.com/office/officeart/2005/8/layout/chevron1"/>
    <dgm:cxn modelId="{42DA7AAE-927D-4444-A5BF-FAD08EB52E73}" srcId="{1A3B8ED9-D738-B448-A5DB-1085F45D63B2}" destId="{F8A236BE-F43C-CA4D-B303-C0253709553F}" srcOrd="1" destOrd="0" parTransId="{8729F7AB-7FA2-3747-9F28-D746F8FAFCA6}" sibTransId="{4D65D095-7EDC-2E46-8746-A406FB4EB4DD}"/>
    <dgm:cxn modelId="{9D068DB8-6E0B-D54E-8D44-EF2CEAE847BF}" srcId="{1A3B8ED9-D738-B448-A5DB-1085F45D63B2}" destId="{94E20162-1E4A-9248-8756-ABDEDD30547D}" srcOrd="0" destOrd="0" parTransId="{DDCF62E7-1EA0-F84A-AD2A-6C25277122B1}" sibTransId="{FDD88E8A-DE49-2F47-87A6-3C6B26AB6935}"/>
    <dgm:cxn modelId="{66F11339-A9F0-C44D-9C0E-AD4B1FFE1A4B}" type="presOf" srcId="{94E20162-1E4A-9248-8756-ABDEDD30547D}" destId="{15CF0727-C63F-DB46-8522-4E735839917D}" srcOrd="0" destOrd="0" presId="urn:microsoft.com/office/officeart/2005/8/layout/chevron1"/>
    <dgm:cxn modelId="{7E9F6247-F333-AF4A-A983-743410385825}" type="presParOf" srcId="{5BCB97B2-C191-5D4F-A479-CE4AC1498EA2}" destId="{15CF0727-C63F-DB46-8522-4E735839917D}" srcOrd="0" destOrd="0" presId="urn:microsoft.com/office/officeart/2005/8/layout/chevron1"/>
    <dgm:cxn modelId="{DEFE8B7D-264D-A24A-B5F4-26DD5A173B34}" type="presParOf" srcId="{5BCB97B2-C191-5D4F-A479-CE4AC1498EA2}" destId="{98349E9A-7F6B-1346-8BF6-D28C0E0A266F}" srcOrd="1" destOrd="0" presId="urn:microsoft.com/office/officeart/2005/8/layout/chevron1"/>
    <dgm:cxn modelId="{B8D34139-5FFE-2240-AA2E-DCC58318EFD8}" type="presParOf" srcId="{5BCB97B2-C191-5D4F-A479-CE4AC1498EA2}" destId="{FD90793F-E1B0-B64A-990E-750D3CC30309}" srcOrd="2" destOrd="0" presId="urn:microsoft.com/office/officeart/2005/8/layout/chevron1"/>
    <dgm:cxn modelId="{0DA64A1F-A5BD-774B-9497-125D8B0E83CD}" type="presParOf" srcId="{5BCB97B2-C191-5D4F-A479-CE4AC1498EA2}" destId="{D7EC16EE-DD11-3C48-875E-B9BCAEFE64F8}" srcOrd="3" destOrd="0" presId="urn:microsoft.com/office/officeart/2005/8/layout/chevron1"/>
    <dgm:cxn modelId="{469BDBE7-18FC-C74C-A9E8-EFEEDD1C3AE5}" type="presParOf" srcId="{5BCB97B2-C191-5D4F-A479-CE4AC1498EA2}" destId="{5DBCC7E2-99BD-1B4D-AEE5-0254B7608A3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B8ED9-D738-B448-A5DB-1085F45D63B2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94E20162-1E4A-9248-8756-ABDEDD30547D}">
      <dgm:prSet phldrT="[Text]"/>
      <dgm:spPr/>
      <dgm:t>
        <a:bodyPr/>
        <a:lstStyle/>
        <a:p>
          <a:r>
            <a:rPr lang="en-US" altLang="zh-CN" dirty="0" smtClean="0"/>
            <a:t>108</a:t>
          </a:r>
          <a:r>
            <a:rPr lang="zh-CN" altLang="en-US" dirty="0" smtClean="0"/>
            <a:t> </a:t>
          </a:r>
          <a:r>
            <a:rPr lang="en-US" altLang="zh-CN" dirty="0" smtClean="0"/>
            <a:t>SCZ</a:t>
          </a:r>
          <a:r>
            <a:rPr lang="zh-CN" altLang="en-US" dirty="0" smtClean="0"/>
            <a:t> </a:t>
          </a:r>
          <a:r>
            <a:rPr lang="en-US" altLang="zh-CN" dirty="0" smtClean="0"/>
            <a:t>loci</a:t>
          </a:r>
          <a:endParaRPr lang="zh-CN" altLang="en-US" dirty="0" smtClean="0"/>
        </a:p>
        <a:p>
          <a:r>
            <a:rPr lang="en-US" altLang="zh-CN" dirty="0" smtClean="0"/>
            <a:t>(73</a:t>
          </a:r>
          <a:r>
            <a:rPr lang="zh-CN" altLang="en-US" dirty="0" smtClean="0"/>
            <a:t> </a:t>
          </a:r>
          <a:r>
            <a:rPr lang="en-US" altLang="zh-CN" dirty="0" smtClean="0"/>
            <a:t>harbor</a:t>
          </a:r>
          <a:r>
            <a:rPr lang="zh-CN" altLang="en-US" dirty="0" smtClean="0"/>
            <a:t> </a:t>
          </a:r>
          <a:r>
            <a:rPr lang="en-US" altLang="zh-CN" dirty="0" smtClean="0"/>
            <a:t>cis-</a:t>
          </a:r>
          <a:r>
            <a:rPr lang="en-US" altLang="zh-CN" dirty="0" err="1" smtClean="0"/>
            <a:t>eQTL</a:t>
          </a:r>
          <a:r>
            <a:rPr lang="en-US" altLang="zh-CN" dirty="0" smtClean="0"/>
            <a:t>)</a:t>
          </a:r>
          <a:endParaRPr lang="en-US" dirty="0"/>
        </a:p>
      </dgm:t>
    </dgm:pt>
    <dgm:pt modelId="{DDCF62E7-1EA0-F84A-AD2A-6C25277122B1}" type="parTrans" cxnId="{9D068DB8-6E0B-D54E-8D44-EF2CEAE847BF}">
      <dgm:prSet/>
      <dgm:spPr/>
      <dgm:t>
        <a:bodyPr/>
        <a:lstStyle/>
        <a:p>
          <a:endParaRPr lang="en-US"/>
        </a:p>
      </dgm:t>
    </dgm:pt>
    <dgm:pt modelId="{FDD88E8A-DE49-2F47-87A6-3C6B26AB6935}" type="sibTrans" cxnId="{9D068DB8-6E0B-D54E-8D44-EF2CEAE847BF}">
      <dgm:prSet/>
      <dgm:spPr/>
      <dgm:t>
        <a:bodyPr/>
        <a:lstStyle/>
        <a:p>
          <a:endParaRPr lang="en-US"/>
        </a:p>
      </dgm:t>
    </dgm:pt>
    <dgm:pt modelId="{F8A236BE-F43C-CA4D-B303-C0253709553F}">
      <dgm:prSet phldrT="[Text]"/>
      <dgm:spPr/>
      <dgm:t>
        <a:bodyPr/>
        <a:lstStyle/>
        <a:p>
          <a:r>
            <a:rPr lang="en-US" altLang="zh-CN" dirty="0" smtClean="0"/>
            <a:t>--</a:t>
          </a:r>
          <a:endParaRPr lang="zh-CN" altLang="en-US" dirty="0" smtClean="0"/>
        </a:p>
        <a:p>
          <a:r>
            <a:rPr lang="en-US" altLang="zh-CN" dirty="0" smtClean="0"/>
            <a:t>--</a:t>
          </a:r>
          <a:endParaRPr lang="en-US" dirty="0"/>
        </a:p>
      </dgm:t>
    </dgm:pt>
    <dgm:pt modelId="{8729F7AB-7FA2-3747-9F28-D746F8FAFCA6}" type="parTrans" cxnId="{42DA7AAE-927D-4444-A5BF-FAD08EB52E73}">
      <dgm:prSet/>
      <dgm:spPr/>
      <dgm:t>
        <a:bodyPr/>
        <a:lstStyle/>
        <a:p>
          <a:endParaRPr lang="en-US"/>
        </a:p>
      </dgm:t>
    </dgm:pt>
    <dgm:pt modelId="{4D65D095-7EDC-2E46-8746-A406FB4EB4DD}" type="sibTrans" cxnId="{42DA7AAE-927D-4444-A5BF-FAD08EB52E73}">
      <dgm:prSet/>
      <dgm:spPr/>
      <dgm:t>
        <a:bodyPr/>
        <a:lstStyle/>
        <a:p>
          <a:endParaRPr lang="en-US"/>
        </a:p>
      </dgm:t>
    </dgm:pt>
    <dgm:pt modelId="{C3F2F820-C5FE-614E-9D91-D61EB4D49486}">
      <dgm:prSet phldrT="[Text]"/>
      <dgm:spPr/>
      <dgm:t>
        <a:bodyPr/>
        <a:lstStyle/>
        <a:p>
          <a:r>
            <a:rPr lang="en-US" altLang="zh-CN" dirty="0" smtClean="0"/>
            <a:t>8</a:t>
          </a:r>
          <a:r>
            <a:rPr lang="zh-CN" altLang="en-US" dirty="0" smtClean="0"/>
            <a:t> </a:t>
          </a:r>
          <a:r>
            <a:rPr lang="en-US" altLang="zh-CN" dirty="0" smtClean="0"/>
            <a:t>Loci</a:t>
          </a:r>
          <a:endParaRPr lang="zh-CN" altLang="en-US" dirty="0" smtClean="0"/>
        </a:p>
        <a:p>
          <a:r>
            <a:rPr lang="en-US" altLang="zh-CN" dirty="0" smtClean="0"/>
            <a:t>9</a:t>
          </a:r>
          <a:r>
            <a:rPr lang="zh-CN" altLang="en-US" dirty="0" smtClean="0"/>
            <a:t> </a:t>
          </a:r>
          <a:r>
            <a:rPr lang="en-US" altLang="zh-CN" dirty="0" smtClean="0"/>
            <a:t>genes</a:t>
          </a:r>
          <a:endParaRPr lang="zh-CN" altLang="en-US" dirty="0" smtClean="0"/>
        </a:p>
        <a:p>
          <a:r>
            <a:rPr lang="en-US" altLang="zh-CN" dirty="0" smtClean="0"/>
            <a:t>(3</a:t>
          </a:r>
          <a:r>
            <a:rPr lang="zh-CN" altLang="en-US" dirty="0" smtClean="0"/>
            <a:t> </a:t>
          </a:r>
          <a:r>
            <a:rPr lang="en-US" altLang="zh-CN" dirty="0" smtClean="0"/>
            <a:t>unidentified)</a:t>
          </a:r>
          <a:endParaRPr lang="en-US" dirty="0"/>
        </a:p>
      </dgm:t>
    </dgm:pt>
    <dgm:pt modelId="{31A894CB-B12A-0649-83C9-39FE6D79E9C4}" type="parTrans" cxnId="{2780430D-D00B-C64B-89AD-0AE4C6175FC0}">
      <dgm:prSet/>
      <dgm:spPr/>
      <dgm:t>
        <a:bodyPr/>
        <a:lstStyle/>
        <a:p>
          <a:endParaRPr lang="en-US"/>
        </a:p>
      </dgm:t>
    </dgm:pt>
    <dgm:pt modelId="{CF8D8E6F-4E7B-AD43-8525-3A6AD64DA116}" type="sibTrans" cxnId="{2780430D-D00B-C64B-89AD-0AE4C6175FC0}">
      <dgm:prSet/>
      <dgm:spPr/>
      <dgm:t>
        <a:bodyPr/>
        <a:lstStyle/>
        <a:p>
          <a:endParaRPr lang="en-US"/>
        </a:p>
      </dgm:t>
    </dgm:pt>
    <dgm:pt modelId="{5BCB97B2-C191-5D4F-A479-CE4AC1498EA2}" type="pres">
      <dgm:prSet presAssocID="{1A3B8ED9-D738-B448-A5DB-1085F45D63B2}" presName="Name0" presStyleCnt="0">
        <dgm:presLayoutVars>
          <dgm:dir/>
          <dgm:animLvl val="lvl"/>
          <dgm:resizeHandles val="exact"/>
        </dgm:presLayoutVars>
      </dgm:prSet>
      <dgm:spPr/>
    </dgm:pt>
    <dgm:pt modelId="{15CF0727-C63F-DB46-8522-4E735839917D}" type="pres">
      <dgm:prSet presAssocID="{94E20162-1E4A-9248-8756-ABDEDD30547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49E9A-7F6B-1346-8BF6-D28C0E0A266F}" type="pres">
      <dgm:prSet presAssocID="{FDD88E8A-DE49-2F47-87A6-3C6B26AB6935}" presName="parTxOnlySpace" presStyleCnt="0"/>
      <dgm:spPr/>
    </dgm:pt>
    <dgm:pt modelId="{FD90793F-E1B0-B64A-990E-750D3CC30309}" type="pres">
      <dgm:prSet presAssocID="{F8A236BE-F43C-CA4D-B303-C0253709553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C16EE-DD11-3C48-875E-B9BCAEFE64F8}" type="pres">
      <dgm:prSet presAssocID="{4D65D095-7EDC-2E46-8746-A406FB4EB4DD}" presName="parTxOnlySpace" presStyleCnt="0"/>
      <dgm:spPr/>
    </dgm:pt>
    <dgm:pt modelId="{5DBCC7E2-99BD-1B4D-AEE5-0254B7608A33}" type="pres">
      <dgm:prSet presAssocID="{C3F2F820-C5FE-614E-9D91-D61EB4D4948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AE6D26-CACD-8841-A8EB-D80D4AC04010}" type="presOf" srcId="{F8A236BE-F43C-CA4D-B303-C0253709553F}" destId="{FD90793F-E1B0-B64A-990E-750D3CC30309}" srcOrd="0" destOrd="0" presId="urn:microsoft.com/office/officeart/2005/8/layout/chevron1"/>
    <dgm:cxn modelId="{2780430D-D00B-C64B-89AD-0AE4C6175FC0}" srcId="{1A3B8ED9-D738-B448-A5DB-1085F45D63B2}" destId="{C3F2F820-C5FE-614E-9D91-D61EB4D49486}" srcOrd="2" destOrd="0" parTransId="{31A894CB-B12A-0649-83C9-39FE6D79E9C4}" sibTransId="{CF8D8E6F-4E7B-AD43-8525-3A6AD64DA116}"/>
    <dgm:cxn modelId="{2DECD59C-6089-E546-A8D8-A6E2B41C213E}" type="presOf" srcId="{94E20162-1E4A-9248-8756-ABDEDD30547D}" destId="{15CF0727-C63F-DB46-8522-4E735839917D}" srcOrd="0" destOrd="0" presId="urn:microsoft.com/office/officeart/2005/8/layout/chevron1"/>
    <dgm:cxn modelId="{45B37DE3-DB4A-CD47-8552-24086DA6EC0D}" type="presOf" srcId="{1A3B8ED9-D738-B448-A5DB-1085F45D63B2}" destId="{5BCB97B2-C191-5D4F-A479-CE4AC1498EA2}" srcOrd="0" destOrd="0" presId="urn:microsoft.com/office/officeart/2005/8/layout/chevron1"/>
    <dgm:cxn modelId="{42DA7AAE-927D-4444-A5BF-FAD08EB52E73}" srcId="{1A3B8ED9-D738-B448-A5DB-1085F45D63B2}" destId="{F8A236BE-F43C-CA4D-B303-C0253709553F}" srcOrd="1" destOrd="0" parTransId="{8729F7AB-7FA2-3747-9F28-D746F8FAFCA6}" sibTransId="{4D65D095-7EDC-2E46-8746-A406FB4EB4DD}"/>
    <dgm:cxn modelId="{9D068DB8-6E0B-D54E-8D44-EF2CEAE847BF}" srcId="{1A3B8ED9-D738-B448-A5DB-1085F45D63B2}" destId="{94E20162-1E4A-9248-8756-ABDEDD30547D}" srcOrd="0" destOrd="0" parTransId="{DDCF62E7-1EA0-F84A-AD2A-6C25277122B1}" sibTransId="{FDD88E8A-DE49-2F47-87A6-3C6B26AB6935}"/>
    <dgm:cxn modelId="{A7327256-48B9-9940-8E20-146FF7618B36}" type="presOf" srcId="{C3F2F820-C5FE-614E-9D91-D61EB4D49486}" destId="{5DBCC7E2-99BD-1B4D-AEE5-0254B7608A33}" srcOrd="0" destOrd="0" presId="urn:microsoft.com/office/officeart/2005/8/layout/chevron1"/>
    <dgm:cxn modelId="{67DEC63D-90D0-DB4B-8CC9-6CD34C937628}" type="presParOf" srcId="{5BCB97B2-C191-5D4F-A479-CE4AC1498EA2}" destId="{15CF0727-C63F-DB46-8522-4E735839917D}" srcOrd="0" destOrd="0" presId="urn:microsoft.com/office/officeart/2005/8/layout/chevron1"/>
    <dgm:cxn modelId="{DCFD45B5-2919-3740-B542-9C46DFEDFE78}" type="presParOf" srcId="{5BCB97B2-C191-5D4F-A479-CE4AC1498EA2}" destId="{98349E9A-7F6B-1346-8BF6-D28C0E0A266F}" srcOrd="1" destOrd="0" presId="urn:microsoft.com/office/officeart/2005/8/layout/chevron1"/>
    <dgm:cxn modelId="{289E343B-A744-9746-8AC3-72B3E222975C}" type="presParOf" srcId="{5BCB97B2-C191-5D4F-A479-CE4AC1498EA2}" destId="{FD90793F-E1B0-B64A-990E-750D3CC30309}" srcOrd="2" destOrd="0" presId="urn:microsoft.com/office/officeart/2005/8/layout/chevron1"/>
    <dgm:cxn modelId="{298ABDC2-8E79-6A4F-90F5-5CBFB6128633}" type="presParOf" srcId="{5BCB97B2-C191-5D4F-A479-CE4AC1498EA2}" destId="{D7EC16EE-DD11-3C48-875E-B9BCAEFE64F8}" srcOrd="3" destOrd="0" presId="urn:microsoft.com/office/officeart/2005/8/layout/chevron1"/>
    <dgm:cxn modelId="{6395BAFE-6128-DB43-9D0B-11C4C5C92EF7}" type="presParOf" srcId="{5BCB97B2-C191-5D4F-A479-CE4AC1498EA2}" destId="{5DBCC7E2-99BD-1B4D-AEE5-0254B7608A3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F0727-C63F-DB46-8522-4E735839917D}">
      <dsp:nvSpPr>
        <dsp:cNvPr id="0" name=""/>
        <dsp:cNvSpPr/>
      </dsp:nvSpPr>
      <dsp:spPr>
        <a:xfrm>
          <a:off x="2810" y="2132597"/>
          <a:ext cx="3423610" cy="13694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108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SCZ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loci</a:t>
          </a:r>
          <a:endParaRPr lang="zh-CN" altLang="en-US" sz="27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(73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harbor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cis-</a:t>
          </a:r>
          <a:r>
            <a:rPr lang="en-US" altLang="zh-CN" sz="2700" kern="1200" dirty="0" err="1" smtClean="0"/>
            <a:t>eQTL</a:t>
          </a:r>
          <a:r>
            <a:rPr lang="en-US" altLang="zh-CN" sz="2700" kern="1200" dirty="0" smtClean="0"/>
            <a:t>)</a:t>
          </a:r>
          <a:endParaRPr lang="en-US" sz="2700" kern="1200" dirty="0"/>
        </a:p>
      </dsp:txBody>
      <dsp:txXfrm>
        <a:off x="687532" y="2132597"/>
        <a:ext cx="2054166" cy="1369444"/>
      </dsp:txXfrm>
    </dsp:sp>
    <dsp:sp modelId="{FD90793F-E1B0-B64A-990E-750D3CC30309}">
      <dsp:nvSpPr>
        <dsp:cNvPr id="0" name=""/>
        <dsp:cNvSpPr/>
      </dsp:nvSpPr>
      <dsp:spPr>
        <a:xfrm>
          <a:off x="3084059" y="2132597"/>
          <a:ext cx="3423610" cy="13694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30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Loci</a:t>
          </a:r>
          <a:endParaRPr lang="zh-CN" altLang="en-US" sz="27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84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genes</a:t>
          </a:r>
          <a:endParaRPr lang="en-US" sz="2700" kern="1200" dirty="0"/>
        </a:p>
      </dsp:txBody>
      <dsp:txXfrm>
        <a:off x="3768781" y="2132597"/>
        <a:ext cx="2054166" cy="1369444"/>
      </dsp:txXfrm>
    </dsp:sp>
    <dsp:sp modelId="{5DBCC7E2-99BD-1B4D-AEE5-0254B7608A33}">
      <dsp:nvSpPr>
        <dsp:cNvPr id="0" name=""/>
        <dsp:cNvSpPr/>
      </dsp:nvSpPr>
      <dsp:spPr>
        <a:xfrm>
          <a:off x="6165309" y="2132597"/>
          <a:ext cx="3423610" cy="13694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18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Loci</a:t>
          </a:r>
          <a:endParaRPr lang="zh-CN" altLang="en-US" sz="27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33</a:t>
          </a:r>
          <a:r>
            <a:rPr lang="zh-CN" altLang="en-US" sz="2700" kern="1200" dirty="0" smtClean="0"/>
            <a:t> </a:t>
          </a:r>
          <a:r>
            <a:rPr lang="en-US" altLang="zh-CN" sz="2700" kern="1200" dirty="0" smtClean="0"/>
            <a:t>genes</a:t>
          </a:r>
          <a:endParaRPr lang="en-US" sz="2700" kern="1200" dirty="0"/>
        </a:p>
      </dsp:txBody>
      <dsp:txXfrm>
        <a:off x="6850031" y="2132597"/>
        <a:ext cx="2054166" cy="1369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F0727-C63F-DB46-8522-4E735839917D}">
      <dsp:nvSpPr>
        <dsp:cNvPr id="0" name=""/>
        <dsp:cNvSpPr/>
      </dsp:nvSpPr>
      <dsp:spPr>
        <a:xfrm>
          <a:off x="2810" y="2132597"/>
          <a:ext cx="3423610" cy="13694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108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SCZ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loci</a:t>
          </a:r>
          <a:endParaRPr lang="zh-CN" alt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(73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harbor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cis-</a:t>
          </a:r>
          <a:r>
            <a:rPr lang="en-US" altLang="zh-CN" sz="2400" kern="1200" dirty="0" err="1" smtClean="0"/>
            <a:t>eQTL</a:t>
          </a:r>
          <a:r>
            <a:rPr lang="en-US" altLang="zh-CN" sz="2400" kern="1200" dirty="0" smtClean="0"/>
            <a:t>)</a:t>
          </a:r>
          <a:endParaRPr lang="en-US" sz="2400" kern="1200" dirty="0"/>
        </a:p>
      </dsp:txBody>
      <dsp:txXfrm>
        <a:off x="687532" y="2132597"/>
        <a:ext cx="2054166" cy="1369444"/>
      </dsp:txXfrm>
    </dsp:sp>
    <dsp:sp modelId="{FD90793F-E1B0-B64A-990E-750D3CC30309}">
      <dsp:nvSpPr>
        <dsp:cNvPr id="0" name=""/>
        <dsp:cNvSpPr/>
      </dsp:nvSpPr>
      <dsp:spPr>
        <a:xfrm>
          <a:off x="3084059" y="2132597"/>
          <a:ext cx="3423610" cy="13694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--</a:t>
          </a:r>
          <a:endParaRPr lang="zh-CN" alt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--</a:t>
          </a:r>
          <a:endParaRPr lang="en-US" sz="2400" kern="1200" dirty="0"/>
        </a:p>
      </dsp:txBody>
      <dsp:txXfrm>
        <a:off x="3768781" y="2132597"/>
        <a:ext cx="2054166" cy="1369444"/>
      </dsp:txXfrm>
    </dsp:sp>
    <dsp:sp modelId="{5DBCC7E2-99BD-1B4D-AEE5-0254B7608A33}">
      <dsp:nvSpPr>
        <dsp:cNvPr id="0" name=""/>
        <dsp:cNvSpPr/>
      </dsp:nvSpPr>
      <dsp:spPr>
        <a:xfrm>
          <a:off x="6165309" y="2132597"/>
          <a:ext cx="3423610" cy="13694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8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Loci</a:t>
          </a:r>
          <a:endParaRPr lang="zh-CN" alt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9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genes</a:t>
          </a:r>
          <a:endParaRPr lang="zh-CN" alt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(3</a:t>
          </a:r>
          <a:r>
            <a:rPr lang="zh-CN" altLang="en-US" sz="2400" kern="1200" dirty="0" smtClean="0"/>
            <a:t> </a:t>
          </a:r>
          <a:r>
            <a:rPr lang="en-US" altLang="zh-CN" sz="2400" kern="1200" dirty="0" smtClean="0"/>
            <a:t>unidentified)</a:t>
          </a:r>
          <a:endParaRPr lang="en-US" sz="2400" kern="1200" dirty="0"/>
        </a:p>
      </dsp:txBody>
      <dsp:txXfrm>
        <a:off x="6850031" y="2132597"/>
        <a:ext cx="2054166" cy="1369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F170F-CB67-FA42-81A2-48BA931AF57A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05D04-B24E-0440-86CB-9F83C016B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0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Icahn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School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Medicine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Mount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Sinai</a:t>
            </a:r>
          </a:p>
          <a:p>
            <a:r>
              <a:rPr lang="en-US" altLang="zh-CN" baseline="0" dirty="0" smtClean="0"/>
              <a:t>University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Pennsylvania</a:t>
            </a:r>
          </a:p>
          <a:p>
            <a:r>
              <a:rPr lang="en-US" altLang="zh-CN" baseline="0" dirty="0" smtClean="0"/>
              <a:t>University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Pittsburgh</a:t>
            </a:r>
          </a:p>
          <a:p>
            <a:endParaRPr lang="en-US" baseline="0" dirty="0" smtClean="0"/>
          </a:p>
          <a:p>
            <a:r>
              <a:rPr lang="en-US" altLang="zh-CN" baseline="0" dirty="0" smtClean="0"/>
              <a:t>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together,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258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SCZ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279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controls.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55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subjects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affective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disorder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included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detect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eQTL</a:t>
            </a:r>
            <a:endParaRPr lang="en-US" altLang="zh-CN" baseline="0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identified 2,154,331 significant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(i.e., SNP–gene pairs within 1 Mb of a gene) at a false discovery rate (FDR) ≤ 5%, for 13,137 (80%) of 16,423 genes.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same gene were highly correlated, due to linkage disequilibrium, and 32.8%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SNPs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eSNPs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predicted expression of more than one gene.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2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found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693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differentially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expressed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correction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multiple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testing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(FDR&lt;=5%)</a:t>
            </a:r>
          </a:p>
          <a:p>
            <a:r>
              <a:rPr lang="en-US" altLang="zh-CN" baseline="0" dirty="0" smtClean="0"/>
              <a:t>332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upregulated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361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downregulated</a:t>
            </a:r>
          </a:p>
          <a:p>
            <a:r>
              <a:rPr lang="en-US" altLang="zh-CN" baseline="0" dirty="0" smtClean="0"/>
              <a:t>Modest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fold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change: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1.09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range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1.03-1.33</a:t>
            </a:r>
          </a:p>
          <a:p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hierarchical clustering of the differentially expressed genes showed case–control distinctions but were independent of institution, sex, age at death, ethnicity and RIN </a:t>
            </a:r>
          </a:p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4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Binned density scatter plot comparing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-statistics for case versus control differential expression between the independent HBCC replication cohort assayed on microarrays and the CMC RNA-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data; correlation between the statistics is 0.28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−16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10 significantly differentially expressed genes with the largest fold changes (5 upregulated and 5 downregulated), the normalized and adjusted gene expression in 25 subjects with SCZ (red) versus 25 controls (blue).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mean log2 fold change, 95% confidence interval, and FDR value is plotted for each isoform. The top two genes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TBC1D15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MSL1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each have at least one isoform differentially down-regulated in SCZ cases, but in aggregate (across all isoforms), the gene is not differentially expressed; for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MSL1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this is likely due to the presence of 2 differential isoforms moving in opposite directions.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0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Apply</a:t>
            </a:r>
            <a:r>
              <a:rPr lang="zh-CN" altLang="en-US" dirty="0" smtClean="0"/>
              <a:t> </a:t>
            </a:r>
            <a:r>
              <a:rPr lang="en-US" altLang="zh-CN" dirty="0" smtClean="0"/>
              <a:t>Weighted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Co-expression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(WGCNA)</a:t>
            </a:r>
          </a:p>
          <a:p>
            <a:endParaRPr lang="en-US" dirty="0" smtClean="0"/>
          </a:p>
          <a:p>
            <a:r>
              <a:rPr lang="en-US" altLang="zh-CN" dirty="0" smtClean="0"/>
              <a:t>Construct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co-expression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separately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control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individuals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subjects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SCZ.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endParaRPr lang="en-US" baseline="0" dirty="0" smtClean="0"/>
          </a:p>
          <a:p>
            <a:r>
              <a:rPr lang="en-US" altLang="zh-CN" baseline="0" dirty="0" smtClean="0"/>
              <a:t>Control: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35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modules.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modules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harboring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excess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differentially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expressed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genes</a:t>
            </a:r>
          </a:p>
          <a:p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modules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(M2c)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differential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expression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multiple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prior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genetic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SCZ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multiple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prior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genetic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SCZ: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GWAS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loci,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nonsynonymous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variants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M2c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module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exhibits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density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subjects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SCZ,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replicated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HBCC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cohort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 plot showing connection strengths for the top 50 hub genes of the M2c module, where node size corresponds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intramodular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connectivity and nodes are ordered clockwise based on connectivity. Pie charts show SCZ susceptibility genes based on GWAS PGC2-SCZ (green), CNV (orange) 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novo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(cyan) studies; genes that belong in the NMDA (black) or mGluR5 (yellow) signaling pathway; and genes that are differentially expressed in subjects with SCZ vs. controls at FDR ≤ 5% (red).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4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a):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dot</a:t>
            </a:r>
          </a:p>
          <a:p>
            <a:r>
              <a:rPr lang="en-US" altLang="zh-CN" dirty="0" smtClean="0"/>
              <a:t>Expected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differential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expression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achieve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80%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computed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10,094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gene-cis-</a:t>
            </a:r>
            <a:r>
              <a:rPr lang="en-US" altLang="zh-CN" baseline="0" dirty="0" err="1" smtClean="0"/>
              <a:t>eQTL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association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pairs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31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lzheimer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2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lzheimer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69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Optogenetics</a:t>
            </a:r>
            <a:endParaRPr lang="en-US" altLang="zh-CN" dirty="0" smtClean="0"/>
          </a:p>
          <a:p>
            <a:r>
              <a:rPr lang="en-US" altLang="zh-CN" dirty="0" smtClean="0"/>
              <a:t>Induce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gamma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optogenetically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endParaRPr lang="en-US" baseline="0" dirty="0" smtClean="0"/>
          </a:p>
          <a:p>
            <a:r>
              <a:rPr lang="en-US" altLang="zh-CN" baseline="0" dirty="0" smtClean="0"/>
              <a:t>DPSS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laser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connected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patch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cord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fibre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channel/physical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contact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connector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13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47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 Brain Collection Core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 expression measurement can be influenced by a number of variables; some are well documented (for example, RNA integrity (RIN) and post-mortem interval) but others may be unknown.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model-selection procedures to find a good statistical model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Covariates for RIN, library batch, institution (brain bank), diagnosis, age at death, genetic ancestry, post-mortem interval and sex together explained a substantial fraction (0.42) of the average variance of gene expression and were thus employed to adjust the data for all analyses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identified 2,154,331 significant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(i.e., SNP–gene pairs within 1 Mb of a gene) at a false discovery rate (FDR) ≤ 5%, for 13,137 (80%) of 16,423 genes.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While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microglia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unchanged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(fig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4d,e),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microglia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body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diameter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165.8%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40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Hz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flicker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compared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controls.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r>
              <a:rPr lang="en-US" altLang="zh-CN" baseline="0" dirty="0" smtClean="0"/>
              <a:t>Microglia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primary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process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lengths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reduced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37.7%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40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Hz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flicker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compared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Enrichment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cis-</a:t>
            </a:r>
            <a:r>
              <a:rPr lang="en-US" altLang="zh-CN" baseline="0" dirty="0" err="1" smtClean="0"/>
              <a:t>eQTL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regulatory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genomic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elements</a:t>
            </a:r>
          </a:p>
          <a:p>
            <a:pPr marL="228600" indent="-228600">
              <a:buAutoNum type="alphaLcPeriod"/>
            </a:pPr>
            <a:r>
              <a:rPr lang="en-US" altLang="zh-CN" baseline="0" dirty="0" smtClean="0"/>
              <a:t>Significant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cis-</a:t>
            </a:r>
            <a:r>
              <a:rPr lang="en-US" altLang="zh-CN" baseline="0" dirty="0" err="1" smtClean="0"/>
              <a:t>eQTL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FDR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5%)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compared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SNPs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(within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MB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expressed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genes)</a:t>
            </a:r>
          </a:p>
          <a:p>
            <a:pPr marL="228600" indent="-228600">
              <a:buAutoNum type="alphaLcPeriod"/>
            </a:pPr>
            <a:r>
              <a:rPr lang="en-US" altLang="zh-CN" baseline="0" dirty="0" smtClean="0"/>
              <a:t>Distribution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cis-</a:t>
            </a:r>
            <a:r>
              <a:rPr lang="en-US" altLang="zh-CN" baseline="0" dirty="0" err="1" smtClean="0"/>
              <a:t>eQTL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location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relative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</a:t>
            </a:r>
          </a:p>
          <a:p>
            <a:pPr marL="228600" indent="-228600">
              <a:buAutoNum type="alphaLcPeriod"/>
            </a:pPr>
            <a:r>
              <a:rPr lang="en-US" altLang="zh-CN" baseline="0" dirty="0" smtClean="0"/>
              <a:t>Enrichment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max-cis-</a:t>
            </a:r>
            <a:r>
              <a:rPr lang="en-US" altLang="zh-CN" baseline="0" dirty="0" err="1" smtClean="0"/>
              <a:t>eQTL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associated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eSNP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sequences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across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98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tissues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identified 2,154,331 significant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(i.e., SNP–gene pairs within 1 Mb of a gene) at a false discovery rate (FDR) ≤ 5%, for 13,137 (80%) of 16,423 genes.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108 SCZ GWAS loci reported previously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73 harbor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SNPs for one or more genes (FDR ≤ 5%)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Additional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evaluation: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level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isoform-level;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failing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manual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inspection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108</a:t>
            </a:r>
            <a:r>
              <a:rPr lang="zh-CN" altLang="en-US" dirty="0" smtClean="0"/>
              <a:t> </a:t>
            </a:r>
            <a:r>
              <a:rPr lang="en-US" altLang="zh-CN" dirty="0" smtClean="0"/>
              <a:t>SNPs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selected</a:t>
            </a:r>
          </a:p>
          <a:p>
            <a:r>
              <a:rPr lang="en-US" altLang="zh-CN" dirty="0" smtClean="0"/>
              <a:t>Sherlock: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Bayesian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approach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prioritizes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consistency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between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disease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association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eQTL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signatures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GWAS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loci,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identify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likely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contribute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SCZ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etiology.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3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Sherlock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suggested that GWAS risk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association signals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colocalized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84 genes in 30 of these loci (adjusted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0.05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CLCN3,</a:t>
            </a:r>
            <a:r>
              <a:rPr lang="zh-CN" altLang="en-US" dirty="0" smtClean="0"/>
              <a:t> </a:t>
            </a:r>
            <a:r>
              <a:rPr lang="en-US" altLang="zh-CN" dirty="0" smtClean="0"/>
              <a:t>SNAP91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TSNARE1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direct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synaptic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components</a:t>
            </a:r>
          </a:p>
          <a:p>
            <a:r>
              <a:rPr lang="en-US" altLang="zh-CN" baseline="0" dirty="0" smtClean="0"/>
              <a:t>CNTN4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FURIN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play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roles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neurodevelopment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SNP-level associations are plotted for the SCZ GWAS (gray)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association profiles for genes with Sherlock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0.5 (or regulatory trait concordance score (RTC) &gt; 0.9) are plotted in colors,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colors and Sherlock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noted on top of the graphic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4.07 ×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4.07 ×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CLCN3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respectively)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additional genes in the region with significant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single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eSNP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minimal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(max-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marked by a black point (corresponding genes names are located above the chromosome marker bar)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98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Reduce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proliferation</a:t>
            </a:r>
          </a:p>
          <a:p>
            <a:r>
              <a:rPr lang="en-US" altLang="zh-CN" dirty="0" smtClean="0"/>
              <a:t>Increase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apoptosis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05D04-B24E-0440-86CB-9F83C016B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6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7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7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6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7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3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0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CDE5F-EF77-234A-8718-B1A95C0BEF7F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CE5B-4640-4246-A9AC-967CEF0D2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4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expression elucidates functional impact of polygenic risk for schizophrenia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78814"/>
            <a:ext cx="9144000" cy="1655762"/>
          </a:xfrm>
        </p:spPr>
        <p:txBody>
          <a:bodyPr/>
          <a:lstStyle/>
          <a:p>
            <a:r>
              <a:rPr lang="en-US" altLang="zh-CN" dirty="0" err="1" smtClean="0"/>
              <a:t>Jclub</a:t>
            </a:r>
            <a:endParaRPr lang="en-US" altLang="zh-CN" dirty="0" smtClean="0"/>
          </a:p>
          <a:p>
            <a:r>
              <a:rPr lang="en-US" altLang="zh-CN" dirty="0" smtClean="0"/>
              <a:t>Mengting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Gu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8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SCZ-associated</a:t>
            </a:r>
            <a:r>
              <a:rPr lang="zh-CN" altLang="en-US" sz="3600" dirty="0" smtClean="0"/>
              <a:t> </a:t>
            </a:r>
            <a:r>
              <a:rPr lang="en-US" altLang="zh-CN" sz="3600" i="1" dirty="0" smtClean="0"/>
              <a:t>cis</a:t>
            </a:r>
            <a:r>
              <a:rPr lang="en-US" altLang="zh-CN" sz="3600" dirty="0" smtClean="0"/>
              <a:t>-</a:t>
            </a:r>
            <a:r>
              <a:rPr lang="en-US" altLang="zh-CN" sz="3600" dirty="0" err="1" smtClean="0"/>
              <a:t>eQTL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involve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only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single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gene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FURIN,</a:t>
            </a:r>
            <a:r>
              <a:rPr lang="zh-CN" altLang="en-US" dirty="0" smtClean="0"/>
              <a:t> </a:t>
            </a:r>
            <a:r>
              <a:rPr lang="en-US" altLang="zh-CN" dirty="0" smtClean="0"/>
              <a:t>encodes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furin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downregulated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allele</a:t>
            </a:r>
          </a:p>
          <a:p>
            <a:r>
              <a:rPr lang="en-US" altLang="zh-CN" dirty="0" smtClean="0"/>
              <a:t>TSNARE1,</a:t>
            </a:r>
            <a:r>
              <a:rPr lang="zh-CN" altLang="en-US" dirty="0" smtClean="0"/>
              <a:t> </a:t>
            </a:r>
            <a:r>
              <a:rPr lang="en-US" altLang="zh-CN" dirty="0" smtClean="0"/>
              <a:t>t-SNARE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domain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1,</a:t>
            </a:r>
            <a:r>
              <a:rPr lang="zh-CN" altLang="en-US" dirty="0" smtClean="0"/>
              <a:t> </a:t>
            </a:r>
            <a:r>
              <a:rPr lang="en-US" altLang="zh-CN" dirty="0" smtClean="0"/>
              <a:t>upregulated</a:t>
            </a:r>
          </a:p>
          <a:p>
            <a:r>
              <a:rPr lang="en-US" altLang="zh-CN" dirty="0" smtClean="0"/>
              <a:t>CNTN4,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contactin</a:t>
            </a:r>
            <a:r>
              <a:rPr lang="zh-CN" altLang="en-US" dirty="0" smtClean="0"/>
              <a:t> </a:t>
            </a:r>
            <a:r>
              <a:rPr lang="en-US" altLang="zh-CN" dirty="0" smtClean="0"/>
              <a:t>4,</a:t>
            </a:r>
            <a:r>
              <a:rPr lang="zh-CN" altLang="en-US" dirty="0" smtClean="0"/>
              <a:t> </a:t>
            </a:r>
            <a:r>
              <a:rPr lang="en-US" altLang="zh-CN" dirty="0" smtClean="0"/>
              <a:t>upregulated</a:t>
            </a:r>
          </a:p>
          <a:p>
            <a:r>
              <a:rPr lang="en-US" altLang="zh-CN" dirty="0" smtClean="0"/>
              <a:t>CLCN3,</a:t>
            </a:r>
            <a:r>
              <a:rPr lang="zh-CN" altLang="en-US" dirty="0" smtClean="0"/>
              <a:t> </a:t>
            </a:r>
            <a:r>
              <a:rPr lang="en-US" altLang="zh-CN" dirty="0" smtClean="0"/>
              <a:t>voltage-sensitive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chloride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3,</a:t>
            </a:r>
            <a:r>
              <a:rPr lang="zh-CN" altLang="en-US" dirty="0" smtClean="0"/>
              <a:t> </a:t>
            </a:r>
            <a:r>
              <a:rPr lang="en-US" altLang="zh-CN" dirty="0" smtClean="0"/>
              <a:t>upregulated</a:t>
            </a:r>
          </a:p>
          <a:p>
            <a:r>
              <a:rPr lang="en-US" altLang="zh-CN" dirty="0" smtClean="0"/>
              <a:t>SNAP91,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synaptosomal</a:t>
            </a:r>
            <a:r>
              <a:rPr lang="en-US" altLang="zh-CN" dirty="0" smtClean="0"/>
              <a:t>-associated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protein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91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Kda</a:t>
            </a:r>
            <a:endParaRPr lang="en-US" altLang="zh-CN" dirty="0" smtClean="0"/>
          </a:p>
          <a:p>
            <a:r>
              <a:rPr lang="en-US" altLang="zh-CN" dirty="0" smtClean="0"/>
              <a:t>ENSG00000259946,</a:t>
            </a:r>
            <a:r>
              <a:rPr lang="zh-CN" altLang="en-US" dirty="0" smtClean="0"/>
              <a:t> </a:t>
            </a:r>
            <a:r>
              <a:rPr lang="en-US" altLang="zh-CN" dirty="0" smtClean="0"/>
              <a:t>upregulated</a:t>
            </a:r>
          </a:p>
          <a:p>
            <a:r>
              <a:rPr lang="en-US" altLang="zh-CN" dirty="0" smtClean="0"/>
              <a:t>ENSG00000253553,</a:t>
            </a:r>
            <a:r>
              <a:rPr lang="zh-CN" altLang="en-US" dirty="0" smtClean="0"/>
              <a:t> </a:t>
            </a:r>
            <a:r>
              <a:rPr lang="en-US" altLang="zh-CN" dirty="0" smtClean="0"/>
              <a:t>downregulated</a:t>
            </a:r>
          </a:p>
          <a:p>
            <a:r>
              <a:rPr lang="en-US" altLang="zh-CN" dirty="0" smtClean="0"/>
              <a:t>SNX19</a:t>
            </a:r>
            <a:r>
              <a:rPr lang="zh-CN" altLang="en-US" dirty="0" smtClean="0"/>
              <a:t> </a:t>
            </a:r>
            <a:r>
              <a:rPr lang="en-US" altLang="zh-CN" dirty="0" smtClean="0"/>
              <a:t>isoform,</a:t>
            </a:r>
            <a:r>
              <a:rPr lang="zh-CN" altLang="en-US" dirty="0" smtClean="0"/>
              <a:t> </a:t>
            </a:r>
            <a:r>
              <a:rPr lang="en-US" altLang="zh-CN" dirty="0" smtClean="0"/>
              <a:t>sorting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nexin,</a:t>
            </a:r>
            <a:r>
              <a:rPr lang="zh-CN" altLang="en-US" dirty="0" smtClean="0"/>
              <a:t> </a:t>
            </a:r>
            <a:r>
              <a:rPr lang="en-US" altLang="zh-CN" dirty="0" smtClean="0"/>
              <a:t>downregulated</a:t>
            </a:r>
          </a:p>
        </p:txBody>
      </p:sp>
    </p:spTree>
    <p:extLst>
      <p:ext uri="{BB962C8B-B14F-4D97-AF65-F5344CB8AC3E}">
        <p14:creationId xmlns:p14="http://schemas.microsoft.com/office/powerpoint/2010/main" val="2417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0"/>
            <a:ext cx="693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Experimental</a:t>
            </a:r>
            <a:r>
              <a:rPr lang="zh-CN" altLang="en-US" dirty="0" smtClean="0"/>
              <a:t> </a:t>
            </a:r>
            <a:r>
              <a:rPr lang="en-US" altLang="zh-CN" dirty="0"/>
              <a:t>V</a:t>
            </a:r>
            <a:r>
              <a:rPr lang="en-US" altLang="zh-CN" dirty="0" smtClean="0"/>
              <a:t>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72166"/>
          </a:xfrm>
        </p:spPr>
        <p:txBody>
          <a:bodyPr/>
          <a:lstStyle/>
          <a:p>
            <a:r>
              <a:rPr lang="en-US" altLang="zh-CN" dirty="0" smtClean="0"/>
              <a:t>Experimental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Assay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follow-up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Rapid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amenable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-and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underexpression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target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genes</a:t>
            </a:r>
          </a:p>
          <a:p>
            <a:pPr lvl="1"/>
            <a:endParaRPr lang="en-US" altLang="zh-CN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3083493"/>
            <a:ext cx="10515600" cy="97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Manipulate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zebrafish</a:t>
            </a:r>
            <a:r>
              <a:rPr lang="zh-CN" altLang="en-US" dirty="0" smtClean="0"/>
              <a:t> </a:t>
            </a:r>
            <a:r>
              <a:rPr lang="en-US" altLang="zh-CN" dirty="0" smtClean="0"/>
              <a:t>embryos:</a:t>
            </a:r>
          </a:p>
          <a:p>
            <a:pPr lvl="1"/>
            <a:r>
              <a:rPr lang="en-US" altLang="zh-CN" dirty="0" smtClean="0"/>
              <a:t>Evaluate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anatomical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phenotypes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early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development,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eg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/>
              <a:t>head/brain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</a:t>
            </a:r>
          </a:p>
          <a:p>
            <a:pPr lvl="1"/>
            <a:endParaRPr lang="en-US" altLang="zh-CN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4362652"/>
            <a:ext cx="10515600" cy="1315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 smtClean="0"/>
              <a:t>Neurosphere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outgrowth:</a:t>
            </a:r>
          </a:p>
          <a:p>
            <a:pPr lvl="1"/>
            <a:r>
              <a:rPr lang="en-US" dirty="0" err="1"/>
              <a:t>Neurosphere</a:t>
            </a:r>
            <a:r>
              <a:rPr lang="en-US" dirty="0"/>
              <a:t> outgrowth is a well-established neural migration assay measuring the distance NPCs migrate away from the </a:t>
            </a:r>
            <a:r>
              <a:rPr lang="en-US" dirty="0" err="1"/>
              <a:t>neurosphere</a:t>
            </a:r>
            <a:r>
              <a:rPr lang="en-US" dirty="0"/>
              <a:t>.</a:t>
            </a:r>
          </a:p>
          <a:p>
            <a:pPr lvl="1"/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7616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8" b="38182"/>
          <a:stretch/>
        </p:blipFill>
        <p:spPr>
          <a:xfrm>
            <a:off x="2164261" y="1230284"/>
            <a:ext cx="8051119" cy="54531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32021" y="3484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/>
              <a:t>Gene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expression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subtly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disrupted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schizophrenia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422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8"/>
          <a:stretch/>
        </p:blipFill>
        <p:spPr>
          <a:xfrm>
            <a:off x="457435" y="1662547"/>
            <a:ext cx="11295092" cy="47548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0186" y="420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Significantly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differentially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90186" y="420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D</a:t>
            </a:r>
            <a:r>
              <a:rPr lang="en-US" altLang="zh-CN" dirty="0" smtClean="0"/>
              <a:t>ifferentially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expressed</a:t>
            </a:r>
            <a:r>
              <a:rPr lang="zh-CN" altLang="en-US" dirty="0"/>
              <a:t> </a:t>
            </a:r>
            <a:r>
              <a:rPr lang="en-US" altLang="zh-CN" dirty="0" smtClean="0"/>
              <a:t>isoforms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19475" b="55645"/>
          <a:stretch/>
        </p:blipFill>
        <p:spPr>
          <a:xfrm>
            <a:off x="1230284" y="1280159"/>
            <a:ext cx="9592886" cy="52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1" y="1279144"/>
            <a:ext cx="8968285" cy="53468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90186" y="420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Co-expression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7080"/>
            <a:ext cx="10058400" cy="47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6"/>
          <a:stretch/>
        </p:blipFill>
        <p:spPr>
          <a:xfrm>
            <a:off x="192578" y="1701209"/>
            <a:ext cx="11999422" cy="41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4" y="0"/>
            <a:ext cx="521763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30" y="4189226"/>
            <a:ext cx="3392601" cy="1857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r="24128"/>
          <a:stretch/>
        </p:blipFill>
        <p:spPr>
          <a:xfrm>
            <a:off x="9621756" y="3657600"/>
            <a:ext cx="2570244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796260"/>
            <a:ext cx="527304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86516"/>
          </a:xfrm>
        </p:spPr>
        <p:txBody>
          <a:bodyPr/>
          <a:lstStyle/>
          <a:p>
            <a:r>
              <a:rPr lang="en-US" altLang="zh-CN" dirty="0" smtClean="0"/>
              <a:t>Cohort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schizophrenia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(N=258)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subjects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(N=279</a:t>
            </a:r>
            <a:r>
              <a:rPr lang="en-US" altLang="zh-CN" dirty="0"/>
              <a:t>)</a:t>
            </a:r>
            <a:endParaRPr lang="en-US" altLang="zh-CN" dirty="0" smtClean="0"/>
          </a:p>
          <a:p>
            <a:r>
              <a:rPr lang="en-US" altLang="zh-CN" dirty="0" smtClean="0"/>
              <a:t>Sequenced</a:t>
            </a:r>
            <a:r>
              <a:rPr lang="zh-CN" altLang="en-US" dirty="0" smtClean="0"/>
              <a:t> </a:t>
            </a:r>
            <a:r>
              <a:rPr lang="en-US" altLang="zh-CN" dirty="0" smtClean="0"/>
              <a:t>RNA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dorsolateral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prefrontal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cortex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3986118"/>
            <a:ext cx="10515600" cy="2378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Largest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existing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collaborating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banks</a:t>
            </a:r>
            <a:r>
              <a:rPr lang="zh-CN" altLang="en-US" dirty="0" smtClean="0"/>
              <a:t> </a:t>
            </a:r>
            <a:r>
              <a:rPr lang="en-US" altLang="zh-CN" dirty="0" smtClean="0"/>
              <a:t>(over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1150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samples)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Generate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wide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spectrum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data,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including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expression,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epigenomics</a:t>
            </a:r>
            <a:r>
              <a:rPr lang="zh-CN" altLang="en-US" dirty="0"/>
              <a:t> </a:t>
            </a:r>
            <a:r>
              <a:rPr lang="en-US" altLang="zh-CN" dirty="0" smtClean="0"/>
              <a:t>(cell-type-specific</a:t>
            </a:r>
            <a:r>
              <a:rPr lang="zh-CN" altLang="en-US" dirty="0" smtClean="0"/>
              <a:t> </a:t>
            </a:r>
            <a:r>
              <a:rPr lang="en-US" altLang="zh-CN" dirty="0" smtClean="0"/>
              <a:t>histone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modification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chromatin),</a:t>
            </a:r>
            <a:r>
              <a:rPr lang="zh-CN" altLang="en-US" dirty="0" smtClean="0"/>
              <a:t> </a:t>
            </a:r>
            <a:r>
              <a:rPr lang="en-US" altLang="zh-CN" dirty="0" smtClean="0"/>
              <a:t>whole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somatic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mosaicism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8363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/>
              <a:t>About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CMC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55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1118"/>
            <a:ext cx="10471228" cy="2015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7" y="2798430"/>
            <a:ext cx="9943214" cy="37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6"/>
          <a:stretch/>
        </p:blipFill>
        <p:spPr>
          <a:xfrm>
            <a:off x="362698" y="382771"/>
            <a:ext cx="5968623" cy="2041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26" y="2631854"/>
            <a:ext cx="6902777" cy="38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140" y="741103"/>
            <a:ext cx="10515600" cy="1768180"/>
          </a:xfrm>
        </p:spPr>
        <p:txBody>
          <a:bodyPr/>
          <a:lstStyle/>
          <a:p>
            <a:r>
              <a:rPr lang="en-US" altLang="zh-CN" dirty="0" smtClean="0"/>
              <a:t>Activation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circuits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excitatory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fast-spiking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inhibitory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neurons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resonate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20-50</a:t>
            </a:r>
            <a:r>
              <a:rPr lang="zh-CN" altLang="en-US" dirty="0" smtClean="0"/>
              <a:t> </a:t>
            </a:r>
            <a:r>
              <a:rPr lang="en-US" altLang="zh-CN" dirty="0" smtClean="0"/>
              <a:t>Hz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gives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oscillations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field</a:t>
            </a:r>
            <a:r>
              <a:rPr lang="zh-CN" altLang="en-US" dirty="0" smtClean="0"/>
              <a:t> </a:t>
            </a:r>
            <a:r>
              <a:rPr lang="en-US" altLang="zh-CN" dirty="0" smtClean="0"/>
              <a:t>potential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(LFP),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gamma</a:t>
            </a:r>
            <a:r>
              <a:rPr lang="zh-CN" altLang="en-US" dirty="0" smtClean="0"/>
              <a:t> </a:t>
            </a:r>
            <a:r>
              <a:rPr lang="en-US" altLang="zh-CN" dirty="0" smtClean="0"/>
              <a:t>oscillation.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57" y="2142755"/>
            <a:ext cx="7735777" cy="43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2248"/>
            <a:ext cx="10515600" cy="1704385"/>
          </a:xfrm>
        </p:spPr>
        <p:txBody>
          <a:bodyPr/>
          <a:lstStyle/>
          <a:p>
            <a:r>
              <a:rPr lang="en-US" altLang="zh-CN" dirty="0" smtClean="0"/>
              <a:t>Studies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demonstrated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disrupted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gamma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neurological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disease</a:t>
            </a:r>
          </a:p>
          <a:p>
            <a:r>
              <a:rPr lang="en-US" altLang="zh-CN" dirty="0" smtClean="0"/>
              <a:t>Observe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reduced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hippocampal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gamma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5XFAD</a:t>
            </a:r>
            <a:r>
              <a:rPr lang="zh-CN" altLang="en-US" dirty="0" smtClean="0"/>
              <a:t> </a:t>
            </a:r>
            <a:r>
              <a:rPr lang="en-US" altLang="zh-CN" dirty="0" smtClean="0"/>
              <a:t>mice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7" t="3101" b="50698"/>
          <a:stretch/>
        </p:blipFill>
        <p:spPr>
          <a:xfrm>
            <a:off x="612113" y="2785730"/>
            <a:ext cx="5483887" cy="3168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57" y="2785730"/>
            <a:ext cx="5632892" cy="3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35" y="485922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Induce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gamma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optogenetically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5XFAD/PV-</a:t>
            </a:r>
            <a:r>
              <a:rPr lang="en-US" altLang="zh-CN" dirty="0" err="1" smtClean="0"/>
              <a:t>Cre</a:t>
            </a:r>
            <a:r>
              <a:rPr lang="zh-CN" altLang="en-US" dirty="0" smtClean="0"/>
              <a:t> </a:t>
            </a:r>
            <a:r>
              <a:rPr lang="en-US" altLang="zh-CN" dirty="0" smtClean="0"/>
              <a:t>mice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5" y="1232841"/>
            <a:ext cx="508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3" r="30890"/>
          <a:stretch/>
        </p:blipFill>
        <p:spPr>
          <a:xfrm>
            <a:off x="4131090" y="3478528"/>
            <a:ext cx="7379245" cy="33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1"/>
          <a:stretch/>
        </p:blipFill>
        <p:spPr>
          <a:xfrm>
            <a:off x="324588" y="276447"/>
            <a:ext cx="5883466" cy="4253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9"/>
          <a:stretch/>
        </p:blipFill>
        <p:spPr>
          <a:xfrm>
            <a:off x="6208054" y="276447"/>
            <a:ext cx="5382794" cy="63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flicker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entrains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gamma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486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stimulation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oscillations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gamma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range.</a:t>
            </a:r>
          </a:p>
          <a:p>
            <a:r>
              <a:rPr lang="en-US" altLang="zh-CN" dirty="0" smtClean="0"/>
              <a:t>Flickering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specific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frequency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induce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frequency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primary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cortex</a:t>
            </a:r>
            <a:r>
              <a:rPr lang="zh-CN" altLang="en-US" dirty="0" smtClean="0"/>
              <a:t> </a:t>
            </a:r>
            <a:r>
              <a:rPr lang="en-US" altLang="zh-CN" dirty="0" smtClean="0"/>
              <a:t>(VC).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95" y="3461193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9"/>
          <a:stretch/>
        </p:blipFill>
        <p:spPr>
          <a:xfrm>
            <a:off x="941278" y="404036"/>
            <a:ext cx="10222909" cy="62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ture20587-s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91" y="0"/>
            <a:ext cx="3857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114">
            <a:off x="6442900" y="1671320"/>
            <a:ext cx="3839252" cy="38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Analysis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Identify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specific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previously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implicated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risk</a:t>
            </a:r>
          </a:p>
          <a:p>
            <a:r>
              <a:rPr lang="en-US" altLang="zh-CN" dirty="0" smtClean="0"/>
              <a:t>Identify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significant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subjects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SCZ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subjects</a:t>
            </a:r>
          </a:p>
          <a:p>
            <a:r>
              <a:rPr lang="en-US" altLang="zh-CN" dirty="0" smtClean="0"/>
              <a:t>Identify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coordinated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implicated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Experimental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diagram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ancestry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characterization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64"/>
          <a:stretch/>
        </p:blipFill>
        <p:spPr>
          <a:xfrm>
            <a:off x="934859" y="1971242"/>
            <a:ext cx="5840014" cy="4783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2" r="48026"/>
          <a:stretch/>
        </p:blipFill>
        <p:spPr>
          <a:xfrm>
            <a:off x="7041573" y="1971242"/>
            <a:ext cx="4456667" cy="41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0529"/>
            <a:ext cx="10515600" cy="1325563"/>
          </a:xfrm>
        </p:spPr>
        <p:txBody>
          <a:bodyPr/>
          <a:lstStyle/>
          <a:p>
            <a:r>
              <a:rPr lang="en-US" dirty="0" smtClean="0"/>
              <a:t>Selecting Biological Covariates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73" y="1573371"/>
            <a:ext cx="9252513" cy="4567573"/>
          </a:xfrm>
        </p:spPr>
      </p:pic>
      <p:sp>
        <p:nvSpPr>
          <p:cNvPr id="5" name="TextBox 4"/>
          <p:cNvSpPr txBox="1"/>
          <p:nvPr/>
        </p:nvSpPr>
        <p:spPr>
          <a:xfrm>
            <a:off x="472965" y="6321972"/>
            <a:ext cx="263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 CMC and (b) HBCC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0"/>
            <a:ext cx="8243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7912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03484690"/>
              </p:ext>
            </p:extLst>
          </p:nvPr>
        </p:nvGraphicFramePr>
        <p:xfrm>
          <a:off x="1300135" y="365125"/>
          <a:ext cx="9591730" cy="563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5495" cy="1325563"/>
          </a:xfrm>
        </p:spPr>
        <p:txBody>
          <a:bodyPr/>
          <a:lstStyle/>
          <a:p>
            <a:r>
              <a:rPr lang="en-US" altLang="zh-CN" dirty="0" smtClean="0"/>
              <a:t>Leverage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CMC-derived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eQTL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SCZ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73851" y="1857215"/>
            <a:ext cx="184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smtClean="0"/>
              <a:t>Sherlock</a:t>
            </a:r>
            <a:endParaRPr lang="en-US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46150" y="1857216"/>
            <a:ext cx="184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 smtClean="0"/>
              <a:t>GWAS</a:t>
            </a:r>
            <a:endParaRPr lang="en-US" sz="3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44906" y="1854631"/>
            <a:ext cx="373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 smtClean="0"/>
              <a:t>Additional</a:t>
            </a:r>
            <a:r>
              <a:rPr lang="zh-CN" altLang="en-US" sz="3200" i="1" dirty="0" smtClean="0"/>
              <a:t> </a:t>
            </a:r>
            <a:r>
              <a:rPr lang="en-US" altLang="zh-CN" sz="3200" i="1" dirty="0" smtClean="0"/>
              <a:t>evaluation</a:t>
            </a:r>
            <a:endParaRPr lang="en-US" sz="3200" i="1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846964977"/>
              </p:ext>
            </p:extLst>
          </p:nvPr>
        </p:nvGraphicFramePr>
        <p:xfrm>
          <a:off x="1300135" y="2519664"/>
          <a:ext cx="9591730" cy="563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697423" y="4231037"/>
            <a:ext cx="108333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91933" y="3921073"/>
            <a:ext cx="21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Gene-level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eQTL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11857" y="4166461"/>
            <a:ext cx="21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</a:t>
            </a:r>
            <a:r>
              <a:rPr lang="en-US" altLang="zh-CN" dirty="0" smtClean="0"/>
              <a:t>soform-level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eQTL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062" y="717453"/>
            <a:ext cx="959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Prioritize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consistency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between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disease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association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eQTL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loci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r="4190" b="69613"/>
          <a:stretch/>
        </p:blipFill>
        <p:spPr>
          <a:xfrm>
            <a:off x="413284" y="2105247"/>
            <a:ext cx="11346325" cy="43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7995</TotalTime>
  <Words>1398</Words>
  <Application>Microsoft Macintosh PowerPoint</Application>
  <PresentationFormat>Widescreen</PresentationFormat>
  <Paragraphs>152</Paragraphs>
  <Slides>28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Calibri Light</vt:lpstr>
      <vt:lpstr>DengXian</vt:lpstr>
      <vt:lpstr>DengXian Light</vt:lpstr>
      <vt:lpstr>Arial</vt:lpstr>
      <vt:lpstr>Office Theme</vt:lpstr>
      <vt:lpstr>Gene expression elucidates functional impact of polygenic risk for schizophrenia</vt:lpstr>
      <vt:lpstr>Generating data</vt:lpstr>
      <vt:lpstr>Analysis goal</vt:lpstr>
      <vt:lpstr>Experimental flow diagram and ancestry characterization</vt:lpstr>
      <vt:lpstr>Selecting Biological Covariates</vt:lpstr>
      <vt:lpstr>PowerPoint Presentation</vt:lpstr>
      <vt:lpstr>PowerPoint Presentation</vt:lpstr>
      <vt:lpstr>Leverage CMC-derived eQTL to SCZ risk variants</vt:lpstr>
      <vt:lpstr>PowerPoint Presentation</vt:lpstr>
      <vt:lpstr>8 SCZ-associated cis-eQTL involve only a single gene</vt:lpstr>
      <vt:lpstr>PowerPoint Presentation</vt:lpstr>
      <vt:lpstr>Experimental Validation</vt:lpstr>
      <vt:lpstr>PowerPoint Presentation</vt:lpstr>
      <vt:lpstr>PowerPoint Presentation</vt:lpstr>
      <vt:lpstr>PowerPoint Presentation</vt:lpstr>
      <vt:lpstr>PowerPoint Presentation</vt:lpstr>
      <vt:lpstr>Power to detect differential expression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flicker entrains gamma in VC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 expression elucidates functional impact of polygenic risk for schizophrenia</dc:title>
  <dc:creator>Mengting Gu</dc:creator>
  <cp:lastModifiedBy>Mengting Gu</cp:lastModifiedBy>
  <cp:revision>58</cp:revision>
  <dcterms:created xsi:type="dcterms:W3CDTF">2016-11-03T17:58:16Z</dcterms:created>
  <dcterms:modified xsi:type="dcterms:W3CDTF">2016-12-13T18:18:43Z</dcterms:modified>
</cp:coreProperties>
</file>