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90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4" r:id="rId6"/>
    <p:sldId id="261" r:id="rId7"/>
    <p:sldId id="262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70718"/>
  </p:normalViewPr>
  <p:slideViewPr>
    <p:cSldViewPr snapToGrid="0" snapToObjects="1">
      <p:cViewPr varScale="1">
        <p:scale>
          <a:sx n="87" d="100"/>
          <a:sy n="87" d="100"/>
        </p:scale>
        <p:origin x="13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ACE3D-45FC-3844-A41B-60C434CAFC81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A89A9-904A-3D4A-A042-BBDA4E0B4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Hi!</a:t>
            </a:r>
          </a:p>
          <a:p>
            <a:endParaRPr lang="en-US" dirty="0" smtClean="0"/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My name is Calvin Rhodes, senior majoring in MB&amp;B</a:t>
            </a:r>
            <a:r>
              <a:rPr lang="en-US" baseline="0" dirty="0" smtClean="0"/>
              <a:t> and Applied Math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Background: wanted to do research in bioinformatics this semester, talked to Dan and he had a cool project that fit my interests, here we 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A89A9-904A-3D4A-A042-BBDA4E0B45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28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This specific project was part of a</a:t>
            </a:r>
            <a:r>
              <a:rPr lang="en-US" baseline="0" dirty="0" smtClean="0"/>
              <a:t> lofty</a:t>
            </a:r>
            <a:r>
              <a:rPr lang="en-US" dirty="0" smtClean="0"/>
              <a:t>, overarching set of goals which</a:t>
            </a:r>
            <a:r>
              <a:rPr lang="en-US" baseline="0" dirty="0" smtClean="0"/>
              <a:t> I laid out in my project proposal at the beginning of the semester </a:t>
            </a:r>
            <a:r>
              <a:rPr lang="en-US" dirty="0" smtClean="0"/>
              <a:t>(which I quickly realized</a:t>
            </a:r>
            <a:r>
              <a:rPr lang="en-US" baseline="0" dirty="0" smtClean="0"/>
              <a:t> were a little too lofty for a semester long research project</a:t>
            </a:r>
            <a:r>
              <a:rPr lang="en-US" baseline="0" dirty="0" smtClean="0"/>
              <a:t>)</a:t>
            </a:r>
            <a:r>
              <a:rPr lang="en-US" dirty="0" smtClean="0"/>
              <a:t>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 smtClean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After reading papers, getting up to speed on how the lab works </a:t>
            </a:r>
            <a:r>
              <a:rPr lang="en-US" dirty="0" smtClean="0">
                <a:sym typeface="Wingdings"/>
              </a:rPr>
              <a:t> quickly realized</a:t>
            </a:r>
            <a:r>
              <a:rPr lang="en-US" baseline="0" dirty="0" smtClean="0">
                <a:sym typeface="Wingdings"/>
              </a:rPr>
              <a:t> that definitely too lofty!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>
                <a:sym typeface="Wingdings"/>
              </a:rPr>
              <a:t>The overarching goal of this project was to take those 40% that don’t map and extract some sort of valuable analysis about asthma </a:t>
            </a:r>
            <a:r>
              <a:rPr lang="en-US" baseline="0" dirty="0" err="1" smtClean="0">
                <a:sym typeface="Wingdings"/>
              </a:rPr>
              <a:t>endotypes</a:t>
            </a:r>
            <a:endParaRPr lang="en-US" baseline="0" dirty="0" smtClean="0">
              <a:sym typeface="Wingdings"/>
            </a:endParaRP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 smtClean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Already multiple versions of </a:t>
            </a:r>
            <a:r>
              <a:rPr lang="en-US" dirty="0" err="1" smtClean="0"/>
              <a:t>exceRpt</a:t>
            </a:r>
            <a:r>
              <a:rPr lang="en-US" dirty="0" smtClean="0"/>
              <a:t> out – including </a:t>
            </a:r>
            <a:r>
              <a:rPr lang="en-US" dirty="0" err="1" smtClean="0"/>
              <a:t>longRNA</a:t>
            </a:r>
            <a:r>
              <a:rPr lang="en-US" baseline="0" dirty="0" smtClean="0"/>
              <a:t> / </a:t>
            </a:r>
            <a:r>
              <a:rPr lang="en-US" baseline="0" dirty="0" err="1" smtClean="0"/>
              <a:t>shortRNA</a:t>
            </a:r>
            <a:r>
              <a:rPr lang="en-US" baseline="0" dirty="0" smtClean="0"/>
              <a:t>, what is the motivation here?</a:t>
            </a:r>
            <a:endParaRPr lang="en-US" dirty="0" smtClean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In our case, this</a:t>
            </a:r>
            <a:r>
              <a:rPr lang="en-US" baseline="0" dirty="0" smtClean="0"/>
              <a:t> is directly motivated by</a:t>
            </a:r>
            <a:r>
              <a:rPr lang="en-US" dirty="0" smtClean="0"/>
              <a:t> an undertaking</a:t>
            </a:r>
            <a:r>
              <a:rPr lang="en-US" baseline="0" dirty="0" smtClean="0"/>
              <a:t> </a:t>
            </a:r>
            <a:r>
              <a:rPr lang="en-US" dirty="0" smtClean="0"/>
              <a:t>with Professor Geoff</a:t>
            </a:r>
            <a:r>
              <a:rPr lang="en-US" baseline="0" dirty="0" smtClean="0"/>
              <a:t> </a:t>
            </a:r>
            <a:r>
              <a:rPr lang="en-US" dirty="0" err="1" smtClean="0"/>
              <a:t>Chupp</a:t>
            </a:r>
            <a:r>
              <a:rPr lang="en-US" dirty="0" smtClean="0"/>
              <a:t>, at the medical school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Idea: Paired</a:t>
            </a:r>
            <a:r>
              <a:rPr lang="en-US" baseline="0" dirty="0" smtClean="0"/>
              <a:t> end reads provide more information – more information = more accurate!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A89A9-904A-3D4A-A042-BBDA4E0B45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2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Only coded in R and a little</a:t>
            </a:r>
            <a:r>
              <a:rPr lang="en-US" baseline="0" dirty="0" smtClean="0"/>
              <a:t> bit of python – relatively steep learning curve working in terminal with the bash shell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Bash, </a:t>
            </a:r>
            <a:r>
              <a:rPr lang="en-US" baseline="0" dirty="0" err="1" smtClean="0"/>
              <a:t>unix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hpc</a:t>
            </a:r>
            <a:endParaRPr lang="en-US" baseline="0" dirty="0" smtClean="0"/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Received a personal </a:t>
            </a:r>
            <a:r>
              <a:rPr lang="en-US" baseline="0" dirty="0" err="1" smtClean="0"/>
              <a:t>bootcamp</a:t>
            </a:r>
            <a:r>
              <a:rPr lang="en-US" baseline="0" dirty="0" smtClean="0"/>
              <a:t> over thanksgiving break that helped a ton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baseline="0" dirty="0" smtClean="0"/>
              <a:t>Tenets of bioinformatics – had been a summer since I had studied any of this stuff, had to remember things like: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Basic tenets of sequence alignment, what </a:t>
            </a:r>
            <a:r>
              <a:rPr lang="en-US" baseline="0" dirty="0" err="1" smtClean="0"/>
              <a:t>fastQC</a:t>
            </a:r>
            <a:r>
              <a:rPr lang="en-US" baseline="0" dirty="0" smtClean="0"/>
              <a:t> is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baseline="0" dirty="0" err="1" smtClean="0"/>
              <a:t>exceRpt</a:t>
            </a:r>
            <a:endParaRPr lang="en-US" baseline="0" dirty="0" smtClean="0"/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Layers upon layers of </a:t>
            </a:r>
            <a:r>
              <a:rPr lang="en-US" baseline="0" dirty="0" err="1" smtClean="0"/>
              <a:t>makefiles</a:t>
            </a:r>
            <a:endParaRPr lang="en-US" baseline="0" dirty="0" smtClean="0"/>
          </a:p>
          <a:p>
            <a:pPr marL="1085850" lvl="2" indent="-171450">
              <a:buFont typeface="Arial" charset="0"/>
              <a:buChar char="•"/>
            </a:pPr>
            <a:r>
              <a:rPr lang="en-US" baseline="0" dirty="0" smtClean="0"/>
              <a:t>Target, dependencies 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A89A9-904A-3D4A-A042-BBDA4E0B45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21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Makefile</a:t>
            </a:r>
            <a:r>
              <a:rPr lang="en-US" dirty="0" smtClean="0"/>
              <a:t> tree: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Will see on the next slide, this includes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 smtClean="0"/>
              <a:t>Writing adapter sequence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 smtClean="0"/>
              <a:t>Guessing </a:t>
            </a:r>
            <a:r>
              <a:rPr lang="en-US" dirty="0" err="1" smtClean="0"/>
              <a:t>fastq</a:t>
            </a:r>
            <a:r>
              <a:rPr lang="en-US" dirty="0" smtClean="0"/>
              <a:t> quality encoding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 smtClean="0"/>
              <a:t>Clipping adapter sequence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 smtClean="0"/>
              <a:t>Trim</a:t>
            </a:r>
            <a:r>
              <a:rPr lang="en-US" baseline="0" dirty="0" smtClean="0"/>
              <a:t>ming reads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Filtering reads with poor overall base quality, removing </a:t>
            </a:r>
            <a:r>
              <a:rPr lang="en-US" baseline="0" dirty="0" err="1" smtClean="0"/>
              <a:t>homopolymer</a:t>
            </a:r>
            <a:r>
              <a:rPr lang="en-US" baseline="0" dirty="0" smtClean="0"/>
              <a:t> repeats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Performing </a:t>
            </a:r>
            <a:r>
              <a:rPr lang="en-US" baseline="0" dirty="0" err="1" smtClean="0"/>
              <a:t>FastQC</a:t>
            </a:r>
            <a:r>
              <a:rPr lang="en-US" baseline="0" dirty="0" smtClean="0"/>
              <a:t> after adapter removal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baseline="0" dirty="0" smtClean="0"/>
              <a:t>STAR aligner – maps to </a:t>
            </a:r>
            <a:r>
              <a:rPr lang="en-US" baseline="0" dirty="0" err="1" smtClean="0"/>
              <a:t>UniVec</a:t>
            </a:r>
            <a:r>
              <a:rPr lang="en-US" baseline="0" dirty="0" smtClean="0"/>
              <a:t> contaminant sequences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A89A9-904A-3D4A-A042-BBDA4E0B45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A89A9-904A-3D4A-A042-BBDA4E0B45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02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Successfully</a:t>
            </a:r>
            <a:r>
              <a:rPr lang="en-US" baseline="0" dirty="0" smtClean="0"/>
              <a:t> compiled and ran </a:t>
            </a:r>
            <a:r>
              <a:rPr lang="en-US" baseline="0" dirty="0" err="1" smtClean="0"/>
              <a:t>exceRpt_longRNA_PE</a:t>
            </a:r>
            <a:r>
              <a:rPr lang="en-US" baseline="0" dirty="0" smtClean="0"/>
              <a:t> on </a:t>
            </a:r>
            <a:r>
              <a:rPr lang="en-US" baseline="0" dirty="0" err="1" smtClean="0"/>
              <a:t>Malasezzia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globosa</a:t>
            </a:r>
            <a:r>
              <a:rPr lang="en-US" baseline="0" dirty="0" smtClean="0"/>
              <a:t> test run </a:t>
            </a:r>
            <a:r>
              <a:rPr lang="en-US" baseline="0" dirty="0" smtClean="0">
                <a:sym typeface="Wingdings"/>
              </a:rPr>
              <a:t> so no reads were aligned at all</a:t>
            </a:r>
            <a:r>
              <a:rPr lang="is-IS" baseline="0" dirty="0" smtClean="0">
                <a:sym typeface="Wingdings"/>
              </a:rPr>
              <a:t>…</a:t>
            </a:r>
          </a:p>
          <a:p>
            <a:r>
              <a:rPr lang="en-US" baseline="0" dirty="0" smtClean="0">
                <a:sym typeface="Wingdings"/>
              </a:rPr>
              <a:t>R</a:t>
            </a:r>
            <a:r>
              <a:rPr lang="is-IS" baseline="0" dirty="0" smtClean="0">
                <a:sym typeface="Wingdings"/>
              </a:rPr>
              <a:t>untime analysis – only took about 4 minutes longer, Univec contaminant step is when both reads are read which is the bulk of the extended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A89A9-904A-3D4A-A042-BBDA4E0B45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08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Microbiota alignment: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From pilot data, that includes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 smtClean="0"/>
              <a:t>Strep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 err="1" smtClean="0"/>
              <a:t>Malassezia</a:t>
            </a:r>
            <a:endParaRPr lang="en-US" dirty="0" smtClean="0"/>
          </a:p>
          <a:p>
            <a:pPr marL="628650" lvl="1" indent="-171450">
              <a:buFont typeface="Arial" charset="0"/>
              <a:buChar char="•"/>
            </a:pPr>
            <a:r>
              <a:rPr lang="en-US" dirty="0" smtClean="0"/>
              <a:t>Lactobacillus </a:t>
            </a:r>
            <a:r>
              <a:rPr lang="en-US" dirty="0" err="1" smtClean="0"/>
              <a:t>rhamnosus</a:t>
            </a:r>
            <a:endParaRPr lang="en-US" dirty="0" smtClean="0"/>
          </a:p>
          <a:p>
            <a:pPr marL="171450" lvl="0" indent="-171450">
              <a:buFont typeface="Arial" charset="0"/>
              <a:buChar char="•"/>
            </a:pPr>
            <a:r>
              <a:rPr lang="en-US" dirty="0" smtClean="0"/>
              <a:t>Test best algorithm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 smtClean="0"/>
              <a:t>Unique problem of how</a:t>
            </a:r>
            <a:r>
              <a:rPr lang="en-US" baseline="0" dirty="0" smtClean="0"/>
              <a:t> to assign relative abundances to species that are close to each other on the phylogenetic tree (therefore have similar genomes)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Multiple algorithms have been tried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This would likely involve using some well-characterized test data set, testing multiple algorithms on it, then applying the best algorithm to our output from </a:t>
            </a:r>
            <a:r>
              <a:rPr lang="en-US" baseline="0" dirty="0" err="1" smtClean="0"/>
              <a:t>exceRpt</a:t>
            </a:r>
            <a:endParaRPr lang="en-US" baseline="0" dirty="0" smtClean="0"/>
          </a:p>
          <a:p>
            <a:pPr marL="171450" lvl="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A89A9-904A-3D4A-A042-BBDA4E0B45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39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</a:p>
          <a:p>
            <a:endParaRPr lang="en-US" dirty="0" smtClean="0"/>
          </a:p>
          <a:p>
            <a:r>
              <a:rPr lang="en-US" dirty="0" smtClean="0"/>
              <a:t>Dan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Always</a:t>
            </a:r>
            <a:r>
              <a:rPr lang="en-US" baseline="0" dirty="0" smtClean="0"/>
              <a:t> being available by phone / email / skype when I have dumb questions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Also taking me on when I probably just added more work to your day – thanks!</a:t>
            </a:r>
          </a:p>
          <a:p>
            <a:pPr marL="171450" indent="-171450">
              <a:buFont typeface="Arial" charset="0"/>
              <a:buChar char="•"/>
            </a:pPr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en-US" baseline="0" dirty="0" err="1" smtClean="0"/>
              <a:t>Timur+Gerstein</a:t>
            </a:r>
            <a:r>
              <a:rPr lang="en-US" baseline="0" dirty="0" smtClean="0"/>
              <a:t> </a:t>
            </a:r>
            <a:r>
              <a:rPr lang="en-US" baseline="0" dirty="0" smtClean="0"/>
              <a:t>lab – providing ecosystem necessary to do this project</a:t>
            </a:r>
            <a:endParaRPr lang="en-US" baseline="0" dirty="0" smtClean="0"/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Code help! Very helpful and definitely expedited the amount of things I need to do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Everyone very kind and very receptive to email when I had </a:t>
            </a:r>
            <a:r>
              <a:rPr lang="en-US" baseline="0" dirty="0" smtClean="0"/>
              <a:t>questions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Also forgiving when I didn’t know what I was doing in grace and overloaded home storage quota with 220 GB!</a:t>
            </a:r>
            <a:endParaRPr lang="en-US" baseline="0" dirty="0" smtClean="0"/>
          </a:p>
          <a:p>
            <a:pPr marL="171450" lvl="0" indent="-171450">
              <a:buFont typeface="Arial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charset="0"/>
              <a:buChar char="•"/>
            </a:pPr>
            <a:r>
              <a:rPr lang="en-US" baseline="0" dirty="0" smtClean="0"/>
              <a:t>Hope to stay on next semester, continue working on this project for my thesis!</a:t>
            </a:r>
          </a:p>
          <a:p>
            <a:pPr marL="628650" lvl="1" indent="-171450">
              <a:buFont typeface="Arial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A89A9-904A-3D4A-A042-BBDA4E0B45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1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923C-A836-094C-9AE2-84D0466D8EBF}" type="datetime1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14A6-7093-E943-8882-2D5B2612E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4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CF0F-AFB0-F845-8B68-EC8DBF173FDF}" type="datetime1">
              <a:rPr lang="en-US" smtClean="0"/>
              <a:t>12/14/16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14A6-7093-E943-8882-2D5B2612E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05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0B21-5B19-1F45-AE79-7CBEAB6C6E0A}" type="datetime1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14A6-7093-E943-8882-2D5B2612E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63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538B-EABA-F542-96F5-2C6C0D111777}" type="datetime1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14A6-7093-E943-8882-2D5B2612E7F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9030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E7540-1131-A142-9D56-EA47C5BA079B}" type="datetime1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14A6-7093-E943-8882-2D5B2612E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66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1576-5029-3C4A-8829-E7F3B9EFA1F7}" type="datetime1">
              <a:rPr lang="en-US" smtClean="0"/>
              <a:t>12/14/16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14A6-7093-E943-8882-2D5B2612E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83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1410-B7D2-BB4F-A3E6-F9D2CCC01DF8}" type="datetime1">
              <a:rPr lang="en-US" smtClean="0"/>
              <a:t>12/14/16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14A6-7093-E943-8882-2D5B2612E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94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0E0A-6851-9946-AA3F-3632D3FF8868}" type="datetime1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14A6-7093-E943-8882-2D5B2612E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25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3379-FF24-FA41-AE2E-04FE2EAAC198}" type="datetime1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14A6-7093-E943-8882-2D5B2612E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55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39BE2-7812-7E43-B5E4-99017F7AC8D8}" type="datetime1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14A6-7093-E943-8882-2D5B2612E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7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82F4-E419-1F42-98FA-351C5A5ABFBF}" type="datetime1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14A6-7093-E943-8882-2D5B2612E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F2B6-8CE0-0545-A429-D70DA5A4CE42}" type="datetime1">
              <a:rPr lang="en-US" smtClean="0"/>
              <a:t>12/14/16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14A6-7093-E943-8882-2D5B2612E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57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B945-331B-8448-A2E9-9A857C55F93A}" type="datetime1">
              <a:rPr lang="en-US" smtClean="0"/>
              <a:t>12/14/16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14A6-7093-E943-8882-2D5B2612E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6478-B697-1549-8B16-42F9EB213D3C}" type="datetime1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14A6-7093-E943-8882-2D5B2612E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4723-0E4A-9747-9026-DB33E7CF922E}" type="datetime1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14A6-7093-E943-8882-2D5B2612E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08FE-0CCA-E94C-A7A0-772F301D33ED}" type="datetime1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14A6-7093-E943-8882-2D5B2612E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5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E2B8-B79A-D04E-AB35-A91C4D46D541}" type="datetime1">
              <a:rPr lang="en-US" smtClean="0"/>
              <a:t>12/14/16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14A6-7093-E943-8882-2D5B2612E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0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F0888DA-3FA0-B64D-9CE0-F9B85AEBE6DC}" type="datetime1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F14A6-7093-E943-8882-2D5B2612E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53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02" r:id="rId12"/>
    <p:sldLayoutId id="2147484103" r:id="rId13"/>
    <p:sldLayoutId id="2147484104" r:id="rId14"/>
    <p:sldLayoutId id="2147484105" r:id="rId15"/>
    <p:sldLayoutId id="2147484106" r:id="rId16"/>
    <p:sldLayoutId id="214748410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000" dirty="0" smtClean="0"/>
              <a:t>Modifying </a:t>
            </a:r>
            <a:r>
              <a:rPr lang="en-US" sz="7000" dirty="0" err="1" smtClean="0"/>
              <a:t>ExceRpt</a:t>
            </a:r>
            <a:r>
              <a:rPr lang="en-US" sz="7000" dirty="0" smtClean="0"/>
              <a:t> for Paired End Reads</a:t>
            </a:r>
            <a:endParaRPr lang="en-US" sz="7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Calvin Rhodes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14A6-7093-E943-8882-2D5B2612E7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9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/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 Medicine Data on asthma </a:t>
            </a:r>
            <a:r>
              <a:rPr lang="en-US" dirty="0" err="1" smtClean="0"/>
              <a:t>endotyping</a:t>
            </a:r>
            <a:r>
              <a:rPr lang="en-US" dirty="0" smtClean="0"/>
              <a:t>: Professor </a:t>
            </a:r>
            <a:r>
              <a:rPr lang="en-US" dirty="0" err="1" smtClean="0"/>
              <a:t>Chupp</a:t>
            </a:r>
            <a:endParaRPr lang="en-US" dirty="0" smtClean="0"/>
          </a:p>
          <a:p>
            <a:pPr lvl="1"/>
            <a:r>
              <a:rPr lang="en-US" dirty="0" smtClean="0"/>
              <a:t>250 sputum </a:t>
            </a:r>
            <a:r>
              <a:rPr lang="en-US" dirty="0" smtClean="0"/>
              <a:t>samples of </a:t>
            </a:r>
            <a:r>
              <a:rPr lang="en-US" dirty="0" err="1" smtClean="0"/>
              <a:t>bulkcellRNAseq</a:t>
            </a:r>
            <a:r>
              <a:rPr lang="en-US" dirty="0" smtClean="0"/>
              <a:t> reads</a:t>
            </a:r>
          </a:p>
          <a:p>
            <a:pPr lvl="2"/>
            <a:r>
              <a:rPr lang="en-US" dirty="0" smtClean="0"/>
              <a:t>40% that </a:t>
            </a:r>
            <a:r>
              <a:rPr lang="en-US" dirty="0" smtClean="0"/>
              <a:t>don’t </a:t>
            </a:r>
            <a:r>
              <a:rPr lang="en-US" dirty="0" smtClean="0"/>
              <a:t>map to </a:t>
            </a:r>
            <a:r>
              <a:rPr lang="en-US" dirty="0" smtClean="0"/>
              <a:t>well characterized databases</a:t>
            </a:r>
            <a:r>
              <a:rPr lang="en-US" dirty="0" smtClean="0"/>
              <a:t> </a:t>
            </a:r>
            <a:r>
              <a:rPr lang="en-US" dirty="0" smtClean="0"/>
              <a:t>– not being used!</a:t>
            </a:r>
          </a:p>
          <a:p>
            <a:r>
              <a:rPr lang="en-US" dirty="0" smtClean="0"/>
              <a:t>Paired end reads: more information = more accurate?</a:t>
            </a:r>
          </a:p>
          <a:p>
            <a:pPr lvl="1"/>
            <a:r>
              <a:rPr lang="en-US" dirty="0" smtClean="0"/>
              <a:t>Less ambiguous alignments  - indicates to alignment program how much it would expect to overlap with the genome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14A6-7093-E943-8882-2D5B2612E7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4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4722301" cy="4195481"/>
          </a:xfrm>
        </p:spPr>
        <p:txBody>
          <a:bodyPr/>
          <a:lstStyle/>
          <a:p>
            <a:r>
              <a:rPr lang="en-US" dirty="0" smtClean="0"/>
              <a:t>Bash, Unix, HPC</a:t>
            </a:r>
          </a:p>
          <a:p>
            <a:r>
              <a:rPr lang="en-US" dirty="0" smtClean="0"/>
              <a:t>Tenets of Bioinformatics</a:t>
            </a:r>
          </a:p>
          <a:p>
            <a:r>
              <a:rPr lang="en-US" dirty="0" smtClean="0"/>
              <a:t>Diving into </a:t>
            </a:r>
            <a:r>
              <a:rPr lang="en-US" dirty="0" err="1" smtClean="0"/>
              <a:t>exceRpt</a:t>
            </a:r>
            <a:endParaRPr lang="en-US" dirty="0" smtClean="0"/>
          </a:p>
          <a:p>
            <a:pPr lvl="1"/>
            <a:r>
              <a:rPr lang="en-US" dirty="0" smtClean="0"/>
              <a:t>understanding </a:t>
            </a:r>
            <a:r>
              <a:rPr lang="en-US" dirty="0" err="1" smtClean="0"/>
              <a:t>makefiles</a:t>
            </a:r>
            <a:r>
              <a:rPr lang="en-US" dirty="0" smtClean="0"/>
              <a:t>, documentation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582" y="2052918"/>
            <a:ext cx="6238567" cy="318867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14A6-7093-E943-8882-2D5B2612E7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8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Removing adapters + primers, preprocessing: read 1 + read 2</a:t>
            </a:r>
          </a:p>
          <a:p>
            <a:pPr lvl="1"/>
            <a:r>
              <a:rPr lang="en-US" dirty="0" err="1" smtClean="0"/>
              <a:t>Makefile</a:t>
            </a:r>
            <a:r>
              <a:rPr lang="en-US" dirty="0" smtClean="0"/>
              <a:t> tree: 4 levels deep with both read 1, read 2 processed simultaneously</a:t>
            </a:r>
          </a:p>
          <a:p>
            <a:r>
              <a:rPr lang="en-US" dirty="0" smtClean="0"/>
              <a:t>STAR aligner (Alex </a:t>
            </a:r>
            <a:r>
              <a:rPr lang="en-US" dirty="0" err="1" smtClean="0"/>
              <a:t>Dobin</a:t>
            </a:r>
            <a:r>
              <a:rPr lang="en-US" dirty="0" smtClean="0"/>
              <a:t>) – paired end read capability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Output is same with single end or paired end</a:t>
            </a:r>
          </a:p>
          <a:p>
            <a:r>
              <a:rPr lang="en-US" dirty="0" smtClean="0"/>
              <a:t>Delete extra files created by simultaneous 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14A6-7093-E943-8882-2D5B2612E7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0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Modifications (cont.)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54"/>
          <a:stretch/>
        </p:blipFill>
        <p:spPr>
          <a:xfrm>
            <a:off x="646111" y="1256222"/>
            <a:ext cx="4521749" cy="5338916"/>
          </a:xfrm>
        </p:spPr>
      </p:pic>
      <p:sp>
        <p:nvSpPr>
          <p:cNvPr id="5" name="Rectangle 4"/>
          <p:cNvSpPr/>
          <p:nvPr/>
        </p:nvSpPr>
        <p:spPr>
          <a:xfrm>
            <a:off x="1933591" y="1811045"/>
            <a:ext cx="2153265" cy="845707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solidFill>
              <a:srgbClr val="00B050"/>
            </a:solidFill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136" y="2335494"/>
            <a:ext cx="6223819" cy="31803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74201" y="4131458"/>
            <a:ext cx="2868754" cy="1384408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solidFill>
              <a:srgbClr val="00B050"/>
            </a:solidFill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14A6-7093-E943-8882-2D5B2612E7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of Tuesday @1am, 1 successful run of </a:t>
            </a:r>
            <a:r>
              <a:rPr lang="en-US" dirty="0" err="1" smtClean="0"/>
              <a:t>exceRpt_longRNA_PE</a:t>
            </a:r>
            <a:r>
              <a:rPr lang="en-US" dirty="0" smtClean="0"/>
              <a:t>!</a:t>
            </a:r>
          </a:p>
          <a:p>
            <a:r>
              <a:rPr lang="en-US" dirty="0" smtClean="0"/>
              <a:t>Runtime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longRNA</a:t>
            </a:r>
            <a:r>
              <a:rPr lang="en-US" dirty="0" smtClean="0"/>
              <a:t> - pipeline == </a:t>
            </a:r>
            <a:r>
              <a:rPr lang="en-US" dirty="0" smtClean="0"/>
              <a:t>4:25.95</a:t>
            </a:r>
            <a:endParaRPr lang="en-US" dirty="0" smtClean="0"/>
          </a:p>
          <a:p>
            <a:pPr lvl="1"/>
            <a:r>
              <a:rPr lang="en-US" dirty="0" err="1" smtClean="0"/>
              <a:t>longRNA_PE</a:t>
            </a:r>
            <a:r>
              <a:rPr lang="en-US" dirty="0" smtClean="0"/>
              <a:t> – pipeline == 4:29.09</a:t>
            </a:r>
          </a:p>
          <a:p>
            <a:r>
              <a:rPr lang="en-US" dirty="0" smtClean="0"/>
              <a:t>Ran </a:t>
            </a:r>
            <a:r>
              <a:rPr lang="en-US" dirty="0" smtClean="0"/>
              <a:t>on </a:t>
            </a:r>
            <a:r>
              <a:rPr lang="en-US" dirty="0" err="1" smtClean="0"/>
              <a:t>M.globosa</a:t>
            </a:r>
            <a:r>
              <a:rPr lang="en-US" dirty="0" smtClean="0"/>
              <a:t> test set</a:t>
            </a:r>
            <a:r>
              <a:rPr lang="is-IS" dirty="0" smtClean="0"/>
              <a:t>… so no aligned reads</a:t>
            </a:r>
          </a:p>
          <a:p>
            <a:pPr lvl="1"/>
            <a:r>
              <a:rPr lang="is-IS" dirty="0" smtClean="0"/>
              <a:t>Next steps: run on 250 bulkCellRNAseq samples</a:t>
            </a:r>
          </a:p>
          <a:p>
            <a:r>
              <a:rPr lang="is-IS" dirty="0" smtClean="0"/>
              <a:t>(edit: 12/14) Broke script by trying to scrap </a:t>
            </a:r>
            <a:r>
              <a:rPr lang="is-IS" dirty="0" smtClean="0"/>
              <a:t>adapterSequence makefile</a:t>
            </a:r>
            <a:r>
              <a:rPr lang="is-IS" dirty="0" smtClean="0">
                <a:sym typeface="Wingdings"/>
              </a:rPr>
              <a:t> </a:t>
            </a:r>
            <a:r>
              <a:rPr lang="is-IS" dirty="0" smtClean="0">
                <a:sym typeface="Wingdings"/>
              </a:rPr>
              <a:t>look into nitty gritty</a:t>
            </a:r>
            <a:endParaRPr lang="is-I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14A6-7093-E943-8882-2D5B2612E7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1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Discussion, 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Polish final </a:t>
            </a:r>
            <a:r>
              <a:rPr lang="en-US" dirty="0" err="1" smtClean="0"/>
              <a:t>exceRpt</a:t>
            </a:r>
            <a:r>
              <a:rPr lang="en-US" dirty="0" smtClean="0"/>
              <a:t> script</a:t>
            </a:r>
          </a:p>
          <a:p>
            <a:pPr lvl="1"/>
            <a:r>
              <a:rPr lang="en-US" dirty="0" smtClean="0"/>
              <a:t>(edit 12/14) No more broken executables</a:t>
            </a:r>
            <a:r>
              <a:rPr lang="en-US" dirty="0" smtClean="0"/>
              <a:t>! </a:t>
            </a:r>
            <a:endParaRPr lang="en-US" dirty="0" smtClean="0"/>
          </a:p>
          <a:p>
            <a:pPr lvl="1"/>
            <a:r>
              <a:rPr lang="en-US" dirty="0" err="1" smtClean="0"/>
              <a:t>rRNA</a:t>
            </a:r>
            <a:r>
              <a:rPr lang="en-US" dirty="0" smtClean="0"/>
              <a:t> output tables	</a:t>
            </a:r>
          </a:p>
          <a:p>
            <a:r>
              <a:rPr lang="en-US" dirty="0" smtClean="0"/>
              <a:t>Run for 250 </a:t>
            </a:r>
            <a:r>
              <a:rPr lang="en-US" dirty="0" err="1" smtClean="0"/>
              <a:t>bulkCellRNASeq</a:t>
            </a:r>
            <a:r>
              <a:rPr lang="en-US" dirty="0" smtClean="0"/>
              <a:t> samples</a:t>
            </a:r>
          </a:p>
          <a:p>
            <a:r>
              <a:rPr lang="en-US" dirty="0" smtClean="0"/>
              <a:t>Build custom database for </a:t>
            </a:r>
            <a:r>
              <a:rPr lang="en-US" dirty="0" smtClean="0"/>
              <a:t>microbiota </a:t>
            </a:r>
            <a:r>
              <a:rPr lang="en-US" dirty="0" smtClean="0"/>
              <a:t>alignment, perform relative abundance calculation </a:t>
            </a:r>
            <a:r>
              <a:rPr lang="en-US" dirty="0" smtClean="0"/>
              <a:t>– exogenous alignment</a:t>
            </a:r>
          </a:p>
          <a:p>
            <a:r>
              <a:rPr lang="en-US" dirty="0" smtClean="0"/>
              <a:t>Identity </a:t>
            </a:r>
            <a:r>
              <a:rPr lang="en-US" dirty="0" smtClean="0"/>
              <a:t>best algorithm for calculating relative abundance among closely related species</a:t>
            </a:r>
          </a:p>
          <a:p>
            <a:pPr lvl="1"/>
            <a:r>
              <a:rPr lang="en-US" dirty="0" smtClean="0"/>
              <a:t>RDP’s naïve </a:t>
            </a:r>
            <a:r>
              <a:rPr lang="en-US" dirty="0" err="1" smtClean="0"/>
              <a:t>bayesian</a:t>
            </a:r>
            <a:r>
              <a:rPr lang="en-US" dirty="0" smtClean="0"/>
              <a:t> </a:t>
            </a:r>
            <a:r>
              <a:rPr lang="en-US" dirty="0" err="1" smtClean="0"/>
              <a:t>clasifier</a:t>
            </a:r>
            <a:endParaRPr lang="en-US" dirty="0" smtClean="0"/>
          </a:p>
          <a:p>
            <a:pPr lvl="1"/>
            <a:r>
              <a:rPr lang="en-US" dirty="0" err="1" smtClean="0"/>
              <a:t>MetaPhlAn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14A6-7093-E943-8882-2D5B2612E7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4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Dan </a:t>
            </a:r>
          </a:p>
          <a:p>
            <a:r>
              <a:rPr lang="en-US" dirty="0" err="1" smtClean="0"/>
              <a:t>Timur</a:t>
            </a:r>
            <a:r>
              <a:rPr lang="en-US" dirty="0" smtClean="0"/>
              <a:t> + Gerstein </a:t>
            </a:r>
            <a:r>
              <a:rPr lang="en-US" dirty="0" smtClean="0"/>
              <a:t>lab</a:t>
            </a:r>
          </a:p>
          <a:p>
            <a:r>
              <a:rPr lang="en-US" dirty="0" smtClean="0"/>
              <a:t>Modern day technology!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14A6-7093-E943-8882-2D5B2612E7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1060</TotalTime>
  <Words>801</Words>
  <Application>Microsoft Macintosh PowerPoint</Application>
  <PresentationFormat>Widescreen</PresentationFormat>
  <Paragraphs>110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Century Gothic</vt:lpstr>
      <vt:lpstr>Wingdings</vt:lpstr>
      <vt:lpstr>Wingdings 3</vt:lpstr>
      <vt:lpstr>Arial</vt:lpstr>
      <vt:lpstr>Ion</vt:lpstr>
      <vt:lpstr>Modifying ExceRpt for Paired End Reads</vt:lpstr>
      <vt:lpstr>Background / Motivation</vt:lpstr>
      <vt:lpstr>Initial Challenges</vt:lpstr>
      <vt:lpstr>Modifications</vt:lpstr>
      <vt:lpstr>Modifications (cont.)</vt:lpstr>
      <vt:lpstr>Data and Analysis</vt:lpstr>
      <vt:lpstr>Discussion, Moving Forward</vt:lpstr>
      <vt:lpstr>Thank You!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Calvin Rhodes</dc:creator>
  <cp:lastModifiedBy>Calvin Rhodes</cp:lastModifiedBy>
  <cp:revision>35</cp:revision>
  <dcterms:created xsi:type="dcterms:W3CDTF">2016-12-12T21:27:04Z</dcterms:created>
  <dcterms:modified xsi:type="dcterms:W3CDTF">2016-12-14T15:50:25Z</dcterms:modified>
</cp:coreProperties>
</file>