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7" r:id="rId2"/>
    <p:sldId id="257" r:id="rId3"/>
    <p:sldId id="264" r:id="rId4"/>
    <p:sldId id="258" r:id="rId5"/>
    <p:sldId id="263" r:id="rId6"/>
    <p:sldId id="261" r:id="rId7"/>
    <p:sldId id="260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5" d="100"/>
          <a:sy n="65" d="100"/>
        </p:scale>
        <p:origin x="-1592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9284E-5E39-0741-947B-0C2BE7EB7032}" type="datetimeFigureOut">
              <a:rPr lang="en-US" smtClean="0"/>
              <a:t>12/13/16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D18B1-DFBB-AD41-B62D-06EDD0465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04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D1A49-77BD-7240-8A8F-FF2280328D4D}" type="datetimeFigureOut">
              <a:rPr lang="en-US" smtClean="0"/>
              <a:t>12/13/16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569A1-06C0-0F4F-BAAF-DBBBF6552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26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FA44-9812-4243-BA2D-11E3718D7376}" type="datetime1">
              <a:rPr lang="en-US" smtClean="0"/>
              <a:t>12/13/16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4A09-9A71-4044-A178-660F91DFD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028E-CE2A-B74A-A132-C130C94A3B7F}" type="datetime1">
              <a:rPr lang="en-US" smtClean="0"/>
              <a:t>12/13/16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4A09-9A71-4044-A178-660F91DFD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82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97B3C-6174-074C-A19C-62BF8293BC2E}" type="datetime1">
              <a:rPr lang="en-US" smtClean="0"/>
              <a:t>12/13/16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4A09-9A71-4044-A178-660F91DFD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89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FA45-5047-BC4C-B1D2-A0C7F780EE37}" type="datetime1">
              <a:rPr lang="en-US" smtClean="0"/>
              <a:t>12/13/16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4A09-9A71-4044-A178-660F91DFD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49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62AA-F0F4-E04D-A147-A3E717206580}" type="datetime1">
              <a:rPr lang="en-US" smtClean="0"/>
              <a:t>12/13/16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4A09-9A71-4044-A178-660F91DFD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64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DA65-5994-CC4A-A052-2928FED04CF9}" type="datetime1">
              <a:rPr lang="en-US" smtClean="0"/>
              <a:t>12/13/16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4A09-9A71-4044-A178-660F91DFD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7A2-9780-CC46-9ADB-C4DB503E100F}" type="datetime1">
              <a:rPr lang="en-US" smtClean="0"/>
              <a:t>12/13/16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4A09-9A71-4044-A178-660F91DFD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41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FC11-1779-2E43-8DA3-2603EE0C4A89}" type="datetime1">
              <a:rPr lang="en-US" smtClean="0"/>
              <a:t>12/13/16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4A09-9A71-4044-A178-660F91DFD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75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EA40C-668E-134F-B400-51E13AE14D9C}" type="datetime1">
              <a:rPr lang="en-US" smtClean="0"/>
              <a:t>12/13/16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4A09-9A71-4044-A178-660F91DFD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58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D480-0408-6944-A6AF-C5038D8DA7CD}" type="datetime1">
              <a:rPr lang="en-US" smtClean="0"/>
              <a:t>12/13/16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4A09-9A71-4044-A178-660F91DFD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07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A29F-B9FD-4441-8451-867F086A0445}" type="datetime1">
              <a:rPr lang="en-US" smtClean="0"/>
              <a:t>12/13/16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4A09-9A71-4044-A178-660F91DFD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14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4DA17-D8CF-FC40-95BF-7BAD42C9A3FF}" type="datetime1">
              <a:rPr lang="en-US" smtClean="0"/>
              <a:t>12/13/16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F4A09-9A71-4044-A178-660F91DFD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4A09-9A71-4044-A178-660F91DFDAD3}" type="slidenum">
              <a:rPr lang="en-US" smtClean="0"/>
              <a:t>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86154" y="1384719"/>
            <a:ext cx="746369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Elucidating mechanisms that govern </a:t>
            </a:r>
            <a:r>
              <a:rPr lang="en-US" sz="2800" b="1" dirty="0" err="1" smtClean="0"/>
              <a:t>miRNA-eQTLs</a:t>
            </a:r>
            <a:endParaRPr lang="en-US" sz="2800" b="1" dirty="0" smtClean="0"/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Q</a:t>
            </a:r>
            <a:r>
              <a:rPr lang="en-US" sz="2400" b="1" smtClean="0"/>
              <a:t>: To </a:t>
            </a:r>
            <a:r>
              <a:rPr lang="en-US" sz="2400" b="1" dirty="0" smtClean="0"/>
              <a:t>what extent do predicted enhancers help to drive the strength (as measured using different metrics) of </a:t>
            </a:r>
            <a:r>
              <a:rPr lang="en-US" sz="2400" b="1" dirty="0" err="1" smtClean="0"/>
              <a:t>miRNA-eQTLs</a:t>
            </a:r>
            <a:r>
              <a:rPr lang="en-US" sz="2400" b="1" dirty="0" smtClean="0"/>
              <a:t>?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209166" y="4231209"/>
            <a:ext cx="66095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en-US" sz="2200" b="1" dirty="0" smtClean="0">
                <a:sym typeface="Wingdings"/>
              </a:rPr>
              <a:t>Use ENCODE-annotated enhancers</a:t>
            </a:r>
          </a:p>
          <a:p>
            <a:pPr marL="285750" indent="-285750">
              <a:buFont typeface="Wingdings" charset="0"/>
              <a:buChar char="à"/>
            </a:pPr>
            <a:r>
              <a:rPr lang="en-US" sz="2200" b="1" dirty="0" smtClean="0">
                <a:sym typeface="Wingdings"/>
              </a:rPr>
              <a:t>Restrict analysis to “Strong Enhancers” (count = 904)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72677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75097" y="1141100"/>
            <a:ext cx="4289037" cy="4289037"/>
          </a:xfrm>
          <a:prstGeom prst="ellipse">
            <a:avLst/>
          </a:prstGeom>
          <a:solidFill>
            <a:schemeClr val="tx2">
              <a:lumMod val="40000"/>
              <a:lumOff val="60000"/>
              <a:alpha val="39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706108" y="1767312"/>
            <a:ext cx="2932446" cy="2932446"/>
          </a:xfrm>
          <a:prstGeom prst="ellipse">
            <a:avLst/>
          </a:prstGeom>
          <a:solidFill>
            <a:srgbClr val="FF0000">
              <a:alpha val="2900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72231" y="525855"/>
            <a:ext cx="2043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All </a:t>
            </a:r>
            <a:r>
              <a:rPr lang="en-US" sz="2400" b="1" u="sng" dirty="0" err="1" smtClean="0"/>
              <a:t>Cis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eQTLs</a:t>
            </a:r>
            <a:endParaRPr lang="en-US" sz="2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5855344" y="5694166"/>
            <a:ext cx="2279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Trans </a:t>
            </a:r>
            <a:r>
              <a:rPr lang="en-US" dirty="0" err="1" smtClean="0"/>
              <a:t>eQTLs</a:t>
            </a:r>
            <a:r>
              <a:rPr lang="en-US" dirty="0" smtClean="0"/>
              <a:t> in annotated reg. regions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16319" y="2974859"/>
            <a:ext cx="652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2635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67503" y="2974859"/>
            <a:ext cx="535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215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52665" y="196953"/>
            <a:ext cx="281557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/>
              <a:t>eQTL</a:t>
            </a:r>
            <a:r>
              <a:rPr lang="en-US" sz="2400" b="1" u="sng" dirty="0" smtClean="0"/>
              <a:t> SNVs in ENCODE-annotated regulatory regions</a:t>
            </a:r>
            <a:endParaRPr lang="en-US" sz="2400" b="1" u="sng" dirty="0"/>
          </a:p>
        </p:txBody>
      </p:sp>
      <p:sp>
        <p:nvSpPr>
          <p:cNvPr id="9" name="Rectangle 8"/>
          <p:cNvSpPr/>
          <p:nvPr/>
        </p:nvSpPr>
        <p:spPr>
          <a:xfrm>
            <a:off x="2312875" y="2974859"/>
            <a:ext cx="652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6977</a:t>
            </a:r>
            <a:endParaRPr lang="en-US" dirty="0"/>
          </a:p>
        </p:txBody>
      </p:sp>
      <p:cxnSp>
        <p:nvCxnSpPr>
          <p:cNvPr id="10" name="Straight Connector 9"/>
          <p:cNvCxnSpPr>
            <a:stCxn id="13" idx="0"/>
          </p:cNvCxnSpPr>
          <p:nvPr/>
        </p:nvCxnSpPr>
        <p:spPr>
          <a:xfrm flipV="1">
            <a:off x="1298173" y="3344192"/>
            <a:ext cx="1199884" cy="2403163"/>
          </a:xfrm>
          <a:prstGeom prst="line">
            <a:avLst/>
          </a:prstGeom>
          <a:ln w="50800"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5747355"/>
            <a:ext cx="25963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/>
              <a:t>Cis</a:t>
            </a:r>
            <a:r>
              <a:rPr lang="en-US" dirty="0" smtClean="0"/>
              <a:t> </a:t>
            </a:r>
            <a:r>
              <a:rPr lang="en-US" dirty="0" err="1" smtClean="0"/>
              <a:t>eQTLs</a:t>
            </a:r>
            <a:r>
              <a:rPr lang="en-US" dirty="0" smtClean="0"/>
              <a:t> that do not fall</a:t>
            </a:r>
          </a:p>
          <a:p>
            <a:pPr algn="ctr"/>
            <a:r>
              <a:rPr lang="en-US" dirty="0" smtClean="0"/>
              <a:t> in annotated reg. regions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848729" y="5747355"/>
            <a:ext cx="30722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/>
              <a:t>Cis</a:t>
            </a:r>
            <a:r>
              <a:rPr lang="en-US" dirty="0" smtClean="0"/>
              <a:t> </a:t>
            </a:r>
            <a:r>
              <a:rPr lang="en-US" dirty="0" err="1" smtClean="0"/>
              <a:t>eQTLs</a:t>
            </a:r>
            <a:r>
              <a:rPr lang="en-US" dirty="0" smtClean="0"/>
              <a:t> within </a:t>
            </a:r>
          </a:p>
          <a:p>
            <a:pPr algn="ctr"/>
            <a:r>
              <a:rPr lang="en-US" dirty="0" smtClean="0"/>
              <a:t>regulatory regions (promoters,</a:t>
            </a:r>
          </a:p>
          <a:p>
            <a:pPr algn="ctr"/>
            <a:r>
              <a:rPr lang="en-US" dirty="0" smtClean="0"/>
              <a:t> enhancers,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6" name="Straight Connector 15"/>
          <p:cNvCxnSpPr>
            <a:stCxn id="14" idx="0"/>
          </p:cNvCxnSpPr>
          <p:nvPr/>
        </p:nvCxnSpPr>
        <p:spPr>
          <a:xfrm flipV="1">
            <a:off x="4384836" y="3528859"/>
            <a:ext cx="507271" cy="2218496"/>
          </a:xfrm>
          <a:prstGeom prst="line">
            <a:avLst/>
          </a:prstGeom>
          <a:ln w="50800"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0"/>
          </p:cNvCxnSpPr>
          <p:nvPr/>
        </p:nvCxnSpPr>
        <p:spPr>
          <a:xfrm flipH="1" flipV="1">
            <a:off x="6221143" y="3400819"/>
            <a:ext cx="773764" cy="2293347"/>
          </a:xfrm>
          <a:prstGeom prst="line">
            <a:avLst/>
          </a:prstGeom>
          <a:ln w="50800"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4A09-9A71-4044-A178-660F91DFDA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87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x_fdr_r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061"/>
            <a:ext cx="2468880" cy="5486400"/>
          </a:xfrm>
          <a:prstGeom prst="rect">
            <a:avLst/>
          </a:prstGeom>
        </p:spPr>
      </p:pic>
      <p:pic>
        <p:nvPicPr>
          <p:cNvPr id="3" name="Picture 2" descr="box_h2q_ra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07" y="503061"/>
            <a:ext cx="2468880" cy="5486400"/>
          </a:xfrm>
          <a:prstGeom prst="rect">
            <a:avLst/>
          </a:prstGeom>
        </p:spPr>
      </p:pic>
      <p:pic>
        <p:nvPicPr>
          <p:cNvPr id="4" name="Picture 3" descr="box_maf_ran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979" y="503061"/>
            <a:ext cx="2468880" cy="5486400"/>
          </a:xfrm>
          <a:prstGeom prst="rect">
            <a:avLst/>
          </a:prstGeom>
        </p:spPr>
      </p:pic>
      <p:pic>
        <p:nvPicPr>
          <p:cNvPr id="5" name="Picture 4" descr="box_p_val_ran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0" y="503061"/>
            <a:ext cx="2468880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82" y="6447659"/>
            <a:ext cx="4528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Heritability in </a:t>
            </a:r>
            <a:r>
              <a:rPr lang="en-US" dirty="0" err="1" smtClean="0"/>
              <a:t>miRNA</a:t>
            </a:r>
            <a:r>
              <a:rPr lang="en-US" dirty="0" smtClean="0"/>
              <a:t> expression levels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59507" y="565673"/>
            <a:ext cx="3124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*</a:t>
            </a: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4A09-9A71-4044-A178-660F91DFDAD3}" type="slidenum">
              <a:rPr lang="en-US" smtClean="0"/>
              <a:t>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75042" y="5714751"/>
            <a:ext cx="497570" cy="22743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84614" y="6086329"/>
            <a:ext cx="497570" cy="227434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66168" y="5601376"/>
            <a:ext cx="541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eQTLs</a:t>
            </a:r>
            <a:r>
              <a:rPr lang="en-US" dirty="0" smtClean="0"/>
              <a:t> for which the SNV </a:t>
            </a:r>
            <a:r>
              <a:rPr lang="en-US" b="1" i="1" dirty="0" smtClean="0"/>
              <a:t>does not</a:t>
            </a:r>
            <a:r>
              <a:rPr lang="en-US" dirty="0" smtClean="0"/>
              <a:t> lie in an enhancer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66168" y="5980157"/>
            <a:ext cx="541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eQTLs</a:t>
            </a:r>
            <a:r>
              <a:rPr lang="en-US" dirty="0" smtClean="0"/>
              <a:t> for which the SNV </a:t>
            </a:r>
            <a:r>
              <a:rPr lang="en-US" b="1" i="1" dirty="0" smtClean="0"/>
              <a:t>does</a:t>
            </a:r>
            <a:r>
              <a:rPr lang="en-US" dirty="0" smtClean="0"/>
              <a:t> lie in an enhancer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419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_be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911" y="1078771"/>
            <a:ext cx="6197089" cy="3913951"/>
          </a:xfrm>
          <a:prstGeom prst="rect">
            <a:avLst/>
          </a:prstGeom>
        </p:spPr>
      </p:pic>
      <p:pic>
        <p:nvPicPr>
          <p:cNvPr id="3" name="Picture 2" descr="box_beta_ran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5" r="10865" b="9100"/>
          <a:stretch/>
        </p:blipFill>
        <p:spPr>
          <a:xfrm>
            <a:off x="374560" y="658326"/>
            <a:ext cx="2331366" cy="486812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4A09-9A71-4044-A178-660F91DFDAD3}" type="slidenum">
              <a:rPr lang="en-US" smtClean="0"/>
              <a:t>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75042" y="5871055"/>
            <a:ext cx="497570" cy="22743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84614" y="6242633"/>
            <a:ext cx="497570" cy="227434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66168" y="5757680"/>
            <a:ext cx="541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eQTLs</a:t>
            </a:r>
            <a:r>
              <a:rPr lang="en-US" dirty="0" smtClean="0"/>
              <a:t> for which the SNV </a:t>
            </a:r>
            <a:r>
              <a:rPr lang="en-US" b="1" i="1" dirty="0" smtClean="0"/>
              <a:t>does not</a:t>
            </a:r>
            <a:r>
              <a:rPr lang="en-US" dirty="0" smtClean="0"/>
              <a:t> lie in an enhancer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66168" y="6136461"/>
            <a:ext cx="541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eQTLs</a:t>
            </a:r>
            <a:r>
              <a:rPr lang="en-US" dirty="0" smtClean="0"/>
              <a:t> for which the SNV </a:t>
            </a:r>
            <a:r>
              <a:rPr lang="en-US" b="1" i="1" dirty="0" smtClean="0"/>
              <a:t>does</a:t>
            </a:r>
            <a:r>
              <a:rPr lang="en-US" dirty="0" smtClean="0"/>
              <a:t> lie in an enhancer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587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b_abs_be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41" y="818303"/>
            <a:ext cx="6723818" cy="4246622"/>
          </a:xfrm>
          <a:prstGeom prst="rect">
            <a:avLst/>
          </a:prstGeom>
        </p:spPr>
      </p:pic>
      <p:pic>
        <p:nvPicPr>
          <p:cNvPr id="5" name="Picture 4" descr="box_abs_beta_ran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8" b="8759"/>
          <a:stretch/>
        </p:blipFill>
        <p:spPr>
          <a:xfrm>
            <a:off x="72510" y="95692"/>
            <a:ext cx="2505631" cy="557105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4A09-9A71-4044-A178-660F91DFDAD3}" type="slidenum">
              <a:rPr lang="en-US" smtClean="0"/>
              <a:t>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042" y="5871055"/>
            <a:ext cx="497570" cy="22743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84614" y="6242633"/>
            <a:ext cx="497570" cy="227434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66168" y="5757680"/>
            <a:ext cx="541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eQTLs</a:t>
            </a:r>
            <a:r>
              <a:rPr lang="en-US" dirty="0" smtClean="0"/>
              <a:t> for which the SNV </a:t>
            </a:r>
            <a:r>
              <a:rPr lang="en-US" b="1" i="1" dirty="0" smtClean="0"/>
              <a:t>does not</a:t>
            </a:r>
            <a:r>
              <a:rPr lang="en-US" dirty="0" smtClean="0"/>
              <a:t> lie in an enhancer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66168" y="6136461"/>
            <a:ext cx="541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eQTLs</a:t>
            </a:r>
            <a:r>
              <a:rPr lang="en-US" dirty="0" smtClean="0"/>
              <a:t> for which the SNV </a:t>
            </a:r>
            <a:r>
              <a:rPr lang="en-US" b="1" i="1" dirty="0" smtClean="0"/>
              <a:t>does</a:t>
            </a:r>
            <a:r>
              <a:rPr lang="en-US" dirty="0" smtClean="0"/>
              <a:t> lie in an enhancer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223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b_t_st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77" y="980273"/>
            <a:ext cx="6796514" cy="4292535"/>
          </a:xfrm>
          <a:prstGeom prst="rect">
            <a:avLst/>
          </a:prstGeom>
        </p:spPr>
      </p:pic>
      <p:pic>
        <p:nvPicPr>
          <p:cNvPr id="4" name="Picture 3" descr="box_t_stat_ran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2266" b="7996"/>
          <a:stretch/>
        </p:blipFill>
        <p:spPr>
          <a:xfrm>
            <a:off x="155377" y="399808"/>
            <a:ext cx="2267390" cy="528390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4A09-9A71-4044-A178-660F91DFDAD3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75042" y="5871055"/>
            <a:ext cx="497570" cy="22743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84614" y="6242633"/>
            <a:ext cx="497570" cy="227434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66168" y="5757680"/>
            <a:ext cx="541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eQTLs</a:t>
            </a:r>
            <a:r>
              <a:rPr lang="en-US" dirty="0" smtClean="0"/>
              <a:t> for which the SNV </a:t>
            </a:r>
            <a:r>
              <a:rPr lang="en-US" b="1" i="1" dirty="0" smtClean="0"/>
              <a:t>does not</a:t>
            </a:r>
            <a:r>
              <a:rPr lang="en-US" dirty="0" smtClean="0"/>
              <a:t> lie in an enhancer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66168" y="6136461"/>
            <a:ext cx="541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eQTLs</a:t>
            </a:r>
            <a:r>
              <a:rPr lang="en-US" dirty="0" smtClean="0"/>
              <a:t> for which the SNV </a:t>
            </a:r>
            <a:r>
              <a:rPr lang="en-US" b="1" i="1" dirty="0" smtClean="0"/>
              <a:t>does</a:t>
            </a:r>
            <a:r>
              <a:rPr lang="en-US" dirty="0" smtClean="0"/>
              <a:t> lie in an enhancer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732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86411" y="6395185"/>
            <a:ext cx="2133600" cy="365125"/>
          </a:xfrm>
        </p:spPr>
        <p:txBody>
          <a:bodyPr/>
          <a:lstStyle/>
          <a:p>
            <a:fld id="{921F4A09-9A71-4044-A178-660F91DFDAD3}" type="slidenum">
              <a:rPr lang="en-US" smtClean="0"/>
              <a:t>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3877" y="72731"/>
            <a:ext cx="8342923" cy="2893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Can also use enhancer data </a:t>
            </a:r>
            <a:r>
              <a:rPr lang="en-US" dirty="0" smtClean="0"/>
              <a:t>from </a:t>
            </a:r>
            <a:r>
              <a:rPr lang="en-US" dirty="0" err="1" smtClean="0"/>
              <a:t>e</a:t>
            </a:r>
            <a:r>
              <a:rPr lang="en-US" dirty="0" err="1" smtClean="0"/>
              <a:t>pigenome</a:t>
            </a:r>
            <a:r>
              <a:rPr lang="en-US" dirty="0" smtClean="0"/>
              <a:t> roadmap: specific to blood types (need a systematic and justifiable way to merge enhancer data for different blood cell sub-types) – some of this carried out by undergrad (Holly Zhou)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Primary monocytes from peripheral blood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Primary neutrophils from peripheral blood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Primary B cells from cord blood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Primary B cells from peripheral blood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Primary T cells from cord blood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Primary T cells from peripheral blood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Primary mononuclear cells from peripheral blood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&amp; a battery of T cell sub-types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96627" y="3437497"/>
            <a:ext cx="8342923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Blood sub-cell type 1</a:t>
            </a:r>
          </a:p>
          <a:p>
            <a:endParaRPr lang="en-US" dirty="0" smtClean="0"/>
          </a:p>
          <a:p>
            <a:r>
              <a:rPr lang="en-US" dirty="0" smtClean="0"/>
              <a:t>Blood sub-cell type 2</a:t>
            </a:r>
          </a:p>
          <a:p>
            <a:endParaRPr lang="en-US" dirty="0" smtClean="0"/>
          </a:p>
          <a:p>
            <a:r>
              <a:rPr lang="en-US" dirty="0" smtClean="0"/>
              <a:t>Blood sub-cell type 3</a:t>
            </a:r>
          </a:p>
          <a:p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767425" y="3637683"/>
            <a:ext cx="5706402" cy="0"/>
          </a:xfrm>
          <a:prstGeom prst="line">
            <a:avLst/>
          </a:prstGeom>
          <a:ln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67425" y="4200391"/>
            <a:ext cx="5706402" cy="0"/>
          </a:xfrm>
          <a:prstGeom prst="line">
            <a:avLst/>
          </a:prstGeom>
          <a:ln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767425" y="4724022"/>
            <a:ext cx="5706402" cy="0"/>
          </a:xfrm>
          <a:prstGeom prst="line">
            <a:avLst/>
          </a:prstGeom>
          <a:ln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94317" y="5473049"/>
            <a:ext cx="18747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Enhancer list: </a:t>
            </a:r>
          </a:p>
          <a:p>
            <a:r>
              <a:rPr lang="en-US" sz="2400" dirty="0" smtClean="0"/>
              <a:t>E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∪ E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∪ E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178318" y="3470602"/>
            <a:ext cx="1016586" cy="249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87025" y="4075791"/>
            <a:ext cx="1016586" cy="249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24348" y="4599422"/>
            <a:ext cx="1016586" cy="249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05950" y="3513083"/>
            <a:ext cx="1016586" cy="249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95119" y="4599422"/>
            <a:ext cx="1016586" cy="249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767425" y="5951038"/>
            <a:ext cx="5706402" cy="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178318" y="3488160"/>
            <a:ext cx="0" cy="246287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503611" y="4075791"/>
            <a:ext cx="0" cy="187524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124348" y="4599423"/>
            <a:ext cx="11723" cy="1351615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140934" y="4599423"/>
            <a:ext cx="11723" cy="1351615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605950" y="3524584"/>
            <a:ext cx="19538" cy="2426454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911705" y="4599422"/>
            <a:ext cx="23445" cy="135161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178317" y="5826438"/>
            <a:ext cx="1325293" cy="249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096994" y="5826438"/>
            <a:ext cx="1055663" cy="249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605950" y="5826438"/>
            <a:ext cx="1309662" cy="249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413366" y="337900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Enh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41608" y="397889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Enh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41214" y="450740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Enh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28084" y="341248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Enh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60584" y="451439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Enh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71979" y="5727296"/>
            <a:ext cx="5001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“</a:t>
            </a:r>
            <a:r>
              <a:rPr lang="en-US" b="1" dirty="0" err="1" smtClean="0">
                <a:solidFill>
                  <a:schemeClr val="bg1"/>
                </a:solidFill>
              </a:rPr>
              <a:t>Enh</a:t>
            </a:r>
            <a:r>
              <a:rPr lang="en-US" b="1" dirty="0" smtClean="0">
                <a:solidFill>
                  <a:schemeClr val="bg1"/>
                </a:solidFill>
              </a:rPr>
              <a:t>”                        “</a:t>
            </a:r>
            <a:r>
              <a:rPr lang="en-US" b="1" dirty="0" err="1" smtClean="0">
                <a:solidFill>
                  <a:schemeClr val="bg1"/>
                </a:solidFill>
              </a:rPr>
              <a:t>Enh</a:t>
            </a:r>
            <a:r>
              <a:rPr lang="en-US" b="1" dirty="0" smtClean="0">
                <a:solidFill>
                  <a:schemeClr val="bg1"/>
                </a:solidFill>
              </a:rPr>
              <a:t>”                     “</a:t>
            </a:r>
            <a:r>
              <a:rPr lang="en-US" b="1" dirty="0" err="1" smtClean="0">
                <a:solidFill>
                  <a:schemeClr val="bg1"/>
                </a:solidFill>
              </a:rPr>
              <a:t>Enh</a:t>
            </a:r>
            <a:r>
              <a:rPr lang="en-US" b="1" dirty="0" smtClean="0">
                <a:solidFill>
                  <a:schemeClr val="bg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5587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50910" y="6420198"/>
            <a:ext cx="2133600" cy="365125"/>
          </a:xfrm>
        </p:spPr>
        <p:txBody>
          <a:bodyPr/>
          <a:lstStyle/>
          <a:p>
            <a:fld id="{921F4A09-9A71-4044-A178-660F91DFDAD3}" type="slidenum">
              <a:rPr lang="en-US" smtClean="0"/>
              <a:t>8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79684" y="383790"/>
            <a:ext cx="792185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Important consideration: the regulatory regions may not correspond to the target </a:t>
            </a:r>
            <a:r>
              <a:rPr lang="en-US" sz="2000" dirty="0" err="1" smtClean="0"/>
              <a:t>miRNAs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Raw data considerations (IRB, </a:t>
            </a:r>
            <a:r>
              <a:rPr lang="en-US" sz="2000" dirty="0" err="1" smtClean="0"/>
              <a:t>etc</a:t>
            </a:r>
            <a:r>
              <a:rPr lang="en-US" sz="2000" dirty="0" smtClean="0"/>
              <a:t>)?</a:t>
            </a:r>
          </a:p>
          <a:p>
            <a:r>
              <a:rPr lang="en-US" sz="2000" dirty="0" smtClean="0"/>
              <a:t>      + new info beyond processed data</a:t>
            </a:r>
          </a:p>
          <a:p>
            <a:r>
              <a:rPr lang="en-US" sz="2000" dirty="0" smtClean="0"/>
              <a:t>      + expedite process w/consultation from collaborators at </a:t>
            </a:r>
          </a:p>
          <a:p>
            <a:r>
              <a:rPr lang="en-US" sz="2000" dirty="0" smtClean="0"/>
              <a:t>	  med school?</a:t>
            </a:r>
          </a:p>
          <a:p>
            <a:endParaRPr lang="en-US" sz="2000" dirty="0" smtClean="0"/>
          </a:p>
          <a:p>
            <a:r>
              <a:rPr lang="en-US" sz="2000" dirty="0" smtClean="0"/>
              <a:t>Investigating</a:t>
            </a:r>
            <a:r>
              <a:rPr lang="en-US" sz="2000" dirty="0" smtClean="0"/>
              <a:t> links to </a:t>
            </a:r>
            <a:r>
              <a:rPr lang="en-US" sz="2000" dirty="0" err="1" smtClean="0"/>
              <a:t>GTEx</a:t>
            </a:r>
            <a:r>
              <a:rPr lang="en-US" sz="2000" dirty="0" smtClean="0"/>
              <a:t> </a:t>
            </a:r>
            <a:r>
              <a:rPr lang="en-US" sz="2000" dirty="0" err="1" smtClean="0"/>
              <a:t>eQTLs</a:t>
            </a:r>
            <a:r>
              <a:rPr lang="en-US" sz="2000" dirty="0" smtClean="0"/>
              <a:t>. -- </a:t>
            </a:r>
            <a:r>
              <a:rPr lang="en-US" sz="2000" dirty="0" err="1" smtClean="0"/>
              <a:t>ie</a:t>
            </a:r>
            <a:r>
              <a:rPr lang="en-US" sz="2000" dirty="0" smtClean="0"/>
              <a:t>, are there detectable </a:t>
            </a:r>
            <a:r>
              <a:rPr lang="en-US" sz="2000" dirty="0" err="1" smtClean="0"/>
              <a:t>eQTLs</a:t>
            </a:r>
            <a:r>
              <a:rPr lang="en-US" sz="2000" dirty="0" smtClean="0"/>
              <a:t> in </a:t>
            </a:r>
            <a:r>
              <a:rPr lang="en-US" sz="2000" dirty="0" err="1" smtClean="0"/>
              <a:t>GTEx</a:t>
            </a:r>
            <a:r>
              <a:rPr lang="en-US" sz="2000" dirty="0" smtClean="0"/>
              <a:t> Whole Blood samples that actually arise from </a:t>
            </a:r>
            <a:r>
              <a:rPr lang="en-US" sz="2000" dirty="0" err="1" smtClean="0"/>
              <a:t>miRNA-eQTLs</a:t>
            </a:r>
            <a:r>
              <a:rPr lang="en-US" sz="2000" dirty="0" smtClean="0"/>
              <a:t>, wherein the </a:t>
            </a:r>
            <a:r>
              <a:rPr lang="en-US" sz="2000" dirty="0" err="1" smtClean="0"/>
              <a:t>GTEx</a:t>
            </a:r>
            <a:r>
              <a:rPr lang="en-US" sz="2000" dirty="0" smtClean="0"/>
              <a:t> gene is the target of the associated </a:t>
            </a:r>
            <a:r>
              <a:rPr lang="en-US" sz="2000" dirty="0" err="1" smtClean="0"/>
              <a:t>miRNA</a:t>
            </a:r>
            <a:r>
              <a:rPr lang="en-US" sz="2000" dirty="0" smtClean="0"/>
              <a:t>?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2660 Framingham-</a:t>
            </a:r>
            <a:r>
              <a:rPr lang="en-US" sz="2000" b="1" dirty="0" err="1" smtClean="0">
                <a:solidFill>
                  <a:srgbClr val="FF0000"/>
                </a:solidFill>
              </a:rPr>
              <a:t>GTEx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eQTL</a:t>
            </a:r>
            <a:r>
              <a:rPr lang="en-US" sz="2000" b="1" dirty="0" smtClean="0">
                <a:solidFill>
                  <a:srgbClr val="FF0000"/>
                </a:solidFill>
              </a:rPr>
              <a:t> matches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(out of 9612 Framingham </a:t>
            </a:r>
            <a:r>
              <a:rPr lang="en-US" sz="2000" b="1" dirty="0" err="1" smtClean="0">
                <a:solidFill>
                  <a:srgbClr val="FF0000"/>
                </a:solidFill>
              </a:rPr>
              <a:t>mirQTLs</a:t>
            </a:r>
            <a:r>
              <a:rPr lang="en-US" sz="2000" b="1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endParaRPr lang="en-US" sz="2200" b="1" dirty="0" smtClean="0">
              <a:solidFill>
                <a:srgbClr val="FF0000"/>
              </a:solidFill>
            </a:endParaRPr>
          </a:p>
          <a:p>
            <a:endParaRPr lang="en-US" sz="2200" dirty="0" smtClean="0"/>
          </a:p>
          <a:p>
            <a:endParaRPr lang="en-US" sz="2200" dirty="0" smtClean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703392" y="5534861"/>
            <a:ext cx="7424616" cy="0"/>
          </a:xfrm>
          <a:prstGeom prst="line">
            <a:avLst/>
          </a:prstGeom>
          <a:ln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884615" y="5332108"/>
            <a:ext cx="2422769" cy="41414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040920" y="5330657"/>
            <a:ext cx="242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Protein-coding gene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1" name="Explosion 1 40"/>
          <p:cNvSpPr/>
          <p:nvPr/>
        </p:nvSpPr>
        <p:spPr>
          <a:xfrm>
            <a:off x="1132056" y="5311396"/>
            <a:ext cx="431019" cy="431019"/>
          </a:xfrm>
          <a:prstGeom prst="irregularSeal1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053904" y="5685180"/>
            <a:ext cx="570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SNV</a:t>
            </a:r>
            <a:endParaRPr lang="en-US" dirty="0"/>
          </a:p>
        </p:txBody>
      </p:sp>
      <p:sp>
        <p:nvSpPr>
          <p:cNvPr id="43" name="Curved Up Arrow 42"/>
          <p:cNvSpPr/>
          <p:nvPr/>
        </p:nvSpPr>
        <p:spPr>
          <a:xfrm>
            <a:off x="1404425" y="5999870"/>
            <a:ext cx="4397470" cy="550656"/>
          </a:xfrm>
          <a:prstGeom prst="curvedUpArrow">
            <a:avLst>
              <a:gd name="adj1" fmla="val 0"/>
              <a:gd name="adj2" fmla="val 49082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996585" y="5344819"/>
            <a:ext cx="800047" cy="414147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974166" y="5350195"/>
            <a:ext cx="92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miRNA</a:t>
            </a:r>
            <a:endParaRPr lang="en-US" b="1" dirty="0"/>
          </a:p>
        </p:txBody>
      </p:sp>
      <p:sp>
        <p:nvSpPr>
          <p:cNvPr id="46" name="Curved Up Arrow 45"/>
          <p:cNvSpPr/>
          <p:nvPr/>
        </p:nvSpPr>
        <p:spPr>
          <a:xfrm flipV="1">
            <a:off x="1404425" y="4919578"/>
            <a:ext cx="2084733" cy="412529"/>
          </a:xfrm>
          <a:prstGeom prst="curvedUpArrow">
            <a:avLst>
              <a:gd name="adj1" fmla="val 0"/>
              <a:gd name="adj2" fmla="val 49082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7" name="Curved Up Arrow 46"/>
          <p:cNvSpPr/>
          <p:nvPr/>
        </p:nvSpPr>
        <p:spPr>
          <a:xfrm flipV="1">
            <a:off x="3489158" y="4865713"/>
            <a:ext cx="2084733" cy="412529"/>
          </a:xfrm>
          <a:prstGeom prst="curvedUpArrow">
            <a:avLst>
              <a:gd name="adj1" fmla="val 0"/>
              <a:gd name="adj2" fmla="val 49082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942170" y="6181194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GTEx</a:t>
            </a:r>
            <a:r>
              <a:rPr lang="en-US" dirty="0" smtClean="0"/>
              <a:t> </a:t>
            </a:r>
            <a:r>
              <a:rPr lang="en-US" dirty="0" err="1" smtClean="0"/>
              <a:t>eQTL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62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374</Words>
  <Application>Microsoft Macintosh PowerPoint</Application>
  <PresentationFormat>On-screen Show (4:3)</PresentationFormat>
  <Paragraphs>71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DECLAN CLARKE</dc:creator>
  <cp:lastModifiedBy>DECLAN CLARKE</cp:lastModifiedBy>
  <cp:revision>67</cp:revision>
  <dcterms:created xsi:type="dcterms:W3CDTF">2016-12-13T02:45:47Z</dcterms:created>
  <dcterms:modified xsi:type="dcterms:W3CDTF">2016-12-13T21:22:23Z</dcterms:modified>
</cp:coreProperties>
</file>