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7" r:id="rId2"/>
  </p:sldIdLst>
  <p:sldSz cx="9144000" cy="9144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/>
    <p:restoredTop sz="94604"/>
  </p:normalViewPr>
  <p:slideViewPr>
    <p:cSldViewPr snapToGrid="0" snapToObjects="1">
      <p:cViewPr>
        <p:scale>
          <a:sx n="96" d="100"/>
          <a:sy n="96" d="100"/>
        </p:scale>
        <p:origin x="1880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96484"/>
            <a:ext cx="7772400" cy="318346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802717"/>
            <a:ext cx="6858000" cy="220768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48EC1-3A59-7A46-99DC-A82E815684A3}" type="datetimeFigureOut">
              <a:rPr lang="en-US" smtClean="0"/>
              <a:t>12/12/16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D313-447B-2E4C-92F6-B82B02C4A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491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48EC1-3A59-7A46-99DC-A82E815684A3}" type="datetimeFigureOut">
              <a:rPr lang="en-US" smtClean="0"/>
              <a:t>12/12/16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D313-447B-2E4C-92F6-B82B02C4A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449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486834"/>
            <a:ext cx="1971675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486834"/>
            <a:ext cx="5800725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48EC1-3A59-7A46-99DC-A82E815684A3}" type="datetimeFigureOut">
              <a:rPr lang="en-US" smtClean="0"/>
              <a:t>12/12/16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D313-447B-2E4C-92F6-B82B02C4A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935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48EC1-3A59-7A46-99DC-A82E815684A3}" type="datetimeFigureOut">
              <a:rPr lang="en-US" smtClean="0"/>
              <a:t>12/12/16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D313-447B-2E4C-92F6-B82B02C4A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8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2279653"/>
            <a:ext cx="7886700" cy="3803649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6119286"/>
            <a:ext cx="7886700" cy="200024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48EC1-3A59-7A46-99DC-A82E815684A3}" type="datetimeFigureOut">
              <a:rPr lang="en-US" smtClean="0"/>
              <a:t>12/12/16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D313-447B-2E4C-92F6-B82B02C4A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616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434167"/>
            <a:ext cx="388620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434167"/>
            <a:ext cx="388620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48EC1-3A59-7A46-99DC-A82E815684A3}" type="datetimeFigureOut">
              <a:rPr lang="en-US" smtClean="0"/>
              <a:t>12/12/16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D313-447B-2E4C-92F6-B82B02C4A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976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86836"/>
            <a:ext cx="7886700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2241551"/>
            <a:ext cx="3868340" cy="109854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3340100"/>
            <a:ext cx="3868340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2241551"/>
            <a:ext cx="3887391" cy="109854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3340100"/>
            <a:ext cx="3887391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48EC1-3A59-7A46-99DC-A82E815684A3}" type="datetimeFigureOut">
              <a:rPr lang="en-US" smtClean="0"/>
              <a:t>12/12/16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D313-447B-2E4C-92F6-B82B02C4A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507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48EC1-3A59-7A46-99DC-A82E815684A3}" type="datetimeFigureOut">
              <a:rPr lang="en-US" smtClean="0"/>
              <a:t>12/12/16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D313-447B-2E4C-92F6-B82B02C4A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37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48EC1-3A59-7A46-99DC-A82E815684A3}" type="datetimeFigureOut">
              <a:rPr lang="en-US" smtClean="0"/>
              <a:t>12/12/16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D313-447B-2E4C-92F6-B82B02C4A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213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609600"/>
            <a:ext cx="294917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316569"/>
            <a:ext cx="4629150" cy="64981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743200"/>
            <a:ext cx="2949178" cy="508211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48EC1-3A59-7A46-99DC-A82E815684A3}" type="datetimeFigureOut">
              <a:rPr lang="en-US" smtClean="0"/>
              <a:t>12/12/16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D313-447B-2E4C-92F6-B82B02C4A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440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609600"/>
            <a:ext cx="294917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316569"/>
            <a:ext cx="4629150" cy="6498167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743200"/>
            <a:ext cx="2949178" cy="508211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48EC1-3A59-7A46-99DC-A82E815684A3}" type="datetimeFigureOut">
              <a:rPr lang="en-US" smtClean="0"/>
              <a:t>12/12/16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D313-447B-2E4C-92F6-B82B02C4A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186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486836"/>
            <a:ext cx="78867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434167"/>
            <a:ext cx="78867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8475136"/>
            <a:ext cx="20574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48EC1-3A59-7A46-99DC-A82E815684A3}" type="datetimeFigureOut">
              <a:rPr lang="en-US" smtClean="0"/>
              <a:t>12/12/16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8475136"/>
            <a:ext cx="30861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8475136"/>
            <a:ext cx="20574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DD313-447B-2E4C-92F6-B82B02C4A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76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tiff"/><Relationship Id="rId3" Type="http://schemas.openxmlformats.org/officeDocument/2006/relationships/image" Target="../media/image2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4070" y="437322"/>
            <a:ext cx="4090781" cy="7341704"/>
          </a:xfrm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marL="0" indent="0" defTabSz="121917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Title: </a:t>
            </a:r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The Unicorn Genome</a:t>
            </a:r>
            <a:endParaRPr lang="en-US" sz="1400" dirty="0">
              <a:latin typeface="Arial" charset="0"/>
              <a:ea typeface="Arial" charset="0"/>
              <a:cs typeface="Arial" charset="0"/>
            </a:endParaRPr>
          </a:p>
          <a:p>
            <a:pPr marL="0" indent="0" defTabSz="1219170">
              <a:lnSpc>
                <a:spcPct val="100000"/>
              </a:lnSpc>
              <a:spcBef>
                <a:spcPts val="0"/>
              </a:spcBef>
              <a:buNone/>
            </a:pPr>
            <a:endParaRPr lang="en-US" sz="1400" dirty="0">
              <a:latin typeface="Arial" charset="0"/>
              <a:ea typeface="Arial" charset="0"/>
              <a:cs typeface="Arial" charset="0"/>
            </a:endParaRPr>
          </a:p>
          <a:p>
            <a:pPr marL="0" indent="0" defTabSz="121917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Abstract: We </a:t>
            </a:r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sequence the </a:t>
            </a:r>
            <a:r>
              <a:rPr lang="en-US" sz="1400" i="1" dirty="0" err="1" smtClean="0">
                <a:latin typeface="Arial" charset="0"/>
                <a:ea typeface="Arial" charset="0"/>
                <a:cs typeface="Arial" charset="0"/>
              </a:rPr>
              <a:t>Equus</a:t>
            </a:r>
            <a:r>
              <a:rPr lang="en-US" sz="1400" i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400" i="1" dirty="0" err="1" smtClean="0">
                <a:latin typeface="Arial" charset="0"/>
                <a:ea typeface="Arial" charset="0"/>
                <a:cs typeface="Arial" charset="0"/>
              </a:rPr>
              <a:t>Unicornuus</a:t>
            </a:r>
            <a:r>
              <a:rPr lang="en-US" sz="1400" i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genome at 300x finding 2000 more genes that previously annotated</a:t>
            </a:r>
            <a:r>
              <a:rPr lang="is-IS" sz="1400" dirty="0" smtClean="0">
                <a:latin typeface="Arial" charset="0"/>
                <a:ea typeface="Arial" charset="0"/>
                <a:cs typeface="Arial" charset="0"/>
              </a:rPr>
              <a:t>…</a:t>
            </a:r>
          </a:p>
          <a:p>
            <a:pPr marL="0" indent="0" defTabSz="1219170">
              <a:lnSpc>
                <a:spcPct val="100000"/>
              </a:lnSpc>
              <a:spcBef>
                <a:spcPts val="0"/>
              </a:spcBef>
              <a:buNone/>
            </a:pPr>
            <a:endParaRPr lang="is-IS" sz="1400" dirty="0">
              <a:latin typeface="Arial" charset="0"/>
              <a:ea typeface="Arial" charset="0"/>
              <a:cs typeface="Arial" charset="0"/>
            </a:endParaRPr>
          </a:p>
          <a:p>
            <a:pPr marL="238125" indent="-238125" defTabSz="1219170">
              <a:lnSpc>
                <a:spcPct val="100000"/>
              </a:lnSpc>
              <a:spcBef>
                <a:spcPts val="0"/>
              </a:spcBef>
              <a:buAutoNum type="romanUcPeriod"/>
            </a:pPr>
            <a:r>
              <a:rPr lang="is-IS" sz="1400" dirty="0" smtClean="0">
                <a:latin typeface="Arial" charset="0"/>
                <a:ea typeface="Arial" charset="0"/>
                <a:cs typeface="Arial" charset="0"/>
              </a:rPr>
              <a:t>Introduction</a:t>
            </a:r>
            <a:endParaRPr lang="en-US" sz="1400" dirty="0" smtClean="0">
              <a:latin typeface="Arial" charset="0"/>
              <a:ea typeface="Arial" charset="0"/>
              <a:cs typeface="Arial" charset="0"/>
            </a:endParaRPr>
          </a:p>
          <a:p>
            <a:pPr marL="461963" lvl="1" indent="-223838" defTabSz="1219170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The unicorn is as great model organism</a:t>
            </a:r>
          </a:p>
          <a:p>
            <a:pPr marL="461963" lvl="1" indent="-223838" defTabSz="1219170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There is a need of the 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u</a:t>
            </a:r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nicorn genome</a:t>
            </a:r>
          </a:p>
          <a:p>
            <a:pPr marL="238125" lvl="1" indent="-238125" defTabSz="1219170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endParaRPr lang="is-IS" sz="1400" dirty="0">
              <a:latin typeface="Arial" charset="0"/>
              <a:ea typeface="Arial" charset="0"/>
              <a:cs typeface="Arial" charset="0"/>
            </a:endParaRPr>
          </a:p>
          <a:p>
            <a:pPr marL="238125" indent="-238125" defTabSz="1219170">
              <a:lnSpc>
                <a:spcPct val="100000"/>
              </a:lnSpc>
              <a:spcBef>
                <a:spcPts val="0"/>
              </a:spcBef>
              <a:buFont typeface="+mj-lt"/>
              <a:buAutoNum type="romanUcPeriod"/>
            </a:pPr>
            <a:r>
              <a:rPr lang="is-IS" sz="1400" dirty="0" smtClean="0">
                <a:latin typeface="Arial" charset="0"/>
                <a:ea typeface="Arial" charset="0"/>
                <a:cs typeface="Arial" charset="0"/>
              </a:rPr>
              <a:t>Methods</a:t>
            </a:r>
          </a:p>
          <a:p>
            <a:pPr marL="461963" lvl="1" indent="-223838" defTabSz="1219170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is-IS" sz="1400" dirty="0" smtClean="0">
                <a:latin typeface="Arial" charset="0"/>
                <a:ea typeface="Arial" charset="0"/>
                <a:cs typeface="Arial" charset="0"/>
              </a:rPr>
              <a:t>Gene Calling</a:t>
            </a:r>
          </a:p>
          <a:p>
            <a:pPr marL="461963" lvl="1" indent="-223838" defTabSz="1219170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is-IS" sz="1400" dirty="0" smtClean="0">
                <a:latin typeface="Arial" charset="0"/>
                <a:ea typeface="Arial" charset="0"/>
                <a:cs typeface="Arial" charset="0"/>
              </a:rPr>
              <a:t>Comparison with </a:t>
            </a:r>
            <a:r>
              <a:rPr lang="is-IS" sz="1400" dirty="0">
                <a:latin typeface="Arial" charset="0"/>
                <a:ea typeface="Arial" charset="0"/>
                <a:cs typeface="Arial" charset="0"/>
              </a:rPr>
              <a:t>m</a:t>
            </a:r>
            <a:r>
              <a:rPr lang="is-IS" sz="1400" dirty="0" smtClean="0">
                <a:latin typeface="Arial" charset="0"/>
                <a:ea typeface="Arial" charset="0"/>
                <a:cs typeface="Arial" charset="0"/>
              </a:rPr>
              <a:t>inotaur genome</a:t>
            </a:r>
          </a:p>
          <a:p>
            <a:pPr marL="461963" lvl="1" indent="-223838" defTabSz="1219170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endParaRPr lang="is-IS" sz="1400" dirty="0" smtClean="0">
              <a:latin typeface="Arial" charset="0"/>
              <a:ea typeface="Arial" charset="0"/>
              <a:cs typeface="Arial" charset="0"/>
            </a:endParaRPr>
          </a:p>
          <a:p>
            <a:pPr marL="461963" lvl="1" indent="-223838" defTabSz="1219170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endParaRPr lang="is-IS" sz="1400" dirty="0">
              <a:latin typeface="Arial" charset="0"/>
              <a:ea typeface="Arial" charset="0"/>
              <a:cs typeface="Arial" charset="0"/>
            </a:endParaRPr>
          </a:p>
          <a:p>
            <a:pPr marL="461963" lvl="1" indent="-223838" defTabSz="1219170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endParaRPr lang="is-IS" sz="1400" dirty="0" smtClean="0">
              <a:latin typeface="Arial" charset="0"/>
              <a:ea typeface="Arial" charset="0"/>
              <a:cs typeface="Arial" charset="0"/>
            </a:endParaRPr>
          </a:p>
          <a:p>
            <a:pPr marL="461963" lvl="1" indent="-223838" defTabSz="1219170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endParaRPr lang="is-IS" sz="1400" dirty="0" smtClean="0">
              <a:latin typeface="Arial" charset="0"/>
              <a:ea typeface="Arial" charset="0"/>
              <a:cs typeface="Arial" charset="0"/>
            </a:endParaRPr>
          </a:p>
          <a:p>
            <a:pPr marL="461963" lvl="1" indent="-223838" defTabSz="1219170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endParaRPr lang="is-IS" sz="1400" dirty="0" smtClean="0">
              <a:latin typeface="Arial" charset="0"/>
              <a:ea typeface="Arial" charset="0"/>
              <a:cs typeface="Arial" charset="0"/>
            </a:endParaRPr>
          </a:p>
          <a:p>
            <a:pPr marL="461963" lvl="1" indent="-223838" defTabSz="1219170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endParaRPr lang="is-IS" sz="1400" dirty="0">
              <a:latin typeface="Arial" charset="0"/>
              <a:ea typeface="Arial" charset="0"/>
              <a:cs typeface="Arial" charset="0"/>
            </a:endParaRPr>
          </a:p>
          <a:p>
            <a:pPr marL="923925" lvl="2" defTabSz="1219170">
              <a:lnSpc>
                <a:spcPct val="10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is-IS" sz="1000" dirty="0">
                <a:latin typeface="Arial" charset="0"/>
                <a:ea typeface="Arial" charset="0"/>
                <a:cs typeface="Arial" charset="0"/>
              </a:rPr>
              <a:t>Figure </a:t>
            </a:r>
            <a:r>
              <a:rPr lang="is-IS" sz="1000" dirty="0" smtClean="0">
                <a:latin typeface="Arial" charset="0"/>
                <a:ea typeface="Arial" charset="0"/>
                <a:cs typeface="Arial" charset="0"/>
              </a:rPr>
              <a:t> 2 Comparing the unicorn and minotaur</a:t>
            </a:r>
            <a:endParaRPr lang="is-IS" sz="1000" dirty="0">
              <a:latin typeface="Arial" charset="0"/>
              <a:ea typeface="Arial" charset="0"/>
              <a:cs typeface="Arial" charset="0"/>
            </a:endParaRPr>
          </a:p>
          <a:p>
            <a:pPr marL="919163" lvl="2" indent="-223838" defTabSz="1219170">
              <a:lnSpc>
                <a:spcPct val="100000"/>
              </a:lnSpc>
              <a:spcBef>
                <a:spcPts val="0"/>
              </a:spcBef>
              <a:buFont typeface="+mj-lt"/>
              <a:buAutoNum type="alphaLcPeriod"/>
            </a:pPr>
            <a:endParaRPr lang="is-IS" sz="1000" dirty="0">
              <a:latin typeface="Arial" charset="0"/>
              <a:ea typeface="Arial" charset="0"/>
              <a:cs typeface="Arial" charset="0"/>
            </a:endParaRPr>
          </a:p>
          <a:p>
            <a:pPr marL="461963" lvl="1" indent="-223838" defTabSz="1219170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is-IS" sz="1400" dirty="0" smtClean="0">
                <a:latin typeface="Arial" charset="0"/>
                <a:ea typeface="Arial" charset="0"/>
                <a:cs typeface="Arial" charset="0"/>
              </a:rPr>
              <a:t>Pseudogenes in the Mickey Mouse genome</a:t>
            </a:r>
            <a:endParaRPr lang="is-IS" sz="1400" dirty="0">
              <a:latin typeface="Arial" charset="0"/>
              <a:ea typeface="Arial" charset="0"/>
              <a:cs typeface="Arial" charset="0"/>
            </a:endParaRPr>
          </a:p>
          <a:p>
            <a:pPr marL="695325" lvl="2" indent="-238125" defTabSz="1219170">
              <a:lnSpc>
                <a:spcPct val="100000"/>
              </a:lnSpc>
              <a:spcBef>
                <a:spcPts val="0"/>
              </a:spcBef>
              <a:buFont typeface="+mj-lt"/>
              <a:buAutoNum type="alphaLcPeriod"/>
            </a:pPr>
            <a:endParaRPr lang="is-IS" sz="1000" dirty="0">
              <a:latin typeface="Arial" charset="0"/>
              <a:ea typeface="Arial" charset="0"/>
              <a:cs typeface="Arial" charset="0"/>
            </a:endParaRPr>
          </a:p>
          <a:p>
            <a:pPr marL="238125" indent="-238125" defTabSz="1219170">
              <a:lnSpc>
                <a:spcPct val="100000"/>
              </a:lnSpc>
              <a:spcBef>
                <a:spcPts val="0"/>
              </a:spcBef>
              <a:buFont typeface="+mj-lt"/>
              <a:buAutoNum type="romanUcPeriod"/>
            </a:pPr>
            <a:r>
              <a:rPr lang="is-IS" sz="1400" dirty="0" smtClean="0">
                <a:latin typeface="Arial" charset="0"/>
                <a:ea typeface="Arial" charset="0"/>
                <a:cs typeface="Arial" charset="0"/>
              </a:rPr>
              <a:t>Results</a:t>
            </a:r>
          </a:p>
          <a:p>
            <a:pPr marL="461963" lvl="1" indent="-223838" defTabSz="1219170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is-IS" sz="1400" dirty="0" smtClean="0">
                <a:latin typeface="Arial" charset="0"/>
                <a:ea typeface="Arial" charset="0"/>
                <a:cs typeface="Arial" charset="0"/>
              </a:rPr>
              <a:t>Number of Unicorn Specifici Genes</a:t>
            </a:r>
          </a:p>
          <a:p>
            <a:pPr marL="461963" lvl="1" indent="-223838" defTabSz="1219170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is-IS" sz="1400" dirty="0">
                <a:latin typeface="Arial" charset="0"/>
                <a:ea typeface="Arial" charset="0"/>
                <a:cs typeface="Arial" charset="0"/>
              </a:rPr>
              <a:t>Variants in </a:t>
            </a:r>
            <a:r>
              <a:rPr lang="is-IS" sz="1400" dirty="0" smtClean="0">
                <a:latin typeface="Arial" charset="0"/>
                <a:ea typeface="Arial" charset="0"/>
                <a:cs typeface="Arial" charset="0"/>
              </a:rPr>
              <a:t>Unicorn compared </a:t>
            </a:r>
            <a:r>
              <a:rPr lang="is-IS" sz="1400" dirty="0">
                <a:latin typeface="Arial" charset="0"/>
                <a:ea typeface="Arial" charset="0"/>
                <a:cs typeface="Arial" charset="0"/>
              </a:rPr>
              <a:t>with </a:t>
            </a:r>
            <a:r>
              <a:rPr lang="is-IS" sz="1400" dirty="0" smtClean="0">
                <a:latin typeface="Arial" charset="0"/>
                <a:ea typeface="Arial" charset="0"/>
                <a:cs typeface="Arial" charset="0"/>
              </a:rPr>
              <a:t>mm11</a:t>
            </a:r>
          </a:p>
          <a:p>
            <a:pPr marL="461963" lvl="1" indent="-223838" defTabSz="1219170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is-IS" sz="1400" dirty="0" smtClean="0">
                <a:latin typeface="Arial" charset="0"/>
                <a:ea typeface="Arial" charset="0"/>
                <a:cs typeface="Arial" charset="0"/>
              </a:rPr>
              <a:t>Number of Unicorn Pseudogenes</a:t>
            </a:r>
          </a:p>
          <a:p>
            <a:pPr marL="238125" indent="-238125" defTabSz="1219170">
              <a:lnSpc>
                <a:spcPct val="100000"/>
              </a:lnSpc>
              <a:spcBef>
                <a:spcPts val="0"/>
              </a:spcBef>
              <a:buFont typeface="+mj-lt"/>
              <a:buAutoNum type="romanUcPeriod"/>
            </a:pPr>
            <a:endParaRPr lang="is-IS" sz="1400" dirty="0" smtClean="0">
              <a:latin typeface="Arial" charset="0"/>
              <a:ea typeface="Arial" charset="0"/>
              <a:cs typeface="Arial" charset="0"/>
            </a:endParaRPr>
          </a:p>
          <a:p>
            <a:pPr marL="238125" indent="-238125" defTabSz="1219170">
              <a:lnSpc>
                <a:spcPct val="100000"/>
              </a:lnSpc>
              <a:spcBef>
                <a:spcPts val="0"/>
              </a:spcBef>
              <a:buFont typeface="+mj-lt"/>
              <a:buAutoNum type="romanUcPeriod"/>
            </a:pPr>
            <a:r>
              <a:rPr lang="is-IS" sz="1400" dirty="0" smtClean="0">
                <a:latin typeface="Arial" charset="0"/>
                <a:ea typeface="Arial" charset="0"/>
                <a:cs typeface="Arial" charset="0"/>
              </a:rPr>
              <a:t>Discussions</a:t>
            </a:r>
          </a:p>
          <a:p>
            <a:pPr marL="238125" indent="-238125" defTabSz="1219170">
              <a:lnSpc>
                <a:spcPct val="100000"/>
              </a:lnSpc>
              <a:spcBef>
                <a:spcPts val="0"/>
              </a:spcBef>
              <a:buFont typeface="+mj-lt"/>
              <a:buAutoNum type="romanUcPeriod"/>
            </a:pPr>
            <a:endParaRPr lang="is-IS" sz="1400" dirty="0">
              <a:latin typeface="Arial" charset="0"/>
              <a:ea typeface="Arial" charset="0"/>
              <a:cs typeface="Arial" charset="0"/>
            </a:endParaRPr>
          </a:p>
          <a:p>
            <a:pPr marL="238125" indent="-238125" defTabSz="1219170">
              <a:lnSpc>
                <a:spcPct val="100000"/>
              </a:lnSpc>
              <a:spcBef>
                <a:spcPts val="0"/>
              </a:spcBef>
              <a:buFont typeface="+mj-lt"/>
              <a:buAutoNum type="romanUcPeriod"/>
            </a:pPr>
            <a:r>
              <a:rPr lang="is-IS" sz="1400" dirty="0" smtClean="0">
                <a:latin typeface="Arial" charset="0"/>
                <a:ea typeface="Arial" charset="0"/>
                <a:cs typeface="Arial" charset="0"/>
              </a:rPr>
              <a:t> References</a:t>
            </a:r>
          </a:p>
          <a:p>
            <a:pPr marL="238125" indent="-238125" defTabSz="1219170">
              <a:lnSpc>
                <a:spcPct val="100000"/>
              </a:lnSpc>
              <a:spcBef>
                <a:spcPts val="0"/>
              </a:spcBef>
              <a:buFont typeface="+mj-lt"/>
              <a:buAutoNum type="romanUcPeriod"/>
            </a:pPr>
            <a:endParaRPr lang="en-US" sz="1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437322"/>
            <a:ext cx="4130536" cy="7341704"/>
          </a:xfrm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Supplement: The Unicorn Genome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400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Table of Contents for Supplement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400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400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∑I∥A (HL) Unicorns are cool because</a:t>
            </a:r>
            <a:r>
              <a:rPr lang="is-IS" sz="1400" dirty="0" smtClean="0">
                <a:latin typeface="Arial" charset="0"/>
                <a:ea typeface="Arial" charset="0"/>
                <a:cs typeface="Arial" charset="0"/>
              </a:rPr>
              <a:t>…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∑I∥A (TL) </a:t>
            </a:r>
            <a:r>
              <a:rPr lang="en-US" sz="1400" i="1" dirty="0" err="1">
                <a:latin typeface="Arial" charset="0"/>
                <a:ea typeface="Arial" charset="0"/>
                <a:cs typeface="Arial" charset="0"/>
              </a:rPr>
              <a:t>Equus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400" i="1" dirty="0" err="1">
                <a:latin typeface="Arial" charset="0"/>
                <a:ea typeface="Arial" charset="0"/>
                <a:cs typeface="Arial" charset="0"/>
              </a:rPr>
              <a:t>Unicornuus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is a model organism used to study horse </a:t>
            </a:r>
            <a:r>
              <a:rPr lang="en-US" sz="1400" dirty="0" err="1" smtClean="0">
                <a:latin typeface="Arial" charset="0"/>
                <a:ea typeface="Arial" charset="0"/>
                <a:cs typeface="Arial" charset="0"/>
              </a:rPr>
              <a:t>deseases</a:t>
            </a:r>
            <a:r>
              <a:rPr lang="is-IS" sz="1400" dirty="0" smtClean="0">
                <a:latin typeface="Arial" charset="0"/>
                <a:ea typeface="Arial" charset="0"/>
                <a:cs typeface="Arial" charset="0"/>
              </a:rPr>
              <a:t>…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∑I ∦  References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s-IS" sz="1400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400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∑II Supplementary Methods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s-IS" sz="1400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s-IS" sz="1400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∑II∥B More on the Comparison with the minotaur 	genome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∑</a:t>
            </a:r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II∥B (ATTR) Bobby Joe &amp; Billy Sue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∑II∥B </a:t>
            </a:r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(HL) We identify the unicorn genes that are </a:t>
            </a:r>
            <a:r>
              <a:rPr lang="en-US" sz="1400" dirty="0" err="1" smtClean="0">
                <a:latin typeface="Arial" charset="0"/>
                <a:ea typeface="Arial" charset="0"/>
                <a:cs typeface="Arial" charset="0"/>
              </a:rPr>
              <a:t>paralogs</a:t>
            </a:r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 of </a:t>
            </a:r>
            <a:r>
              <a:rPr lang="en-US" sz="1400" dirty="0" err="1" smtClean="0">
                <a:latin typeface="Arial" charset="0"/>
                <a:ea typeface="Arial" charset="0"/>
                <a:cs typeface="Arial" charset="0"/>
              </a:rPr>
              <a:t>minataur</a:t>
            </a:r>
            <a:r>
              <a:rPr lang="en-US" sz="1400" smtClean="0">
                <a:latin typeface="Arial" charset="0"/>
                <a:ea typeface="Arial" charset="0"/>
                <a:cs typeface="Arial" charset="0"/>
              </a:rPr>
              <a:t> genes</a:t>
            </a:r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∑II∥B </a:t>
            </a:r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(TL) We find 4,562 unicorn genes that have </a:t>
            </a:r>
            <a:r>
              <a:rPr lang="en-US" sz="1400" dirty="0" err="1" smtClean="0">
                <a:latin typeface="Arial" charset="0"/>
                <a:ea typeface="Arial" charset="0"/>
                <a:cs typeface="Arial" charset="0"/>
              </a:rPr>
              <a:t>minataur</a:t>
            </a:r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400" dirty="0" err="1" smtClean="0">
                <a:latin typeface="Arial" charset="0"/>
                <a:ea typeface="Arial" charset="0"/>
                <a:cs typeface="Arial" charset="0"/>
              </a:rPr>
              <a:t>paralogs</a:t>
            </a:r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; these genes are enriched in the following GO categories </a:t>
            </a:r>
            <a:r>
              <a:rPr lang="is-IS" sz="1400" dirty="0" smtClean="0">
                <a:latin typeface="Arial" charset="0"/>
                <a:ea typeface="Arial" charset="0"/>
                <a:cs typeface="Arial" charset="0"/>
              </a:rPr>
              <a:t>…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∑II∥B </a:t>
            </a:r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(CP)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The list of unicorn genes with minotaur </a:t>
            </a:r>
            <a:r>
              <a:rPr lang="en-US" sz="1400" dirty="0" err="1" smtClean="0">
                <a:latin typeface="Arial" charset="0"/>
                <a:ea typeface="Arial" charset="0"/>
                <a:cs typeface="Arial" charset="0"/>
              </a:rPr>
              <a:t>paralogs</a:t>
            </a:r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 uni.2457.877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∑II ∥ B </a:t>
            </a:r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References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400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400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400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400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400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∑II.B Figure 2∥ 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Comparing </a:t>
            </a:r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MM and DD </a:t>
            </a:r>
            <a:endParaRPr lang="en-US" sz="1400" dirty="0">
              <a:latin typeface="Arial" charset="0"/>
              <a:ea typeface="Arial" charset="0"/>
              <a:cs typeface="Arial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/>
              <a:t>	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∑</a:t>
            </a:r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III∥C More of Annotating </a:t>
            </a:r>
            <a:r>
              <a:rPr lang="en-US" sz="1400" dirty="0" err="1" smtClean="0">
                <a:latin typeface="Arial" charset="0"/>
                <a:ea typeface="Arial" charset="0"/>
                <a:cs typeface="Arial" charset="0"/>
              </a:rPr>
              <a:t>Pseudogenes</a:t>
            </a:r>
            <a:r>
              <a:rPr lang="is-IS" sz="1400" dirty="0" smtClean="0">
                <a:latin typeface="Arial" charset="0"/>
                <a:ea typeface="Arial" charset="0"/>
                <a:cs typeface="Arial" charset="0"/>
              </a:rPr>
              <a:t>…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is-IS" sz="1400" dirty="0">
              <a:latin typeface="Arial" charset="0"/>
              <a:ea typeface="Arial" charset="0"/>
              <a:cs typeface="Arial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∑</a:t>
            </a:r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III ∦ D Comparison with </a:t>
            </a:r>
            <a:r>
              <a:rPr lang="en-US" sz="1400" dirty="0" err="1" smtClean="0">
                <a:latin typeface="Arial" charset="0"/>
                <a:ea typeface="Arial" charset="0"/>
                <a:cs typeface="Arial" charset="0"/>
              </a:rPr>
              <a:t>Chimeria</a:t>
            </a:r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 and Hydra Genomes</a:t>
            </a:r>
            <a:endParaRPr lang="en-US" sz="14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4069" y="7964556"/>
            <a:ext cx="8335618" cy="84647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121917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Glossary:</a:t>
            </a:r>
          </a:p>
          <a:p>
            <a:pPr marL="0" indent="0" defTabSz="121917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∥: Parallel Section, ∦: Additional Section, ATTR: Attributions, HL: High Level, TL: Technical Language, CP: Computer </a:t>
            </a:r>
            <a:r>
              <a:rPr lang="en-US" sz="1400" dirty="0" err="1" smtClean="0">
                <a:latin typeface="Arial" charset="0"/>
                <a:ea typeface="Arial" charset="0"/>
                <a:cs typeface="Arial" charset="0"/>
              </a:rPr>
              <a:t>Parsable</a:t>
            </a:r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, SF: Shadow Figure</a:t>
            </a:r>
            <a:endParaRPr lang="en-US" sz="1400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5382026" y="5139153"/>
            <a:ext cx="1975036" cy="841517"/>
            <a:chOff x="5408208" y="5291548"/>
            <a:chExt cx="1975036" cy="841517"/>
          </a:xfrm>
        </p:grpSpPr>
        <p:pic>
          <p:nvPicPr>
            <p:cNvPr id="33" name="Picture 3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914480" y="5375207"/>
              <a:ext cx="448977" cy="685800"/>
            </a:xfrm>
            <a:prstGeom prst="rect">
              <a:avLst/>
            </a:prstGeom>
          </p:spPr>
        </p:pic>
        <p:pic>
          <p:nvPicPr>
            <p:cNvPr id="32" name="Picture 3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08208" y="5375207"/>
              <a:ext cx="685800" cy="685800"/>
            </a:xfrm>
            <a:prstGeom prst="rect">
              <a:avLst/>
            </a:prstGeom>
          </p:spPr>
        </p:pic>
        <p:cxnSp>
          <p:nvCxnSpPr>
            <p:cNvPr id="16" name="Straight Connector 15"/>
            <p:cNvCxnSpPr/>
            <p:nvPr/>
          </p:nvCxnSpPr>
          <p:spPr>
            <a:xfrm>
              <a:off x="6223159" y="5512701"/>
              <a:ext cx="565090" cy="13253"/>
            </a:xfrm>
            <a:prstGeom prst="line">
              <a:avLst/>
            </a:prstGeom>
            <a:ln>
              <a:solidFill>
                <a:srgbClr val="0070C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6215734" y="5737979"/>
              <a:ext cx="565090" cy="13253"/>
            </a:xfrm>
            <a:prstGeom prst="line">
              <a:avLst/>
            </a:prstGeom>
            <a:ln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193518" y="5974044"/>
              <a:ext cx="565090" cy="13253"/>
            </a:xfrm>
            <a:prstGeom prst="line">
              <a:avLst/>
            </a:prstGeom>
            <a:ln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6249880" y="5757859"/>
              <a:ext cx="508728" cy="222811"/>
            </a:xfrm>
            <a:prstGeom prst="line">
              <a:avLst/>
            </a:prstGeom>
            <a:ln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val 21"/>
            <p:cNvSpPr/>
            <p:nvPr/>
          </p:nvSpPr>
          <p:spPr>
            <a:xfrm>
              <a:off x="5730289" y="5337926"/>
              <a:ext cx="375649" cy="413307"/>
            </a:xfrm>
            <a:prstGeom prst="ellipse">
              <a:avLst/>
            </a:prstGeom>
            <a:solidFill>
              <a:schemeClr val="bg1">
                <a:alpha val="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6944121" y="5291548"/>
              <a:ext cx="419336" cy="353667"/>
            </a:xfrm>
            <a:prstGeom prst="ellipse">
              <a:avLst/>
            </a:prstGeom>
            <a:solidFill>
              <a:schemeClr val="bg1">
                <a:alpha val="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7128394" y="5843997"/>
              <a:ext cx="254850" cy="255936"/>
            </a:xfrm>
            <a:prstGeom prst="ellipse">
              <a:avLst/>
            </a:prstGeom>
            <a:solidFill>
              <a:schemeClr val="bg1">
                <a:alpha val="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730290" y="5877129"/>
              <a:ext cx="254850" cy="255936"/>
            </a:xfrm>
            <a:prstGeom prst="ellipse">
              <a:avLst/>
            </a:prstGeom>
            <a:solidFill>
              <a:schemeClr val="bg1">
                <a:alpha val="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6" name="Straight Connector 45"/>
          <p:cNvCxnSpPr/>
          <p:nvPr/>
        </p:nvCxnSpPr>
        <p:spPr>
          <a:xfrm>
            <a:off x="3853462" y="3895624"/>
            <a:ext cx="966189" cy="2085046"/>
          </a:xfrm>
          <a:prstGeom prst="line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urved Connector 71"/>
          <p:cNvCxnSpPr/>
          <p:nvPr/>
        </p:nvCxnSpPr>
        <p:spPr>
          <a:xfrm>
            <a:off x="2065798" y="4333461"/>
            <a:ext cx="2614483" cy="2327100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urved Connector 73"/>
          <p:cNvCxnSpPr/>
          <p:nvPr/>
        </p:nvCxnSpPr>
        <p:spPr>
          <a:xfrm>
            <a:off x="3723698" y="2782960"/>
            <a:ext cx="949608" cy="323026"/>
          </a:xfrm>
          <a:prstGeom prst="curvedConnector3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Circular Arrow 75"/>
          <p:cNvSpPr/>
          <p:nvPr/>
        </p:nvSpPr>
        <p:spPr>
          <a:xfrm rot="16200000" flipH="1">
            <a:off x="105605" y="450988"/>
            <a:ext cx="662608" cy="635277"/>
          </a:xfrm>
          <a:prstGeom prst="circularArrow">
            <a:avLst>
              <a:gd name="adj1" fmla="val 0"/>
              <a:gd name="adj2" fmla="val 1142319"/>
              <a:gd name="adj3" fmla="val 20266627"/>
              <a:gd name="adj4" fmla="val 10800000"/>
              <a:gd name="adj5" fmla="val 6366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7" name="Circular Arrow 76"/>
          <p:cNvSpPr/>
          <p:nvPr/>
        </p:nvSpPr>
        <p:spPr>
          <a:xfrm rot="16200000" flipH="1">
            <a:off x="92353" y="1272623"/>
            <a:ext cx="649358" cy="675036"/>
          </a:xfrm>
          <a:prstGeom prst="circularArrow">
            <a:avLst>
              <a:gd name="adj1" fmla="val 0"/>
              <a:gd name="adj2" fmla="val 1142319"/>
              <a:gd name="adj3" fmla="val 20266627"/>
              <a:gd name="adj4" fmla="val 10800000"/>
              <a:gd name="adj5" fmla="val 6366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0" name="Circular Arrow 79"/>
          <p:cNvSpPr/>
          <p:nvPr/>
        </p:nvSpPr>
        <p:spPr>
          <a:xfrm rot="16200000" flipH="1">
            <a:off x="-7039" y="2021373"/>
            <a:ext cx="841515" cy="681658"/>
          </a:xfrm>
          <a:prstGeom prst="circularArrow">
            <a:avLst>
              <a:gd name="adj1" fmla="val 0"/>
              <a:gd name="adj2" fmla="val 1142319"/>
              <a:gd name="adj3" fmla="val 20266627"/>
              <a:gd name="adj4" fmla="val 10800000"/>
              <a:gd name="adj5" fmla="val 6366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4" name="Circular Arrow 83"/>
          <p:cNvSpPr/>
          <p:nvPr/>
        </p:nvSpPr>
        <p:spPr>
          <a:xfrm rot="16200000" flipH="1">
            <a:off x="-262189" y="3555260"/>
            <a:ext cx="1333183" cy="700296"/>
          </a:xfrm>
          <a:prstGeom prst="circularArrow">
            <a:avLst>
              <a:gd name="adj1" fmla="val 0"/>
              <a:gd name="adj2" fmla="val 954242"/>
              <a:gd name="adj3" fmla="val 20266627"/>
              <a:gd name="adj4" fmla="val 10800067"/>
              <a:gd name="adj5" fmla="val 6366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511724" y="2954412"/>
            <a:ext cx="1915472" cy="685800"/>
            <a:chOff x="1599115" y="3506026"/>
            <a:chExt cx="1915472" cy="685800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2371706" y="3644347"/>
              <a:ext cx="565090" cy="13253"/>
            </a:xfrm>
            <a:prstGeom prst="line">
              <a:avLst/>
            </a:prstGeom>
            <a:ln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2363778" y="3882879"/>
              <a:ext cx="565090" cy="13253"/>
            </a:xfrm>
            <a:prstGeom prst="line">
              <a:avLst/>
            </a:prstGeom>
            <a:ln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342065" y="4105690"/>
              <a:ext cx="565090" cy="13253"/>
            </a:xfrm>
            <a:prstGeom prst="line">
              <a:avLst/>
            </a:prstGeom>
            <a:ln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99115" y="3506026"/>
              <a:ext cx="685800" cy="68580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65610" y="3506026"/>
              <a:ext cx="448977" cy="685800"/>
            </a:xfrm>
            <a:prstGeom prst="rect">
              <a:avLst/>
            </a:prstGeom>
          </p:spPr>
        </p:pic>
      </p:grpSp>
      <p:sp>
        <p:nvSpPr>
          <p:cNvPr id="29" name="Circular Arrow 28"/>
          <p:cNvSpPr/>
          <p:nvPr/>
        </p:nvSpPr>
        <p:spPr>
          <a:xfrm rot="16200000" flipH="1">
            <a:off x="20543" y="4639555"/>
            <a:ext cx="759205" cy="708808"/>
          </a:xfrm>
          <a:prstGeom prst="circularArrow">
            <a:avLst>
              <a:gd name="adj1" fmla="val 0"/>
              <a:gd name="adj2" fmla="val 954242"/>
              <a:gd name="adj3" fmla="val 20266627"/>
              <a:gd name="adj4" fmla="val 10800067"/>
              <a:gd name="adj5" fmla="val 6366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034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173</Words>
  <Application>Microsoft Macintosh PowerPoint</Application>
  <PresentationFormat>Custom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14</cp:revision>
  <dcterms:created xsi:type="dcterms:W3CDTF">2016-12-05T21:05:15Z</dcterms:created>
  <dcterms:modified xsi:type="dcterms:W3CDTF">2016-12-12T22:16:32Z</dcterms:modified>
</cp:coreProperties>
</file>