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9144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04"/>
  </p:normalViewPr>
  <p:slideViewPr>
    <p:cSldViewPr snapToGrid="0" snapToObjects="1">
      <p:cViewPr>
        <p:scale>
          <a:sx n="96" d="100"/>
          <a:sy n="96" d="100"/>
        </p:scale>
        <p:origin x="188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9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4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86834"/>
            <a:ext cx="1971675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86834"/>
            <a:ext cx="5800725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3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79653"/>
            <a:ext cx="78867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6119286"/>
            <a:ext cx="78867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1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7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6836"/>
            <a:ext cx="788670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241551"/>
            <a:ext cx="3887391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340100"/>
            <a:ext cx="388739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1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6569"/>
            <a:ext cx="462915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316569"/>
            <a:ext cx="4629150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8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48EC1-3A59-7A46-99DC-A82E815684A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D313-447B-2E4C-92F6-B82B02C4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4070" y="437322"/>
            <a:ext cx="4090781" cy="7341704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 defTabSz="121917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Title: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The Unicorn Genome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0" indent="0" defTabSz="121917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0" indent="0" defTabSz="121917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Abstract: We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sequence the </a:t>
            </a:r>
            <a:r>
              <a:rPr lang="en-US" sz="1400" i="1" dirty="0" err="1" smtClean="0">
                <a:latin typeface="Arial" charset="0"/>
                <a:ea typeface="Arial" charset="0"/>
                <a:cs typeface="Arial" charset="0"/>
              </a:rPr>
              <a:t>Equus</a:t>
            </a:r>
            <a:r>
              <a:rPr lang="en-US" sz="1400" i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i="1" dirty="0" err="1" smtClean="0">
                <a:latin typeface="Arial" charset="0"/>
                <a:ea typeface="Arial" charset="0"/>
                <a:cs typeface="Arial" charset="0"/>
              </a:rPr>
              <a:t>Unicornuus</a:t>
            </a:r>
            <a:r>
              <a:rPr lang="en-US" sz="1400" i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genome at 300x finding 2000 more genes that previously annotated</a:t>
            </a: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0" indent="0" defTabSz="1219170">
              <a:lnSpc>
                <a:spcPct val="100000"/>
              </a:lnSpc>
              <a:spcBef>
                <a:spcPts val="0"/>
              </a:spcBef>
              <a:buNone/>
            </a:pPr>
            <a:endParaRPr lang="is-IS" sz="1400" dirty="0">
              <a:latin typeface="Arial" charset="0"/>
              <a:ea typeface="Arial" charset="0"/>
              <a:cs typeface="Arial" charset="0"/>
            </a:endParaRPr>
          </a:p>
          <a:p>
            <a:pPr marL="238125" indent="-238125" defTabSz="1219170">
              <a:lnSpc>
                <a:spcPct val="100000"/>
              </a:lnSpc>
              <a:spcBef>
                <a:spcPts val="0"/>
              </a:spcBef>
              <a:buAutoNum type="roman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Introduction</a:t>
            </a:r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The unicorn is as great model organism</a:t>
            </a: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There is a need of the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nicorn genome</a:t>
            </a:r>
          </a:p>
          <a:p>
            <a:pPr marL="238125" lvl="1" indent="-238125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is-IS" sz="1400" dirty="0">
              <a:latin typeface="Arial" charset="0"/>
              <a:ea typeface="Arial" charset="0"/>
              <a:cs typeface="Arial" charset="0"/>
            </a:endParaRPr>
          </a:p>
          <a:p>
            <a:pPr marL="238125" indent="-238125" defTabSz="121917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Methods</a:t>
            </a: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Gene Calling</a:t>
            </a: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Comparison with </a:t>
            </a:r>
            <a:r>
              <a:rPr lang="is-IS" sz="1400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inotaur genome</a:t>
            </a: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is-IS" sz="1400" dirty="0" smtClean="0">
              <a:latin typeface="Arial" charset="0"/>
              <a:ea typeface="Arial" charset="0"/>
              <a:cs typeface="Arial" charset="0"/>
            </a:endParaRP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is-IS" sz="1400" dirty="0">
              <a:latin typeface="Arial" charset="0"/>
              <a:ea typeface="Arial" charset="0"/>
              <a:cs typeface="Arial" charset="0"/>
            </a:endParaRP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is-IS" sz="1400" dirty="0" smtClean="0">
              <a:latin typeface="Arial" charset="0"/>
              <a:ea typeface="Arial" charset="0"/>
              <a:cs typeface="Arial" charset="0"/>
            </a:endParaRP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is-IS" sz="1400" dirty="0" smtClean="0">
              <a:latin typeface="Arial" charset="0"/>
              <a:ea typeface="Arial" charset="0"/>
              <a:cs typeface="Arial" charset="0"/>
            </a:endParaRP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is-IS" sz="1400" dirty="0" smtClean="0">
              <a:latin typeface="Arial" charset="0"/>
              <a:ea typeface="Arial" charset="0"/>
              <a:cs typeface="Arial" charset="0"/>
            </a:endParaRP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is-IS" sz="1400" dirty="0">
              <a:latin typeface="Arial" charset="0"/>
              <a:ea typeface="Arial" charset="0"/>
              <a:cs typeface="Arial" charset="0"/>
            </a:endParaRPr>
          </a:p>
          <a:p>
            <a:pPr marL="923925" lvl="2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is-IS" sz="1000" dirty="0">
                <a:latin typeface="Arial" charset="0"/>
                <a:ea typeface="Arial" charset="0"/>
                <a:cs typeface="Arial" charset="0"/>
              </a:rPr>
              <a:t>Figure </a:t>
            </a:r>
            <a:r>
              <a:rPr lang="is-IS" sz="1000" dirty="0" smtClean="0">
                <a:latin typeface="Arial" charset="0"/>
                <a:ea typeface="Arial" charset="0"/>
                <a:cs typeface="Arial" charset="0"/>
              </a:rPr>
              <a:t> 2 Comparing the unicorn and minotaur</a:t>
            </a:r>
            <a:endParaRPr lang="is-IS" sz="1000" dirty="0">
              <a:latin typeface="Arial" charset="0"/>
              <a:ea typeface="Arial" charset="0"/>
              <a:cs typeface="Arial" charset="0"/>
            </a:endParaRPr>
          </a:p>
          <a:p>
            <a:pPr marL="919163" lvl="2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endParaRPr lang="is-IS" sz="1000" dirty="0">
              <a:latin typeface="Arial" charset="0"/>
              <a:ea typeface="Arial" charset="0"/>
              <a:cs typeface="Arial" charset="0"/>
            </a:endParaRP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Pseudogenes in the Mickey Mouse genome</a:t>
            </a:r>
            <a:endParaRPr lang="is-IS" sz="1400" dirty="0">
              <a:latin typeface="Arial" charset="0"/>
              <a:ea typeface="Arial" charset="0"/>
              <a:cs typeface="Arial" charset="0"/>
            </a:endParaRPr>
          </a:p>
          <a:p>
            <a:pPr marL="695325" lvl="2" indent="-238125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endParaRPr lang="is-IS" sz="1000" dirty="0">
              <a:latin typeface="Arial" charset="0"/>
              <a:ea typeface="Arial" charset="0"/>
              <a:cs typeface="Arial" charset="0"/>
            </a:endParaRPr>
          </a:p>
          <a:p>
            <a:pPr marL="238125" indent="-238125" defTabSz="121917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Results</a:t>
            </a: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Number of Unicorn Specifici Genes</a:t>
            </a: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is-IS" sz="1400" dirty="0">
                <a:latin typeface="Arial" charset="0"/>
                <a:ea typeface="Arial" charset="0"/>
                <a:cs typeface="Arial" charset="0"/>
              </a:rPr>
              <a:t>Variants in </a:t>
            </a: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Unicorn compared </a:t>
            </a:r>
            <a:r>
              <a:rPr lang="is-IS" sz="1400" dirty="0">
                <a:latin typeface="Arial" charset="0"/>
                <a:ea typeface="Arial" charset="0"/>
                <a:cs typeface="Arial" charset="0"/>
              </a:rPr>
              <a:t>with </a:t>
            </a: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mm11</a:t>
            </a:r>
          </a:p>
          <a:p>
            <a:pPr marL="461963" lvl="1" indent="-223838" defTabSz="121917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Number of Unicorn Pseudogenes</a:t>
            </a:r>
          </a:p>
          <a:p>
            <a:pPr marL="238125" indent="-238125" defTabSz="121917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endParaRPr lang="is-IS" sz="1400" dirty="0" smtClean="0">
              <a:latin typeface="Arial" charset="0"/>
              <a:ea typeface="Arial" charset="0"/>
              <a:cs typeface="Arial" charset="0"/>
            </a:endParaRPr>
          </a:p>
          <a:p>
            <a:pPr marL="238125" indent="-238125" defTabSz="121917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Discussions</a:t>
            </a:r>
          </a:p>
          <a:p>
            <a:pPr marL="238125" indent="-238125" defTabSz="121917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endParaRPr lang="is-IS" sz="1400" dirty="0">
              <a:latin typeface="Arial" charset="0"/>
              <a:ea typeface="Arial" charset="0"/>
              <a:cs typeface="Arial" charset="0"/>
            </a:endParaRPr>
          </a:p>
          <a:p>
            <a:pPr marL="238125" indent="-238125" defTabSz="121917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 References</a:t>
            </a:r>
          </a:p>
          <a:p>
            <a:pPr marL="238125" indent="-238125" defTabSz="121917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437322"/>
            <a:ext cx="4130536" cy="7341704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Supplement: The Unicorn Genome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Table of Contents for Supplement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∑I∥A (HL) Unicorns are cool because</a:t>
            </a: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∑I∥A (TL) </a:t>
            </a:r>
            <a:r>
              <a:rPr lang="en-US" sz="1400" i="1" dirty="0" err="1">
                <a:latin typeface="Arial" charset="0"/>
                <a:ea typeface="Arial" charset="0"/>
                <a:cs typeface="Arial" charset="0"/>
              </a:rPr>
              <a:t>Equus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i="1" dirty="0" err="1">
                <a:latin typeface="Arial" charset="0"/>
                <a:ea typeface="Arial" charset="0"/>
                <a:cs typeface="Arial" charset="0"/>
              </a:rPr>
              <a:t>Unicornuus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is a model organism used to study horse 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deseases</a:t>
            </a: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∑I ∦  References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∑II Supplementary Methods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∑II∥B More on the Comparison with the minotaur 	genome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∑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II∥B (ATTR) Bobby Joe &amp; Billy Sue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∑II∥B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(HL) We identify the unicorn genes that are 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paralogs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of 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minataur</a:t>
            </a:r>
            <a:r>
              <a:rPr lang="en-US" sz="1400" smtClean="0">
                <a:latin typeface="Arial" charset="0"/>
                <a:ea typeface="Arial" charset="0"/>
                <a:cs typeface="Arial" charset="0"/>
              </a:rPr>
              <a:t> genes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∑II∥B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(TL) We find 4,562 unicorn genes that have 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minataur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paralogs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; these genes are enriched in the following GO categories </a:t>
            </a: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∑II∥B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(CP)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The list of unicorn genes with minotaur 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paralogs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uni.2457.877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∑II ∥ B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References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∑II.B Figure 2∥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Comparing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MM and DD 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∑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III∥C More of Annotating 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Pseudogenes</a:t>
            </a:r>
            <a:r>
              <a:rPr lang="is-IS" sz="14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400" dirty="0">
              <a:latin typeface="Arial" charset="0"/>
              <a:ea typeface="Arial" charset="0"/>
              <a:cs typeface="Arial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∑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III ∦ D Comparison with 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Chimeria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and Hydra Genomes</a:t>
            </a:r>
            <a:endParaRPr lang="en-US" sz="1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4069" y="7964556"/>
            <a:ext cx="8335618" cy="84647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Glossary:</a:t>
            </a:r>
          </a:p>
          <a:p>
            <a:pPr marL="0" indent="0" defTabSz="1219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∥: Parallel Section, ∦: Additional Section, ATTR: Attributions, HL: High Level, TL: Technical Language, CP: Computer 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Parsable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, SF: Shadow Figure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382026" y="5139153"/>
            <a:ext cx="1975036" cy="841517"/>
            <a:chOff x="5408208" y="5291548"/>
            <a:chExt cx="1975036" cy="841517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4480" y="5375207"/>
              <a:ext cx="448977" cy="68580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8208" y="5375207"/>
              <a:ext cx="685800" cy="685800"/>
            </a:xfrm>
            <a:prstGeom prst="rect">
              <a:avLst/>
            </a:prstGeom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6223159" y="5512701"/>
              <a:ext cx="565090" cy="13253"/>
            </a:xfrm>
            <a:prstGeom prst="line">
              <a:avLst/>
            </a:prstGeom>
            <a:ln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215734" y="5737979"/>
              <a:ext cx="565090" cy="13253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193518" y="5974044"/>
              <a:ext cx="565090" cy="13253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249880" y="5757859"/>
              <a:ext cx="508728" cy="222811"/>
            </a:xfrm>
            <a:prstGeom prst="line">
              <a:avLst/>
            </a:prstGeom>
            <a:ln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5730289" y="5337926"/>
              <a:ext cx="375649" cy="413307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944121" y="5291548"/>
              <a:ext cx="419336" cy="353667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128394" y="5843997"/>
              <a:ext cx="254850" cy="255936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730290" y="5877129"/>
              <a:ext cx="254850" cy="255936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6" name="Straight Connector 45"/>
          <p:cNvCxnSpPr/>
          <p:nvPr/>
        </p:nvCxnSpPr>
        <p:spPr>
          <a:xfrm>
            <a:off x="3853462" y="3895624"/>
            <a:ext cx="966189" cy="2085046"/>
          </a:xfrm>
          <a:prstGeom prst="line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>
          <a:xfrm>
            <a:off x="2065798" y="4333461"/>
            <a:ext cx="2614483" cy="23271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/>
          <p:nvPr/>
        </p:nvCxnSpPr>
        <p:spPr>
          <a:xfrm>
            <a:off x="3723698" y="2782960"/>
            <a:ext cx="949608" cy="323026"/>
          </a:xfrm>
          <a:prstGeom prst="curvedConnector3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ircular Arrow 75"/>
          <p:cNvSpPr/>
          <p:nvPr/>
        </p:nvSpPr>
        <p:spPr>
          <a:xfrm rot="16200000" flipH="1">
            <a:off x="105605" y="450988"/>
            <a:ext cx="662608" cy="635277"/>
          </a:xfrm>
          <a:prstGeom prst="circularArrow">
            <a:avLst>
              <a:gd name="adj1" fmla="val 0"/>
              <a:gd name="adj2" fmla="val 1142319"/>
              <a:gd name="adj3" fmla="val 20266627"/>
              <a:gd name="adj4" fmla="val 10800000"/>
              <a:gd name="adj5" fmla="val 636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Circular Arrow 76"/>
          <p:cNvSpPr/>
          <p:nvPr/>
        </p:nvSpPr>
        <p:spPr>
          <a:xfrm rot="16200000" flipH="1">
            <a:off x="92353" y="1272623"/>
            <a:ext cx="649358" cy="675036"/>
          </a:xfrm>
          <a:prstGeom prst="circularArrow">
            <a:avLst>
              <a:gd name="adj1" fmla="val 0"/>
              <a:gd name="adj2" fmla="val 1142319"/>
              <a:gd name="adj3" fmla="val 20266627"/>
              <a:gd name="adj4" fmla="val 10800000"/>
              <a:gd name="adj5" fmla="val 636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Circular Arrow 79"/>
          <p:cNvSpPr/>
          <p:nvPr/>
        </p:nvSpPr>
        <p:spPr>
          <a:xfrm rot="16200000" flipH="1">
            <a:off x="-7039" y="2021373"/>
            <a:ext cx="841515" cy="681658"/>
          </a:xfrm>
          <a:prstGeom prst="circularArrow">
            <a:avLst>
              <a:gd name="adj1" fmla="val 0"/>
              <a:gd name="adj2" fmla="val 1142319"/>
              <a:gd name="adj3" fmla="val 20266627"/>
              <a:gd name="adj4" fmla="val 10800000"/>
              <a:gd name="adj5" fmla="val 636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Circular Arrow 83"/>
          <p:cNvSpPr/>
          <p:nvPr/>
        </p:nvSpPr>
        <p:spPr>
          <a:xfrm rot="16200000" flipH="1">
            <a:off x="-262189" y="3555260"/>
            <a:ext cx="1333183" cy="700296"/>
          </a:xfrm>
          <a:prstGeom prst="circularArrow">
            <a:avLst>
              <a:gd name="adj1" fmla="val 0"/>
              <a:gd name="adj2" fmla="val 954242"/>
              <a:gd name="adj3" fmla="val 20266627"/>
              <a:gd name="adj4" fmla="val 10800067"/>
              <a:gd name="adj5" fmla="val 636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11724" y="2954412"/>
            <a:ext cx="1915472" cy="685800"/>
            <a:chOff x="1599115" y="3506026"/>
            <a:chExt cx="1915472" cy="6858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371706" y="3644347"/>
              <a:ext cx="565090" cy="13253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63778" y="3882879"/>
              <a:ext cx="565090" cy="13253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2065" y="4105690"/>
              <a:ext cx="565090" cy="13253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99115" y="3506026"/>
              <a:ext cx="685800" cy="685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5610" y="3506026"/>
              <a:ext cx="448977" cy="685800"/>
            </a:xfrm>
            <a:prstGeom prst="rect">
              <a:avLst/>
            </a:prstGeom>
          </p:spPr>
        </p:pic>
      </p:grpSp>
      <p:sp>
        <p:nvSpPr>
          <p:cNvPr id="29" name="Circular Arrow 28"/>
          <p:cNvSpPr/>
          <p:nvPr/>
        </p:nvSpPr>
        <p:spPr>
          <a:xfrm rot="16200000" flipH="1">
            <a:off x="20543" y="4639555"/>
            <a:ext cx="759205" cy="708808"/>
          </a:xfrm>
          <a:prstGeom prst="circularArrow">
            <a:avLst>
              <a:gd name="adj1" fmla="val 0"/>
              <a:gd name="adj2" fmla="val 954242"/>
              <a:gd name="adj3" fmla="val 20266627"/>
              <a:gd name="adj4" fmla="val 10800067"/>
              <a:gd name="adj5" fmla="val 636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3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173</Words>
  <Application>Microsoft Macintosh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2016-12-05T21:05:15Z</dcterms:created>
  <dcterms:modified xsi:type="dcterms:W3CDTF">2016-12-12T22:16:32Z</dcterms:modified>
</cp:coreProperties>
</file>