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tif" ContentType="image/tif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05922" r:id="rId1"/>
    <p:sldMasterId id="2147526156" r:id="rId2"/>
    <p:sldMasterId id="2147527445" r:id="rId3"/>
    <p:sldMasterId id="2147527559" r:id="rId4"/>
    <p:sldMasterId id="2147527566" r:id="rId5"/>
    <p:sldMasterId id="2147527572" r:id="rId6"/>
  </p:sldMasterIdLst>
  <p:notesMasterIdLst>
    <p:notesMasterId r:id="rId91"/>
  </p:notesMasterIdLst>
  <p:handoutMasterIdLst>
    <p:handoutMasterId r:id="rId92"/>
  </p:handoutMasterIdLst>
  <p:sldIdLst>
    <p:sldId id="6069" r:id="rId7"/>
    <p:sldId id="5643" r:id="rId8"/>
    <p:sldId id="5836" r:id="rId9"/>
    <p:sldId id="6034" r:id="rId10"/>
    <p:sldId id="6035" r:id="rId11"/>
    <p:sldId id="5648" r:id="rId12"/>
    <p:sldId id="5649" r:id="rId13"/>
    <p:sldId id="5650" r:id="rId14"/>
    <p:sldId id="6070" r:id="rId15"/>
    <p:sldId id="6075" r:id="rId16"/>
    <p:sldId id="5905" r:id="rId17"/>
    <p:sldId id="5906" r:id="rId18"/>
    <p:sldId id="5907" r:id="rId19"/>
    <p:sldId id="5908" r:id="rId20"/>
    <p:sldId id="5909" r:id="rId21"/>
    <p:sldId id="5782" r:id="rId22"/>
    <p:sldId id="5783" r:id="rId23"/>
    <p:sldId id="5891" r:id="rId24"/>
    <p:sldId id="5892" r:id="rId25"/>
    <p:sldId id="5893" r:id="rId26"/>
    <p:sldId id="5894" r:id="rId27"/>
    <p:sldId id="5786" r:id="rId28"/>
    <p:sldId id="5896" r:id="rId29"/>
    <p:sldId id="5790" r:id="rId30"/>
    <p:sldId id="5787" r:id="rId31"/>
    <p:sldId id="5789" r:id="rId32"/>
    <p:sldId id="6084" r:id="rId33"/>
    <p:sldId id="6076" r:id="rId34"/>
    <p:sldId id="6003" r:id="rId35"/>
    <p:sldId id="6004" r:id="rId36"/>
    <p:sldId id="6006" r:id="rId37"/>
    <p:sldId id="6005" r:id="rId38"/>
    <p:sldId id="6007" r:id="rId39"/>
    <p:sldId id="6009" r:id="rId40"/>
    <p:sldId id="6066" r:id="rId41"/>
    <p:sldId id="6008" r:id="rId42"/>
    <p:sldId id="6011" r:id="rId43"/>
    <p:sldId id="6085" r:id="rId44"/>
    <p:sldId id="6012" r:id="rId45"/>
    <p:sldId id="6013" r:id="rId46"/>
    <p:sldId id="6014" r:id="rId47"/>
    <p:sldId id="6077" r:id="rId48"/>
    <p:sldId id="5868" r:id="rId49"/>
    <p:sldId id="5870" r:id="rId50"/>
    <p:sldId id="5871" r:id="rId51"/>
    <p:sldId id="5872" r:id="rId52"/>
    <p:sldId id="5873" r:id="rId53"/>
    <p:sldId id="5874" r:id="rId54"/>
    <p:sldId id="5876" r:id="rId55"/>
    <p:sldId id="6078" r:id="rId56"/>
    <p:sldId id="5927" r:id="rId57"/>
    <p:sldId id="5928" r:id="rId58"/>
    <p:sldId id="5929" r:id="rId59"/>
    <p:sldId id="5930" r:id="rId60"/>
    <p:sldId id="5931" r:id="rId61"/>
    <p:sldId id="5932" r:id="rId62"/>
    <p:sldId id="5933" r:id="rId63"/>
    <p:sldId id="5934" r:id="rId64"/>
    <p:sldId id="5935" r:id="rId65"/>
    <p:sldId id="5936" r:id="rId66"/>
    <p:sldId id="5937" r:id="rId67"/>
    <p:sldId id="5951" r:id="rId68"/>
    <p:sldId id="5952" r:id="rId69"/>
    <p:sldId id="5953" r:id="rId70"/>
    <p:sldId id="6079" r:id="rId71"/>
    <p:sldId id="6029" r:id="rId72"/>
    <p:sldId id="6030" r:id="rId73"/>
    <p:sldId id="6031" r:id="rId74"/>
    <p:sldId id="6032" r:id="rId75"/>
    <p:sldId id="6033" r:id="rId76"/>
    <p:sldId id="6020" r:id="rId77"/>
    <p:sldId id="6021" r:id="rId78"/>
    <p:sldId id="6022" r:id="rId79"/>
    <p:sldId id="6023" r:id="rId80"/>
    <p:sldId id="6024" r:id="rId81"/>
    <p:sldId id="6025" r:id="rId82"/>
    <p:sldId id="6026" r:id="rId83"/>
    <p:sldId id="6027" r:id="rId84"/>
    <p:sldId id="6080" r:id="rId85"/>
    <p:sldId id="6081" r:id="rId86"/>
    <p:sldId id="6072" r:id="rId87"/>
    <p:sldId id="6073" r:id="rId88"/>
    <p:sldId id="6082" r:id="rId89"/>
    <p:sldId id="6083" r:id="rId90"/>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400"/>
    <a:srgbClr val="68360F"/>
    <a:srgbClr val="20FF37"/>
    <a:srgbClr val="257FD7"/>
    <a:srgbClr val="FFEA08"/>
    <a:srgbClr val="FF7413"/>
    <a:srgbClr val="FFC5AD"/>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15" autoAdjust="0"/>
    <p:restoredTop sz="50000" autoAdjust="0"/>
  </p:normalViewPr>
  <p:slideViewPr>
    <p:cSldViewPr snapToGrid="0">
      <p:cViewPr varScale="1">
        <p:scale>
          <a:sx n="140" d="100"/>
          <a:sy n="140" d="100"/>
        </p:scale>
        <p:origin x="1616" y="200"/>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35" d="100"/>
        <a:sy n="35" d="100"/>
      </p:scale>
      <p:origin x="0" y="2504"/>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90" Type="http://schemas.openxmlformats.org/officeDocument/2006/relationships/slide" Target="slides/slide84.xml"/><Relationship Id="rId91" Type="http://schemas.openxmlformats.org/officeDocument/2006/relationships/notesMaster" Target="notesMasters/notesMaster1.xml"/><Relationship Id="rId92" Type="http://schemas.openxmlformats.org/officeDocument/2006/relationships/handoutMaster" Target="handoutMasters/handoutMaster1.xml"/><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ristinaYale:Documents:modEncode:Supplemental%20Information:AnnotationOct2013revis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[AnnotationOct2013revised.xlsx]Sheet1!$B$1</c:f>
              <c:strCache>
                <c:ptCount val="1"/>
                <c:pt idx="0">
                  <c:v>Human</c:v>
                </c:pt>
              </c:strCache>
            </c:strRef>
          </c:tx>
          <c:spPr>
            <a:solidFill>
              <a:srgbClr val="FF0000"/>
            </a:solidFill>
          </c:spPr>
          <c:invertIfNegative val="0"/>
          <c:dLbls>
            <c:delete val="1"/>
          </c:dLbls>
          <c:cat>
            <c:strRef>
              <c:f>[AnnotationOct2013revised.xlsx]Sheet1!$A$2:$A$83</c:f>
              <c:strCache>
                <c:ptCount val="82"/>
                <c:pt idx="0">
                  <c:v>Sep03</c:v>
                </c:pt>
                <c:pt idx="1">
                  <c:v>Nov03</c:v>
                </c:pt>
                <c:pt idx="2">
                  <c:v>Feb04</c:v>
                </c:pt>
                <c:pt idx="3">
                  <c:v>Apr04</c:v>
                </c:pt>
                <c:pt idx="4">
                  <c:v>Aug04</c:v>
                </c:pt>
                <c:pt idx="5">
                  <c:v>Oct04</c:v>
                </c:pt>
                <c:pt idx="6">
                  <c:v>Dec04</c:v>
                </c:pt>
                <c:pt idx="7">
                  <c:v>Feb05</c:v>
                </c:pt>
                <c:pt idx="8">
                  <c:v>May05</c:v>
                </c:pt>
                <c:pt idx="9">
                  <c:v>Jul05</c:v>
                </c:pt>
                <c:pt idx="10">
                  <c:v>Aug05</c:v>
                </c:pt>
                <c:pt idx="11">
                  <c:v>Sep05</c:v>
                </c:pt>
                <c:pt idx="12">
                  <c:v>Oct05</c:v>
                </c:pt>
                <c:pt idx="13">
                  <c:v>Nov05</c:v>
                </c:pt>
                <c:pt idx="14">
                  <c:v>Jun06</c:v>
                </c:pt>
                <c:pt idx="15">
                  <c:v>Jul06</c:v>
                </c:pt>
                <c:pt idx="16">
                  <c:v>Sep06</c:v>
                </c:pt>
                <c:pt idx="17">
                  <c:v>Dec06</c:v>
                </c:pt>
                <c:pt idx="18">
                  <c:v>Jan07</c:v>
                </c:pt>
                <c:pt idx="19">
                  <c:v>Feb07</c:v>
                </c:pt>
                <c:pt idx="20">
                  <c:v>Mar05</c:v>
                </c:pt>
                <c:pt idx="21">
                  <c:v>Apr07</c:v>
                </c:pt>
                <c:pt idx="22">
                  <c:v>May07</c:v>
                </c:pt>
                <c:pt idx="23">
                  <c:v>Jun07</c:v>
                </c:pt>
                <c:pt idx="24">
                  <c:v>Jul07</c:v>
                </c:pt>
                <c:pt idx="25">
                  <c:v>Aug07</c:v>
                </c:pt>
                <c:pt idx="26">
                  <c:v>Sep07</c:v>
                </c:pt>
                <c:pt idx="27">
                  <c:v>Nov07</c:v>
                </c:pt>
                <c:pt idx="28">
                  <c:v>Dec07</c:v>
                </c:pt>
                <c:pt idx="29">
                  <c:v>Jan08</c:v>
                </c:pt>
                <c:pt idx="30">
                  <c:v>Feb08</c:v>
                </c:pt>
                <c:pt idx="31">
                  <c:v>Mar08</c:v>
                </c:pt>
                <c:pt idx="32">
                  <c:v>Apr08</c:v>
                </c:pt>
                <c:pt idx="33">
                  <c:v>May08</c:v>
                </c:pt>
                <c:pt idx="34">
                  <c:v>Jun08</c:v>
                </c:pt>
                <c:pt idx="35">
                  <c:v>Jul08</c:v>
                </c:pt>
                <c:pt idx="36">
                  <c:v>Aug08</c:v>
                </c:pt>
                <c:pt idx="37">
                  <c:v>Sep08</c:v>
                </c:pt>
                <c:pt idx="38">
                  <c:v>Oct08</c:v>
                </c:pt>
                <c:pt idx="39">
                  <c:v>Nov08</c:v>
                </c:pt>
                <c:pt idx="40">
                  <c:v>Dec08</c:v>
                </c:pt>
                <c:pt idx="41">
                  <c:v>Jan09</c:v>
                </c:pt>
                <c:pt idx="42">
                  <c:v>Feb09</c:v>
                </c:pt>
                <c:pt idx="43">
                  <c:v>Mar09</c:v>
                </c:pt>
                <c:pt idx="44">
                  <c:v>Apr09</c:v>
                </c:pt>
                <c:pt idx="45">
                  <c:v>May09</c:v>
                </c:pt>
                <c:pt idx="46">
                  <c:v>Jun09</c:v>
                </c:pt>
                <c:pt idx="47">
                  <c:v>Jul09</c:v>
                </c:pt>
                <c:pt idx="48">
                  <c:v>Aug09</c:v>
                </c:pt>
                <c:pt idx="49">
                  <c:v>Sep09</c:v>
                </c:pt>
                <c:pt idx="50">
                  <c:v>Oct09</c:v>
                </c:pt>
                <c:pt idx="51">
                  <c:v>Nov09</c:v>
                </c:pt>
                <c:pt idx="52">
                  <c:v>Dec09</c:v>
                </c:pt>
                <c:pt idx="53">
                  <c:v>Jan10</c:v>
                </c:pt>
                <c:pt idx="54">
                  <c:v>Feb10</c:v>
                </c:pt>
                <c:pt idx="55">
                  <c:v>Mar10</c:v>
                </c:pt>
                <c:pt idx="56">
                  <c:v>Apr10</c:v>
                </c:pt>
                <c:pt idx="57">
                  <c:v>May10</c:v>
                </c:pt>
                <c:pt idx="58">
                  <c:v>Jun10</c:v>
                </c:pt>
                <c:pt idx="59">
                  <c:v>Jul10</c:v>
                </c:pt>
                <c:pt idx="60">
                  <c:v>Aug10</c:v>
                </c:pt>
                <c:pt idx="61">
                  <c:v>Sep10</c:v>
                </c:pt>
                <c:pt idx="62">
                  <c:v>Oct10</c:v>
                </c:pt>
                <c:pt idx="63">
                  <c:v>Nov10</c:v>
                </c:pt>
                <c:pt idx="64">
                  <c:v>Dec10</c:v>
                </c:pt>
                <c:pt idx="65">
                  <c:v>Jan11</c:v>
                </c:pt>
                <c:pt idx="66">
                  <c:v>Feb11</c:v>
                </c:pt>
                <c:pt idx="67">
                  <c:v>Mar11</c:v>
                </c:pt>
                <c:pt idx="68">
                  <c:v>Apr11</c:v>
                </c:pt>
                <c:pt idx="69">
                  <c:v>May11</c:v>
                </c:pt>
                <c:pt idx="70">
                  <c:v>Jun11</c:v>
                </c:pt>
                <c:pt idx="71">
                  <c:v>Jul11</c:v>
                </c:pt>
                <c:pt idx="72">
                  <c:v>Sep11</c:v>
                </c:pt>
                <c:pt idx="73">
                  <c:v>Oct11</c:v>
                </c:pt>
                <c:pt idx="74">
                  <c:v>Nov11</c:v>
                </c:pt>
                <c:pt idx="75">
                  <c:v>Dec11</c:v>
                </c:pt>
                <c:pt idx="76">
                  <c:v>Jan12</c:v>
                </c:pt>
                <c:pt idx="77">
                  <c:v>Feb12</c:v>
                </c:pt>
                <c:pt idx="78">
                  <c:v>Mar12</c:v>
                </c:pt>
                <c:pt idx="79">
                  <c:v>May12</c:v>
                </c:pt>
                <c:pt idx="80">
                  <c:v>Jun12</c:v>
                </c:pt>
                <c:pt idx="81">
                  <c:v>Aug12</c:v>
                </c:pt>
              </c:strCache>
            </c:strRef>
          </c:cat>
          <c:val>
            <c:numRef>
              <c:f>[AnnotationOct2013revised.xlsx]Sheet1!$B$2:$B$83</c:f>
              <c:numCache>
                <c:formatCode>General</c:formatCode>
                <c:ptCount val="82"/>
                <c:pt idx="0">
                  <c:v>0.0</c:v>
                </c:pt>
                <c:pt idx="1">
                  <c:v>0.0</c:v>
                </c:pt>
                <c:pt idx="2">
                  <c:v>0.0</c:v>
                </c:pt>
                <c:pt idx="3">
                  <c:v>0.0</c:v>
                </c:pt>
                <c:pt idx="4">
                  <c:v>0.0</c:v>
                </c:pt>
                <c:pt idx="5">
                  <c:v>19599.0</c:v>
                </c:pt>
                <c:pt idx="6">
                  <c:v>0.0</c:v>
                </c:pt>
                <c:pt idx="7">
                  <c:v>0.0</c:v>
                </c:pt>
                <c:pt idx="8">
                  <c:v>0.0</c:v>
                </c:pt>
                <c:pt idx="9">
                  <c:v>0.0</c:v>
                </c:pt>
                <c:pt idx="10">
                  <c:v>0.0</c:v>
                </c:pt>
                <c:pt idx="11">
                  <c:v>0.0</c:v>
                </c:pt>
                <c:pt idx="12">
                  <c:v>0.0</c:v>
                </c:pt>
                <c:pt idx="13">
                  <c:v>21416.0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22550.0</c:v>
                </c:pt>
                <c:pt idx="48">
                  <c:v>0.0</c:v>
                </c:pt>
                <c:pt idx="49">
                  <c:v>0.0</c:v>
                </c:pt>
                <c:pt idx="50">
                  <c:v>21304.0</c:v>
                </c:pt>
                <c:pt idx="51">
                  <c:v>0.0</c:v>
                </c:pt>
                <c:pt idx="52">
                  <c:v>0.0</c:v>
                </c:pt>
                <c:pt idx="53">
                  <c:v>0.0</c:v>
                </c:pt>
                <c:pt idx="54">
                  <c:v>0.0</c:v>
                </c:pt>
                <c:pt idx="55">
                  <c:v>0.0</c:v>
                </c:pt>
                <c:pt idx="56">
                  <c:v>0.0</c:v>
                </c:pt>
                <c:pt idx="57">
                  <c:v>0.0</c:v>
                </c:pt>
                <c:pt idx="58">
                  <c:v>0.0</c:v>
                </c:pt>
                <c:pt idx="59">
                  <c:v>0.0</c:v>
                </c:pt>
                <c:pt idx="60">
                  <c:v>0.0</c:v>
                </c:pt>
                <c:pt idx="61">
                  <c:v>20540.0</c:v>
                </c:pt>
                <c:pt idx="62">
                  <c:v>0.0</c:v>
                </c:pt>
                <c:pt idx="63">
                  <c:v>0.0</c:v>
                </c:pt>
                <c:pt idx="64">
                  <c:v>20687.0</c:v>
                </c:pt>
                <c:pt idx="65">
                  <c:v>0.0</c:v>
                </c:pt>
                <c:pt idx="66">
                  <c:v>0.0</c:v>
                </c:pt>
                <c:pt idx="67">
                  <c:v>20026.0</c:v>
                </c:pt>
                <c:pt idx="68">
                  <c:v>0.0</c:v>
                </c:pt>
                <c:pt idx="69">
                  <c:v>20012.0</c:v>
                </c:pt>
                <c:pt idx="70">
                  <c:v>0.0</c:v>
                </c:pt>
                <c:pt idx="71">
                  <c:v>20007.0</c:v>
                </c:pt>
                <c:pt idx="72">
                  <c:v>0.0</c:v>
                </c:pt>
                <c:pt idx="73">
                  <c:v>20107.0</c:v>
                </c:pt>
                <c:pt idx="74">
                  <c:v>0.0</c:v>
                </c:pt>
                <c:pt idx="75">
                  <c:v>20110.0</c:v>
                </c:pt>
                <c:pt idx="76">
                  <c:v>0.0</c:v>
                </c:pt>
                <c:pt idx="77">
                  <c:v>0.0</c:v>
                </c:pt>
                <c:pt idx="78">
                  <c:v>20070.0</c:v>
                </c:pt>
                <c:pt idx="79">
                  <c:v>0.0</c:v>
                </c:pt>
                <c:pt idx="80">
                  <c:v>20078.0</c:v>
                </c:pt>
                <c:pt idx="81">
                  <c:v>20447.0</c:v>
                </c:pt>
              </c:numCache>
            </c:numRef>
          </c:val>
        </c:ser>
        <c:ser>
          <c:idx val="1"/>
          <c:order val="1"/>
          <c:tx>
            <c:strRef>
              <c:f>[AnnotationOct2013revised.xlsx]Sheet1!$C$1</c:f>
              <c:strCache>
                <c:ptCount val="1"/>
                <c:pt idx="0">
                  <c:v>Worm</c:v>
                </c:pt>
              </c:strCache>
            </c:strRef>
          </c:tx>
          <c:spPr>
            <a:solidFill>
              <a:srgbClr val="008000"/>
            </a:solidFill>
          </c:spPr>
          <c:invertIfNegative val="0"/>
          <c:dLbls>
            <c:delete val="1"/>
          </c:dLbls>
          <c:cat>
            <c:strRef>
              <c:f>[AnnotationOct2013revised.xlsx]Sheet1!$A$2:$A$83</c:f>
              <c:strCache>
                <c:ptCount val="82"/>
                <c:pt idx="0">
                  <c:v>Sep03</c:v>
                </c:pt>
                <c:pt idx="1">
                  <c:v>Nov03</c:v>
                </c:pt>
                <c:pt idx="2">
                  <c:v>Feb04</c:v>
                </c:pt>
                <c:pt idx="3">
                  <c:v>Apr04</c:v>
                </c:pt>
                <c:pt idx="4">
                  <c:v>Aug04</c:v>
                </c:pt>
                <c:pt idx="5">
                  <c:v>Oct04</c:v>
                </c:pt>
                <c:pt idx="6">
                  <c:v>Dec04</c:v>
                </c:pt>
                <c:pt idx="7">
                  <c:v>Feb05</c:v>
                </c:pt>
                <c:pt idx="8">
                  <c:v>May05</c:v>
                </c:pt>
                <c:pt idx="9">
                  <c:v>Jul05</c:v>
                </c:pt>
                <c:pt idx="10">
                  <c:v>Aug05</c:v>
                </c:pt>
                <c:pt idx="11">
                  <c:v>Sep05</c:v>
                </c:pt>
                <c:pt idx="12">
                  <c:v>Oct05</c:v>
                </c:pt>
                <c:pt idx="13">
                  <c:v>Nov05</c:v>
                </c:pt>
                <c:pt idx="14">
                  <c:v>Jun06</c:v>
                </c:pt>
                <c:pt idx="15">
                  <c:v>Jul06</c:v>
                </c:pt>
                <c:pt idx="16">
                  <c:v>Sep06</c:v>
                </c:pt>
                <c:pt idx="17">
                  <c:v>Dec06</c:v>
                </c:pt>
                <c:pt idx="18">
                  <c:v>Jan07</c:v>
                </c:pt>
                <c:pt idx="19">
                  <c:v>Feb07</c:v>
                </c:pt>
                <c:pt idx="20">
                  <c:v>Mar05</c:v>
                </c:pt>
                <c:pt idx="21">
                  <c:v>Apr07</c:v>
                </c:pt>
                <c:pt idx="22">
                  <c:v>May07</c:v>
                </c:pt>
                <c:pt idx="23">
                  <c:v>Jun07</c:v>
                </c:pt>
                <c:pt idx="24">
                  <c:v>Jul07</c:v>
                </c:pt>
                <c:pt idx="25">
                  <c:v>Aug07</c:v>
                </c:pt>
                <c:pt idx="26">
                  <c:v>Sep07</c:v>
                </c:pt>
                <c:pt idx="27">
                  <c:v>Nov07</c:v>
                </c:pt>
                <c:pt idx="28">
                  <c:v>Dec07</c:v>
                </c:pt>
                <c:pt idx="29">
                  <c:v>Jan08</c:v>
                </c:pt>
                <c:pt idx="30">
                  <c:v>Feb08</c:v>
                </c:pt>
                <c:pt idx="31">
                  <c:v>Mar08</c:v>
                </c:pt>
                <c:pt idx="32">
                  <c:v>Apr08</c:v>
                </c:pt>
                <c:pt idx="33">
                  <c:v>May08</c:v>
                </c:pt>
                <c:pt idx="34">
                  <c:v>Jun08</c:v>
                </c:pt>
                <c:pt idx="35">
                  <c:v>Jul08</c:v>
                </c:pt>
                <c:pt idx="36">
                  <c:v>Aug08</c:v>
                </c:pt>
                <c:pt idx="37">
                  <c:v>Sep08</c:v>
                </c:pt>
                <c:pt idx="38">
                  <c:v>Oct08</c:v>
                </c:pt>
                <c:pt idx="39">
                  <c:v>Nov08</c:v>
                </c:pt>
                <c:pt idx="40">
                  <c:v>Dec08</c:v>
                </c:pt>
                <c:pt idx="41">
                  <c:v>Jan09</c:v>
                </c:pt>
                <c:pt idx="42">
                  <c:v>Feb09</c:v>
                </c:pt>
                <c:pt idx="43">
                  <c:v>Mar09</c:v>
                </c:pt>
                <c:pt idx="44">
                  <c:v>Apr09</c:v>
                </c:pt>
                <c:pt idx="45">
                  <c:v>May09</c:v>
                </c:pt>
                <c:pt idx="46">
                  <c:v>Jun09</c:v>
                </c:pt>
                <c:pt idx="47">
                  <c:v>Jul09</c:v>
                </c:pt>
                <c:pt idx="48">
                  <c:v>Aug09</c:v>
                </c:pt>
                <c:pt idx="49">
                  <c:v>Sep09</c:v>
                </c:pt>
                <c:pt idx="50">
                  <c:v>Oct09</c:v>
                </c:pt>
                <c:pt idx="51">
                  <c:v>Nov09</c:v>
                </c:pt>
                <c:pt idx="52">
                  <c:v>Dec09</c:v>
                </c:pt>
                <c:pt idx="53">
                  <c:v>Jan10</c:v>
                </c:pt>
                <c:pt idx="54">
                  <c:v>Feb10</c:v>
                </c:pt>
                <c:pt idx="55">
                  <c:v>Mar10</c:v>
                </c:pt>
                <c:pt idx="56">
                  <c:v>Apr10</c:v>
                </c:pt>
                <c:pt idx="57">
                  <c:v>May10</c:v>
                </c:pt>
                <c:pt idx="58">
                  <c:v>Jun10</c:v>
                </c:pt>
                <c:pt idx="59">
                  <c:v>Jul10</c:v>
                </c:pt>
                <c:pt idx="60">
                  <c:v>Aug10</c:v>
                </c:pt>
                <c:pt idx="61">
                  <c:v>Sep10</c:v>
                </c:pt>
                <c:pt idx="62">
                  <c:v>Oct10</c:v>
                </c:pt>
                <c:pt idx="63">
                  <c:v>Nov10</c:v>
                </c:pt>
                <c:pt idx="64">
                  <c:v>Dec10</c:v>
                </c:pt>
                <c:pt idx="65">
                  <c:v>Jan11</c:v>
                </c:pt>
                <c:pt idx="66">
                  <c:v>Feb11</c:v>
                </c:pt>
                <c:pt idx="67">
                  <c:v>Mar11</c:v>
                </c:pt>
                <c:pt idx="68">
                  <c:v>Apr11</c:v>
                </c:pt>
                <c:pt idx="69">
                  <c:v>May11</c:v>
                </c:pt>
                <c:pt idx="70">
                  <c:v>Jun11</c:v>
                </c:pt>
                <c:pt idx="71">
                  <c:v>Jul11</c:v>
                </c:pt>
                <c:pt idx="72">
                  <c:v>Sep11</c:v>
                </c:pt>
                <c:pt idx="73">
                  <c:v>Oct11</c:v>
                </c:pt>
                <c:pt idx="74">
                  <c:v>Nov11</c:v>
                </c:pt>
                <c:pt idx="75">
                  <c:v>Dec11</c:v>
                </c:pt>
                <c:pt idx="76">
                  <c:v>Jan12</c:v>
                </c:pt>
                <c:pt idx="77">
                  <c:v>Feb12</c:v>
                </c:pt>
                <c:pt idx="78">
                  <c:v>Mar12</c:v>
                </c:pt>
                <c:pt idx="79">
                  <c:v>May12</c:v>
                </c:pt>
                <c:pt idx="80">
                  <c:v>Jun12</c:v>
                </c:pt>
                <c:pt idx="81">
                  <c:v>Aug12</c:v>
                </c:pt>
              </c:strCache>
            </c:strRef>
          </c:cat>
          <c:val>
            <c:numRef>
              <c:f>[AnnotationOct2013revised.xlsx]Sheet1!$C$2:$C$83</c:f>
              <c:numCache>
                <c:formatCode>General</c:formatCode>
                <c:ptCount val="82"/>
                <c:pt idx="0">
                  <c:v>19916.0</c:v>
                </c:pt>
                <c:pt idx="1">
                  <c:v>19935.0</c:v>
                </c:pt>
                <c:pt idx="2">
                  <c:v>19889.0</c:v>
                </c:pt>
                <c:pt idx="3">
                  <c:v>19895.0</c:v>
                </c:pt>
                <c:pt idx="4">
                  <c:v>19775.0</c:v>
                </c:pt>
                <c:pt idx="5">
                  <c:v>19766.0</c:v>
                </c:pt>
                <c:pt idx="6">
                  <c:v>19719.0</c:v>
                </c:pt>
                <c:pt idx="7">
                  <c:v>19744.0</c:v>
                </c:pt>
                <c:pt idx="8">
                  <c:v>19851.0</c:v>
                </c:pt>
                <c:pt idx="9">
                  <c:v>20063.0</c:v>
                </c:pt>
                <c:pt idx="10">
                  <c:v>20055.0</c:v>
                </c:pt>
                <c:pt idx="11">
                  <c:v>19744.0</c:v>
                </c:pt>
                <c:pt idx="12">
                  <c:v>19851.0</c:v>
                </c:pt>
                <c:pt idx="13">
                  <c:v>0.0</c:v>
                </c:pt>
                <c:pt idx="14">
                  <c:v>20096.0</c:v>
                </c:pt>
                <c:pt idx="15">
                  <c:v>20063.0</c:v>
                </c:pt>
                <c:pt idx="16">
                  <c:v>20071.0</c:v>
                </c:pt>
                <c:pt idx="17">
                  <c:v>0.0</c:v>
                </c:pt>
                <c:pt idx="18">
                  <c:v>20083.0</c:v>
                </c:pt>
                <c:pt idx="19">
                  <c:v>20082.0</c:v>
                </c:pt>
                <c:pt idx="20">
                  <c:v>20085.0</c:v>
                </c:pt>
                <c:pt idx="21">
                  <c:v>20105.0</c:v>
                </c:pt>
                <c:pt idx="22">
                  <c:v>20101.0</c:v>
                </c:pt>
                <c:pt idx="23">
                  <c:v>20131.0</c:v>
                </c:pt>
                <c:pt idx="24">
                  <c:v>20140.0</c:v>
                </c:pt>
                <c:pt idx="25">
                  <c:v>20145.0</c:v>
                </c:pt>
                <c:pt idx="26">
                  <c:v>20147.0</c:v>
                </c:pt>
                <c:pt idx="27">
                  <c:v>20155.0</c:v>
                </c:pt>
                <c:pt idx="28">
                  <c:v>20168.0</c:v>
                </c:pt>
                <c:pt idx="29">
                  <c:v>20169.0</c:v>
                </c:pt>
                <c:pt idx="30">
                  <c:v>20170.0</c:v>
                </c:pt>
                <c:pt idx="31">
                  <c:v>20178.0</c:v>
                </c:pt>
                <c:pt idx="32">
                  <c:v>20181.0</c:v>
                </c:pt>
                <c:pt idx="33">
                  <c:v>20177.0</c:v>
                </c:pt>
                <c:pt idx="34">
                  <c:v>20195.0</c:v>
                </c:pt>
                <c:pt idx="35">
                  <c:v>20193.0</c:v>
                </c:pt>
                <c:pt idx="36">
                  <c:v>20195.0</c:v>
                </c:pt>
                <c:pt idx="37">
                  <c:v>20205.0</c:v>
                </c:pt>
                <c:pt idx="38">
                  <c:v>20198.0</c:v>
                </c:pt>
                <c:pt idx="39">
                  <c:v>20191.0</c:v>
                </c:pt>
                <c:pt idx="40">
                  <c:v>20191.0</c:v>
                </c:pt>
                <c:pt idx="41">
                  <c:v>20186.0</c:v>
                </c:pt>
                <c:pt idx="42">
                  <c:v>20178.0</c:v>
                </c:pt>
                <c:pt idx="43">
                  <c:v>20168.0</c:v>
                </c:pt>
                <c:pt idx="44">
                  <c:v>20171.0</c:v>
                </c:pt>
                <c:pt idx="45">
                  <c:v>20181.0</c:v>
                </c:pt>
                <c:pt idx="46">
                  <c:v>20178.0</c:v>
                </c:pt>
                <c:pt idx="47">
                  <c:v>20184.0</c:v>
                </c:pt>
                <c:pt idx="48">
                  <c:v>20197.0</c:v>
                </c:pt>
                <c:pt idx="49">
                  <c:v>20209.0</c:v>
                </c:pt>
                <c:pt idx="50">
                  <c:v>20231.0</c:v>
                </c:pt>
                <c:pt idx="51">
                  <c:v>20238.0</c:v>
                </c:pt>
                <c:pt idx="52">
                  <c:v>20245.0</c:v>
                </c:pt>
                <c:pt idx="53">
                  <c:v>20254.0</c:v>
                </c:pt>
                <c:pt idx="54">
                  <c:v>20269.0</c:v>
                </c:pt>
                <c:pt idx="55">
                  <c:v>20295.0</c:v>
                </c:pt>
                <c:pt idx="56">
                  <c:v>20316.0</c:v>
                </c:pt>
                <c:pt idx="57">
                  <c:v>20337.0</c:v>
                </c:pt>
                <c:pt idx="58">
                  <c:v>20349.0</c:v>
                </c:pt>
                <c:pt idx="59">
                  <c:v>20364.0</c:v>
                </c:pt>
                <c:pt idx="60">
                  <c:v>20387.0</c:v>
                </c:pt>
                <c:pt idx="61">
                  <c:v>20403.0</c:v>
                </c:pt>
                <c:pt idx="62">
                  <c:v>20408.0</c:v>
                </c:pt>
                <c:pt idx="63">
                  <c:v>20405.0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numCache>
            </c:numRef>
          </c:val>
        </c:ser>
        <c:ser>
          <c:idx val="2"/>
          <c:order val="2"/>
          <c:tx>
            <c:strRef>
              <c:f>[AnnotationOct2013revised.xlsx]Sheet1!$D$1</c:f>
              <c:strCache>
                <c:ptCount val="1"/>
                <c:pt idx="0">
                  <c:v>Fly</c:v>
                </c:pt>
              </c:strCache>
            </c:strRef>
          </c:tx>
          <c:spPr>
            <a:solidFill>
              <a:srgbClr val="0000FF"/>
            </a:solidFill>
          </c:spPr>
          <c:invertIfNegative val="0"/>
          <c:dLbls>
            <c:delete val="1"/>
          </c:dLbls>
          <c:cat>
            <c:strRef>
              <c:f>[AnnotationOct2013revised.xlsx]Sheet1!$A$2:$A$83</c:f>
              <c:strCache>
                <c:ptCount val="82"/>
                <c:pt idx="0">
                  <c:v>Sep03</c:v>
                </c:pt>
                <c:pt idx="1">
                  <c:v>Nov03</c:v>
                </c:pt>
                <c:pt idx="2">
                  <c:v>Feb04</c:v>
                </c:pt>
                <c:pt idx="3">
                  <c:v>Apr04</c:v>
                </c:pt>
                <c:pt idx="4">
                  <c:v>Aug04</c:v>
                </c:pt>
                <c:pt idx="5">
                  <c:v>Oct04</c:v>
                </c:pt>
                <c:pt idx="6">
                  <c:v>Dec04</c:v>
                </c:pt>
                <c:pt idx="7">
                  <c:v>Feb05</c:v>
                </c:pt>
                <c:pt idx="8">
                  <c:v>May05</c:v>
                </c:pt>
                <c:pt idx="9">
                  <c:v>Jul05</c:v>
                </c:pt>
                <c:pt idx="10">
                  <c:v>Aug05</c:v>
                </c:pt>
                <c:pt idx="11">
                  <c:v>Sep05</c:v>
                </c:pt>
                <c:pt idx="12">
                  <c:v>Oct05</c:v>
                </c:pt>
                <c:pt idx="13">
                  <c:v>Nov05</c:v>
                </c:pt>
                <c:pt idx="14">
                  <c:v>Jun06</c:v>
                </c:pt>
                <c:pt idx="15">
                  <c:v>Jul06</c:v>
                </c:pt>
                <c:pt idx="16">
                  <c:v>Sep06</c:v>
                </c:pt>
                <c:pt idx="17">
                  <c:v>Dec06</c:v>
                </c:pt>
                <c:pt idx="18">
                  <c:v>Jan07</c:v>
                </c:pt>
                <c:pt idx="19">
                  <c:v>Feb07</c:v>
                </c:pt>
                <c:pt idx="20">
                  <c:v>Mar05</c:v>
                </c:pt>
                <c:pt idx="21">
                  <c:v>Apr07</c:v>
                </c:pt>
                <c:pt idx="22">
                  <c:v>May07</c:v>
                </c:pt>
                <c:pt idx="23">
                  <c:v>Jun07</c:v>
                </c:pt>
                <c:pt idx="24">
                  <c:v>Jul07</c:v>
                </c:pt>
                <c:pt idx="25">
                  <c:v>Aug07</c:v>
                </c:pt>
                <c:pt idx="26">
                  <c:v>Sep07</c:v>
                </c:pt>
                <c:pt idx="27">
                  <c:v>Nov07</c:v>
                </c:pt>
                <c:pt idx="28">
                  <c:v>Dec07</c:v>
                </c:pt>
                <c:pt idx="29">
                  <c:v>Jan08</c:v>
                </c:pt>
                <c:pt idx="30">
                  <c:v>Feb08</c:v>
                </c:pt>
                <c:pt idx="31">
                  <c:v>Mar08</c:v>
                </c:pt>
                <c:pt idx="32">
                  <c:v>Apr08</c:v>
                </c:pt>
                <c:pt idx="33">
                  <c:v>May08</c:v>
                </c:pt>
                <c:pt idx="34">
                  <c:v>Jun08</c:v>
                </c:pt>
                <c:pt idx="35">
                  <c:v>Jul08</c:v>
                </c:pt>
                <c:pt idx="36">
                  <c:v>Aug08</c:v>
                </c:pt>
                <c:pt idx="37">
                  <c:v>Sep08</c:v>
                </c:pt>
                <c:pt idx="38">
                  <c:v>Oct08</c:v>
                </c:pt>
                <c:pt idx="39">
                  <c:v>Nov08</c:v>
                </c:pt>
                <c:pt idx="40">
                  <c:v>Dec08</c:v>
                </c:pt>
                <c:pt idx="41">
                  <c:v>Jan09</c:v>
                </c:pt>
                <c:pt idx="42">
                  <c:v>Feb09</c:v>
                </c:pt>
                <c:pt idx="43">
                  <c:v>Mar09</c:v>
                </c:pt>
                <c:pt idx="44">
                  <c:v>Apr09</c:v>
                </c:pt>
                <c:pt idx="45">
                  <c:v>May09</c:v>
                </c:pt>
                <c:pt idx="46">
                  <c:v>Jun09</c:v>
                </c:pt>
                <c:pt idx="47">
                  <c:v>Jul09</c:v>
                </c:pt>
                <c:pt idx="48">
                  <c:v>Aug09</c:v>
                </c:pt>
                <c:pt idx="49">
                  <c:v>Sep09</c:v>
                </c:pt>
                <c:pt idx="50">
                  <c:v>Oct09</c:v>
                </c:pt>
                <c:pt idx="51">
                  <c:v>Nov09</c:v>
                </c:pt>
                <c:pt idx="52">
                  <c:v>Dec09</c:v>
                </c:pt>
                <c:pt idx="53">
                  <c:v>Jan10</c:v>
                </c:pt>
                <c:pt idx="54">
                  <c:v>Feb10</c:v>
                </c:pt>
                <c:pt idx="55">
                  <c:v>Mar10</c:v>
                </c:pt>
                <c:pt idx="56">
                  <c:v>Apr10</c:v>
                </c:pt>
                <c:pt idx="57">
                  <c:v>May10</c:v>
                </c:pt>
                <c:pt idx="58">
                  <c:v>Jun10</c:v>
                </c:pt>
                <c:pt idx="59">
                  <c:v>Jul10</c:v>
                </c:pt>
                <c:pt idx="60">
                  <c:v>Aug10</c:v>
                </c:pt>
                <c:pt idx="61">
                  <c:v>Sep10</c:v>
                </c:pt>
                <c:pt idx="62">
                  <c:v>Oct10</c:v>
                </c:pt>
                <c:pt idx="63">
                  <c:v>Nov10</c:v>
                </c:pt>
                <c:pt idx="64">
                  <c:v>Dec10</c:v>
                </c:pt>
                <c:pt idx="65">
                  <c:v>Jan11</c:v>
                </c:pt>
                <c:pt idx="66">
                  <c:v>Feb11</c:v>
                </c:pt>
                <c:pt idx="67">
                  <c:v>Mar11</c:v>
                </c:pt>
                <c:pt idx="68">
                  <c:v>Apr11</c:v>
                </c:pt>
                <c:pt idx="69">
                  <c:v>May11</c:v>
                </c:pt>
                <c:pt idx="70">
                  <c:v>Jun11</c:v>
                </c:pt>
                <c:pt idx="71">
                  <c:v>Jul11</c:v>
                </c:pt>
                <c:pt idx="72">
                  <c:v>Sep11</c:v>
                </c:pt>
                <c:pt idx="73">
                  <c:v>Oct11</c:v>
                </c:pt>
                <c:pt idx="74">
                  <c:v>Nov11</c:v>
                </c:pt>
                <c:pt idx="75">
                  <c:v>Dec11</c:v>
                </c:pt>
                <c:pt idx="76">
                  <c:v>Jan12</c:v>
                </c:pt>
                <c:pt idx="77">
                  <c:v>Feb12</c:v>
                </c:pt>
                <c:pt idx="78">
                  <c:v>Mar12</c:v>
                </c:pt>
                <c:pt idx="79">
                  <c:v>May12</c:v>
                </c:pt>
                <c:pt idx="80">
                  <c:v>Jun12</c:v>
                </c:pt>
                <c:pt idx="81">
                  <c:v>Aug12</c:v>
                </c:pt>
              </c:strCache>
            </c:strRef>
          </c:cat>
          <c:val>
            <c:numRef>
              <c:f>[AnnotationOct2013revised.xlsx]Sheet1!$D$2:$D$83</c:f>
              <c:numCache>
                <c:formatCode>General</c:formatCode>
                <c:ptCount val="82"/>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13854.0</c:v>
                </c:pt>
                <c:pt idx="18">
                  <c:v>0.0</c:v>
                </c:pt>
                <c:pt idx="19">
                  <c:v>0.0</c:v>
                </c:pt>
                <c:pt idx="20">
                  <c:v>0.0</c:v>
                </c:pt>
                <c:pt idx="21">
                  <c:v>0.0</c:v>
                </c:pt>
                <c:pt idx="22">
                  <c:v>0.0</c:v>
                </c:pt>
                <c:pt idx="23">
                  <c:v>0.0</c:v>
                </c:pt>
                <c:pt idx="24">
                  <c:v>0.0</c:v>
                </c:pt>
                <c:pt idx="25">
                  <c:v>14218.0</c:v>
                </c:pt>
                <c:pt idx="26">
                  <c:v>14144.0</c:v>
                </c:pt>
                <c:pt idx="27">
                  <c:v>14141.0</c:v>
                </c:pt>
                <c:pt idx="28">
                  <c:v>0.0</c:v>
                </c:pt>
                <c:pt idx="29">
                  <c:v>14146.0</c:v>
                </c:pt>
                <c:pt idx="30">
                  <c:v>14140.0</c:v>
                </c:pt>
                <c:pt idx="31">
                  <c:v>14139.0</c:v>
                </c:pt>
                <c:pt idx="32">
                  <c:v>14108.0</c:v>
                </c:pt>
                <c:pt idx="33">
                  <c:v>14008.0</c:v>
                </c:pt>
                <c:pt idx="34">
                  <c:v>0.0</c:v>
                </c:pt>
                <c:pt idx="35">
                  <c:v>14023.0</c:v>
                </c:pt>
                <c:pt idx="36">
                  <c:v>0.0</c:v>
                </c:pt>
                <c:pt idx="37">
                  <c:v>14029.0</c:v>
                </c:pt>
                <c:pt idx="38">
                  <c:v>14058.0</c:v>
                </c:pt>
                <c:pt idx="39">
                  <c:v>14076.0</c:v>
                </c:pt>
                <c:pt idx="40">
                  <c:v>0.0</c:v>
                </c:pt>
                <c:pt idx="41">
                  <c:v>14082.0</c:v>
                </c:pt>
                <c:pt idx="42">
                  <c:v>14078.0</c:v>
                </c:pt>
                <c:pt idx="43">
                  <c:v>14086.0</c:v>
                </c:pt>
                <c:pt idx="44">
                  <c:v>14087.0</c:v>
                </c:pt>
                <c:pt idx="45">
                  <c:v>14080.0</c:v>
                </c:pt>
                <c:pt idx="46">
                  <c:v>0.0</c:v>
                </c:pt>
                <c:pt idx="47">
                  <c:v>13936.0</c:v>
                </c:pt>
                <c:pt idx="48">
                  <c:v>13929.0</c:v>
                </c:pt>
                <c:pt idx="49">
                  <c:v>13825.0</c:v>
                </c:pt>
                <c:pt idx="50">
                  <c:v>13831.0</c:v>
                </c:pt>
                <c:pt idx="51">
                  <c:v>13807.0</c:v>
                </c:pt>
                <c:pt idx="52">
                  <c:v>0.0</c:v>
                </c:pt>
                <c:pt idx="53">
                  <c:v>13808.0</c:v>
                </c:pt>
                <c:pt idx="54">
                  <c:v>13781.0</c:v>
                </c:pt>
                <c:pt idx="55">
                  <c:v>13732.0</c:v>
                </c:pt>
                <c:pt idx="56">
                  <c:v>13735.0</c:v>
                </c:pt>
                <c:pt idx="57">
                  <c:v>13751.0</c:v>
                </c:pt>
                <c:pt idx="58">
                  <c:v>13752.0</c:v>
                </c:pt>
                <c:pt idx="59">
                  <c:v>0.0</c:v>
                </c:pt>
                <c:pt idx="60">
                  <c:v>0.0</c:v>
                </c:pt>
                <c:pt idx="61">
                  <c:v>13773.0</c:v>
                </c:pt>
                <c:pt idx="62">
                  <c:v>13794.0</c:v>
                </c:pt>
                <c:pt idx="63">
                  <c:v>13827.0</c:v>
                </c:pt>
                <c:pt idx="64">
                  <c:v>0.0</c:v>
                </c:pt>
                <c:pt idx="65">
                  <c:v>13842.0</c:v>
                </c:pt>
                <c:pt idx="66">
                  <c:v>13906.0</c:v>
                </c:pt>
                <c:pt idx="67">
                  <c:v>13922.0</c:v>
                </c:pt>
                <c:pt idx="68">
                  <c:v>13919.0</c:v>
                </c:pt>
                <c:pt idx="69">
                  <c:v>13914.0</c:v>
                </c:pt>
                <c:pt idx="70">
                  <c:v>13918.0</c:v>
                </c:pt>
                <c:pt idx="71">
                  <c:v>13917.0</c:v>
                </c:pt>
                <c:pt idx="72">
                  <c:v>13907.0</c:v>
                </c:pt>
                <c:pt idx="73">
                  <c:v>13907.0</c:v>
                </c:pt>
                <c:pt idx="74">
                  <c:v>13913.0</c:v>
                </c:pt>
                <c:pt idx="75">
                  <c:v>0.0</c:v>
                </c:pt>
                <c:pt idx="76">
                  <c:v>13920.0</c:v>
                </c:pt>
                <c:pt idx="77">
                  <c:v>0.0</c:v>
                </c:pt>
                <c:pt idx="78">
                  <c:v>13909.0</c:v>
                </c:pt>
                <c:pt idx="79">
                  <c:v>13927.0</c:v>
                </c:pt>
                <c:pt idx="80">
                  <c:v>0.0</c:v>
                </c:pt>
                <c:pt idx="81">
                  <c:v>0.0</c:v>
                </c:pt>
              </c:numCache>
            </c:numRef>
          </c:val>
        </c:ser>
        <c:dLbls>
          <c:showLegendKey val="0"/>
          <c:showVal val="1"/>
          <c:showCatName val="0"/>
          <c:showSerName val="0"/>
          <c:showPercent val="0"/>
          <c:showBubbleSize val="0"/>
        </c:dLbls>
        <c:gapWidth val="75"/>
        <c:axId val="-1573774688"/>
        <c:axId val="-1573769168"/>
      </c:barChart>
      <c:catAx>
        <c:axId val="-1573774688"/>
        <c:scaling>
          <c:orientation val="minMax"/>
        </c:scaling>
        <c:delete val="0"/>
        <c:axPos val="b"/>
        <c:numFmt formatCode="General" sourceLinked="0"/>
        <c:majorTickMark val="none"/>
        <c:minorTickMark val="none"/>
        <c:tickLblPos val="nextTo"/>
        <c:txPr>
          <a:bodyPr/>
          <a:lstStyle/>
          <a:p>
            <a:pPr>
              <a:defRPr sz="800">
                <a:latin typeface="Arial"/>
                <a:cs typeface="Arial"/>
              </a:defRPr>
            </a:pPr>
            <a:endParaRPr lang="en-US"/>
          </a:p>
        </c:txPr>
        <c:crossAx val="-1573769168"/>
        <c:crosses val="autoZero"/>
        <c:auto val="1"/>
        <c:lblAlgn val="ctr"/>
        <c:lblOffset val="100"/>
        <c:noMultiLvlLbl val="0"/>
      </c:catAx>
      <c:valAx>
        <c:axId val="-1573769168"/>
        <c:scaling>
          <c:orientation val="minMax"/>
        </c:scaling>
        <c:delete val="0"/>
        <c:axPos val="l"/>
        <c:numFmt formatCode="General" sourceLinked="1"/>
        <c:majorTickMark val="none"/>
        <c:minorTickMark val="none"/>
        <c:tickLblPos val="nextTo"/>
        <c:txPr>
          <a:bodyPr/>
          <a:lstStyle/>
          <a:p>
            <a:pPr>
              <a:defRPr>
                <a:latin typeface="Arial"/>
                <a:cs typeface="Arial"/>
              </a:defRPr>
            </a:pPr>
            <a:endParaRPr lang="en-US"/>
          </a:p>
        </c:txPr>
        <c:crossAx val="-1573774688"/>
        <c:crosses val="autoZero"/>
        <c:crossBetween val="between"/>
      </c:valAx>
    </c:plotArea>
    <c:legend>
      <c:legendPos val="b"/>
      <c:overlay val="0"/>
      <c:txPr>
        <a:bodyPr/>
        <a:lstStyle/>
        <a:p>
          <a:pPr>
            <a:defRPr>
              <a:latin typeface="Arial"/>
              <a:cs typeface="Arial"/>
            </a:defRPr>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 Id="rId2"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emf"/><Relationship Id="rId5" Type="http://schemas.openxmlformats.org/officeDocument/2006/relationships/image" Target="../media/image43.emf"/><Relationship Id="rId6" Type="http://schemas.openxmlformats.org/officeDocument/2006/relationships/image" Target="../media/image44.emf"/><Relationship Id="rId7" Type="http://schemas.openxmlformats.org/officeDocument/2006/relationships/image" Target="../media/image45.emf"/><Relationship Id="rId1" Type="http://schemas.openxmlformats.org/officeDocument/2006/relationships/image" Target="../media/image39.emf"/><Relationship Id="rId2" Type="http://schemas.openxmlformats.org/officeDocument/2006/relationships/image" Target="../media/image4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8.emf"/><Relationship Id="rId2" Type="http://schemas.openxmlformats.org/officeDocument/2006/relationships/image" Target="../media/image5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7937" name="Shape 65"/>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7938" name="Shape 66"/>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6645" tIns="96645" rIns="96645" bIns="96645" numCol="1" anchor="t" anchorCtr="0" compatLnSpc="1">
            <a:prstTxWarp prst="textNoShape">
              <a:avLst/>
            </a:prstTxWarp>
          </a:bodyPr>
          <a:lstStyle/>
          <a:p>
            <a:pPr>
              <a:spcBef>
                <a:spcPct val="0"/>
              </a:spcBef>
            </a:pPr>
            <a:endParaRPr lang="en-US">
              <a:latin typeface="Calibri" charset="0"/>
            </a:endParaRPr>
          </a:p>
        </p:txBody>
      </p:sp>
    </p:spTree>
    <p:extLst>
      <p:ext uri="{BB962C8B-B14F-4D97-AF65-F5344CB8AC3E}">
        <p14:creationId xmlns:p14="http://schemas.microsoft.com/office/powerpoint/2010/main" val="932147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 name="Shape 1532"/>
          <p:cNvSpPr>
            <a:spLocks noGrp="1" noRot="1" noChangeAspect="1"/>
          </p:cNvSpPr>
          <p:nvPr>
            <p:ph type="sldImg"/>
          </p:nvPr>
        </p:nvSpPr>
        <p:spPr>
          <a:prstGeom prst="rect">
            <a:avLst/>
          </a:prstGeom>
        </p:spPr>
        <p:txBody>
          <a:bodyPr lIns="96661" tIns="48331" rIns="96661" bIns="48331"/>
          <a:lstStyle/>
          <a:p>
            <a:pPr lvl="0"/>
            <a:endParaRPr/>
          </a:p>
        </p:txBody>
      </p:sp>
      <p:sp>
        <p:nvSpPr>
          <p:cNvPr id="1533" name="Shape 15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126744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0" name="Shape 1540"/>
          <p:cNvSpPr>
            <a:spLocks noGrp="1" noRot="1" noChangeAspect="1"/>
          </p:cNvSpPr>
          <p:nvPr>
            <p:ph type="sldImg"/>
          </p:nvPr>
        </p:nvSpPr>
        <p:spPr>
          <a:prstGeom prst="rect">
            <a:avLst/>
          </a:prstGeom>
        </p:spPr>
        <p:txBody>
          <a:bodyPr lIns="96661" tIns="48331" rIns="96661" bIns="48331"/>
          <a:lstStyle/>
          <a:p>
            <a:pPr lvl="0"/>
            <a:endParaRPr/>
          </a:p>
        </p:txBody>
      </p:sp>
      <p:sp>
        <p:nvSpPr>
          <p:cNvPr id="1541" name="Shape 1541"/>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691625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 name="Shape 1547"/>
          <p:cNvSpPr>
            <a:spLocks noGrp="1" noRot="1" noChangeAspect="1"/>
          </p:cNvSpPr>
          <p:nvPr>
            <p:ph type="sldImg"/>
          </p:nvPr>
        </p:nvSpPr>
        <p:spPr>
          <a:prstGeom prst="rect">
            <a:avLst/>
          </a:prstGeom>
        </p:spPr>
        <p:txBody>
          <a:bodyPr lIns="96661" tIns="48331" rIns="96661" bIns="48331"/>
          <a:lstStyle/>
          <a:p>
            <a:pPr lvl="0"/>
            <a:endParaRPr/>
          </a:p>
        </p:txBody>
      </p:sp>
      <p:sp>
        <p:nvSpPr>
          <p:cNvPr id="1548" name="Shape 1548"/>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973743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 name="Shape 1579"/>
          <p:cNvSpPr>
            <a:spLocks noGrp="1" noRot="1" noChangeAspect="1"/>
          </p:cNvSpPr>
          <p:nvPr>
            <p:ph type="sldImg"/>
          </p:nvPr>
        </p:nvSpPr>
        <p:spPr>
          <a:prstGeom prst="rect">
            <a:avLst/>
          </a:prstGeom>
        </p:spPr>
        <p:txBody>
          <a:bodyPr lIns="96661" tIns="48331" rIns="96661" bIns="48331"/>
          <a:lstStyle/>
          <a:p>
            <a:pPr lvl="0"/>
            <a:endParaRPr/>
          </a:p>
        </p:txBody>
      </p:sp>
      <p:sp>
        <p:nvSpPr>
          <p:cNvPr id="1580" name="Shape 1580"/>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522252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 name="Shape 1628"/>
          <p:cNvSpPr>
            <a:spLocks noGrp="1" noRot="1" noChangeAspect="1"/>
          </p:cNvSpPr>
          <p:nvPr>
            <p:ph type="sldImg"/>
          </p:nvPr>
        </p:nvSpPr>
        <p:spPr>
          <a:prstGeom prst="rect">
            <a:avLst/>
          </a:prstGeom>
        </p:spPr>
        <p:txBody>
          <a:bodyPr lIns="96661" tIns="48331" rIns="96661" bIns="48331"/>
          <a:lstStyle/>
          <a:p>
            <a:pPr lvl="0"/>
            <a:endParaRPr/>
          </a:p>
        </p:txBody>
      </p:sp>
      <p:sp>
        <p:nvSpPr>
          <p:cNvPr id="1629" name="Shape 1629"/>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724841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 from alignment gap, hourglass to </a:t>
            </a:r>
            <a:r>
              <a:rPr lang="en-US" dirty="0" err="1" smtClean="0"/>
              <a:t>dreiss</a:t>
            </a:r>
            <a:endParaRPr lang="en-US" dirty="0"/>
          </a:p>
        </p:txBody>
      </p:sp>
      <p:sp>
        <p:nvSpPr>
          <p:cNvPr id="4" name="Slide Number Placeholder 3"/>
          <p:cNvSpPr>
            <a:spLocks noGrp="1"/>
          </p:cNvSpPr>
          <p:nvPr>
            <p:ph type="sldNum" sz="quarter" idx="10"/>
          </p:nvPr>
        </p:nvSpPr>
        <p:spPr/>
        <p:txBody>
          <a:bodyPr/>
          <a:lstStyle/>
          <a:p>
            <a:fld id="{A2DE8F96-FAA8-7248-A4B8-89C2816989B3}" type="slidenum">
              <a:rPr lang="en-US" smtClean="0"/>
              <a:t>27</a:t>
            </a:fld>
            <a:endParaRPr lang="en-US"/>
          </a:p>
        </p:txBody>
      </p:sp>
    </p:spTree>
    <p:extLst>
      <p:ext uri="{BB962C8B-B14F-4D97-AF65-F5344CB8AC3E}">
        <p14:creationId xmlns:p14="http://schemas.microsoft.com/office/powerpoint/2010/main" val="253811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28</a:t>
            </a:fld>
            <a:endParaRPr lang="en-US" altLang="en-US">
              <a:solidFill>
                <a:srgbClr val="000000"/>
              </a:solidFill>
              <a:latin typeface="Calibri" charset="0"/>
            </a:endParaRPr>
          </a:p>
        </p:txBody>
      </p:sp>
    </p:spTree>
    <p:extLst>
      <p:ext uri="{BB962C8B-B14F-4D97-AF65-F5344CB8AC3E}">
        <p14:creationId xmlns:p14="http://schemas.microsoft.com/office/powerpoint/2010/main" val="751689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9</a:t>
            </a:fld>
            <a:endParaRPr lang="en-US" altLang="en-US">
              <a:solidFill>
                <a:srgbClr val="000000"/>
              </a:solidFill>
              <a:latin typeface="Calibri" charset="0"/>
            </a:endParaRPr>
          </a:p>
        </p:txBody>
      </p:sp>
    </p:spTree>
    <p:extLst>
      <p:ext uri="{BB962C8B-B14F-4D97-AF65-F5344CB8AC3E}">
        <p14:creationId xmlns:p14="http://schemas.microsoft.com/office/powerpoint/2010/main" val="2137186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935164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40">
              <a:defRPr/>
            </a:pPr>
            <a:r>
              <a:rPr lang="en-US" dirty="0" smtClean="0"/>
              <a:t>if we look at A tilde, it controls the dynamic trajectory of </a:t>
            </a:r>
            <a:r>
              <a:rPr lang="en-US" baseline="0" dirty="0" smtClean="0"/>
              <a:t>expression part internally driven by meta-genes of X. according to the analytic solution, the internally driven expression part </a:t>
            </a:r>
            <a:r>
              <a:rPr lang="en-US" baseline="0" dirty="0" err="1" smtClean="0"/>
              <a:t>Xtilde</a:t>
            </a:r>
            <a:r>
              <a:rPr lang="en-US" baseline="0" dirty="0" smtClean="0"/>
              <a:t> I can be linear combinations of A tilde’s eigenvalue’s exponentials across time, which are defined by us as internal principal dynamic pattern (</a:t>
            </a:r>
            <a:r>
              <a:rPr lang="en-US" baseline="0" dirty="0" err="1" smtClean="0"/>
              <a:t>iPDP</a:t>
            </a:r>
            <a:r>
              <a:rPr lang="en-US" baseline="0" dirty="0" smtClean="0"/>
              <a:t>). B tilde </a:t>
            </a:r>
            <a:r>
              <a:rPr lang="en-US" dirty="0" smtClean="0"/>
              <a:t>controls the dynamic trajectory of X’s </a:t>
            </a:r>
            <a:r>
              <a:rPr lang="en-US" dirty="0" err="1" smtClean="0"/>
              <a:t>metagene</a:t>
            </a:r>
            <a:r>
              <a:rPr lang="en-US" dirty="0" smtClean="0"/>
              <a:t> </a:t>
            </a:r>
            <a:r>
              <a:rPr lang="en-US" baseline="0" dirty="0" smtClean="0"/>
              <a:t>expression part externally driven by U. similarly,  we can find </a:t>
            </a:r>
            <a:r>
              <a:rPr lang="en-US" dirty="0">
                <a:latin typeface="Times New Roman"/>
                <a:cs typeface="Times New Roman"/>
              </a:rPr>
              <a:t>external principal dynamic pattern (</a:t>
            </a:r>
            <a:r>
              <a:rPr lang="en-US" dirty="0" err="1">
                <a:latin typeface="Times New Roman"/>
                <a:cs typeface="Times New Roman"/>
              </a:rPr>
              <a:t>ePDP</a:t>
            </a:r>
            <a:r>
              <a:rPr lang="en-US" dirty="0">
                <a:latin typeface="Times New Roman"/>
                <a:cs typeface="Times New Roman"/>
              </a:rPr>
              <a:t>) based on B tilde’s eigenvalue exponentials across time. </a:t>
            </a:r>
            <a:r>
              <a:rPr lang="en-US" baseline="0" dirty="0" smtClean="0"/>
              <a:t>Actually, those patterns are canonical temporal expression trajectories, which are as simple as </a:t>
            </a:r>
            <a:r>
              <a:rPr lang="en-US" dirty="0" smtClean="0"/>
              <a:t>degradation, growth, damped oscillation temporal</a:t>
            </a:r>
            <a:r>
              <a:rPr lang="en-US" baseline="0" dirty="0" smtClean="0"/>
              <a:t> processes). In short</a:t>
            </a:r>
            <a:r>
              <a:rPr lang="en-US" dirty="0">
                <a:latin typeface="Times New Roman"/>
                <a:cs typeface="Times New Roman"/>
              </a:rPr>
              <a:t>, from </a:t>
            </a:r>
            <a:r>
              <a:rPr lang="en-US" dirty="0" err="1">
                <a:latin typeface="Times New Roman"/>
                <a:cs typeface="Times New Roman"/>
              </a:rPr>
              <a:t>metagene</a:t>
            </a:r>
            <a:r>
              <a:rPr lang="en-US" dirty="0">
                <a:latin typeface="Times New Roman"/>
                <a:cs typeface="Times New Roman"/>
              </a:rPr>
              <a:t> effective model, we are able to identify internal and external driven </a:t>
            </a:r>
            <a:r>
              <a:rPr lang="en-US" baseline="0" dirty="0" smtClean="0"/>
              <a:t>canonical temporal expression trajectories</a:t>
            </a:r>
            <a:r>
              <a:rPr lang="en-US" dirty="0">
                <a:latin typeface="Times New Roman"/>
                <a:cs typeface="Times New Roman"/>
              </a:rPr>
              <a: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1408450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70093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apply this method to time-series gene expression data in embryonic development of worm and fly in </a:t>
            </a:r>
            <a:r>
              <a:rPr lang="en-US" dirty="0" err="1" smtClean="0"/>
              <a:t>modENCODE</a:t>
            </a:r>
            <a:r>
              <a:rPr lang="en-US" dirty="0" smtClean="0"/>
              <a:t>,</a:t>
            </a:r>
            <a:r>
              <a:rPr lang="en-US" baseline="0" dirty="0" smtClean="0"/>
              <a:t> and identified internal principal dynamic patterns of </a:t>
            </a:r>
            <a:r>
              <a:rPr lang="en-US" baseline="0" dirty="0" err="1" smtClean="0"/>
              <a:t>ortholog</a:t>
            </a:r>
            <a:r>
              <a:rPr lang="en-US" baseline="0" dirty="0" smtClean="0"/>
              <a:t> gene expressions driven by orthologous TFs, and external patterns driven by species-specific TFs.</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35</a:t>
            </a:fld>
            <a:endParaRPr lang="en-US"/>
          </a:p>
        </p:txBody>
      </p:sp>
    </p:spTree>
    <p:extLst>
      <p:ext uri="{BB962C8B-B14F-4D97-AF65-F5344CB8AC3E}">
        <p14:creationId xmlns:p14="http://schemas.microsoft.com/office/powerpoint/2010/main" val="4160321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81442-A719-DE49-BBE8-A2FE42AB1B53}" type="slidenum">
              <a:rPr lang="en-US" smtClean="0"/>
              <a:pPr/>
              <a:t>36</a:t>
            </a:fld>
            <a:endParaRPr lang="en-US"/>
          </a:p>
        </p:txBody>
      </p:sp>
    </p:spTree>
    <p:extLst>
      <p:ext uri="{BB962C8B-B14F-4D97-AF65-F5344CB8AC3E}">
        <p14:creationId xmlns:p14="http://schemas.microsoft.com/office/powerpoint/2010/main" val="911205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42</a:t>
            </a:fld>
            <a:endParaRPr lang="en-US" altLang="en-US">
              <a:solidFill>
                <a:srgbClr val="000000"/>
              </a:solidFill>
              <a:latin typeface="Calibri" charset="0"/>
            </a:endParaRPr>
          </a:p>
        </p:txBody>
      </p:sp>
    </p:spTree>
    <p:extLst>
      <p:ext uri="{BB962C8B-B14F-4D97-AF65-F5344CB8AC3E}">
        <p14:creationId xmlns:p14="http://schemas.microsoft.com/office/powerpoint/2010/main" val="1005310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Text Box 1"/>
          <p:cNvSpPr txBox="1">
            <a:spLocks noChangeArrowheads="1"/>
          </p:cNvSpPr>
          <p:nvPr/>
        </p:nvSpPr>
        <p:spPr bwMode="auto">
          <a:xfrm>
            <a:off x="1493839" y="960438"/>
            <a:ext cx="4325937" cy="3290887"/>
          </a:xfrm>
          <a:prstGeom prst="rect">
            <a:avLst/>
          </a:prstGeom>
          <a:solidFill>
            <a:srgbClr val="FFFFFF"/>
          </a:solidFill>
          <a:ln w="9525">
            <a:solidFill>
              <a:srgbClr val="000000"/>
            </a:solidFill>
            <a:miter lim="800000"/>
            <a:headEnd/>
            <a:tailEnd/>
          </a:ln>
        </p:spPr>
        <p:txBody>
          <a:bodyPr wrap="none" lIns="86741" tIns="43371" rIns="86741" bIns="43371" anchor="ct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914319" eaLnBrk="1" hangingPunct="1"/>
            <a:endParaRPr lang="en-US">
              <a:solidFill>
                <a:srgbClr val="000000"/>
              </a:solidFill>
            </a:endParaRPr>
          </a:p>
        </p:txBody>
      </p:sp>
      <p:sp>
        <p:nvSpPr>
          <p:cNvPr id="142339" name="Text Box 2"/>
          <p:cNvSpPr>
            <a:spLocks noGrp="1" noChangeArrowheads="1"/>
          </p:cNvSpPr>
          <p:nvPr>
            <p:ph type="body"/>
          </p:nvPr>
        </p:nvSpPr>
        <p:spPr>
          <a:xfrm>
            <a:off x="1116014" y="4570413"/>
            <a:ext cx="5089525" cy="3651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lstStyle/>
          <a:p>
            <a:pPr marL="80956" indent="-80956">
              <a:lnSpc>
                <a:spcPct val="93000"/>
              </a:lnSpc>
              <a:spcBef>
                <a:spcPct val="0"/>
              </a:spcBef>
              <a:buSzPct val="45000"/>
              <a:tabLst>
                <a:tab pos="685739" algn="l"/>
                <a:tab pos="1373066" algn="l"/>
                <a:tab pos="2058805" algn="l"/>
                <a:tab pos="2746130" algn="l"/>
                <a:tab pos="3433457" algn="l"/>
                <a:tab pos="4119196" algn="l"/>
                <a:tab pos="4806522" algn="l"/>
              </a:tabLst>
            </a:pPr>
            <a:r>
              <a:rPr lang="en-GB">
                <a:latin typeface="Arial" charset="0"/>
                <a:ea typeface="ＭＳ Ｐゴシック" charset="0"/>
                <a:cs typeface="ＭＳ Ｐゴシック" charset="0"/>
              </a:rPr>
              <a:t>Distributions of nine genomic feature values. The distributions of values of the nine features are shown for the gold-standard set (for the definition of the gold-standard set, see Supplemental Methods) of the four types of genomic elements: known ncRNAs, coding sequences (CDSs), untranslated regions (UTRs), and intergenic regions. The values of each expression feature are the maximum of the corresponding values from all the expression data sets of the same type. (A) Box plots of individual features (normalized values). (B) Two-dimensional scatter-plot of the maximum small RNA-seq signal against the maximum poly-A+ RNA-seq signal. (C) Two-dimensional scatter-plot of the maximum poly-A+ RNA tiling array signal against the predicted secondary structure conservation. Expression values in B and C are the log-transformed normalized read counts (DCPM, depth of coverage per million reads).</a:t>
            </a:r>
          </a:p>
        </p:txBody>
      </p:sp>
    </p:spTree>
    <p:extLst>
      <p:ext uri="{BB962C8B-B14F-4D97-AF65-F5344CB8AC3E}">
        <p14:creationId xmlns:p14="http://schemas.microsoft.com/office/powerpoint/2010/main" val="801563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50</a:t>
            </a:fld>
            <a:endParaRPr lang="en-US" altLang="en-US">
              <a:solidFill>
                <a:srgbClr val="000000"/>
              </a:solidFill>
              <a:latin typeface="Calibri" charset="0"/>
            </a:endParaRPr>
          </a:p>
        </p:txBody>
      </p:sp>
    </p:spTree>
    <p:extLst>
      <p:ext uri="{BB962C8B-B14F-4D97-AF65-F5344CB8AC3E}">
        <p14:creationId xmlns:p14="http://schemas.microsoft.com/office/powerpoint/2010/main" val="411134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02E53BC2-0675-9D47-8B6E-F6A2FF268243}" type="slidenum">
              <a:rPr lang="en-US" altLang="en-US" sz="1400" b="0">
                <a:solidFill>
                  <a:srgbClr val="000000"/>
                </a:solidFill>
                <a:latin typeface="Calibri" charset="0"/>
              </a:rPr>
              <a:pPr/>
              <a:t>51</a:t>
            </a:fld>
            <a:endParaRPr lang="en-US" altLang="en-US" sz="1400" b="0">
              <a:solidFill>
                <a:srgbClr val="000000"/>
              </a:solidFill>
              <a:latin typeface="Calibri"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1649760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CA337137-715B-1E4F-A08D-776F3DE3CC81}" type="slidenum">
              <a:rPr lang="en-US" altLang="en-US" sz="1400" b="0">
                <a:solidFill>
                  <a:srgbClr val="000000"/>
                </a:solidFill>
                <a:latin typeface="Calibri" charset="0"/>
              </a:rPr>
              <a:pPr/>
              <a:t>52</a:t>
            </a:fld>
            <a:endParaRPr lang="en-US" altLang="en-US" sz="1400" b="0">
              <a:solidFill>
                <a:srgbClr val="000000"/>
              </a:solidFill>
              <a:latin typeface="Calibri" charset="0"/>
            </a:endParaRPr>
          </a:p>
        </p:txBody>
      </p:sp>
      <p:sp>
        <p:nvSpPr>
          <p:cNvPr id="422914" name="Rectangle 2"/>
          <p:cNvSpPr>
            <a:spLocks noGrp="1" noRot="1" noChangeAspect="1" noChangeArrowheads="1" noTextEdit="1"/>
          </p:cNvSpPr>
          <p:nvPr>
            <p:ph type="sldImg"/>
          </p:nvPr>
        </p:nvSpPr>
        <p:spPr>
          <a:xfrm>
            <a:off x="1257300" y="720725"/>
            <a:ext cx="4802188" cy="3600450"/>
          </a:xfrm>
          <a:ln/>
        </p:spPr>
      </p:sp>
      <p:sp>
        <p:nvSpPr>
          <p:cNvPr id="422915" name="Rectangle 3"/>
          <p:cNvSpPr>
            <a:spLocks noGrp="1" noChangeArrowheads="1"/>
          </p:cNvSpPr>
          <p:nvPr>
            <p:ph type="body" idx="1"/>
          </p:nvPr>
        </p:nvSpPr>
        <p:spPr>
          <a:xfrm>
            <a:off x="731838" y="4560888"/>
            <a:ext cx="5851525" cy="4319587"/>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596516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10</a:t>
            </a:fld>
            <a:endParaRPr lang="en-US" altLang="en-US">
              <a:solidFill>
                <a:srgbClr val="000000"/>
              </a:solidFill>
              <a:latin typeface="Calibri" charset="0"/>
            </a:endParaRPr>
          </a:p>
        </p:txBody>
      </p:sp>
    </p:spTree>
    <p:extLst>
      <p:ext uri="{BB962C8B-B14F-4D97-AF65-F5344CB8AC3E}">
        <p14:creationId xmlns:p14="http://schemas.microsoft.com/office/powerpoint/2010/main" val="1966015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56CF924C-9223-5B44-98AD-A0844B515D6D}" type="slidenum">
              <a:rPr lang="en-US" altLang="en-US" sz="1400" b="0">
                <a:solidFill>
                  <a:srgbClr val="000000"/>
                </a:solidFill>
              </a:rPr>
              <a:pPr/>
              <a:t>53</a:t>
            </a:fld>
            <a:endParaRPr lang="en-US" altLang="en-US" sz="1400" b="0">
              <a:solidFill>
                <a:srgbClr val="000000"/>
              </a:solidFill>
            </a:endParaRPr>
          </a:p>
        </p:txBody>
      </p:sp>
      <p:sp>
        <p:nvSpPr>
          <p:cNvPr id="424962" name="Rectangle 2"/>
          <p:cNvSpPr>
            <a:spLocks noGrp="1" noRot="1" noChangeAspect="1" noChangeArrowheads="1" noTextEdit="1"/>
          </p:cNvSpPr>
          <p:nvPr>
            <p:ph type="sldImg"/>
          </p:nvPr>
        </p:nvSpPr>
        <p:spPr>
          <a:xfrm>
            <a:off x="1257300" y="720725"/>
            <a:ext cx="4800600" cy="3600450"/>
          </a:xfrm>
          <a:ln/>
        </p:spPr>
      </p:sp>
      <p:sp>
        <p:nvSpPr>
          <p:cNvPr id="424963" name="Rectangle 3"/>
          <p:cNvSpPr>
            <a:spLocks noGrp="1" noChangeArrowheads="1"/>
          </p:cNvSpPr>
          <p:nvPr>
            <p:ph type="body" idx="1"/>
          </p:nvPr>
        </p:nvSpPr>
        <p:spPr>
          <a:xfrm>
            <a:off x="731838" y="4560888"/>
            <a:ext cx="5851525" cy="4319587"/>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1189641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3AF5E78E-21AE-4D48-94EE-6E5CB705C4E4}" type="slidenum">
              <a:rPr lang="en-US" altLang="en-US" sz="1400" b="0">
                <a:solidFill>
                  <a:srgbClr val="000000"/>
                </a:solidFill>
              </a:rPr>
              <a:pPr/>
              <a:t>55</a:t>
            </a:fld>
            <a:endParaRPr lang="en-US" altLang="en-US" sz="1400" b="0">
              <a:solidFill>
                <a:srgbClr val="000000"/>
              </a:solidFill>
            </a:endParaRPr>
          </a:p>
        </p:txBody>
      </p:sp>
      <p:sp>
        <p:nvSpPr>
          <p:cNvPr id="428034" name="Rectangle 2"/>
          <p:cNvSpPr>
            <a:spLocks noGrp="1" noRot="1" noChangeAspect="1" noChangeArrowheads="1" noTextEdit="1"/>
          </p:cNvSpPr>
          <p:nvPr>
            <p:ph type="sldImg"/>
          </p:nvPr>
        </p:nvSpPr>
        <p:spPr>
          <a:ln/>
        </p:spPr>
      </p:sp>
      <p:sp>
        <p:nvSpPr>
          <p:cNvPr id="42803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charset="0"/>
              <a:ea typeface="ＭＳ Ｐゴシック" charset="-128"/>
            </a:endParaRPr>
          </a:p>
        </p:txBody>
      </p:sp>
    </p:spTree>
    <p:extLst>
      <p:ext uri="{BB962C8B-B14F-4D97-AF65-F5344CB8AC3E}">
        <p14:creationId xmlns:p14="http://schemas.microsoft.com/office/powerpoint/2010/main" val="1025202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8679746C-6B81-2940-B386-099AD14EE0F8}" type="slidenum">
              <a:rPr lang="en-US" altLang="en-US" sz="1400" b="0">
                <a:solidFill>
                  <a:srgbClr val="000000"/>
                </a:solidFill>
              </a:rPr>
              <a:pPr/>
              <a:t>56</a:t>
            </a:fld>
            <a:endParaRPr lang="en-US" altLang="en-US" sz="1400" b="0">
              <a:solidFill>
                <a:srgbClr val="000000"/>
              </a:solidFill>
            </a:endParaRPr>
          </a:p>
        </p:txBody>
      </p:sp>
      <p:sp>
        <p:nvSpPr>
          <p:cNvPr id="430082" name="Rectangle 2"/>
          <p:cNvSpPr>
            <a:spLocks noGrp="1" noRot="1" noChangeAspect="1" noChangeArrowheads="1" noTextEdit="1"/>
          </p:cNvSpPr>
          <p:nvPr>
            <p:ph type="sldImg"/>
          </p:nvPr>
        </p:nvSpPr>
        <p:spPr>
          <a:ln/>
        </p:spPr>
      </p:sp>
      <p:sp>
        <p:nvSpPr>
          <p:cNvPr id="43008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charset="0"/>
              <a:ea typeface="ＭＳ Ｐゴシック" charset="-128"/>
            </a:endParaRPr>
          </a:p>
        </p:txBody>
      </p:sp>
    </p:spTree>
    <p:extLst>
      <p:ext uri="{BB962C8B-B14F-4D97-AF65-F5344CB8AC3E}">
        <p14:creationId xmlns:p14="http://schemas.microsoft.com/office/powerpoint/2010/main" val="13504900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7F85422A-75FC-294D-B7AC-8C277032C71C}" type="slidenum">
              <a:rPr lang="en-US" altLang="en-US" sz="1400" b="0">
                <a:solidFill>
                  <a:srgbClr val="000000"/>
                </a:solidFill>
              </a:rPr>
              <a:pPr/>
              <a:t>57</a:t>
            </a:fld>
            <a:endParaRPr lang="en-US" altLang="en-US" sz="1400" b="0">
              <a:solidFill>
                <a:srgbClr val="000000"/>
              </a:solidFill>
            </a:endParaRPr>
          </a:p>
        </p:txBody>
      </p:sp>
      <p:sp>
        <p:nvSpPr>
          <p:cNvPr id="432130"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3070" tIns="51536" rIns="103070" bIns="51536" anchor="b"/>
          <a:lstStyle>
            <a:lvl1pPr defTabSz="1022350" eaLnBrk="0" hangingPunct="0">
              <a:defRPr sz="1200" b="1">
                <a:solidFill>
                  <a:schemeClr val="tx1"/>
                </a:solidFill>
                <a:latin typeface="Arial" charset="0"/>
                <a:ea typeface="ＭＳ Ｐゴシック" charset="-128"/>
              </a:defRPr>
            </a:lvl1pPr>
            <a:lvl2pPr marL="742950" indent="-285750" defTabSz="1022350" eaLnBrk="0" hangingPunct="0">
              <a:defRPr sz="1200" b="1">
                <a:solidFill>
                  <a:schemeClr val="tx1"/>
                </a:solidFill>
                <a:latin typeface="Arial" charset="0"/>
                <a:ea typeface="ＭＳ Ｐゴシック" charset="-128"/>
              </a:defRPr>
            </a:lvl2pPr>
            <a:lvl3pPr marL="1143000" indent="-228600" defTabSz="1022350" eaLnBrk="0" hangingPunct="0">
              <a:defRPr sz="1200" b="1">
                <a:solidFill>
                  <a:schemeClr val="tx1"/>
                </a:solidFill>
                <a:latin typeface="Arial" charset="0"/>
                <a:ea typeface="ＭＳ Ｐゴシック" charset="-128"/>
              </a:defRPr>
            </a:lvl3pPr>
            <a:lvl4pPr marL="1600200" indent="-228600" defTabSz="1022350" eaLnBrk="0" hangingPunct="0">
              <a:defRPr sz="1200" b="1">
                <a:solidFill>
                  <a:schemeClr val="tx1"/>
                </a:solidFill>
                <a:latin typeface="Arial" charset="0"/>
                <a:ea typeface="ＭＳ Ｐゴシック" charset="-128"/>
              </a:defRPr>
            </a:lvl4pPr>
            <a:lvl5pPr marL="2057400" indent="-228600" defTabSz="1022350" eaLnBrk="0" hangingPunct="0">
              <a:defRPr sz="1200" b="1">
                <a:solidFill>
                  <a:schemeClr val="tx1"/>
                </a:solidFill>
                <a:latin typeface="Arial" charset="0"/>
                <a:ea typeface="ＭＳ Ｐゴシック" charset="-128"/>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fld id="{DC8C8805-7C79-2249-8127-64CB3A4A3F28}" type="slidenum">
              <a:rPr lang="en-US" altLang="en-US" sz="1400">
                <a:solidFill>
                  <a:srgbClr val="000000"/>
                </a:solidFill>
                <a:latin typeface="Calibri" charset="0"/>
              </a:rPr>
              <a:pPr algn="r" eaLnBrk="1" hangingPunct="1"/>
              <a:t>57</a:t>
            </a:fld>
            <a:endParaRPr lang="en-US" altLang="en-US" sz="1400">
              <a:solidFill>
                <a:srgbClr val="000000"/>
              </a:solidFill>
              <a:latin typeface="Calibri" charset="0"/>
            </a:endParaRPr>
          </a:p>
        </p:txBody>
      </p:sp>
      <p:sp>
        <p:nvSpPr>
          <p:cNvPr id="432131" name="Rectangle 2"/>
          <p:cNvSpPr>
            <a:spLocks noGrp="1" noRot="1" noChangeAspect="1" noChangeArrowheads="1" noTextEdit="1"/>
          </p:cNvSpPr>
          <p:nvPr>
            <p:ph type="sldImg"/>
          </p:nvPr>
        </p:nvSpPr>
        <p:spPr>
          <a:xfrm>
            <a:off x="1258888" y="720725"/>
            <a:ext cx="4800600" cy="3600450"/>
          </a:xfrm>
          <a:solidFill>
            <a:srgbClr val="FFFFFF"/>
          </a:solidFill>
          <a:ln/>
        </p:spPr>
      </p:sp>
      <p:sp>
        <p:nvSpPr>
          <p:cNvPr id="432132" name="Rectangle 3"/>
          <p:cNvSpPr>
            <a:spLocks noGrp="1" noChangeArrowheads="1"/>
          </p:cNvSpPr>
          <p:nvPr>
            <p:ph type="body" idx="1"/>
          </p:nvPr>
        </p:nvSpPr>
        <p:spPr>
          <a:xfrm>
            <a:off x="976313" y="4560888"/>
            <a:ext cx="5362575" cy="4319587"/>
          </a:xfrm>
          <a:noFill/>
          <a:ln>
            <a:solidFill>
              <a:srgbClr val="000000"/>
            </a:solid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txBody>
          <a:bodyPr lIns="103070" tIns="51536" rIns="103070" bIns="51536"/>
          <a:lstStyle/>
          <a:p>
            <a:pPr eaLnBrk="1" hangingPunct="1">
              <a:spcBef>
                <a:spcPct val="0"/>
              </a:spcBef>
            </a:pPr>
            <a:endParaRPr lang="en-US" altLang="en-US">
              <a:latin typeface="Arial" charset="0"/>
              <a:ea typeface="ＭＳ Ｐゴシック" charset="-128"/>
            </a:endParaRPr>
          </a:p>
        </p:txBody>
      </p:sp>
    </p:spTree>
    <p:extLst>
      <p:ext uri="{BB962C8B-B14F-4D97-AF65-F5344CB8AC3E}">
        <p14:creationId xmlns:p14="http://schemas.microsoft.com/office/powerpoint/2010/main" val="783368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65</a:t>
            </a:fld>
            <a:endParaRPr lang="en-US" altLang="en-US">
              <a:solidFill>
                <a:srgbClr val="000000"/>
              </a:solidFill>
              <a:latin typeface="Calibri" charset="0"/>
            </a:endParaRPr>
          </a:p>
        </p:txBody>
      </p:sp>
    </p:spTree>
    <p:extLst>
      <p:ext uri="{BB962C8B-B14F-4D97-AF65-F5344CB8AC3E}">
        <p14:creationId xmlns:p14="http://schemas.microsoft.com/office/powerpoint/2010/main" val="5299405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1 slides from dw encode authors</a:t>
            </a:r>
          </a:p>
        </p:txBody>
      </p:sp>
      <p:sp>
        <p:nvSpPr>
          <p:cNvPr id="7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173D80A7-B0D7-264C-9B99-372BDB35AAB9}" type="slidenum">
              <a:rPr lang="en-US" altLang="en-US" sz="1200">
                <a:solidFill>
                  <a:srgbClr val="000000"/>
                </a:solidFill>
              </a:rPr>
              <a:pPr eaLnBrk="1" hangingPunct="1"/>
              <a:t>71</a:t>
            </a:fld>
            <a:endParaRPr lang="en-US" altLang="en-US" sz="1200">
              <a:solidFill>
                <a:srgbClr val="000000"/>
              </a:solidFill>
            </a:endParaRPr>
          </a:p>
        </p:txBody>
      </p:sp>
    </p:spTree>
    <p:extLst>
      <p:ext uri="{BB962C8B-B14F-4D97-AF65-F5344CB8AC3E}">
        <p14:creationId xmlns:p14="http://schemas.microsoft.com/office/powerpoint/2010/main" val="1760210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79</a:t>
            </a:fld>
            <a:endParaRPr lang="en-US" altLang="en-US">
              <a:solidFill>
                <a:srgbClr val="000000"/>
              </a:solidFill>
              <a:latin typeface="Calibri" charset="0"/>
            </a:endParaRPr>
          </a:p>
        </p:txBody>
      </p:sp>
    </p:spTree>
    <p:extLst>
      <p:ext uri="{BB962C8B-B14F-4D97-AF65-F5344CB8AC3E}">
        <p14:creationId xmlns:p14="http://schemas.microsoft.com/office/powerpoint/2010/main" val="833475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80</a:t>
            </a:fld>
            <a:endParaRPr lang="en-US" altLang="en-US">
              <a:solidFill>
                <a:srgbClr val="000000"/>
              </a:solidFill>
              <a:latin typeface="Calibri" charset="0"/>
            </a:endParaRPr>
          </a:p>
        </p:txBody>
      </p:sp>
    </p:spTree>
    <p:extLst>
      <p:ext uri="{BB962C8B-B14F-4D97-AF65-F5344CB8AC3E}">
        <p14:creationId xmlns:p14="http://schemas.microsoft.com/office/powerpoint/2010/main" val="2029799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prstGeom prst="rect">
            <a:avLst/>
          </a:prstGeom>
        </p:spPr>
        <p:txBody>
          <a:bodyPr lIns="96653" tIns="48326" rIns="96653" bIns="48326"/>
          <a:lstStyle/>
          <a:p>
            <a:pPr lvl="0"/>
            <a:endParaRPr/>
          </a:p>
        </p:txBody>
      </p:sp>
      <p:sp>
        <p:nvSpPr>
          <p:cNvPr id="1083" name="Shape 108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708809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prstGeom prst="rect">
            <a:avLst/>
          </a:prstGeom>
        </p:spPr>
        <p:txBody>
          <a:bodyPr lIns="96653" tIns="48326" rIns="96653" bIns="48326"/>
          <a:lstStyle/>
          <a:p>
            <a:pPr lvl="0"/>
            <a:endParaRPr/>
          </a:p>
        </p:txBody>
      </p:sp>
      <p:sp>
        <p:nvSpPr>
          <p:cNvPr id="1115" name="Shape 1115"/>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77812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88133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64663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373790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35712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098814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33458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86186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3"/>
            <a:ext cx="7772400" cy="1470025"/>
          </a:xfrm>
        </p:spPr>
        <p:txBody>
          <a:bodyPr/>
          <a:lstStyle>
            <a:lvl1pPr>
              <a:defRPr sz="33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3300" b="1"/>
            </a:lvl1pPr>
            <a:lvl2pPr marL="342683" indent="0" algn="ctr">
              <a:buNone/>
              <a:defRPr/>
            </a:lvl2pPr>
            <a:lvl3pPr marL="685367" indent="0" algn="ctr">
              <a:buNone/>
              <a:defRPr/>
            </a:lvl3pPr>
            <a:lvl4pPr marL="1028051" indent="0" algn="ctr">
              <a:buNone/>
              <a:defRPr/>
            </a:lvl4pPr>
            <a:lvl5pPr marL="1370733" indent="0" algn="ctr">
              <a:buNone/>
              <a:defRPr/>
            </a:lvl5pPr>
            <a:lvl6pPr marL="1713418" indent="0" algn="ctr">
              <a:buNone/>
              <a:defRPr/>
            </a:lvl6pPr>
            <a:lvl7pPr marL="2056100" indent="0" algn="ctr">
              <a:buNone/>
              <a:defRPr/>
            </a:lvl7pPr>
            <a:lvl8pPr marL="2398783" indent="0" algn="ctr">
              <a:buNone/>
              <a:defRPr/>
            </a:lvl8pPr>
            <a:lvl9pPr marL="2741467"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9761146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3417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088182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278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4500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362371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B4363B1-66BD-C84E-9059-CADE2A75C09F}" type="datetime1">
              <a:rPr lang="en-US"/>
              <a:pPr>
                <a:defRPr/>
              </a:pPr>
              <a:t>12/13/16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C3E298C-D472-A54C-8FF2-CB4AD4F974D9}" type="slidenum">
              <a:rPr lang="en-US"/>
              <a:pPr>
                <a:defRPr/>
              </a:pPr>
              <a:t>‹#›</a:t>
            </a:fld>
            <a:endParaRPr lang="en-US"/>
          </a:p>
        </p:txBody>
      </p:sp>
    </p:spTree>
    <p:extLst>
      <p:ext uri="{BB962C8B-B14F-4D97-AF65-F5344CB8AC3E}">
        <p14:creationId xmlns:p14="http://schemas.microsoft.com/office/powerpoint/2010/main" val="1515170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83798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375499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56178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774854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220623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059083"/>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tags" Target="../tags/tag1.xml"/><Relationship Id="rId5" Type="http://schemas.openxmlformats.org/officeDocument/2006/relationships/tags" Target="../tags/tag2.xml"/><Relationship Id="rId6"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theme" Target="../theme/theme3.xml"/><Relationship Id="rId6" Type="http://schemas.openxmlformats.org/officeDocument/2006/relationships/tags" Target="../tags/tag4.xml"/><Relationship Id="rId7" Type="http://schemas.openxmlformats.org/officeDocument/2006/relationships/tags" Target="../tags/tag5.xml"/><Relationship Id="rId8" Type="http://schemas.openxmlformats.org/officeDocument/2006/relationships/tags" Target="../tags/tag6.xml"/><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theme" Target="../theme/theme4.xml"/><Relationship Id="rId7" Type="http://schemas.openxmlformats.org/officeDocument/2006/relationships/tags" Target="../tags/tag7.xml"/><Relationship Id="rId8" Type="http://schemas.openxmlformats.org/officeDocument/2006/relationships/tags" Target="../tags/tag8.xml"/><Relationship Id="rId9" Type="http://schemas.openxmlformats.org/officeDocument/2006/relationships/tags" Target="../tags/tag9.xml"/><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theme" Target="../theme/theme6.xml"/><Relationship Id="rId7" Type="http://schemas.openxmlformats.org/officeDocument/2006/relationships/tags" Target="../tags/tag10.xml"/><Relationship Id="rId8" Type="http://schemas.openxmlformats.org/officeDocument/2006/relationships/tags" Target="../tags/tag11.xml"/><Relationship Id="rId9" Type="http://schemas.openxmlformats.org/officeDocument/2006/relationships/tags" Target="../tags/tag12.xml"/><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4"/>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6"/>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691" r:id="rId1"/>
    <p:sldLayoutId id="2147526693" r:id="rId2"/>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82658"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2659"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smtClean="0">
                <a:solidFill>
                  <a:prstClr val="black">
                    <a:tint val="75000"/>
                  </a:prstClr>
                </a:solidFill>
                <a:latin typeface="Calibri"/>
                <a:ea typeface="+mn-ea"/>
                <a:cs typeface="+mn-cs"/>
              </a:defRPr>
            </a:lvl1pPr>
          </a:lstStyle>
          <a:p>
            <a:pPr>
              <a:defRPr/>
            </a:pPr>
            <a:fld id="{2D95663F-59BD-364D-80A8-5F08F4C54237}" type="datetime1">
              <a:rPr lang="en-US"/>
              <a:pPr>
                <a:defRPr/>
              </a:pPr>
              <a:t>12/13/16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smtClean="0">
                <a:solidFill>
                  <a:prstClr val="black">
                    <a:tint val="75000"/>
                  </a:prstClr>
                </a:solidFill>
                <a:latin typeface="Calibri"/>
                <a:ea typeface="+mn-ea"/>
                <a:cs typeface="+mn-cs"/>
              </a:defRPr>
            </a:lvl1pPr>
          </a:lstStyle>
          <a:p>
            <a:pPr>
              <a:defRPr/>
            </a:pPr>
            <a:fld id="{45B5CE0E-424F-C044-BB58-9B212DF74C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7007" r:id="rId1"/>
  </p:sldLayoutIdLst>
  <p:hf hdr="0" ftr="0" dt="0"/>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7"/>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7E6C2D4-94A1-0040-81D8-C8061C68EF3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3326089933"/>
      </p:ext>
    </p:extLst>
  </p:cSld>
  <p:clrMap bg1="lt1" tx1="dk1" bg2="lt2" tx2="dk2" accent1="accent1" accent2="accent2" accent3="accent3" accent4="accent4" accent5="accent5" accent6="accent6" hlink="hlink" folHlink="folHlink"/>
  <p:sldLayoutIdLst>
    <p:sldLayoutId id="2147527447" r:id="rId1"/>
    <p:sldLayoutId id="2147527449" r:id="rId2"/>
    <p:sldLayoutId id="2147527452" r:id="rId3"/>
    <p:sldLayoutId id="2147527453" r:id="rId4"/>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9"/>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smtClean="0">
                <a:solidFill>
                  <a:srgbClr val="808080"/>
                </a:solidFill>
                <a:cs typeface=""/>
              </a:rPr>
              <a:t> - </a:t>
            </a:r>
            <a:r>
              <a:rPr lang="en-US" altLang="en-US" sz="1000" smtClean="0">
                <a:solidFill>
                  <a:srgbClr val="969696"/>
                </a:solidFill>
                <a:cs typeface=""/>
              </a:rPr>
              <a:t>Lectures.GersteinLab.org</a:t>
            </a:r>
            <a:endParaRPr lang="en-US" altLang="en-US" sz="300" b="0" smtClean="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69" r:id="rId3"/>
    <p:sldLayoutId id="2147527570" r:id="rId4"/>
    <p:sldLayoutId id="2147527571" r:id="rId5"/>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8"/>
            </p:custDataLst>
          </p:nvPr>
        </p:nvSpPr>
        <p:spPr bwMode="auto">
          <a:xfrm>
            <a:off x="685800" y="198120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9"/>
            </p:custDataLst>
          </p:nvPr>
        </p:nvSpPr>
        <p:spPr bwMode="auto">
          <a:xfrm rot="16200000">
            <a:off x="7319170" y="5253833"/>
            <a:ext cx="3078162" cy="263525"/>
          </a:xfrm>
          <a:prstGeom prst="rect">
            <a:avLst/>
          </a:prstGeom>
          <a:noFill/>
          <a:ln w="9525">
            <a:noFill/>
            <a:miter lim="800000"/>
            <a:headEnd/>
            <a:tailEnd/>
          </a:ln>
          <a:effectLst/>
        </p:spPr>
        <p:txBody>
          <a:bodyPr lIns="69005" tIns="34503" rIns="69005" bIns="34503"/>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2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1800" smtClean="0">
                <a:solidFill>
                  <a:srgbClr val="808080"/>
                </a:solidFill>
                <a:cs typeface=""/>
              </a:rPr>
              <a:t> - </a:t>
            </a:r>
            <a:r>
              <a:rPr lang="en-US" altLang="en-US" sz="750" smtClean="0">
                <a:solidFill>
                  <a:srgbClr val="969696"/>
                </a:solidFill>
                <a:cs typeface=""/>
              </a:rPr>
              <a:t>Lectures.GersteinLab.org</a:t>
            </a:r>
            <a:endParaRPr lang="en-US" altLang="en-US" sz="225" b="0" smtClean="0">
              <a:solidFill>
                <a:srgbClr val="000000"/>
              </a:solidFill>
              <a:cs typeface=""/>
            </a:endParaRPr>
          </a:p>
        </p:txBody>
      </p:sp>
    </p:spTree>
    <p:extLst>
      <p:ext uri="{BB962C8B-B14F-4D97-AF65-F5344CB8AC3E}">
        <p14:creationId xmlns:p14="http://schemas.microsoft.com/office/powerpoint/2010/main" val="378250732"/>
      </p:ext>
    </p:extLst>
  </p:cSld>
  <p:clrMap bg1="lt1" tx1="dk1" bg2="lt2" tx2="dk2" accent1="accent1" accent2="accent2" accent3="accent3" accent4="accent4" accent5="accent5" accent6="accent6" hlink="hlink" folHlink="folHlink"/>
  <p:sldLayoutIdLst>
    <p:sldLayoutId id="2147527573" r:id="rId1"/>
    <p:sldLayoutId id="2147527574" r:id="rId2"/>
    <p:sldLayoutId id="2147527575" r:id="rId3"/>
    <p:sldLayoutId id="2147527576" r:id="rId4"/>
    <p:sldLayoutId id="2147527577" r:id="rId5"/>
  </p:sldLayoutIdLst>
  <p:transition/>
  <p:timing>
    <p:tnLst>
      <p:par>
        <p:cTn id="1" dur="indefinite" restart="never" nodeType="tmRoot"/>
      </p:par>
    </p:tnLst>
  </p:timing>
  <p:hf hdr="0" ftr="0" dt="0"/>
  <p:txStyles>
    <p:titleStyle>
      <a:lvl1pPr algn="ctr" defTabSz="681038" rtl="0" eaLnBrk="0" fontAlgn="base" hangingPunct="0">
        <a:spcBef>
          <a:spcPct val="0"/>
        </a:spcBef>
        <a:spcAft>
          <a:spcPct val="0"/>
        </a:spcAft>
        <a:defRPr sz="1800" b="1">
          <a:solidFill>
            <a:srgbClr val="22228B"/>
          </a:solidFill>
          <a:latin typeface="+mj-lt"/>
          <a:ea typeface="ＭＳ Ｐゴシック" pitchFamily="-65" charset="-128"/>
          <a:cs typeface="ＭＳ Ｐゴシック" pitchFamily="-65" charset="-128"/>
        </a:defRPr>
      </a:lvl1pPr>
      <a:lvl2pPr algn="ctr" defTabSz="681038" rtl="0" eaLnBrk="0" fontAlgn="base" hangingPunct="0">
        <a:spcBef>
          <a:spcPct val="0"/>
        </a:spcBef>
        <a:spcAft>
          <a:spcPct val="0"/>
        </a:spcAft>
        <a:defRPr sz="1800" b="1">
          <a:solidFill>
            <a:srgbClr val="22228B"/>
          </a:solidFill>
          <a:latin typeface="Arial" pitchFamily="-65" charset="0"/>
          <a:ea typeface="ＭＳ Ｐゴシック" pitchFamily="-65" charset="-128"/>
          <a:cs typeface="ＭＳ Ｐゴシック" pitchFamily="-65" charset="-128"/>
        </a:defRPr>
      </a:lvl2pPr>
      <a:lvl3pPr algn="ctr" defTabSz="681038" rtl="0" eaLnBrk="0" fontAlgn="base" hangingPunct="0">
        <a:spcBef>
          <a:spcPct val="0"/>
        </a:spcBef>
        <a:spcAft>
          <a:spcPct val="0"/>
        </a:spcAft>
        <a:defRPr sz="1800" b="1">
          <a:solidFill>
            <a:srgbClr val="22228B"/>
          </a:solidFill>
          <a:latin typeface="Arial" pitchFamily="-65" charset="0"/>
          <a:ea typeface="ＭＳ Ｐゴシック" pitchFamily="-65" charset="-128"/>
          <a:cs typeface="ＭＳ Ｐゴシック" pitchFamily="-65" charset="-128"/>
        </a:defRPr>
      </a:lvl3pPr>
      <a:lvl4pPr algn="ctr" defTabSz="681038" rtl="0" eaLnBrk="0" fontAlgn="base" hangingPunct="0">
        <a:spcBef>
          <a:spcPct val="0"/>
        </a:spcBef>
        <a:spcAft>
          <a:spcPct val="0"/>
        </a:spcAft>
        <a:defRPr sz="1800" b="1">
          <a:solidFill>
            <a:srgbClr val="22228B"/>
          </a:solidFill>
          <a:latin typeface="Arial" pitchFamily="-65" charset="0"/>
          <a:ea typeface="ＭＳ Ｐゴシック" pitchFamily="-65" charset="-128"/>
          <a:cs typeface="ＭＳ Ｐゴシック" pitchFamily="-65" charset="-128"/>
        </a:defRPr>
      </a:lvl4pPr>
      <a:lvl5pPr algn="ctr" defTabSz="681038" rtl="0" eaLnBrk="0" fontAlgn="base" hangingPunct="0">
        <a:spcBef>
          <a:spcPct val="0"/>
        </a:spcBef>
        <a:spcAft>
          <a:spcPct val="0"/>
        </a:spcAft>
        <a:defRPr sz="1800" b="1">
          <a:solidFill>
            <a:srgbClr val="22228B"/>
          </a:solidFill>
          <a:latin typeface="Arial" pitchFamily="-65" charset="0"/>
          <a:ea typeface="ＭＳ Ｐゴシック" pitchFamily="-65" charset="-128"/>
          <a:cs typeface="ＭＳ Ｐゴシック" pitchFamily="-65" charset="-128"/>
        </a:defRPr>
      </a:lvl5pPr>
      <a:lvl6pPr marL="342683" algn="ctr" defTabSz="684177" rtl="0" eaLnBrk="1" fontAlgn="base" hangingPunct="1">
        <a:spcBef>
          <a:spcPct val="0"/>
        </a:spcBef>
        <a:spcAft>
          <a:spcPct val="0"/>
        </a:spcAft>
        <a:defRPr sz="2700" b="1" u="sng">
          <a:solidFill>
            <a:srgbClr val="000099"/>
          </a:solidFill>
          <a:latin typeface="Arial" pitchFamily="-65" charset="0"/>
        </a:defRPr>
      </a:lvl6pPr>
      <a:lvl7pPr marL="685367" algn="ctr" defTabSz="684177" rtl="0" eaLnBrk="1" fontAlgn="base" hangingPunct="1">
        <a:spcBef>
          <a:spcPct val="0"/>
        </a:spcBef>
        <a:spcAft>
          <a:spcPct val="0"/>
        </a:spcAft>
        <a:defRPr sz="2700" b="1" u="sng">
          <a:solidFill>
            <a:srgbClr val="000099"/>
          </a:solidFill>
          <a:latin typeface="Arial" pitchFamily="-65" charset="0"/>
        </a:defRPr>
      </a:lvl7pPr>
      <a:lvl8pPr marL="1028051" algn="ctr" defTabSz="684177" rtl="0" eaLnBrk="1" fontAlgn="base" hangingPunct="1">
        <a:spcBef>
          <a:spcPct val="0"/>
        </a:spcBef>
        <a:spcAft>
          <a:spcPct val="0"/>
        </a:spcAft>
        <a:defRPr sz="2700" b="1" u="sng">
          <a:solidFill>
            <a:srgbClr val="000099"/>
          </a:solidFill>
          <a:latin typeface="Arial" pitchFamily="-65" charset="0"/>
        </a:defRPr>
      </a:lvl8pPr>
      <a:lvl9pPr marL="1370733" algn="ctr" defTabSz="684177" rtl="0" eaLnBrk="1" fontAlgn="base" hangingPunct="1">
        <a:spcBef>
          <a:spcPct val="0"/>
        </a:spcBef>
        <a:spcAft>
          <a:spcPct val="0"/>
        </a:spcAft>
        <a:defRPr sz="2700" b="1" u="sng">
          <a:solidFill>
            <a:srgbClr val="000099"/>
          </a:solidFill>
          <a:latin typeface="Arial" pitchFamily="-65" charset="0"/>
        </a:defRPr>
      </a:lvl9pPr>
    </p:titleStyle>
    <p:bodyStyle>
      <a:lvl1pPr marL="167879" indent="-167879" algn="l" defTabSz="681038" rtl="0" eaLnBrk="0" fontAlgn="base" hangingPunct="0">
        <a:spcBef>
          <a:spcPct val="20000"/>
        </a:spcBef>
        <a:spcAft>
          <a:spcPct val="0"/>
        </a:spcAft>
        <a:buChar char="•"/>
        <a:defRPr sz="1800">
          <a:solidFill>
            <a:schemeClr val="tx1"/>
          </a:solidFill>
          <a:latin typeface="+mn-lt"/>
          <a:ea typeface="ＭＳ Ｐゴシック" pitchFamily="-65" charset="-128"/>
          <a:cs typeface="ＭＳ Ｐゴシック" pitchFamily="-65" charset="-128"/>
        </a:defRPr>
      </a:lvl1pPr>
      <a:lvl2pPr marL="425054" indent="-167879" algn="l" defTabSz="681038" rtl="0" eaLnBrk="0" fontAlgn="base" hangingPunct="0">
        <a:spcBef>
          <a:spcPct val="20000"/>
        </a:spcBef>
        <a:spcAft>
          <a:spcPct val="0"/>
        </a:spcAft>
        <a:buFont typeface="Lucida Grande" charset="0"/>
        <a:buChar char="-"/>
        <a:defRPr sz="1800">
          <a:solidFill>
            <a:schemeClr val="tx1"/>
          </a:solidFill>
          <a:latin typeface="+mn-lt"/>
          <a:ea typeface="ＭＳ Ｐゴシック" pitchFamily="-65" charset="-128"/>
        </a:defRPr>
      </a:lvl2pPr>
      <a:lvl3pPr marL="681038" indent="-166688" algn="l" defTabSz="681038" rtl="0" eaLnBrk="0" fontAlgn="base" hangingPunct="0">
        <a:spcBef>
          <a:spcPct val="20000"/>
        </a:spcBef>
        <a:spcAft>
          <a:spcPct val="0"/>
        </a:spcAft>
        <a:buChar char="•"/>
        <a:defRPr sz="1500">
          <a:solidFill>
            <a:schemeClr val="tx1"/>
          </a:solidFill>
          <a:latin typeface="+mn-lt"/>
          <a:ea typeface="ＭＳ Ｐゴシック" pitchFamily="-65" charset="-128"/>
        </a:defRPr>
      </a:lvl3pPr>
      <a:lvl4pPr marL="1028700" indent="-167879" algn="l" defTabSz="681038" rtl="0" eaLnBrk="0" fontAlgn="base" hangingPunct="0">
        <a:spcBef>
          <a:spcPct val="20000"/>
        </a:spcBef>
        <a:spcAft>
          <a:spcPct val="0"/>
        </a:spcAft>
        <a:buChar char="–"/>
        <a:defRPr sz="1500">
          <a:solidFill>
            <a:schemeClr val="tx1"/>
          </a:solidFill>
          <a:latin typeface="+mn-lt"/>
          <a:ea typeface="ＭＳ Ｐゴシック" pitchFamily="-65" charset="-128"/>
        </a:defRPr>
      </a:lvl4pPr>
      <a:lvl5pPr marL="1366838" indent="-167879" algn="l" defTabSz="681038" rtl="0" eaLnBrk="0" fontAlgn="base" hangingPunct="0">
        <a:spcBef>
          <a:spcPct val="20000"/>
        </a:spcBef>
        <a:spcAft>
          <a:spcPct val="0"/>
        </a:spcAft>
        <a:buFont typeface="Lucida Grande" charset="0"/>
        <a:buChar char="*"/>
        <a:defRPr sz="1500">
          <a:solidFill>
            <a:schemeClr val="tx1"/>
          </a:solidFill>
          <a:latin typeface="+mn-lt"/>
          <a:ea typeface="ＭＳ Ｐゴシック" pitchFamily="-65" charset="-128"/>
        </a:defRPr>
      </a:lvl5pPr>
      <a:lvl6pPr marL="1884758" indent="-171341" algn="l" defTabSz="684177" rtl="0" eaLnBrk="1" fontAlgn="base" hangingPunct="1">
        <a:spcBef>
          <a:spcPct val="20000"/>
        </a:spcBef>
        <a:spcAft>
          <a:spcPct val="0"/>
        </a:spcAft>
        <a:buChar char="»"/>
        <a:defRPr sz="1500">
          <a:solidFill>
            <a:schemeClr val="tx1"/>
          </a:solidFill>
          <a:latin typeface="+mn-lt"/>
          <a:ea typeface="ＭＳ Ｐゴシック" pitchFamily="-65" charset="-128"/>
        </a:defRPr>
      </a:lvl6pPr>
      <a:lvl7pPr marL="2227442" indent="-171341" algn="l" defTabSz="684177" rtl="0" eaLnBrk="1" fontAlgn="base" hangingPunct="1">
        <a:spcBef>
          <a:spcPct val="20000"/>
        </a:spcBef>
        <a:spcAft>
          <a:spcPct val="0"/>
        </a:spcAft>
        <a:buChar char="»"/>
        <a:defRPr sz="1500">
          <a:solidFill>
            <a:schemeClr val="tx1"/>
          </a:solidFill>
          <a:latin typeface="+mn-lt"/>
          <a:ea typeface="ＭＳ Ｐゴシック" pitchFamily="-65" charset="-128"/>
        </a:defRPr>
      </a:lvl7pPr>
      <a:lvl8pPr marL="2570125" indent="-171341" algn="l" defTabSz="684177" rtl="0" eaLnBrk="1" fontAlgn="base" hangingPunct="1">
        <a:spcBef>
          <a:spcPct val="20000"/>
        </a:spcBef>
        <a:spcAft>
          <a:spcPct val="0"/>
        </a:spcAft>
        <a:buChar char="»"/>
        <a:defRPr sz="1500">
          <a:solidFill>
            <a:schemeClr val="tx1"/>
          </a:solidFill>
          <a:latin typeface="+mn-lt"/>
          <a:ea typeface="ＭＳ Ｐゴシック" pitchFamily="-65" charset="-128"/>
        </a:defRPr>
      </a:lvl8pPr>
      <a:lvl9pPr marL="2912808" indent="-171341" algn="l" defTabSz="684177" rtl="0" eaLnBrk="1" fontAlgn="base" hangingPunct="1">
        <a:spcBef>
          <a:spcPct val="20000"/>
        </a:spcBef>
        <a:spcAft>
          <a:spcPct val="0"/>
        </a:spcAft>
        <a:buChar char="»"/>
        <a:defRPr sz="1500">
          <a:solidFill>
            <a:schemeClr val="tx1"/>
          </a:solidFill>
          <a:latin typeface="+mn-lt"/>
          <a:ea typeface="ＭＳ Ｐゴシック" pitchFamily="-65" charset="-128"/>
        </a:defRPr>
      </a:lvl9pPr>
    </p:bodyStyle>
    <p:otherStyle>
      <a:defPPr>
        <a:defRPr lang="en-US"/>
      </a:defPPr>
      <a:lvl1pPr marL="0" algn="l" defTabSz="342683" rtl="0" eaLnBrk="1" latinLnBrk="0" hangingPunct="1">
        <a:defRPr sz="1350" kern="1200">
          <a:solidFill>
            <a:schemeClr val="tx1"/>
          </a:solidFill>
          <a:latin typeface="+mn-lt"/>
          <a:ea typeface="+mn-ea"/>
          <a:cs typeface="+mn-cs"/>
        </a:defRPr>
      </a:lvl1pPr>
      <a:lvl2pPr marL="342683" algn="l" defTabSz="342683" rtl="0" eaLnBrk="1" latinLnBrk="0" hangingPunct="1">
        <a:defRPr sz="1350" kern="1200">
          <a:solidFill>
            <a:schemeClr val="tx1"/>
          </a:solidFill>
          <a:latin typeface="+mn-lt"/>
          <a:ea typeface="+mn-ea"/>
          <a:cs typeface="+mn-cs"/>
        </a:defRPr>
      </a:lvl2pPr>
      <a:lvl3pPr marL="685367" algn="l" defTabSz="342683" rtl="0" eaLnBrk="1" latinLnBrk="0" hangingPunct="1">
        <a:defRPr sz="1350" kern="1200">
          <a:solidFill>
            <a:schemeClr val="tx1"/>
          </a:solidFill>
          <a:latin typeface="+mn-lt"/>
          <a:ea typeface="+mn-ea"/>
          <a:cs typeface="+mn-cs"/>
        </a:defRPr>
      </a:lvl3pPr>
      <a:lvl4pPr marL="1028051" algn="l" defTabSz="342683" rtl="0" eaLnBrk="1" latinLnBrk="0" hangingPunct="1">
        <a:defRPr sz="1350" kern="1200">
          <a:solidFill>
            <a:schemeClr val="tx1"/>
          </a:solidFill>
          <a:latin typeface="+mn-lt"/>
          <a:ea typeface="+mn-ea"/>
          <a:cs typeface="+mn-cs"/>
        </a:defRPr>
      </a:lvl4pPr>
      <a:lvl5pPr marL="1370733" algn="l" defTabSz="342683" rtl="0" eaLnBrk="1" latinLnBrk="0" hangingPunct="1">
        <a:defRPr sz="1350" kern="1200">
          <a:solidFill>
            <a:schemeClr val="tx1"/>
          </a:solidFill>
          <a:latin typeface="+mn-lt"/>
          <a:ea typeface="+mn-ea"/>
          <a:cs typeface="+mn-cs"/>
        </a:defRPr>
      </a:lvl5pPr>
      <a:lvl6pPr marL="1713418" algn="l" defTabSz="342683" rtl="0" eaLnBrk="1" latinLnBrk="0" hangingPunct="1">
        <a:defRPr sz="1350" kern="1200">
          <a:solidFill>
            <a:schemeClr val="tx1"/>
          </a:solidFill>
          <a:latin typeface="+mn-lt"/>
          <a:ea typeface="+mn-ea"/>
          <a:cs typeface="+mn-cs"/>
        </a:defRPr>
      </a:lvl6pPr>
      <a:lvl7pPr marL="2056100" algn="l" defTabSz="342683" rtl="0" eaLnBrk="1" latinLnBrk="0" hangingPunct="1">
        <a:defRPr sz="1350" kern="1200">
          <a:solidFill>
            <a:schemeClr val="tx1"/>
          </a:solidFill>
          <a:latin typeface="+mn-lt"/>
          <a:ea typeface="+mn-ea"/>
          <a:cs typeface="+mn-cs"/>
        </a:defRPr>
      </a:lvl7pPr>
      <a:lvl8pPr marL="2398783" algn="l" defTabSz="342683" rtl="0" eaLnBrk="1" latinLnBrk="0" hangingPunct="1">
        <a:defRPr sz="1350" kern="1200">
          <a:solidFill>
            <a:schemeClr val="tx1"/>
          </a:solidFill>
          <a:latin typeface="+mn-lt"/>
          <a:ea typeface="+mn-ea"/>
          <a:cs typeface="+mn-cs"/>
        </a:defRPr>
      </a:lvl8pPr>
      <a:lvl9pPr marL="2741467" algn="l" defTabSz="3426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8.png"/><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bin"/><Relationship Id="rId5" Type="http://schemas.openxmlformats.org/officeDocument/2006/relationships/image" Target="../media/image19.emf"/><Relationship Id="rId1" Type="http://schemas.openxmlformats.org/officeDocument/2006/relationships/vmlDrawing" Target="../drawings/vmlDrawing1.vml"/><Relationship Id="rId2"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emf"/></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9.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jpeg"/><Relationship Id="rId3" Type="http://schemas.openxmlformats.org/officeDocument/2006/relationships/image" Target="../media/image3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34.png"/><Relationship Id="rId1" Type="http://schemas.openxmlformats.org/officeDocument/2006/relationships/tags" Target="../tags/tag13.xml"/><Relationship Id="rId2"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slideLayout" Target="../slideLayouts/slideLayout9.xml"/><Relationship Id="rId3"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280.png"/><Relationship Id="rId4" Type="http://schemas.openxmlformats.org/officeDocument/2006/relationships/image" Target="../media/image290.png"/><Relationship Id="rId5" Type="http://schemas.openxmlformats.org/officeDocument/2006/relationships/image" Target="../media/image300.png"/><Relationship Id="rId6" Type="http://schemas.openxmlformats.org/officeDocument/2006/relationships/image" Target="../media/image55.png"/><Relationship Id="rId1" Type="http://schemas.openxmlformats.org/officeDocument/2006/relationships/slideLayout" Target="../slideLayouts/slideLayout9.xml"/><Relationship Id="rId2" Type="http://schemas.openxmlformats.org/officeDocument/2006/relationships/image" Target="../media/image27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37.emf"/><Relationship Id="rId5" Type="http://schemas.openxmlformats.org/officeDocument/2006/relationships/oleObject" Target="../embeddings/oleObject2.bin"/><Relationship Id="rId6" Type="http://schemas.openxmlformats.org/officeDocument/2006/relationships/image" Target="../media/image35.emf"/><Relationship Id="rId7" Type="http://schemas.openxmlformats.org/officeDocument/2006/relationships/oleObject" Target="../embeddings/oleObject3.bin"/><Relationship Id="rId8" Type="http://schemas.openxmlformats.org/officeDocument/2006/relationships/image" Target="../media/image36.wmf"/><Relationship Id="rId1" Type="http://schemas.openxmlformats.org/officeDocument/2006/relationships/vmlDrawing" Target="../drawings/vmlDrawing2.vml"/><Relationship Id="rId2"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7.emf"/><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9" Type="http://schemas.openxmlformats.org/officeDocument/2006/relationships/image" Target="../media/image41.emf"/><Relationship Id="rId20" Type="http://schemas.openxmlformats.org/officeDocument/2006/relationships/image" Target="../media/image51.emf"/><Relationship Id="rId21" Type="http://schemas.openxmlformats.org/officeDocument/2006/relationships/oleObject" Target="../embeddings/oleObject9.bin"/><Relationship Id="rId22" Type="http://schemas.openxmlformats.org/officeDocument/2006/relationships/image" Target="../media/image44.emf"/><Relationship Id="rId23" Type="http://schemas.openxmlformats.org/officeDocument/2006/relationships/oleObject" Target="../embeddings/oleObject10.bin"/><Relationship Id="rId24" Type="http://schemas.openxmlformats.org/officeDocument/2006/relationships/image" Target="../media/image45.emf"/><Relationship Id="rId10" Type="http://schemas.openxmlformats.org/officeDocument/2006/relationships/oleObject" Target="../embeddings/oleObject7.bin"/><Relationship Id="rId11" Type="http://schemas.openxmlformats.org/officeDocument/2006/relationships/image" Target="../media/image42.emf"/><Relationship Id="rId12" Type="http://schemas.openxmlformats.org/officeDocument/2006/relationships/oleObject" Target="../embeddings/oleObject8.bin"/><Relationship Id="rId13" Type="http://schemas.openxmlformats.org/officeDocument/2006/relationships/image" Target="../media/image43.emf"/><Relationship Id="rId14" Type="http://schemas.openxmlformats.org/officeDocument/2006/relationships/image" Target="../media/image38.png"/><Relationship Id="rId15" Type="http://schemas.openxmlformats.org/officeDocument/2006/relationships/image" Target="../media/image46.png"/><Relationship Id="rId16" Type="http://schemas.openxmlformats.org/officeDocument/2006/relationships/image" Target="../media/image47.emf"/><Relationship Id="rId17" Type="http://schemas.openxmlformats.org/officeDocument/2006/relationships/image" Target="../media/image48.emf"/><Relationship Id="rId18" Type="http://schemas.openxmlformats.org/officeDocument/2006/relationships/image" Target="../media/image49.emf"/><Relationship Id="rId19" Type="http://schemas.openxmlformats.org/officeDocument/2006/relationships/image" Target="../media/image50.emf"/><Relationship Id="rId1" Type="http://schemas.openxmlformats.org/officeDocument/2006/relationships/vmlDrawing" Target="../drawings/vmlDrawing3.vml"/><Relationship Id="rId2" Type="http://schemas.openxmlformats.org/officeDocument/2006/relationships/slideLayout" Target="../slideLayouts/slideLayout4.xml"/><Relationship Id="rId3" Type="http://schemas.openxmlformats.org/officeDocument/2006/relationships/notesSlide" Target="../notesSlides/notesSlide24.xml"/><Relationship Id="rId4" Type="http://schemas.openxmlformats.org/officeDocument/2006/relationships/oleObject" Target="../embeddings/oleObject4.bin"/><Relationship Id="rId5" Type="http://schemas.openxmlformats.org/officeDocument/2006/relationships/image" Target="../media/image39.emf"/><Relationship Id="rId6" Type="http://schemas.openxmlformats.org/officeDocument/2006/relationships/oleObject" Target="../embeddings/oleObject5.bin"/><Relationship Id="rId7" Type="http://schemas.openxmlformats.org/officeDocument/2006/relationships/image" Target="../media/image40.emf"/><Relationship Id="rId8" Type="http://schemas.openxmlformats.org/officeDocument/2006/relationships/oleObject" Target="../embeddings/oleObject6.bin"/></Relationships>
</file>

<file path=ppt/slides/_rels/slide37.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png"/><Relationship Id="rId5" Type="http://schemas.openxmlformats.org/officeDocument/2006/relationships/image" Target="../media/image38.png"/><Relationship Id="rId6" Type="http://schemas.openxmlformats.org/officeDocument/2006/relationships/image" Target="../media/image55.emf"/><Relationship Id="rId7" Type="http://schemas.openxmlformats.org/officeDocument/2006/relationships/image" Target="../media/image56.emf"/><Relationship Id="rId8" Type="http://schemas.openxmlformats.org/officeDocument/2006/relationships/image" Target="../media/image57.emf"/><Relationship Id="rId9" Type="http://schemas.openxmlformats.org/officeDocument/2006/relationships/oleObject" Target="../embeddings/oleObject11.bin"/><Relationship Id="rId10" Type="http://schemas.openxmlformats.org/officeDocument/2006/relationships/image" Target="../media/image52.emf"/><Relationship Id="rId11" Type="http://schemas.openxmlformats.org/officeDocument/2006/relationships/oleObject" Target="../embeddings/oleObject12.bin"/><Relationship Id="rId1" Type="http://schemas.openxmlformats.org/officeDocument/2006/relationships/vmlDrawing" Target="../drawings/vmlDrawing4.vml"/><Relationship Id="rId2"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38.png"/><Relationship Id="rId5" Type="http://schemas.openxmlformats.org/officeDocument/2006/relationships/image" Target="../media/image46.png"/><Relationship Id="rId6" Type="http://schemas.openxmlformats.org/officeDocument/2006/relationships/image" Target="../media/image61.png"/><Relationship Id="rId7" Type="http://schemas.openxmlformats.org/officeDocument/2006/relationships/oleObject" Target="../embeddings/oleObject13.bin"/><Relationship Id="rId8" Type="http://schemas.openxmlformats.org/officeDocument/2006/relationships/image" Target="../media/image58.emf"/><Relationship Id="rId9" Type="http://schemas.openxmlformats.org/officeDocument/2006/relationships/oleObject" Target="../embeddings/oleObject14.bin"/><Relationship Id="rId10" Type="http://schemas.openxmlformats.org/officeDocument/2006/relationships/image" Target="../media/image59.emf"/><Relationship Id="rId11" Type="http://schemas.openxmlformats.org/officeDocument/2006/relationships/image" Target="../media/image62.png"/><Relationship Id="rId1" Type="http://schemas.openxmlformats.org/officeDocument/2006/relationships/vmlDrawing" Target="../drawings/vmlDrawing5.vml"/><Relationship Id="rId2"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61.emf"/><Relationship Id="rId4" Type="http://schemas.openxmlformats.org/officeDocument/2006/relationships/image" Target="../media/image62.emf"/><Relationship Id="rId5" Type="http://schemas.openxmlformats.org/officeDocument/2006/relationships/image" Target="../media/image63.emf"/><Relationship Id="rId1" Type="http://schemas.openxmlformats.org/officeDocument/2006/relationships/slideLayout" Target="../slideLayouts/slideLayout9.xml"/><Relationship Id="rId2" Type="http://schemas.openxmlformats.org/officeDocument/2006/relationships/image" Target="../media/image6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4.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5.t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6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emf"/><Relationship Id="rId3" Type="http://schemas.openxmlformats.org/officeDocument/2006/relationships/image" Target="../media/image6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wmf"/><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6.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jpeg"/><Relationship Id="rId7" Type="http://schemas.openxmlformats.org/officeDocument/2006/relationships/image" Target="../media/image12.png"/><Relationship Id="rId1" Type="http://schemas.openxmlformats.org/officeDocument/2006/relationships/slideLayout" Target="../slideLayouts/slideLayout9.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 Id="rId3" Type="http://schemas.openxmlformats.org/officeDocument/2006/relationships/image" Target="../media/image81.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5.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66.xml.rels><?xml version="1.0" encoding="UTF-8" standalone="yes"?>
<Relationships xmlns="http://schemas.openxmlformats.org/package/2006/relationships"><Relationship Id="rId11" Type="http://schemas.openxmlformats.org/officeDocument/2006/relationships/image" Target="../media/image87.png"/><Relationship Id="rId12" Type="http://schemas.openxmlformats.org/officeDocument/2006/relationships/image" Target="../media/image88.png"/><Relationship Id="rId1" Type="http://schemas.openxmlformats.org/officeDocument/2006/relationships/tags" Target="../tags/tag16.xml"/><Relationship Id="rId2" Type="http://schemas.openxmlformats.org/officeDocument/2006/relationships/tags" Target="../tags/tag17.xml"/><Relationship Id="rId3" Type="http://schemas.openxmlformats.org/officeDocument/2006/relationships/tags" Target="../tags/tag18.xml"/><Relationship Id="rId4" Type="http://schemas.openxmlformats.org/officeDocument/2006/relationships/tags" Target="../tags/tag19.xml"/><Relationship Id="rId5" Type="http://schemas.openxmlformats.org/officeDocument/2006/relationships/tags" Target="../tags/tag20.xml"/><Relationship Id="rId6" Type="http://schemas.openxmlformats.org/officeDocument/2006/relationships/tags" Target="../tags/tag21.xml"/><Relationship Id="rId7" Type="http://schemas.openxmlformats.org/officeDocument/2006/relationships/tags" Target="../tags/tag22.xml"/><Relationship Id="rId8" Type="http://schemas.openxmlformats.org/officeDocument/2006/relationships/tags" Target="../tags/tag23.xml"/><Relationship Id="rId9" Type="http://schemas.openxmlformats.org/officeDocument/2006/relationships/slideLayout" Target="../slideLayouts/slideLayout9.xml"/><Relationship Id="rId10" Type="http://schemas.openxmlformats.org/officeDocument/2006/relationships/image" Target="../media/image86.png"/></Relationships>
</file>

<file path=ppt/slides/_rels/slide67.xml.rels><?xml version="1.0" encoding="UTF-8" standalone="yes"?>
<Relationships xmlns="http://schemas.openxmlformats.org/package/2006/relationships"><Relationship Id="rId11" Type="http://schemas.openxmlformats.org/officeDocument/2006/relationships/tags" Target="../tags/tag34.xml"/><Relationship Id="rId12" Type="http://schemas.openxmlformats.org/officeDocument/2006/relationships/tags" Target="../tags/tag35.xml"/><Relationship Id="rId13" Type="http://schemas.openxmlformats.org/officeDocument/2006/relationships/slideLayout" Target="../slideLayouts/slideLayout9.xml"/><Relationship Id="rId14" Type="http://schemas.openxmlformats.org/officeDocument/2006/relationships/image" Target="../media/image89.jpeg"/><Relationship Id="rId15" Type="http://schemas.openxmlformats.org/officeDocument/2006/relationships/image" Target="../media/image90.jpeg"/><Relationship Id="rId16" Type="http://schemas.openxmlformats.org/officeDocument/2006/relationships/image" Target="../media/image91.png"/><Relationship Id="rId17" Type="http://schemas.openxmlformats.org/officeDocument/2006/relationships/image" Target="../media/image86.png"/><Relationship Id="rId18" Type="http://schemas.openxmlformats.org/officeDocument/2006/relationships/image" Target="../media/image87.png"/><Relationship Id="rId19" Type="http://schemas.openxmlformats.org/officeDocument/2006/relationships/image" Target="../media/image88.png"/><Relationship Id="rId1" Type="http://schemas.openxmlformats.org/officeDocument/2006/relationships/tags" Target="../tags/tag24.xml"/><Relationship Id="rId2" Type="http://schemas.openxmlformats.org/officeDocument/2006/relationships/tags" Target="../tags/tag25.xml"/><Relationship Id="rId3" Type="http://schemas.openxmlformats.org/officeDocument/2006/relationships/tags" Target="../tags/tag26.xml"/><Relationship Id="rId4" Type="http://schemas.openxmlformats.org/officeDocument/2006/relationships/tags" Target="../tags/tag27.xml"/><Relationship Id="rId5" Type="http://schemas.openxmlformats.org/officeDocument/2006/relationships/tags" Target="../tags/tag28.xml"/><Relationship Id="rId6" Type="http://schemas.openxmlformats.org/officeDocument/2006/relationships/tags" Target="../tags/tag29.xml"/><Relationship Id="rId7" Type="http://schemas.openxmlformats.org/officeDocument/2006/relationships/tags" Target="../tags/tag30.xml"/><Relationship Id="rId8" Type="http://schemas.openxmlformats.org/officeDocument/2006/relationships/tags" Target="../tags/tag31.xml"/><Relationship Id="rId9" Type="http://schemas.openxmlformats.org/officeDocument/2006/relationships/tags" Target="../tags/tag32.xml"/><Relationship Id="rId10" Type="http://schemas.openxmlformats.org/officeDocument/2006/relationships/tags" Target="../tags/tag33.xml"/></Relationships>
</file>

<file path=ppt/slides/_rels/slide68.xml.rels><?xml version="1.0" encoding="UTF-8" standalone="yes"?>
<Relationships xmlns="http://schemas.openxmlformats.org/package/2006/relationships"><Relationship Id="rId9" Type="http://schemas.openxmlformats.org/officeDocument/2006/relationships/tags" Target="../tags/tag44.xml"/><Relationship Id="rId20" Type="http://schemas.openxmlformats.org/officeDocument/2006/relationships/image" Target="../media/image87.png"/><Relationship Id="rId21" Type="http://schemas.openxmlformats.org/officeDocument/2006/relationships/image" Target="../media/image88.png"/><Relationship Id="rId22" Type="http://schemas.openxmlformats.org/officeDocument/2006/relationships/image" Target="../media/image92.jpeg"/><Relationship Id="rId23" Type="http://schemas.openxmlformats.org/officeDocument/2006/relationships/image" Target="../media/image93.jpeg"/><Relationship Id="rId10" Type="http://schemas.openxmlformats.org/officeDocument/2006/relationships/tags" Target="../tags/tag45.xml"/><Relationship Id="rId11" Type="http://schemas.openxmlformats.org/officeDocument/2006/relationships/tags" Target="../tags/tag46.xml"/><Relationship Id="rId12" Type="http://schemas.openxmlformats.org/officeDocument/2006/relationships/tags" Target="../tags/tag47.xml"/><Relationship Id="rId13" Type="http://schemas.openxmlformats.org/officeDocument/2006/relationships/tags" Target="../tags/tag48.xml"/><Relationship Id="rId14" Type="http://schemas.openxmlformats.org/officeDocument/2006/relationships/tags" Target="../tags/tag49.xml"/><Relationship Id="rId15" Type="http://schemas.openxmlformats.org/officeDocument/2006/relationships/slideLayout" Target="../slideLayouts/slideLayout9.xml"/><Relationship Id="rId16" Type="http://schemas.openxmlformats.org/officeDocument/2006/relationships/image" Target="../media/image89.jpeg"/><Relationship Id="rId17" Type="http://schemas.openxmlformats.org/officeDocument/2006/relationships/image" Target="../media/image90.jpeg"/><Relationship Id="rId18" Type="http://schemas.openxmlformats.org/officeDocument/2006/relationships/image" Target="../media/image91.png"/><Relationship Id="rId19" Type="http://schemas.openxmlformats.org/officeDocument/2006/relationships/image" Target="../media/image86.png"/><Relationship Id="rId1" Type="http://schemas.openxmlformats.org/officeDocument/2006/relationships/tags" Target="../tags/tag36.xml"/><Relationship Id="rId2" Type="http://schemas.openxmlformats.org/officeDocument/2006/relationships/tags" Target="../tags/tag37.xml"/><Relationship Id="rId3" Type="http://schemas.openxmlformats.org/officeDocument/2006/relationships/tags" Target="../tags/tag38.xml"/><Relationship Id="rId4" Type="http://schemas.openxmlformats.org/officeDocument/2006/relationships/tags" Target="../tags/tag39.xml"/><Relationship Id="rId5" Type="http://schemas.openxmlformats.org/officeDocument/2006/relationships/tags" Target="../tags/tag40.xml"/><Relationship Id="rId6" Type="http://schemas.openxmlformats.org/officeDocument/2006/relationships/tags" Target="../tags/tag41.xml"/><Relationship Id="rId7" Type="http://schemas.openxmlformats.org/officeDocument/2006/relationships/tags" Target="../tags/tag42.xml"/><Relationship Id="rId8" Type="http://schemas.openxmlformats.org/officeDocument/2006/relationships/tags" Target="../tags/tag43.xml"/></Relationships>
</file>

<file path=ppt/slides/_rels/slide69.xml.rels><?xml version="1.0" encoding="UTF-8" standalone="yes"?>
<Relationships xmlns="http://schemas.openxmlformats.org/package/2006/relationships"><Relationship Id="rId9" Type="http://schemas.openxmlformats.org/officeDocument/2006/relationships/tags" Target="../tags/tag58.xml"/><Relationship Id="rId20" Type="http://schemas.openxmlformats.org/officeDocument/2006/relationships/image" Target="../media/image94.jpeg"/><Relationship Id="rId21" Type="http://schemas.openxmlformats.org/officeDocument/2006/relationships/image" Target="../media/image91.png"/><Relationship Id="rId22" Type="http://schemas.openxmlformats.org/officeDocument/2006/relationships/image" Target="../media/image86.png"/><Relationship Id="rId23" Type="http://schemas.openxmlformats.org/officeDocument/2006/relationships/image" Target="../media/image87.png"/><Relationship Id="rId24" Type="http://schemas.openxmlformats.org/officeDocument/2006/relationships/image" Target="../media/image88.png"/><Relationship Id="rId25" Type="http://schemas.openxmlformats.org/officeDocument/2006/relationships/image" Target="../media/image95.jpeg"/><Relationship Id="rId26" Type="http://schemas.openxmlformats.org/officeDocument/2006/relationships/image" Target="../media/image92.jpeg"/><Relationship Id="rId27" Type="http://schemas.openxmlformats.org/officeDocument/2006/relationships/image" Target="../media/image93.jpeg"/><Relationship Id="rId10" Type="http://schemas.openxmlformats.org/officeDocument/2006/relationships/tags" Target="../tags/tag59.xml"/><Relationship Id="rId11" Type="http://schemas.openxmlformats.org/officeDocument/2006/relationships/tags" Target="../tags/tag60.xml"/><Relationship Id="rId12" Type="http://schemas.openxmlformats.org/officeDocument/2006/relationships/tags" Target="../tags/tag61.xml"/><Relationship Id="rId13" Type="http://schemas.openxmlformats.org/officeDocument/2006/relationships/tags" Target="../tags/tag62.xml"/><Relationship Id="rId14" Type="http://schemas.openxmlformats.org/officeDocument/2006/relationships/tags" Target="../tags/tag63.xml"/><Relationship Id="rId15" Type="http://schemas.openxmlformats.org/officeDocument/2006/relationships/tags" Target="../tags/tag64.xml"/><Relationship Id="rId16" Type="http://schemas.openxmlformats.org/officeDocument/2006/relationships/tags" Target="../tags/tag65.xml"/><Relationship Id="rId17" Type="http://schemas.openxmlformats.org/officeDocument/2006/relationships/slideLayout" Target="../slideLayouts/slideLayout9.xml"/><Relationship Id="rId18" Type="http://schemas.openxmlformats.org/officeDocument/2006/relationships/image" Target="../media/image89.jpeg"/><Relationship Id="rId19" Type="http://schemas.openxmlformats.org/officeDocument/2006/relationships/image" Target="../media/image90.jpeg"/><Relationship Id="rId1" Type="http://schemas.openxmlformats.org/officeDocument/2006/relationships/tags" Target="../tags/tag50.xml"/><Relationship Id="rId2" Type="http://schemas.openxmlformats.org/officeDocument/2006/relationships/tags" Target="../tags/tag51.xml"/><Relationship Id="rId3" Type="http://schemas.openxmlformats.org/officeDocument/2006/relationships/tags" Target="../tags/tag52.xml"/><Relationship Id="rId4" Type="http://schemas.openxmlformats.org/officeDocument/2006/relationships/tags" Target="../tags/tag53.xml"/><Relationship Id="rId5" Type="http://schemas.openxmlformats.org/officeDocument/2006/relationships/tags" Target="../tags/tag54.xml"/><Relationship Id="rId6" Type="http://schemas.openxmlformats.org/officeDocument/2006/relationships/tags" Target="../tags/tag55.xml"/><Relationship Id="rId7" Type="http://schemas.openxmlformats.org/officeDocument/2006/relationships/tags" Target="../tags/tag56.xml"/><Relationship Id="rId8" Type="http://schemas.openxmlformats.org/officeDocument/2006/relationships/tags" Target="../tags/tag5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jpeg"/><Relationship Id="rId7" Type="http://schemas.openxmlformats.org/officeDocument/2006/relationships/image" Target="../media/image12.png"/><Relationship Id="rId1" Type="http://schemas.openxmlformats.org/officeDocument/2006/relationships/slideLayout" Target="../slideLayouts/slideLayout9.xml"/><Relationship Id="rId2" Type="http://schemas.openxmlformats.org/officeDocument/2006/relationships/image" Target="../media/image7.png"/></Relationships>
</file>

<file path=ppt/slides/_rels/slide70.xml.rels><?xml version="1.0" encoding="UTF-8" standalone="yes"?>
<Relationships xmlns="http://schemas.openxmlformats.org/package/2006/relationships"><Relationship Id="rId9" Type="http://schemas.openxmlformats.org/officeDocument/2006/relationships/tags" Target="../tags/tag74.xml"/><Relationship Id="rId20" Type="http://schemas.openxmlformats.org/officeDocument/2006/relationships/image" Target="../media/image89.jpeg"/><Relationship Id="rId21" Type="http://schemas.openxmlformats.org/officeDocument/2006/relationships/image" Target="../media/image90.jpeg"/><Relationship Id="rId22" Type="http://schemas.openxmlformats.org/officeDocument/2006/relationships/image" Target="../media/image92.jpeg"/><Relationship Id="rId23" Type="http://schemas.openxmlformats.org/officeDocument/2006/relationships/image" Target="../media/image94.jpeg"/><Relationship Id="rId24" Type="http://schemas.openxmlformats.org/officeDocument/2006/relationships/image" Target="../media/image96.png"/><Relationship Id="rId25" Type="http://schemas.openxmlformats.org/officeDocument/2006/relationships/image" Target="../media/image97.jpeg"/><Relationship Id="rId26" Type="http://schemas.openxmlformats.org/officeDocument/2006/relationships/image" Target="../media/image91.png"/><Relationship Id="rId27" Type="http://schemas.openxmlformats.org/officeDocument/2006/relationships/image" Target="../media/image86.png"/><Relationship Id="rId28" Type="http://schemas.openxmlformats.org/officeDocument/2006/relationships/image" Target="../media/image87.png"/><Relationship Id="rId29" Type="http://schemas.openxmlformats.org/officeDocument/2006/relationships/image" Target="../media/image88.png"/><Relationship Id="rId30" Type="http://schemas.openxmlformats.org/officeDocument/2006/relationships/image" Target="../media/image95.jpeg"/><Relationship Id="rId31" Type="http://schemas.openxmlformats.org/officeDocument/2006/relationships/image" Target="../media/image93.jpeg"/><Relationship Id="rId10" Type="http://schemas.openxmlformats.org/officeDocument/2006/relationships/tags" Target="../tags/tag75.xml"/><Relationship Id="rId11" Type="http://schemas.openxmlformats.org/officeDocument/2006/relationships/tags" Target="../tags/tag76.xml"/><Relationship Id="rId12" Type="http://schemas.openxmlformats.org/officeDocument/2006/relationships/tags" Target="../tags/tag77.xml"/><Relationship Id="rId13" Type="http://schemas.openxmlformats.org/officeDocument/2006/relationships/tags" Target="../tags/tag78.xml"/><Relationship Id="rId14" Type="http://schemas.openxmlformats.org/officeDocument/2006/relationships/tags" Target="../tags/tag79.xml"/><Relationship Id="rId15" Type="http://schemas.openxmlformats.org/officeDocument/2006/relationships/tags" Target="../tags/tag80.xml"/><Relationship Id="rId16" Type="http://schemas.openxmlformats.org/officeDocument/2006/relationships/tags" Target="../tags/tag81.xml"/><Relationship Id="rId17" Type="http://schemas.openxmlformats.org/officeDocument/2006/relationships/tags" Target="../tags/tag82.xml"/><Relationship Id="rId18" Type="http://schemas.openxmlformats.org/officeDocument/2006/relationships/tags" Target="../tags/tag83.xml"/><Relationship Id="rId19" Type="http://schemas.openxmlformats.org/officeDocument/2006/relationships/slideLayout" Target="../slideLayouts/slideLayout9.xml"/><Relationship Id="rId1" Type="http://schemas.openxmlformats.org/officeDocument/2006/relationships/tags" Target="../tags/tag66.xml"/><Relationship Id="rId2" Type="http://schemas.openxmlformats.org/officeDocument/2006/relationships/tags" Target="../tags/tag67.xml"/><Relationship Id="rId3" Type="http://schemas.openxmlformats.org/officeDocument/2006/relationships/tags" Target="../tags/tag68.xml"/><Relationship Id="rId4" Type="http://schemas.openxmlformats.org/officeDocument/2006/relationships/tags" Target="../tags/tag69.xml"/><Relationship Id="rId5" Type="http://schemas.openxmlformats.org/officeDocument/2006/relationships/tags" Target="../tags/tag70.xml"/><Relationship Id="rId6" Type="http://schemas.openxmlformats.org/officeDocument/2006/relationships/tags" Target="../tags/tag71.xml"/><Relationship Id="rId7" Type="http://schemas.openxmlformats.org/officeDocument/2006/relationships/tags" Target="../tags/tag72.xml"/><Relationship Id="rId8" Type="http://schemas.openxmlformats.org/officeDocument/2006/relationships/tags" Target="../tags/tag73.xml"/></Relationships>
</file>

<file path=ppt/slides/_rels/slide71.xml.rels><?xml version="1.0" encoding="UTF-8" standalone="yes"?>
<Relationships xmlns="http://schemas.openxmlformats.org/package/2006/relationships"><Relationship Id="rId3" Type="http://schemas.openxmlformats.org/officeDocument/2006/relationships/image" Target="../media/image98.emf"/><Relationship Id="rId4" Type="http://schemas.openxmlformats.org/officeDocument/2006/relationships/image" Target="../media/image99.emf"/><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0.png"/><Relationship Id="rId3" Type="http://schemas.openxmlformats.org/officeDocument/2006/relationships/image" Target="../media/image101.png"/></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11.xml"/><Relationship Id="rId2" Type="http://schemas.openxmlformats.org/officeDocument/2006/relationships/image" Target="../media/image10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0.png"/><Relationship Id="rId3" Type="http://schemas.openxmlformats.org/officeDocument/2006/relationships/image" Target="../media/image10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0.png"/><Relationship Id="rId3" Type="http://schemas.openxmlformats.org/officeDocument/2006/relationships/image" Target="../media/image101.png"/></Relationships>
</file>

<file path=ppt/slides/_rels/slide76.xml.rels><?xml version="1.0" encoding="UTF-8" standalone="yes"?>
<Relationships xmlns="http://schemas.openxmlformats.org/package/2006/relationships"><Relationship Id="rId11" Type="http://schemas.openxmlformats.org/officeDocument/2006/relationships/image" Target="../media/image111.png"/><Relationship Id="rId12" Type="http://schemas.openxmlformats.org/officeDocument/2006/relationships/image" Target="../media/image112.png"/><Relationship Id="rId13" Type="http://schemas.openxmlformats.org/officeDocument/2006/relationships/image" Target="../media/image101.png"/><Relationship Id="rId1" Type="http://schemas.openxmlformats.org/officeDocument/2006/relationships/slideLayout" Target="../slideLayouts/slideLayout11.xml"/><Relationship Id="rId2" Type="http://schemas.openxmlformats.org/officeDocument/2006/relationships/image" Target="../media/image100.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png"/><Relationship Id="rId10" Type="http://schemas.openxmlformats.org/officeDocument/2006/relationships/image" Target="../media/image110.png"/></Relationships>
</file>

<file path=ppt/slides/_rels/slide77.xml.rels><?xml version="1.0" encoding="UTF-8" standalone="yes"?>
<Relationships xmlns="http://schemas.openxmlformats.org/package/2006/relationships"><Relationship Id="rId11" Type="http://schemas.openxmlformats.org/officeDocument/2006/relationships/image" Target="../media/image112.png"/><Relationship Id="rId12" Type="http://schemas.openxmlformats.org/officeDocument/2006/relationships/image" Target="../media/image101.png"/><Relationship Id="rId13" Type="http://schemas.openxmlformats.org/officeDocument/2006/relationships/image" Target="../media/image113.emf"/><Relationship Id="rId1" Type="http://schemas.openxmlformats.org/officeDocument/2006/relationships/slideLayout" Target="../slideLayouts/slideLayout11.xml"/><Relationship Id="rId2" Type="http://schemas.openxmlformats.org/officeDocument/2006/relationships/image" Target="../media/image103.png"/><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109.png"/><Relationship Id="rId9" Type="http://schemas.openxmlformats.org/officeDocument/2006/relationships/image" Target="../media/image110.png"/><Relationship Id="rId10" Type="http://schemas.openxmlformats.org/officeDocument/2006/relationships/image" Target="../media/image111.png"/></Relationships>
</file>

<file path=ppt/slides/_rels/slide78.xml.rels><?xml version="1.0" encoding="UTF-8" standalone="yes"?>
<Relationships xmlns="http://schemas.openxmlformats.org/package/2006/relationships"><Relationship Id="rId11" Type="http://schemas.openxmlformats.org/officeDocument/2006/relationships/image" Target="../media/image123.emf"/><Relationship Id="rId12" Type="http://schemas.openxmlformats.org/officeDocument/2006/relationships/image" Target="../media/image124.emf"/><Relationship Id="rId1" Type="http://schemas.openxmlformats.org/officeDocument/2006/relationships/slideLayout" Target="../slideLayouts/slideLayout9.xml"/><Relationship Id="rId2" Type="http://schemas.openxmlformats.org/officeDocument/2006/relationships/image" Target="../media/image114.png"/><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png"/><Relationship Id="rId8" Type="http://schemas.openxmlformats.org/officeDocument/2006/relationships/image" Target="../media/image120.png"/><Relationship Id="rId9" Type="http://schemas.openxmlformats.org/officeDocument/2006/relationships/image" Target="../media/image121.png"/><Relationship Id="rId10" Type="http://schemas.openxmlformats.org/officeDocument/2006/relationships/image" Target="../media/image12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jpeg"/><Relationship Id="rId7" Type="http://schemas.openxmlformats.org/officeDocument/2006/relationships/image" Target="../media/image12.png"/><Relationship Id="rId1" Type="http://schemas.openxmlformats.org/officeDocument/2006/relationships/slideLayout" Target="../slideLayouts/slideLayout9.xml"/><Relationship Id="rId2"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81.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1" Type="http://schemas.openxmlformats.org/officeDocument/2006/relationships/slideLayout" Target="../slideLayouts/slideLayout9.xml"/><Relationship Id="rId2" Type="http://schemas.openxmlformats.org/officeDocument/2006/relationships/image" Target="../media/image12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8.tif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ctrTitle"/>
          </p:nvPr>
        </p:nvSpPr>
        <p:spPr>
          <a:xfrm>
            <a:off x="533174" y="1108211"/>
            <a:ext cx="2841625" cy="1833108"/>
          </a:xfrm>
        </p:spPr>
        <p:txBody>
          <a:bodyPr/>
          <a:lstStyle/>
          <a:p>
            <a:r>
              <a:rPr lang="en-US" altLang="en-US" sz="1400" b="0" dirty="0" smtClean="0">
                <a:solidFill>
                  <a:schemeClr val="tx1"/>
                </a:solidFill>
              </a:rPr>
              <a:t>Genomics: </a:t>
            </a:r>
            <a:br>
              <a:rPr lang="en-US" altLang="en-US" sz="1400" b="0" dirty="0" smtClean="0">
                <a:solidFill>
                  <a:schemeClr val="tx1"/>
                </a:solidFill>
              </a:rPr>
            </a:br>
            <a:r>
              <a:rPr lang="en-US" altLang="en-US" sz="1400" b="0" dirty="0" smtClean="0">
                <a:solidFill>
                  <a:schemeClr val="tx1"/>
                </a:solidFill>
              </a:rPr>
              <a:t/>
            </a:r>
            <a:br>
              <a:rPr lang="en-US" altLang="en-US" sz="1400" b="0" dirty="0" smtClean="0">
                <a:solidFill>
                  <a:schemeClr val="tx1"/>
                </a:solidFill>
              </a:rPr>
            </a:br>
            <a:r>
              <a:rPr lang="en-US" altLang="en-US" sz="2400" dirty="0" smtClean="0">
                <a:solidFill>
                  <a:schemeClr val="tx1"/>
                </a:solidFill>
              </a:rPr>
              <a:t>Comparing Diverse Transcriptomes to Determine Deeply Conserved Aspects of Gene Expression</a:t>
            </a:r>
            <a:endParaRPr lang="en-US" altLang="en-US" sz="2400" dirty="0">
              <a:solidFill>
                <a:schemeClr val="tx1"/>
              </a:solidFill>
              <a:ea typeface="ＭＳ Ｐゴシック" charset="-128"/>
            </a:endParaRPr>
          </a:p>
        </p:txBody>
      </p:sp>
      <p:sp>
        <p:nvSpPr>
          <p:cNvPr id="9219" name="Subtitle 4"/>
          <p:cNvSpPr>
            <a:spLocks noGrp="1"/>
          </p:cNvSpPr>
          <p:nvPr>
            <p:ph type="subTitle" idx="1"/>
          </p:nvPr>
        </p:nvSpPr>
        <p:spPr>
          <a:xfrm>
            <a:off x="406174" y="4325075"/>
            <a:ext cx="3095625" cy="1752600"/>
          </a:xfrm>
        </p:spPr>
        <p:txBody>
          <a:bodyPr/>
          <a:lstStyle/>
          <a:p>
            <a:r>
              <a:rPr lang="en-US" altLang="en-US" sz="1400" b="0">
                <a:solidFill>
                  <a:schemeClr val="tx1">
                    <a:lumMod val="65000"/>
                    <a:lumOff val="35000"/>
                  </a:schemeClr>
                </a:solidFill>
                <a:ea typeface="ＭＳ Ｐゴシック" charset="-128"/>
              </a:rPr>
              <a:t>Mark Gerstein</a:t>
            </a:r>
          </a:p>
          <a:p>
            <a:r>
              <a:rPr lang="en-US" altLang="en-US" sz="1400" b="0" dirty="0">
                <a:solidFill>
                  <a:schemeClr val="tx1">
                    <a:lumMod val="65000"/>
                    <a:lumOff val="35000"/>
                  </a:schemeClr>
                </a:solidFill>
                <a:ea typeface="ＭＳ Ｐゴシック" charset="-128"/>
              </a:rPr>
              <a:t>Yale</a:t>
            </a:r>
          </a:p>
          <a:p>
            <a:endParaRPr lang="en-US" altLang="en-US" sz="1400" b="0" dirty="0">
              <a:solidFill>
                <a:schemeClr val="tx1">
                  <a:lumMod val="65000"/>
                  <a:lumOff val="35000"/>
                </a:schemeClr>
              </a:solidFill>
              <a:ea typeface="ＭＳ Ｐゴシック" charset="-128"/>
            </a:endParaRPr>
          </a:p>
          <a:p>
            <a:r>
              <a:rPr lang="en-US" altLang="en-US" sz="1400" b="0" dirty="0">
                <a:solidFill>
                  <a:schemeClr val="tx1">
                    <a:lumMod val="65000"/>
                    <a:lumOff val="35000"/>
                  </a:schemeClr>
                </a:solidFill>
                <a:ea typeface="ＭＳ Ｐゴシック" charset="-128"/>
              </a:rPr>
              <a:t>Slides freely downloadable from </a:t>
            </a:r>
            <a:br>
              <a:rPr lang="en-US" altLang="en-US" sz="1400" b="0" dirty="0">
                <a:solidFill>
                  <a:schemeClr val="tx1">
                    <a:lumMod val="65000"/>
                    <a:lumOff val="35000"/>
                  </a:schemeClr>
                </a:solidFill>
                <a:ea typeface="ＭＳ Ｐゴシック" charset="-128"/>
              </a:rPr>
            </a:br>
            <a:r>
              <a:rPr lang="en-US" altLang="en-US" sz="1400" b="0" dirty="0" err="1">
                <a:solidFill>
                  <a:schemeClr val="tx1">
                    <a:lumMod val="65000"/>
                    <a:lumOff val="35000"/>
                  </a:schemeClr>
                </a:solidFill>
                <a:ea typeface="ＭＳ Ｐゴシック" charset="-128"/>
              </a:rPr>
              <a:t>Lectures.GersteinLab.org</a:t>
            </a:r>
            <a:endParaRPr lang="en-US" altLang="en-US" sz="1400" b="0" dirty="0">
              <a:solidFill>
                <a:schemeClr val="tx1">
                  <a:lumMod val="65000"/>
                  <a:lumOff val="35000"/>
                </a:schemeClr>
              </a:solidFill>
              <a:ea typeface="ＭＳ Ｐゴシック" charset="-128"/>
            </a:endParaRPr>
          </a:p>
          <a:p>
            <a:r>
              <a:rPr lang="en-US" altLang="en-US" sz="1400" b="0" dirty="0">
                <a:solidFill>
                  <a:schemeClr val="tx1">
                    <a:lumMod val="65000"/>
                    <a:lumOff val="35000"/>
                  </a:schemeClr>
                </a:solidFill>
                <a:ea typeface="ＭＳ Ｐゴシック" charset="-128"/>
              </a:rPr>
              <a:t>&amp; “</a:t>
            </a:r>
            <a:r>
              <a:rPr lang="en-US" altLang="ja-JP" sz="1400" b="0" dirty="0">
                <a:solidFill>
                  <a:schemeClr val="tx1">
                    <a:lumMod val="65000"/>
                    <a:lumOff val="35000"/>
                  </a:schemeClr>
                </a:solidFill>
                <a:ea typeface="ＭＳ Ｐゴシック" charset="-128"/>
              </a:rPr>
              <a:t>tweetable</a:t>
            </a:r>
            <a:r>
              <a:rPr lang="en-US" altLang="en-US" sz="1400" b="0" dirty="0">
                <a:solidFill>
                  <a:schemeClr val="tx1">
                    <a:lumMod val="65000"/>
                    <a:lumOff val="35000"/>
                  </a:schemeClr>
                </a:solidFill>
                <a:ea typeface="ＭＳ Ｐゴシック" charset="-128"/>
              </a:rPr>
              <a:t>”</a:t>
            </a:r>
            <a:r>
              <a:rPr lang="en-US" altLang="ja-JP" sz="1400" b="0" dirty="0">
                <a:solidFill>
                  <a:schemeClr val="tx1">
                    <a:lumMod val="65000"/>
                    <a:lumOff val="35000"/>
                  </a:schemeClr>
                </a:solidFill>
                <a:ea typeface="ＭＳ Ｐゴシック" charset="-128"/>
              </a:rPr>
              <a:t> </a:t>
            </a:r>
          </a:p>
          <a:p>
            <a:r>
              <a:rPr lang="en-US" altLang="en-US" sz="1400" b="0" dirty="0">
                <a:solidFill>
                  <a:schemeClr val="tx1">
                    <a:lumMod val="65000"/>
                    <a:lumOff val="35000"/>
                  </a:schemeClr>
                </a:solidFill>
                <a:ea typeface="ＭＳ Ｐゴシック" charset="-128"/>
              </a:rPr>
              <a:t>(via @</a:t>
            </a:r>
            <a:r>
              <a:rPr lang="en-US" altLang="en-US" sz="1400" b="0" dirty="0" err="1">
                <a:solidFill>
                  <a:schemeClr val="tx1">
                    <a:lumMod val="65000"/>
                    <a:lumOff val="35000"/>
                  </a:schemeClr>
                </a:solidFill>
                <a:ea typeface="ＭＳ Ｐゴシック" charset="-128"/>
              </a:rPr>
              <a:t>markgerstein</a:t>
            </a:r>
            <a:r>
              <a:rPr lang="en-US" altLang="en-US" sz="1400" b="0" dirty="0">
                <a:solidFill>
                  <a:schemeClr val="tx1">
                    <a:lumMod val="65000"/>
                    <a:lumOff val="35000"/>
                  </a:schemeClr>
                </a:solidFill>
                <a:ea typeface="ＭＳ Ｐゴシック" charset="-128"/>
              </a:rPr>
              <a:t>).</a:t>
            </a:r>
          </a:p>
          <a:p>
            <a:r>
              <a:rPr lang="en-US" altLang="en-US" sz="1400" b="0" dirty="0">
                <a:solidFill>
                  <a:schemeClr val="tx1">
                    <a:lumMod val="65000"/>
                    <a:lumOff val="35000"/>
                  </a:schemeClr>
                </a:solidFill>
                <a:ea typeface="ＭＳ Ｐゴシック" charset="-128"/>
              </a:rPr>
              <a:t> </a:t>
            </a:r>
            <a:br>
              <a:rPr lang="en-US" altLang="en-US" sz="1400" b="0" dirty="0">
                <a:solidFill>
                  <a:schemeClr val="tx1">
                    <a:lumMod val="65000"/>
                    <a:lumOff val="35000"/>
                  </a:schemeClr>
                </a:solidFill>
                <a:ea typeface="ＭＳ Ｐゴシック" charset="-128"/>
              </a:rPr>
            </a:br>
            <a:r>
              <a:rPr lang="en-US" altLang="en-US" sz="1400" b="0" dirty="0">
                <a:solidFill>
                  <a:schemeClr val="tx1">
                    <a:lumMod val="65000"/>
                    <a:lumOff val="35000"/>
                  </a:schemeClr>
                </a:solidFill>
                <a:ea typeface="ＭＳ Ｐゴシック" charset="-128"/>
              </a:rPr>
              <a:t>See last slide for more info.</a:t>
            </a:r>
          </a:p>
          <a:p>
            <a:endParaRPr lang="en-US" altLang="en-US" sz="1400" b="0" dirty="0">
              <a:solidFill>
                <a:schemeClr val="tx1">
                  <a:lumMod val="65000"/>
                  <a:lumOff val="35000"/>
                </a:schemeClr>
              </a:solidFill>
              <a:ea typeface="ＭＳ Ｐゴシック" charset="-128"/>
            </a:endParaRPr>
          </a:p>
        </p:txBody>
      </p:sp>
      <p:pic>
        <p:nvPicPr>
          <p:cNvPr id="5" name="Picture 4"/>
          <p:cNvPicPr>
            <a:picLocks noChangeAspect="1"/>
          </p:cNvPicPr>
          <p:nvPr/>
        </p:nvPicPr>
        <p:blipFill>
          <a:blip r:embed="rId2"/>
          <a:stretch>
            <a:fillRect/>
          </a:stretch>
        </p:blipFill>
        <p:spPr>
          <a:xfrm>
            <a:off x="3777615" y="-52251"/>
            <a:ext cx="5448159" cy="6962503"/>
          </a:xfrm>
          <a:prstGeom prst="rect">
            <a:avLst/>
          </a:prstGeom>
          <a:ln>
            <a:solidFill>
              <a:schemeClr val="tx1"/>
            </a:solidFill>
          </a:ln>
        </p:spPr>
      </p:pic>
    </p:spTree>
    <p:extLst>
      <p:ext uri="{BB962C8B-B14F-4D97-AF65-F5344CB8AC3E}">
        <p14:creationId xmlns:p14="http://schemas.microsoft.com/office/powerpoint/2010/main" val="40431102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2000">
                <a:solidFill>
                  <a:schemeClr val="tx1">
                    <a:lumMod val="75000"/>
                    <a:lumOff val="25000"/>
                  </a:schemeClr>
                </a:solidFill>
                <a:ea typeface="ＭＳ Ｐゴシック" charset="0"/>
                <a:cs typeface="ＭＳ Ｐゴシック" charset="0"/>
              </a:rPr>
              <a:t>Comparing Diverse Transcriptomes to Determine Deeply Conserved Aspects of Gene Expression</a:t>
            </a:r>
            <a:endParaRPr lang="en-US" sz="20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359228" y="738756"/>
            <a:ext cx="3794761" cy="6117515"/>
          </a:xfrm>
        </p:spPr>
        <p:txBody>
          <a:bodyPr/>
          <a:lstStyle/>
          <a:p>
            <a:r>
              <a:rPr lang="en-US" altLang="en-US" sz="1400" dirty="0">
                <a:solidFill>
                  <a:schemeClr val="tx1">
                    <a:lumMod val="75000"/>
                    <a:lumOff val="25000"/>
                  </a:schemeClr>
                </a:solidFill>
                <a:ea typeface="ＭＳ Ｐゴシック" charset="-128"/>
              </a:rPr>
              <a:t>Intro to </a:t>
            </a:r>
            <a:r>
              <a:rPr lang="en-US" altLang="en-US" sz="1400" b="1" dirty="0">
                <a:solidFill>
                  <a:srgbClr val="FFC000"/>
                </a:solidFill>
                <a:ea typeface="ＭＳ Ｐゴシック" charset="-128"/>
              </a:rPr>
              <a:t>Comparative ENCODE </a:t>
            </a:r>
          </a:p>
          <a:p>
            <a:pPr lvl="1"/>
            <a:r>
              <a:rPr lang="en-US" altLang="en-US" sz="1400" dirty="0">
                <a:solidFill>
                  <a:schemeClr val="tx1">
                    <a:lumMod val="75000"/>
                    <a:lumOff val="25000"/>
                  </a:schemeClr>
                </a:solidFill>
                <a:ea typeface="ＭＳ Ｐゴシック" charset="-128"/>
              </a:rPr>
              <a:t>Lots of Matched Data for Comparative Analysis</a:t>
            </a:r>
          </a:p>
          <a:p>
            <a:r>
              <a:rPr lang="en-US" altLang="en-US" sz="1400" b="1" dirty="0" smtClean="0">
                <a:solidFill>
                  <a:srgbClr val="FFC000"/>
                </a:solidFill>
                <a:ea typeface="ＭＳ Ｐゴシック" charset="-128"/>
              </a:rPr>
              <a:t>Expression </a:t>
            </a:r>
            <a:r>
              <a:rPr lang="en-US" altLang="en-US" sz="1400" b="1" dirty="0">
                <a:solidFill>
                  <a:srgbClr val="FFC000"/>
                </a:solidFill>
                <a:ea typeface="ＭＳ Ｐゴシック" charset="-128"/>
              </a:rPr>
              <a:t>Clustering</a:t>
            </a:r>
            <a:r>
              <a:rPr lang="en-US" altLang="en-US" sz="1400" dirty="0">
                <a:solidFill>
                  <a:schemeClr val="tx1">
                    <a:lumMod val="75000"/>
                    <a:lumOff val="25000"/>
                  </a:schemeClr>
                </a:solidFill>
                <a:ea typeface="ＭＳ Ｐゴシック" charset="-128"/>
              </a:rPr>
              <a:t>, Cross-species </a:t>
            </a:r>
          </a:p>
          <a:p>
            <a:pPr lvl="1"/>
            <a:r>
              <a:rPr lang="en-US" altLang="en-US" sz="1400" dirty="0">
                <a:solidFill>
                  <a:schemeClr val="tx1">
                    <a:lumMod val="75000"/>
                    <a:lumOff val="25000"/>
                  </a:schemeClr>
                </a:solidFill>
                <a:ea typeface="ＭＳ Ｐゴシック" charset="-128"/>
              </a:rPr>
              <a:t>Potts-model optimization gives 16 conserved co-expression modules (which can potentially annotate </a:t>
            </a:r>
            <a:r>
              <a:rPr lang="en-US" altLang="en-US" sz="1400" dirty="0" err="1">
                <a:solidFill>
                  <a:schemeClr val="tx1">
                    <a:lumMod val="75000"/>
                    <a:lumOff val="25000"/>
                  </a:schemeClr>
                </a:solidFill>
                <a:ea typeface="ＭＳ Ｐゴシック" charset="-128"/>
              </a:rPr>
              <a:t>ncRNAs</a:t>
            </a:r>
            <a:r>
              <a:rPr lang="en-US" altLang="en-US" sz="1400" dirty="0">
                <a:solidFill>
                  <a:schemeClr val="tx1">
                    <a:lumMod val="75000"/>
                    <a:lumOff val="25000"/>
                  </a:schemeClr>
                </a:solidFill>
                <a:ea typeface="ＭＳ Ｐゴシック" charset="-128"/>
              </a:rPr>
              <a:t>/TARs)</a:t>
            </a:r>
          </a:p>
          <a:p>
            <a:pPr lvl="1"/>
            <a:r>
              <a:rPr lang="en-US" altLang="en-US" sz="1400" dirty="0">
                <a:solidFill>
                  <a:schemeClr val="tx1">
                    <a:lumMod val="75000"/>
                    <a:lumOff val="25000"/>
                  </a:schemeClr>
                </a:solidFill>
                <a:ea typeface="ＭＳ Ｐゴシック" charset="-128"/>
              </a:rPr>
              <a:t>Developmental 'hourglass' genes in 12 of these. They also exhibit intra-organism hourglass behavior.</a:t>
            </a:r>
          </a:p>
          <a:p>
            <a:pPr lvl="1"/>
            <a:r>
              <a:rPr lang="en-US" altLang="en-US" sz="1400" dirty="0">
                <a:solidFill>
                  <a:schemeClr val="tx1">
                    <a:lumMod val="75000"/>
                    <a:lumOff val="25000"/>
                  </a:schemeClr>
                </a:solidFill>
                <a:ea typeface="ＭＳ Ｐゴシック" charset="-128"/>
              </a:rPr>
              <a:t>Stage alignment of worm &amp; fly development, strongest with hourglass </a:t>
            </a:r>
            <a:r>
              <a:rPr lang="en-US" altLang="en-US" sz="1400" dirty="0" smtClean="0">
                <a:solidFill>
                  <a:schemeClr val="tx1">
                    <a:lumMod val="75000"/>
                    <a:lumOff val="25000"/>
                  </a:schemeClr>
                </a:solidFill>
                <a:ea typeface="ＭＳ Ｐゴシック" charset="-128"/>
              </a:rPr>
              <a:t>genes</a:t>
            </a:r>
          </a:p>
          <a:p>
            <a:r>
              <a:rPr lang="en-US" altLang="en-US" sz="1400" b="1" dirty="0" smtClean="0">
                <a:solidFill>
                  <a:srgbClr val="FFC000"/>
                </a:solidFill>
                <a:ea typeface="ＭＳ Ｐゴシック" charset="-128"/>
              </a:rPr>
              <a:t>State </a:t>
            </a:r>
            <a:r>
              <a:rPr lang="en-US" altLang="en-US" sz="1400" b="1" dirty="0">
                <a:solidFill>
                  <a:srgbClr val="FFC000"/>
                </a:solidFill>
                <a:ea typeface="ＭＳ Ｐゴシック" charset="-128"/>
              </a:rPr>
              <a:t>Space </a:t>
            </a:r>
            <a:r>
              <a:rPr lang="en-US" altLang="en-US" sz="1400" b="1" dirty="0" smtClean="0">
                <a:solidFill>
                  <a:srgbClr val="FFC000"/>
                </a:solidFill>
                <a:ea typeface="ＭＳ Ｐゴシック" charset="-128"/>
              </a:rPr>
              <a:t>Models</a:t>
            </a:r>
            <a:r>
              <a:rPr lang="en-US" altLang="en-US" sz="1400" b="1" dirty="0" smtClean="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of Gene Expression</a:t>
            </a:r>
            <a:endParaRPr lang="en-US" altLang="en-US" sz="14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a:solidFill>
                  <a:schemeClr val="tx1">
                    <a:lumMod val="75000"/>
                    <a:lumOff val="25000"/>
                  </a:schemeClr>
                </a:solidFill>
                <a:ea typeface="ＭＳ Ｐゴシック" charset="-128"/>
              </a:rPr>
              <a:t>Decoupling expression changes into those driven by worm-fly conserved genes vs species-specific ones. Also, Conserved 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271555" y="725663"/>
            <a:ext cx="4689902" cy="6132338"/>
          </a:xfrm>
        </p:spPr>
        <p:txBody>
          <a:bodyPr/>
          <a:lstStyle/>
          <a:p>
            <a:r>
              <a:rPr lang="en-US" altLang="en-US" sz="1400" dirty="0" smtClean="0">
                <a:solidFill>
                  <a:schemeClr val="tx1">
                    <a:lumMod val="75000"/>
                    <a:lumOff val="25000"/>
                  </a:schemeClr>
                </a:solidFill>
                <a:ea typeface="ＭＳ Ｐゴシック" charset="-128"/>
              </a:rPr>
              <a:t>Characterizing </a:t>
            </a:r>
            <a:r>
              <a:rPr lang="en-US" altLang="en-US" sz="1400" b="1" dirty="0" err="1">
                <a:solidFill>
                  <a:srgbClr val="FFC000"/>
                </a:solidFill>
                <a:ea typeface="ＭＳ Ｐゴシック" charset="-128"/>
              </a:rPr>
              <a:t>ncRNAs</a:t>
            </a:r>
            <a:r>
              <a:rPr lang="en-US" altLang="en-US" sz="1400" b="1" dirty="0">
                <a:solidFill>
                  <a:srgbClr val="FFC000"/>
                </a:solidFill>
                <a:ea typeface="ＭＳ Ｐゴシック" charset="-128"/>
              </a:rPr>
              <a:t> &amp; TARs</a:t>
            </a:r>
          </a:p>
          <a:p>
            <a:pPr lvl="1"/>
            <a:r>
              <a:rPr lang="en-US" altLang="en-US" sz="1400" dirty="0">
                <a:solidFill>
                  <a:schemeClr val="tx1">
                    <a:lumMod val="75000"/>
                    <a:lumOff val="25000"/>
                  </a:schemeClr>
                </a:solidFill>
                <a:ea typeface="ＭＳ Ｐゴシック" charset="-128"/>
              </a:rPr>
              <a:t>Not much news in canonical gene models</a:t>
            </a:r>
          </a:p>
          <a:p>
            <a:pPr lvl="1"/>
            <a:r>
              <a:rPr lang="en-US" altLang="en-US" sz="1400" dirty="0">
                <a:solidFill>
                  <a:schemeClr val="tx1">
                    <a:lumMod val="75000"/>
                    <a:lumOff val="25000"/>
                  </a:schemeClr>
                </a:solidFill>
                <a:ea typeface="ＭＳ Ｐゴシック" charset="-128"/>
              </a:rPr>
              <a:t>Simple </a:t>
            </a:r>
            <a:r>
              <a:rPr lang="en-US" altLang="en-US" sz="1400" dirty="0" err="1">
                <a:solidFill>
                  <a:schemeClr val="tx1">
                    <a:lumMod val="75000"/>
                    <a:lumOff val="25000"/>
                  </a:schemeClr>
                </a:solidFill>
                <a:ea typeface="ＭＳ Ｐゴシック" charset="-128"/>
              </a:rPr>
              <a:t>contig</a:t>
            </a:r>
            <a:r>
              <a:rPr lang="en-US" altLang="en-US" sz="1400" dirty="0">
                <a:solidFill>
                  <a:schemeClr val="tx1">
                    <a:lumMod val="75000"/>
                    <a:lumOff val="25000"/>
                  </a:schemeClr>
                </a:solidFill>
                <a:ea typeface="ＭＳ Ｐゴシック" charset="-128"/>
              </a:rPr>
              <a:t> search (TARs) finds uniform density of non-canonical transcription</a:t>
            </a:r>
          </a:p>
          <a:p>
            <a:pPr lvl="1"/>
            <a:r>
              <a:rPr lang="en-US" altLang="en-US" sz="1400" dirty="0">
                <a:solidFill>
                  <a:schemeClr val="tx1">
                    <a:lumMod val="75000"/>
                    <a:lumOff val="25000"/>
                  </a:schemeClr>
                </a:solidFill>
                <a:ea typeface="ＭＳ Ｐゴシック" charset="-128"/>
              </a:rPr>
              <a:t>ML model shows few TARs similar to existing ones, but some enrichment for </a:t>
            </a:r>
            <a:r>
              <a:rPr lang="en-US" altLang="en-US" sz="1400" dirty="0" err="1">
                <a:solidFill>
                  <a:schemeClr val="tx1">
                    <a:lumMod val="75000"/>
                    <a:lumOff val="25000"/>
                  </a:schemeClr>
                </a:solidFill>
                <a:ea typeface="ＭＳ Ｐゴシック" charset="-128"/>
              </a:rPr>
              <a:t>eRNAs</a:t>
            </a:r>
            <a:r>
              <a:rPr lang="en-US" altLang="en-US" sz="1400" dirty="0">
                <a:solidFill>
                  <a:schemeClr val="tx1">
                    <a:lumMod val="75000"/>
                    <a:lumOff val="25000"/>
                  </a:schemeClr>
                </a:solidFill>
                <a:ea typeface="ＭＳ Ｐゴシック" charset="-128"/>
              </a:rPr>
              <a:t> </a:t>
            </a:r>
            <a:endParaRPr lang="en-US" altLang="en-US" sz="1400" dirty="0" smtClean="0">
              <a:solidFill>
                <a:schemeClr val="tx1">
                  <a:lumMod val="75000"/>
                  <a:lumOff val="25000"/>
                </a:schemeClr>
              </a:solidFill>
              <a:ea typeface="ＭＳ Ｐゴシック" charset="-128"/>
            </a:endParaRPr>
          </a:p>
          <a:p>
            <a:r>
              <a:rPr lang="en-US" altLang="en-US" sz="1400" b="1" dirty="0">
                <a:solidFill>
                  <a:srgbClr val="FFC000"/>
                </a:solidFill>
                <a:ea typeface="ＭＳ Ｐゴシック" charset="-128"/>
              </a:rPr>
              <a:t>Pseudogenes </a:t>
            </a:r>
          </a:p>
          <a:p>
            <a:pPr lvl="1"/>
            <a:r>
              <a:rPr lang="en-US" altLang="en-US" sz="1400" dirty="0">
                <a:solidFill>
                  <a:schemeClr val="tx1">
                    <a:lumMod val="75000"/>
                    <a:lumOff val="25000"/>
                  </a:schemeClr>
                </a:solidFill>
                <a:ea typeface="ＭＳ Ｐゴシック" charset="-128"/>
              </a:rPr>
              <a:t>Fundamentally repetitive elements</a:t>
            </a:r>
          </a:p>
          <a:p>
            <a:pPr lvl="1"/>
            <a:r>
              <a:rPr lang="en-US" altLang="en-US" sz="1400" dirty="0">
                <a:solidFill>
                  <a:schemeClr val="tx1">
                    <a:lumMod val="75000"/>
                    <a:lumOff val="25000"/>
                  </a:schemeClr>
                </a:solidFill>
                <a:ea typeface="ＭＳ Ｐゴシック" charset="-128"/>
              </a:rPr>
              <a:t>Collaborative assignment in results in ~14K</a:t>
            </a:r>
          </a:p>
          <a:p>
            <a:pPr lvl="1"/>
            <a:r>
              <a:rPr lang="en-US" altLang="en-US" sz="1400" dirty="0">
                <a:solidFill>
                  <a:schemeClr val="tx1">
                    <a:lumMod val="75000"/>
                    <a:lumOff val="25000"/>
                  </a:schemeClr>
                </a:solidFill>
                <a:ea typeface="ＭＳ Ｐゴシック" charset="-128"/>
              </a:rPr>
              <a:t>Impact of lineage-specific retro-</a:t>
            </a:r>
            <a:r>
              <a:rPr lang="en-US" altLang="en-US" sz="1400" dirty="0" err="1">
                <a:solidFill>
                  <a:schemeClr val="tx1">
                    <a:lumMod val="75000"/>
                    <a:lumOff val="25000"/>
                  </a:schemeClr>
                </a:solidFill>
                <a:ea typeface="ＭＳ Ｐゴシック" charset="-128"/>
              </a:rPr>
              <a:t>transpositional</a:t>
            </a:r>
            <a:r>
              <a:rPr lang="en-US" altLang="en-US" sz="1400" dirty="0">
                <a:solidFill>
                  <a:schemeClr val="tx1">
                    <a:lumMod val="75000"/>
                    <a:lumOff val="25000"/>
                  </a:schemeClr>
                </a:solidFill>
                <a:ea typeface="ＭＳ Ｐゴシック" charset="-128"/>
              </a:rPr>
              <a:t> burst – </a:t>
            </a:r>
            <a:r>
              <a:rPr lang="en-US" altLang="en-US" sz="1400" dirty="0" err="1">
                <a:solidFill>
                  <a:schemeClr val="tx1">
                    <a:lumMod val="75000"/>
                    <a:lumOff val="25000"/>
                  </a:schemeClr>
                </a:solidFill>
                <a:ea typeface="ＭＳ Ｐゴシック" charset="-128"/>
              </a:rPr>
              <a:t>ie</a:t>
            </a:r>
            <a:r>
              <a:rPr lang="en-US" altLang="en-US" sz="1400" dirty="0">
                <a:solidFill>
                  <a:schemeClr val="tx1">
                    <a:lumMod val="75000"/>
                    <a:lumOff val="25000"/>
                  </a:schemeClr>
                </a:solidFill>
                <a:ea typeface="ＭＳ Ｐゴシック" charset="-128"/>
              </a:rPr>
              <a:t> human v other metazoans is dominated (~80%) by retro-duplication ~40 MYA (</a:t>
            </a:r>
            <a:r>
              <a:rPr lang="en-US" altLang="en-US" sz="1400" dirty="0" err="1">
                <a:solidFill>
                  <a:schemeClr val="tx1">
                    <a:lumMod val="75000"/>
                    <a:lumOff val="25000"/>
                  </a:schemeClr>
                </a:solidFill>
                <a:ea typeface="ＭＳ Ｐゴシック" charset="-128"/>
              </a:rPr>
              <a:t>Ribo</a:t>
            </a:r>
            <a:r>
              <a:rPr lang="en-US" altLang="en-US" sz="1400" dirty="0">
                <a:solidFill>
                  <a:schemeClr val="tx1">
                    <a:lumMod val="75000"/>
                    <a:lumOff val="25000"/>
                  </a:schemeClr>
                </a:solidFill>
                <a:ea typeface="ＭＳ Ｐゴシック" charset="-128"/>
              </a:rPr>
              <a:t>. Proteins). </a:t>
            </a:r>
            <a:endParaRPr lang="en-US" altLang="en-US" sz="1400" dirty="0" smtClean="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Many Pseudogenes with Low Levels of Biochemical Activity</a:t>
            </a:r>
          </a:p>
          <a:p>
            <a:pPr lvl="2"/>
            <a:r>
              <a:rPr lang="en-US" altLang="en-US" sz="1000" dirty="0" smtClean="0">
                <a:solidFill>
                  <a:schemeClr val="tx1">
                    <a:lumMod val="75000"/>
                    <a:lumOff val="25000"/>
                  </a:schemeClr>
                </a:solidFill>
                <a:ea typeface="ＭＳ Ｐゴシック" charset="-128"/>
              </a:rPr>
              <a:t>~</a:t>
            </a:r>
            <a:r>
              <a:rPr lang="en-US" altLang="en-US" sz="1000" dirty="0">
                <a:solidFill>
                  <a:schemeClr val="tx1">
                    <a:lumMod val="75000"/>
                    <a:lumOff val="25000"/>
                  </a:schemeClr>
                </a:solidFill>
                <a:ea typeface="ＭＳ Ｐゴシック" charset="-128"/>
              </a:rPr>
              <a:t>15% transcribed &amp; </a:t>
            </a:r>
            <a:r>
              <a:rPr lang="en-US" altLang="en-US" sz="1000" dirty="0" smtClean="0">
                <a:solidFill>
                  <a:schemeClr val="tx1">
                    <a:lumMod val="75000"/>
                    <a:lumOff val="25000"/>
                  </a:schemeClr>
                </a:solidFill>
                <a:ea typeface="ＭＳ Ｐゴシック" charset="-128"/>
              </a:rPr>
              <a:t>80</a:t>
            </a:r>
            <a:r>
              <a:rPr lang="en-US" altLang="en-US" sz="1000" dirty="0">
                <a:solidFill>
                  <a:schemeClr val="tx1">
                    <a:lumMod val="75000"/>
                    <a:lumOff val="25000"/>
                  </a:schemeClr>
                </a:solidFill>
                <a:ea typeface="ＭＳ Ｐゴシック" charset="-128"/>
              </a:rPr>
              <a:t>% w/ some </a:t>
            </a:r>
            <a:r>
              <a:rPr lang="en-US" altLang="en-US" sz="1000" dirty="0" smtClean="0">
                <a:solidFill>
                  <a:schemeClr val="tx1">
                    <a:lumMod val="75000"/>
                    <a:lumOff val="25000"/>
                  </a:schemeClr>
                </a:solidFill>
                <a:ea typeface="ＭＳ Ｐゴシック" charset="-128"/>
              </a:rPr>
              <a:t>activity</a:t>
            </a:r>
          </a:p>
          <a:p>
            <a:r>
              <a:rPr lang="en-US" altLang="en-US" sz="1400" dirty="0">
                <a:solidFill>
                  <a:schemeClr val="tx1">
                    <a:lumMod val="75000"/>
                    <a:lumOff val="25000"/>
                  </a:schemeClr>
                </a:solidFill>
                <a:ea typeface="ＭＳ Ｐゴシック" charset="-128"/>
              </a:rPr>
              <a:t>Value of </a:t>
            </a:r>
            <a:r>
              <a:rPr lang="en-US" altLang="en-US" sz="1400" b="1" dirty="0">
                <a:solidFill>
                  <a:schemeClr val="tx1">
                    <a:lumMod val="75000"/>
                    <a:lumOff val="25000"/>
                  </a:schemeClr>
                </a:solidFill>
                <a:ea typeface="ＭＳ Ｐゴシック" charset="-128"/>
              </a:rPr>
              <a:t>publication </a:t>
            </a:r>
            <a:r>
              <a:rPr lang="en-US" altLang="en-US" sz="1400" b="1" dirty="0">
                <a:solidFill>
                  <a:srgbClr val="FFC000"/>
                </a:solidFill>
                <a:ea typeface="ＭＳ Ｐゴシック" charset="-128"/>
              </a:rPr>
              <a:t>patterns generated by the consortium</a:t>
            </a: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92195320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52"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53" name="Shape 1053"/>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Cross species </a:t>
            </a:r>
          </a:p>
          <a:p>
            <a:pPr defTabSz="457200" fontAlgn="auto">
              <a:spcBef>
                <a:spcPts val="0"/>
              </a:spcBef>
              <a:spcAft>
                <a:spcPts val="0"/>
              </a:spcAft>
            </a:pPr>
            <a:r>
              <a:rPr sz="1800" b="0" kern="0">
                <a:solidFill>
                  <a:sysClr val="windowText" lastClr="000000"/>
                </a:solidFill>
                <a:latin typeface="Arial"/>
                <a:ea typeface="Arial"/>
                <a:cs typeface="Arial"/>
                <a:sym typeface="Arial"/>
              </a:rPr>
              <a:t>co-expression modules</a:t>
            </a:r>
          </a:p>
        </p:txBody>
      </p:sp>
      <p:pic>
        <p:nvPicPr>
          <p:cNvPr id="1054"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
        <p:nvSpPr>
          <p:cNvPr id="1055" name="Shape 1055"/>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3366FF"/>
                </a:solidFill>
              </a:defRPr>
            </a:lvl1pPr>
          </a:lstStyle>
          <a:p>
            <a:pPr defTabSz="457200"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56" name="Shape 1056"/>
          <p:cNvSpPr/>
          <p:nvPr/>
        </p:nvSpPr>
        <p:spPr>
          <a:xfrm>
            <a:off x="6228655" y="5758741"/>
            <a:ext cx="23917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two independent sets </a:t>
            </a:r>
          </a:p>
          <a:p>
            <a:pPr defTabSz="457200" fontAlgn="auto">
              <a:spcBef>
                <a:spcPts val="0"/>
              </a:spcBef>
              <a:spcAft>
                <a:spcPts val="0"/>
              </a:spcAft>
            </a:pPr>
            <a:r>
              <a:rPr sz="1800" b="0" kern="0">
                <a:solidFill>
                  <a:sysClr val="windowText" lastClr="000000"/>
                </a:solidFill>
                <a:latin typeface="Arial"/>
                <a:ea typeface="Arial"/>
                <a:cs typeface="Arial"/>
                <a:sym typeface="Arial"/>
              </a:rPr>
              <a:t>of modules</a:t>
            </a:r>
          </a:p>
        </p:txBody>
      </p:sp>
      <p:sp>
        <p:nvSpPr>
          <p:cNvPr id="1057" name="Shape 1057"/>
          <p:cNvSpPr/>
          <p:nvPr/>
        </p:nvSpPr>
        <p:spPr>
          <a:xfrm>
            <a:off x="546933" y="4540427"/>
            <a:ext cx="2780468"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FF6600"/>
                </a:solidFill>
                <a:latin typeface="Arial"/>
                <a:ea typeface="Arial"/>
                <a:cs typeface="Arial"/>
                <a:sym typeface="Arial"/>
              </a:rPr>
              <a:t>co-expressed genes </a:t>
            </a:r>
          </a:p>
          <a:p>
            <a:pPr defTabSz="457200" fontAlgn="auto">
              <a:spcBef>
                <a:spcPts val="0"/>
              </a:spcBef>
              <a:spcAft>
                <a:spcPts val="0"/>
              </a:spcAft>
            </a:pPr>
            <a:r>
              <a:rPr sz="1800" b="0" kern="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a:solidFill>
                  <a:srgbClr val="FF6600"/>
                </a:solidFill>
                <a:latin typeface="Arial"/>
                <a:ea typeface="Arial"/>
                <a:cs typeface="Arial"/>
                <a:sym typeface="Arial"/>
              </a:rPr>
              <a:t>function in a species</a:t>
            </a:r>
          </a:p>
        </p:txBody>
      </p:sp>
      <p:sp>
        <p:nvSpPr>
          <p:cNvPr id="1058" name="Shape 1058"/>
          <p:cNvSpPr/>
          <p:nvPr/>
        </p:nvSpPr>
        <p:spPr>
          <a:xfrm>
            <a:off x="6228655" y="4540427"/>
            <a:ext cx="2780467"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FF6600"/>
                </a:solidFill>
                <a:latin typeface="Arial"/>
                <a:ea typeface="Arial"/>
                <a:cs typeface="Arial"/>
                <a:sym typeface="Arial"/>
              </a:rPr>
              <a:t>co-expressed genes </a:t>
            </a:r>
          </a:p>
          <a:p>
            <a:pPr defTabSz="457200" fontAlgn="auto">
              <a:spcBef>
                <a:spcPts val="0"/>
              </a:spcBef>
              <a:spcAft>
                <a:spcPts val="0"/>
              </a:spcAft>
            </a:pPr>
            <a:r>
              <a:rPr sz="1800" b="0" kern="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a:solidFill>
                  <a:srgbClr val="FF6600"/>
                </a:solidFill>
                <a:latin typeface="Arial"/>
                <a:ea typeface="Arial"/>
                <a:cs typeface="Arial"/>
                <a:sym typeface="Arial"/>
              </a:rPr>
              <a:t>function in a species</a:t>
            </a:r>
          </a:p>
        </p:txBody>
      </p:sp>
      <p:grpSp>
        <p:nvGrpSpPr>
          <p:cNvPr id="1063" name="Group 1063"/>
          <p:cNvGrpSpPr/>
          <p:nvPr/>
        </p:nvGrpSpPr>
        <p:grpSpPr>
          <a:xfrm>
            <a:off x="2761313" y="5257357"/>
            <a:ext cx="1117601" cy="1244601"/>
            <a:chOff x="0" y="0"/>
            <a:chExt cx="1117600" cy="1244600"/>
          </a:xfrm>
        </p:grpSpPr>
        <p:sp>
          <p:nvSpPr>
            <p:cNvPr id="1059" name="Shape 1059"/>
            <p:cNvSpPr/>
            <p:nvPr/>
          </p:nvSpPr>
          <p:spPr>
            <a:xfrm>
              <a:off x="-1" y="-1"/>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0" name="Shape 1060"/>
            <p:cNvSpPr/>
            <p:nvPr/>
          </p:nvSpPr>
          <p:spPr>
            <a:xfrm>
              <a:off x="38099" y="6349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1" name="Shape 1061"/>
            <p:cNvSpPr/>
            <p:nvPr/>
          </p:nvSpPr>
          <p:spPr>
            <a:xfrm>
              <a:off x="526343" y="2158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2" name="Shape 1062"/>
            <p:cNvSpPr/>
            <p:nvPr/>
          </p:nvSpPr>
          <p:spPr>
            <a:xfrm>
              <a:off x="609600" y="761999"/>
              <a:ext cx="508000"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064" name="Shape 1064"/>
          <p:cNvSpPr/>
          <p:nvPr/>
        </p:nvSpPr>
        <p:spPr>
          <a:xfrm>
            <a:off x="4920543" y="5244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5" name="Shape 1065"/>
          <p:cNvSpPr/>
          <p:nvPr/>
        </p:nvSpPr>
        <p:spPr>
          <a:xfrm>
            <a:off x="4958643" y="5879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6" name="Shape 1066"/>
          <p:cNvSpPr/>
          <p:nvPr/>
        </p:nvSpPr>
        <p:spPr>
          <a:xfrm>
            <a:off x="5446887" y="54608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7" name="Shape 1067"/>
          <p:cNvSpPr/>
          <p:nvPr/>
        </p:nvSpPr>
        <p:spPr>
          <a:xfrm>
            <a:off x="5530143" y="6006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070" name="Group 1070"/>
          <p:cNvGrpSpPr/>
          <p:nvPr/>
        </p:nvGrpSpPr>
        <p:grpSpPr>
          <a:xfrm>
            <a:off x="2405713" y="3670298"/>
            <a:ext cx="1612901" cy="868886"/>
            <a:chOff x="0" y="0"/>
            <a:chExt cx="1612900" cy="868885"/>
          </a:xfrm>
        </p:grpSpPr>
        <p:sp>
          <p:nvSpPr>
            <p:cNvPr id="1068" name="Shape 1068"/>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9" name="Shape 1069"/>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grpSp>
        <p:nvGrpSpPr>
          <p:cNvPr id="1073" name="Group 1073"/>
          <p:cNvGrpSpPr/>
          <p:nvPr/>
        </p:nvGrpSpPr>
        <p:grpSpPr>
          <a:xfrm>
            <a:off x="4754738" y="3675960"/>
            <a:ext cx="1612901" cy="868886"/>
            <a:chOff x="0" y="0"/>
            <a:chExt cx="1612900" cy="868885"/>
          </a:xfrm>
        </p:grpSpPr>
        <p:sp>
          <p:nvSpPr>
            <p:cNvPr id="1071" name="Shape 1071"/>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72" name="Shape 1072"/>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sp>
        <p:nvSpPr>
          <p:cNvPr id="1074" name="Shape 1074"/>
          <p:cNvSpPr/>
          <p:nvPr/>
        </p:nvSpPr>
        <p:spPr>
          <a:xfrm>
            <a:off x="1464198" y="3114782"/>
            <a:ext cx="1774303" cy="22118"/>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5" name="Shape 1075"/>
          <p:cNvSpPr/>
          <p:nvPr/>
        </p:nvSpPr>
        <p:spPr>
          <a:xfrm>
            <a:off x="3238500"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6" name="Shape 1076"/>
          <p:cNvSpPr/>
          <p:nvPr/>
        </p:nvSpPr>
        <p:spPr>
          <a:xfrm>
            <a:off x="5530143" y="3149600"/>
            <a:ext cx="1922487" cy="0"/>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7" name="Shape 1077"/>
          <p:cNvSpPr/>
          <p:nvPr/>
        </p:nvSpPr>
        <p:spPr>
          <a:xfrm>
            <a:off x="5530143"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8" name="Shape 1078"/>
          <p:cNvSpPr/>
          <p:nvPr/>
        </p:nvSpPr>
        <p:spPr>
          <a:xfrm>
            <a:off x="3238500"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9" name="Shape 1079"/>
          <p:cNvSpPr/>
          <p:nvPr/>
        </p:nvSpPr>
        <p:spPr>
          <a:xfrm>
            <a:off x="5555543"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81" name="Shape 108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Species B</a:t>
            </a:r>
          </a:p>
        </p:txBody>
      </p:sp>
      <p:sp>
        <p:nvSpPr>
          <p:cNvPr id="2" name="TextBox 1"/>
          <p:cNvSpPr txBox="1"/>
          <p:nvPr/>
        </p:nvSpPr>
        <p:spPr>
          <a:xfrm>
            <a:off x="81138" y="5830600"/>
            <a:ext cx="2664474"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err="1" smtClean="0">
                <a:solidFill>
                  <a:srgbClr val="000000"/>
                </a:solidFill>
                <a:latin typeface="Arial"/>
                <a:ea typeface="Arial"/>
                <a:cs typeface="Arial"/>
                <a:sym typeface="Arial"/>
              </a:rPr>
              <a:t>Eisen</a:t>
            </a:r>
            <a:r>
              <a:rPr lang="en-US" b="0" dirty="0" smtClean="0">
                <a:solidFill>
                  <a:srgbClr val="000000"/>
                </a:solidFill>
                <a:latin typeface="Arial"/>
                <a:ea typeface="Arial"/>
                <a:cs typeface="Arial"/>
                <a:sym typeface="Arial"/>
              </a:rPr>
              <a:t> MB et al. PNAS 1998</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Langfelder</a:t>
            </a:r>
            <a:r>
              <a:rPr lang="en-US" b="0" dirty="0" smtClean="0">
                <a:solidFill>
                  <a:srgbClr val="000000"/>
                </a:solidFill>
                <a:latin typeface="Arial"/>
                <a:ea typeface="Arial"/>
                <a:cs typeface="Arial"/>
                <a:sym typeface="Arial"/>
              </a:rPr>
              <a:t> P et al. BMC </a:t>
            </a:r>
            <a:r>
              <a:rPr lang="en-US" b="0" dirty="0" err="1" smtClean="0">
                <a:solidFill>
                  <a:srgbClr val="000000"/>
                </a:solidFill>
                <a:latin typeface="Arial"/>
                <a:ea typeface="Arial"/>
                <a:cs typeface="Arial"/>
                <a:sym typeface="Arial"/>
              </a:rPr>
              <a:t>Bioinfo</a:t>
            </a:r>
            <a:r>
              <a:rPr lang="en-US" b="0" dirty="0" smtClean="0">
                <a:solidFill>
                  <a:srgbClr val="000000"/>
                </a:solidFill>
                <a:latin typeface="Arial"/>
                <a:ea typeface="Arial"/>
                <a:cs typeface="Arial"/>
                <a:sym typeface="Arial"/>
              </a:rPr>
              <a:t>. 2008</a:t>
            </a:r>
          </a:p>
          <a:p>
            <a:pPr fontAlgn="auto" latinLnBrk="1" hangingPunct="0">
              <a:spcBef>
                <a:spcPts val="0"/>
              </a:spcBef>
              <a:spcAft>
                <a:spcPts val="0"/>
              </a:spcAft>
            </a:pPr>
            <a:r>
              <a:rPr lang="en-US" b="0" dirty="0" smtClean="0">
                <a:solidFill>
                  <a:srgbClr val="000000"/>
                </a:solidFill>
                <a:latin typeface="Arial"/>
                <a:ea typeface="Arial"/>
                <a:cs typeface="Arial"/>
                <a:sym typeface="Arial"/>
              </a:rPr>
              <a:t>Tamayo P et al. PNAS 1999</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Kluger</a:t>
            </a:r>
            <a:r>
              <a:rPr lang="en-US" b="0" dirty="0" smtClean="0">
                <a:solidFill>
                  <a:srgbClr val="000000"/>
                </a:solidFill>
                <a:latin typeface="Arial"/>
                <a:ea typeface="Arial"/>
                <a:cs typeface="Arial"/>
                <a:sym typeface="Arial"/>
              </a:rPr>
              <a:t> Y et al. Genome Res. 2003</a:t>
            </a:r>
          </a:p>
        </p:txBody>
      </p:sp>
    </p:spTree>
    <p:extLst>
      <p:ext uri="{BB962C8B-B14F-4D97-AF65-F5344CB8AC3E}">
        <p14:creationId xmlns:p14="http://schemas.microsoft.com/office/powerpoint/2010/main" val="200471941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87"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88" name="Shape 1088"/>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292934"/>
                </a:solidFill>
                <a:latin typeface="Arial"/>
                <a:ea typeface="Arial"/>
                <a:cs typeface="Arial"/>
                <a:sym typeface="Arial"/>
              </a:rPr>
              <a:t>Cross species </a:t>
            </a:r>
          </a:p>
          <a:p>
            <a:pPr defTabSz="457200" fontAlgn="auto">
              <a:spcBef>
                <a:spcPts val="0"/>
              </a:spcBef>
              <a:spcAft>
                <a:spcPts val="0"/>
              </a:spcAft>
            </a:pPr>
            <a:r>
              <a:rPr sz="1800" b="0" kern="0">
                <a:solidFill>
                  <a:srgbClr val="292934"/>
                </a:solidFill>
                <a:latin typeface="Arial"/>
                <a:ea typeface="Arial"/>
                <a:cs typeface="Arial"/>
                <a:sym typeface="Arial"/>
              </a:rPr>
              <a:t>co-expression modules</a:t>
            </a:r>
          </a:p>
        </p:txBody>
      </p:sp>
      <p:sp>
        <p:nvSpPr>
          <p:cNvPr id="1090" name="Shape 1090"/>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3366FF"/>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91" name="Shape 109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B</a:t>
            </a:r>
          </a:p>
        </p:txBody>
      </p:sp>
      <p:sp>
        <p:nvSpPr>
          <p:cNvPr id="1092" name="Shape 1092"/>
          <p:cNvSpPr/>
          <p:nvPr/>
        </p:nvSpPr>
        <p:spPr>
          <a:xfrm>
            <a:off x="3633034"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3" name="Shape 1093"/>
          <p:cNvSpPr/>
          <p:nvPr/>
        </p:nvSpPr>
        <p:spPr>
          <a:xfrm>
            <a:off x="4864934"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4" name="Shape 1094"/>
          <p:cNvSpPr/>
          <p:nvPr/>
        </p:nvSpPr>
        <p:spPr>
          <a:xfrm>
            <a:off x="45855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5" name="Shape 1095"/>
          <p:cNvSpPr/>
          <p:nvPr/>
        </p:nvSpPr>
        <p:spPr>
          <a:xfrm>
            <a:off x="3947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6" name="Shape 1096"/>
          <p:cNvSpPr/>
          <p:nvPr/>
        </p:nvSpPr>
        <p:spPr>
          <a:xfrm>
            <a:off x="43569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7" name="Shape 1097"/>
          <p:cNvSpPr/>
          <p:nvPr/>
        </p:nvSpPr>
        <p:spPr>
          <a:xfrm>
            <a:off x="4767867"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8" name="Shape 1098"/>
          <p:cNvSpPr/>
          <p:nvPr/>
        </p:nvSpPr>
        <p:spPr>
          <a:xfrm>
            <a:off x="3478600"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9" name="Shape 1099"/>
          <p:cNvSpPr/>
          <p:nvPr/>
        </p:nvSpPr>
        <p:spPr>
          <a:xfrm>
            <a:off x="3872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100" name="Shape 1100"/>
          <p:cNvSpPr/>
          <p:nvPr/>
        </p:nvSpPr>
        <p:spPr>
          <a:xfrm>
            <a:off x="3200400" y="4134027"/>
            <a:ext cx="2476500" cy="774701"/>
          </a:xfrm>
          <a:prstGeom prst="roundRect">
            <a:avLst>
              <a:gd name="adj" fmla="val 16667"/>
            </a:avLst>
          </a:prstGeom>
          <a:solidFill>
            <a:srgbClr val="FFFFFF"/>
          </a:solidFill>
          <a:ln>
            <a:solidFill>
              <a:srgbClr val="29293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106" name="Group 1106"/>
          <p:cNvGrpSpPr/>
          <p:nvPr/>
        </p:nvGrpSpPr>
        <p:grpSpPr>
          <a:xfrm>
            <a:off x="2761313" y="1891093"/>
            <a:ext cx="3347389" cy="880518"/>
            <a:chOff x="0" y="-1"/>
            <a:chExt cx="3347387" cy="880517"/>
          </a:xfrm>
        </p:grpSpPr>
        <p:grpSp>
          <p:nvGrpSpPr>
            <p:cNvPr id="1103" name="Group 1103"/>
            <p:cNvGrpSpPr/>
            <p:nvPr/>
          </p:nvGrpSpPr>
          <p:grpSpPr>
            <a:xfrm>
              <a:off x="781986" y="-1"/>
              <a:ext cx="1915732" cy="880517"/>
              <a:chOff x="0" y="0"/>
              <a:chExt cx="1915730" cy="880515"/>
            </a:xfrm>
          </p:grpSpPr>
          <p:sp>
            <p:nvSpPr>
              <p:cNvPr id="1101" name="Shape 1101"/>
              <p:cNvSpPr/>
              <p:nvPr/>
            </p:nvSpPr>
            <p:spPr>
              <a:xfrm>
                <a:off x="94807" y="81586"/>
                <a:ext cx="1820923" cy="541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Orthologous pairs </a:t>
                </a:r>
              </a:p>
              <a:p>
                <a:pPr defTabSz="457200" fontAlgn="auto">
                  <a:spcBef>
                    <a:spcPts val="0"/>
                  </a:spcBef>
                  <a:spcAft>
                    <a:spcPts val="0"/>
                  </a:spcAft>
                </a:pPr>
                <a:r>
                  <a:rPr sz="1600" b="0" kern="0" dirty="0">
                    <a:solidFill>
                      <a:srgbClr val="292934"/>
                    </a:solidFill>
                    <a:latin typeface="Arial"/>
                    <a:ea typeface="Arial"/>
                    <a:cs typeface="Arial"/>
                    <a:sym typeface="Arial"/>
                  </a:rPr>
                  <a:t>between species</a:t>
                </a:r>
              </a:p>
            </p:txBody>
          </p:sp>
          <p:sp>
            <p:nvSpPr>
              <p:cNvPr id="1102" name="Shape 1102"/>
              <p:cNvSpPr/>
              <p:nvPr/>
            </p:nvSpPr>
            <p:spPr>
              <a:xfrm>
                <a:off x="0" y="0"/>
                <a:ext cx="1812383" cy="88051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noFill/>
              <a:ln w="9525" cap="flat">
                <a:solidFill>
                  <a:srgbClr val="8F9F95"/>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104" name="Shape 1104"/>
            <p:cNvSpPr/>
            <p:nvPr/>
          </p:nvSpPr>
          <p:spPr>
            <a:xfrm>
              <a:off x="2594368" y="318706"/>
              <a:ext cx="753019"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05" name="Shape 1105"/>
            <p:cNvSpPr/>
            <p:nvPr/>
          </p:nvSpPr>
          <p:spPr>
            <a:xfrm flipH="1" flipV="1">
              <a:off x="0" y="318706"/>
              <a:ext cx="789211"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grpSp>
      <p:sp>
        <p:nvSpPr>
          <p:cNvPr id="1107" name="Shape 1107"/>
          <p:cNvSpPr/>
          <p:nvPr/>
        </p:nvSpPr>
        <p:spPr>
          <a:xfrm>
            <a:off x="5562600" y="5739619"/>
            <a:ext cx="2416483"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cross species modules</a:t>
            </a:r>
          </a:p>
        </p:txBody>
      </p:sp>
      <p:sp>
        <p:nvSpPr>
          <p:cNvPr id="1108" name="Shape 1108"/>
          <p:cNvSpPr/>
          <p:nvPr/>
        </p:nvSpPr>
        <p:spPr>
          <a:xfrm>
            <a:off x="3424750" y="4236997"/>
            <a:ext cx="1965969" cy="48620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800" b="0" kern="0" dirty="0">
                <a:solidFill>
                  <a:srgbClr val="292934"/>
                </a:solidFill>
                <a:latin typeface="Arial"/>
                <a:ea typeface="Arial"/>
                <a:cs typeface="Arial"/>
                <a:sym typeface="Arial"/>
              </a:rPr>
              <a:t> </a:t>
            </a:r>
            <a:r>
              <a:rPr sz="2800" b="0" kern="0" dirty="0">
                <a:solidFill>
                  <a:srgbClr val="6A523A"/>
                </a:solidFill>
                <a:latin typeface="Arial"/>
                <a:ea typeface="Arial"/>
                <a:cs typeface="Arial"/>
                <a:sym typeface="Arial"/>
              </a:rPr>
              <a:t>OrthoClust</a:t>
            </a:r>
            <a:r>
              <a:rPr sz="2800" b="0" kern="0" dirty="0">
                <a:solidFill>
                  <a:srgbClr val="800000"/>
                </a:solidFill>
                <a:latin typeface="Arial"/>
                <a:ea typeface="Arial"/>
                <a:cs typeface="Arial"/>
                <a:sym typeface="Arial"/>
              </a:rPr>
              <a:t> </a:t>
            </a:r>
          </a:p>
        </p:txBody>
      </p:sp>
      <p:sp>
        <p:nvSpPr>
          <p:cNvPr id="1109" name="Shape 1109"/>
          <p:cNvSpPr/>
          <p:nvPr/>
        </p:nvSpPr>
        <p:spPr>
          <a:xfrm>
            <a:off x="1464197" y="3613327"/>
            <a:ext cx="1609204" cy="673101"/>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0" name="Shape 1110"/>
          <p:cNvSpPr/>
          <p:nvPr/>
        </p:nvSpPr>
        <p:spPr>
          <a:xfrm flipH="1">
            <a:off x="5740400" y="3615012"/>
            <a:ext cx="1660995" cy="684117"/>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1" name="Shape 1111"/>
          <p:cNvSpPr/>
          <p:nvPr/>
        </p:nvSpPr>
        <p:spPr>
          <a:xfrm>
            <a:off x="4408568" y="4946827"/>
            <a:ext cx="1" cy="70467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2" name="Shape 1112"/>
          <p:cNvSpPr/>
          <p:nvPr/>
        </p:nvSpPr>
        <p:spPr>
          <a:xfrm flipH="1">
            <a:off x="4395033" y="2770276"/>
            <a:ext cx="14370" cy="135105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3" name="Shape 1113"/>
          <p:cNvSpPr/>
          <p:nvPr/>
        </p:nvSpPr>
        <p:spPr>
          <a:xfrm>
            <a:off x="2286000" y="3105835"/>
            <a:ext cx="45720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A novel unified framework to integrate co-expression data across species</a:t>
            </a:r>
          </a:p>
        </p:txBody>
      </p:sp>
      <p:sp>
        <p:nvSpPr>
          <p:cNvPr id="31" name="TextBox 30"/>
          <p:cNvSpPr txBox="1"/>
          <p:nvPr/>
        </p:nvSpPr>
        <p:spPr>
          <a:xfrm>
            <a:off x="194699" y="6206471"/>
            <a:ext cx="2091301"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smtClean="0">
                <a:solidFill>
                  <a:srgbClr val="000000"/>
                </a:solidFill>
                <a:latin typeface="Arial"/>
                <a:ea typeface="Arial"/>
                <a:cs typeface="Arial"/>
                <a:sym typeface="Arial"/>
              </a:rPr>
              <a:t>Yan et al. Genome Biol. 2014</a:t>
            </a:r>
            <a:endParaRPr lang="en-US" b="0" dirty="0">
              <a:solidFill>
                <a:srgbClr val="000000"/>
              </a:solidFill>
              <a:latin typeface="Arial"/>
              <a:ea typeface="Arial"/>
              <a:cs typeface="Arial"/>
              <a:sym typeface="Arial"/>
            </a:endParaRPr>
          </a:p>
        </p:txBody>
      </p:sp>
      <p:pic>
        <p:nvPicPr>
          <p:cNvPr id="32"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Tree>
    <p:extLst>
      <p:ext uri="{BB962C8B-B14F-4D97-AF65-F5344CB8AC3E}">
        <p14:creationId xmlns:p14="http://schemas.microsoft.com/office/powerpoint/2010/main" val="1083747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19" name="pasted-image.png"/>
          <p:cNvPicPr/>
          <p:nvPr/>
        </p:nvPicPr>
        <p:blipFill>
          <a:blip r:embed="rId3">
            <a:extLst/>
          </a:blip>
          <a:stretch>
            <a:fillRect/>
          </a:stretch>
        </p:blipFill>
        <p:spPr>
          <a:xfrm>
            <a:off x="611786" y="1636887"/>
            <a:ext cx="3684043" cy="2263336"/>
          </a:xfrm>
          <a:prstGeom prst="rect">
            <a:avLst/>
          </a:prstGeom>
          <a:ln w="12700">
            <a:miter lim="400000"/>
          </a:ln>
        </p:spPr>
      </p:pic>
      <p:pic>
        <p:nvPicPr>
          <p:cNvPr id="1120" name="pasted-image.png"/>
          <p:cNvPicPr/>
          <p:nvPr/>
        </p:nvPicPr>
        <p:blipFill>
          <a:blip r:embed="rId4">
            <a:extLst/>
          </a:blip>
          <a:stretch>
            <a:fillRect/>
          </a:stretch>
        </p:blipFill>
        <p:spPr>
          <a:xfrm>
            <a:off x="4612806" y="1604588"/>
            <a:ext cx="4110490" cy="2353334"/>
          </a:xfrm>
          <a:prstGeom prst="rect">
            <a:avLst/>
          </a:prstGeom>
          <a:ln w="12700">
            <a:miter lim="400000"/>
          </a:ln>
        </p:spPr>
      </p:pic>
      <p:sp>
        <p:nvSpPr>
          <p:cNvPr id="1121" name="Shape 1121"/>
          <p:cNvSpPr/>
          <p:nvPr/>
        </p:nvSpPr>
        <p:spPr>
          <a:xfrm>
            <a:off x="6719281" y="3917664"/>
            <a:ext cx="2236043"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defTabSz="457200" fontAlgn="auto">
              <a:spcBef>
                <a:spcPts val="0"/>
              </a:spcBef>
              <a:spcAft>
                <a:spcPts val="0"/>
              </a:spcAft>
              <a:defRPr sz="1800"/>
            </a:pPr>
            <a:r>
              <a:rPr sz="1400" b="0" kern="0" dirty="0">
                <a:solidFill>
                  <a:sysClr val="windowText" lastClr="000000"/>
                </a:solidFill>
                <a:latin typeface="Arial"/>
                <a:ea typeface="Arial"/>
                <a:cs typeface="Arial"/>
                <a:sym typeface="Arial"/>
              </a:rPr>
              <a:t>Newman Phy. Rev. E 2013</a:t>
            </a:r>
          </a:p>
        </p:txBody>
      </p:sp>
      <p:pic>
        <p:nvPicPr>
          <p:cNvPr id="1122" name="pasted-image.pdf"/>
          <p:cNvPicPr/>
          <p:nvPr/>
        </p:nvPicPr>
        <p:blipFill>
          <a:blip r:embed="rId5">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5"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1126"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1927982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8" name="Shape 1147"/>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9" name="Shape 1148"/>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0" name="Shape 1149"/>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1" name="Shape 1150"/>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2" name="Shape 1151"/>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3" name="Shape 1152"/>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4" name="Shape 1153"/>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5" name="Shape 1154"/>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6" name="Shape 1155"/>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7" name="Shape 1156"/>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8" name="Shape 1157"/>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9" name="Shape 1158"/>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0" name="Shape 1159"/>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1" name="Shape 1160"/>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32" name="pasted-image.pdf"/>
          <p:cNvPicPr/>
          <p:nvPr/>
        </p:nvPicPr>
        <p:blipFill>
          <a:blip r:embed="rId4">
            <a:extLst/>
          </a:blip>
          <a:stretch>
            <a:fillRect/>
          </a:stretch>
        </p:blipFill>
        <p:spPr>
          <a:xfrm>
            <a:off x="7215044" y="2386703"/>
            <a:ext cx="1168401" cy="419101"/>
          </a:xfrm>
          <a:prstGeom prst="rect">
            <a:avLst/>
          </a:prstGeom>
          <a:ln w="12700">
            <a:miter lim="400000"/>
          </a:ln>
        </p:spPr>
      </p:pic>
      <p:sp>
        <p:nvSpPr>
          <p:cNvPr id="33" name="Shape 1162"/>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4" name="Shape 1163"/>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5" name="Shape 1164"/>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6" name="Shape 1165"/>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7" name="Shape 116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8" name="Shape 1167"/>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9" name="Shape 1168"/>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0" name="Shape 1169"/>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1" name="Shape 1170"/>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2"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43"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732762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2" name="Shape 1176"/>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3" name="Shape 1177"/>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4" name="Shape 1178"/>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5" name="Shape 1179"/>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6" name="Shape 1180"/>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7" name="Shape 1181"/>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8" name="Shape 1182"/>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9" name="Shape 1183"/>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0" name="Shape 1184"/>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1" name="Shape 1185"/>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2" name="Shape 1186"/>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3" name="Shape 1187"/>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4" name="Shape 1188"/>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5" name="Shape 1189"/>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56" name="pasted-image.pdf"/>
          <p:cNvPicPr/>
          <p:nvPr/>
        </p:nvPicPr>
        <p:blipFill>
          <a:blip r:embed="rId4">
            <a:extLst/>
          </a:blip>
          <a:stretch>
            <a:fillRect/>
          </a:stretch>
        </p:blipFill>
        <p:spPr>
          <a:xfrm>
            <a:off x="6988109" y="2408785"/>
            <a:ext cx="2019301" cy="419101"/>
          </a:xfrm>
          <a:prstGeom prst="rect">
            <a:avLst/>
          </a:prstGeom>
          <a:ln w="12700">
            <a:miter lim="400000"/>
          </a:ln>
        </p:spPr>
      </p:pic>
      <p:sp>
        <p:nvSpPr>
          <p:cNvPr id="57" name="Shape 1191"/>
          <p:cNvSpPr/>
          <p:nvPr/>
        </p:nvSpPr>
        <p:spPr>
          <a:xfrm>
            <a:off x="5748154" y="3403070"/>
            <a:ext cx="2264010"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Optimization problem</a:t>
            </a:r>
          </a:p>
        </p:txBody>
      </p:sp>
      <p:sp>
        <p:nvSpPr>
          <p:cNvPr id="58" name="Shape 1202"/>
          <p:cNvSpPr/>
          <p:nvPr/>
        </p:nvSpPr>
        <p:spPr>
          <a:xfrm>
            <a:off x="1887814" y="1296277"/>
            <a:ext cx="2559295" cy="2108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6076B4"/>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59" name="Shape 1203"/>
          <p:cNvSpPr/>
          <p:nvPr/>
        </p:nvSpPr>
        <p:spPr>
          <a:xfrm>
            <a:off x="4579562" y="1797650"/>
            <a:ext cx="2329580" cy="15972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2600"/>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0" name="Shape 1204"/>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1" name="Shape 1205"/>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2" name="Shape 120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3" name="Shape 1207"/>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4" name="Shape 1208"/>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5" name="Shape 1209"/>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6" name="Shape 1210"/>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7" name="Shape 1211"/>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8" name="Shape 1212"/>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9"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70"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281693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toy example [</a:t>
            </a:r>
            <a:r>
              <a:rPr lang="en-US" dirty="0" err="1" smtClean="0"/>
              <a:t>orthoclust</a:t>
            </a:r>
            <a:r>
              <a:rPr lang="en-US" dirty="0" smtClean="0"/>
              <a:t>]</a:t>
            </a:r>
            <a:endParaRPr lang="en-US" dirty="0"/>
          </a:p>
        </p:txBody>
      </p:sp>
      <p:sp>
        <p:nvSpPr>
          <p:cNvPr id="310" name="TextBox 309"/>
          <p:cNvSpPr txBox="1"/>
          <p:nvPr/>
        </p:nvSpPr>
        <p:spPr>
          <a:xfrm>
            <a:off x="2237346" y="1550297"/>
            <a:ext cx="6819728" cy="338554"/>
          </a:xfrm>
          <a:prstGeom prst="rect">
            <a:avLst/>
          </a:prstGeom>
          <a:noFill/>
        </p:spPr>
        <p:txBody>
          <a:bodyPr wrap="none" rtlCol="0">
            <a:spAutoFit/>
          </a:bodyPr>
          <a:lstStyle/>
          <a:p>
            <a:pPr defTabSz="457200" fontAlgn="auto">
              <a:spcBef>
                <a:spcPts val="0"/>
              </a:spcBef>
              <a:spcAft>
                <a:spcPts val="0"/>
              </a:spcAft>
            </a:pPr>
            <a:r>
              <a:rPr lang="en-US" sz="1600" b="0" dirty="0" smtClean="0">
                <a:solidFill>
                  <a:prstClr val="black"/>
                </a:solidFill>
                <a:latin typeface="Calibri"/>
              </a:rPr>
              <a:t>Every node </a:t>
            </a:r>
            <a:r>
              <a:rPr lang="en-US" sz="1600" b="0" dirty="0" err="1" smtClean="0">
                <a:solidFill>
                  <a:prstClr val="black"/>
                </a:solidFill>
                <a:latin typeface="Calibri"/>
              </a:rPr>
              <a:t>i</a:t>
            </a:r>
            <a:r>
              <a:rPr lang="en-US" sz="1600" b="0" dirty="0" smtClean="0">
                <a:solidFill>
                  <a:prstClr val="black"/>
                </a:solidFill>
                <a:latin typeface="Calibri"/>
              </a:rPr>
              <a:t> is assigned with a spin value </a:t>
            </a:r>
            <a:r>
              <a:rPr lang="en-US" sz="1600" b="0" dirty="0" err="1" smtClean="0">
                <a:solidFill>
                  <a:prstClr val="black"/>
                </a:solidFill>
                <a:latin typeface="Calibri"/>
              </a:rPr>
              <a:t>σ</a:t>
            </a:r>
            <a:r>
              <a:rPr lang="en-US" sz="1600" b="0" baseline="-25000" dirty="0" err="1" smtClean="0">
                <a:solidFill>
                  <a:prstClr val="black"/>
                </a:solidFill>
                <a:latin typeface="Calibri"/>
              </a:rPr>
              <a:t>i</a:t>
            </a:r>
            <a:r>
              <a:rPr lang="en-US" sz="1600" b="0" dirty="0" smtClean="0">
                <a:solidFill>
                  <a:prstClr val="black"/>
                </a:solidFill>
                <a:latin typeface="Calibri"/>
              </a:rPr>
              <a:t> (labels of modules: 1,2,…q). </a:t>
            </a: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7923209" y="3312505"/>
            <a:ext cx="1220792" cy="1323439"/>
          </a:xfrm>
          <a:prstGeom prst="rect">
            <a:avLst/>
          </a:prstGeom>
        </p:spPr>
        <p:txBody>
          <a:bodyPr wrap="square">
            <a:spAutoFit/>
          </a:bodyPr>
          <a:lstStyle/>
          <a:p>
            <a:pPr defTabSz="457200" fontAlgn="auto">
              <a:spcBef>
                <a:spcPts val="0"/>
              </a:spcBef>
              <a:spcAft>
                <a:spcPts val="0"/>
              </a:spcAft>
            </a:pPr>
            <a:r>
              <a:rPr lang="en-US" sz="1600" b="0" dirty="0" smtClean="0">
                <a:solidFill>
                  <a:srgbClr val="FF0000"/>
                </a:solidFill>
                <a:latin typeface="Calibri"/>
              </a:rPr>
              <a:t>reward an orthologous pair </a:t>
            </a:r>
          </a:p>
          <a:p>
            <a:pPr defTabSz="457200" fontAlgn="auto">
              <a:spcBef>
                <a:spcPts val="0"/>
              </a:spcBef>
              <a:spcAft>
                <a:spcPts val="0"/>
              </a:spcAft>
            </a:pPr>
            <a:r>
              <a:rPr lang="en-US" sz="1600" b="0" dirty="0" smtClean="0">
                <a:solidFill>
                  <a:srgbClr val="FF0000"/>
                </a:solidFill>
                <a:latin typeface="Calibri"/>
              </a:rPr>
              <a:t>with the same value</a:t>
            </a:r>
            <a:endParaRPr lang="en-US" sz="1600" b="0" dirty="0">
              <a:solidFill>
                <a:srgbClr val="FF0000"/>
              </a:solidFill>
              <a:latin typeface="Calibri"/>
            </a:endParaRPr>
          </a:p>
        </p:txBody>
      </p:sp>
      <p:graphicFrame>
        <p:nvGraphicFramePr>
          <p:cNvPr id="96" name="Content Placeholder 3"/>
          <p:cNvGraphicFramePr>
            <a:graphicFrameLocks noChangeAspect="1"/>
          </p:cNvGraphicFramePr>
          <p:nvPr>
            <p:extLst>
              <p:ext uri="{D42A27DB-BD31-4B8C-83A1-F6EECF244321}">
                <p14:modId xmlns:p14="http://schemas.microsoft.com/office/powerpoint/2010/main" val="2580915661"/>
              </p:ext>
            </p:extLst>
          </p:nvPr>
        </p:nvGraphicFramePr>
        <p:xfrm>
          <a:off x="316723" y="4904769"/>
          <a:ext cx="8242300" cy="839787"/>
        </p:xfrm>
        <a:graphic>
          <a:graphicData uri="http://schemas.openxmlformats.org/presentationml/2006/ole">
            <mc:AlternateContent xmlns:mc="http://schemas.openxmlformats.org/markup-compatibility/2006">
              <mc:Choice xmlns:v="urn:schemas-microsoft-com:vml" Requires="v">
                <p:oleObj spid="_x0000_s273559" name="Equation" r:id="rId4" imgW="3987800" imgH="406400" progId="Equation.3">
                  <p:embed/>
                </p:oleObj>
              </mc:Choice>
              <mc:Fallback>
                <p:oleObj name="Equation" r:id="rId4" imgW="3987800" imgH="406400" progId="Equation.3">
                  <p:embed/>
                  <p:pic>
                    <p:nvPicPr>
                      <p:cNvPr id="0" name=""/>
                      <p:cNvPicPr/>
                      <p:nvPr/>
                    </p:nvPicPr>
                    <p:blipFill>
                      <a:blip r:embed="rId5"/>
                      <a:stretch>
                        <a:fillRect/>
                      </a:stretch>
                    </p:blipFill>
                    <p:spPr>
                      <a:xfrm>
                        <a:off x="316723" y="4904769"/>
                        <a:ext cx="8242300" cy="839787"/>
                      </a:xfrm>
                      <a:prstGeom prst="rect">
                        <a:avLst/>
                      </a:prstGeom>
                    </p:spPr>
                  </p:pic>
                </p:oleObj>
              </mc:Fallback>
            </mc:AlternateContent>
          </a:graphicData>
        </a:graphic>
      </p:graphicFrame>
      <p:cxnSp>
        <p:nvCxnSpPr>
          <p:cNvPr id="98" name="Straight Arrow Connector 97"/>
          <p:cNvCxnSpPr/>
          <p:nvPr/>
        </p:nvCxnSpPr>
        <p:spPr>
          <a:xfrm flipH="1" flipV="1">
            <a:off x="1699435" y="5566756"/>
            <a:ext cx="446574" cy="389384"/>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2146009" y="5731856"/>
            <a:ext cx="4572000" cy="584776"/>
          </a:xfrm>
          <a:prstGeom prst="rect">
            <a:avLst/>
          </a:prstGeom>
        </p:spPr>
        <p:txBody>
          <a:bodyPr>
            <a:spAutoFit/>
          </a:bodyPr>
          <a:lstStyle/>
          <a:p>
            <a:pPr defTabSz="457200" fontAlgn="auto">
              <a:spcBef>
                <a:spcPts val="0"/>
              </a:spcBef>
              <a:spcAft>
                <a:spcPts val="0"/>
              </a:spcAft>
            </a:pPr>
            <a:r>
              <a:rPr lang="en-US" sz="1600" b="0" dirty="0" smtClean="0">
                <a:solidFill>
                  <a:srgbClr val="FF0000"/>
                </a:solidFill>
                <a:latin typeface="Calibri"/>
              </a:rPr>
              <a:t>reward </a:t>
            </a:r>
            <a:r>
              <a:rPr lang="en-US" sz="1600" b="0" dirty="0">
                <a:solidFill>
                  <a:srgbClr val="FF0000"/>
                </a:solidFill>
                <a:latin typeface="Calibri"/>
              </a:rPr>
              <a:t>a co-expressed </a:t>
            </a:r>
            <a:endParaRPr lang="en-US" sz="1600" b="0" dirty="0" smtClean="0">
              <a:solidFill>
                <a:srgbClr val="FF0000"/>
              </a:solidFill>
              <a:latin typeface="Calibri"/>
            </a:endParaRPr>
          </a:p>
          <a:p>
            <a:pPr defTabSz="457200" fontAlgn="auto">
              <a:spcBef>
                <a:spcPts val="0"/>
              </a:spcBef>
              <a:spcAft>
                <a:spcPts val="0"/>
              </a:spcAft>
            </a:pPr>
            <a:r>
              <a:rPr lang="en-US" sz="1600" b="0" dirty="0" smtClean="0">
                <a:solidFill>
                  <a:srgbClr val="FF0000"/>
                </a:solidFill>
                <a:latin typeface="Calibri"/>
              </a:rPr>
              <a:t>pair </a:t>
            </a:r>
            <a:r>
              <a:rPr lang="en-US" sz="1600" b="0" dirty="0">
                <a:solidFill>
                  <a:srgbClr val="FF0000"/>
                </a:solidFill>
                <a:latin typeface="Calibri"/>
              </a:rPr>
              <a:t>with the same </a:t>
            </a:r>
            <a:r>
              <a:rPr lang="en-US" sz="1600" b="0" dirty="0" smtClean="0">
                <a:solidFill>
                  <a:srgbClr val="FF0000"/>
                </a:solidFill>
                <a:latin typeface="Calibri"/>
              </a:rPr>
              <a:t>value</a:t>
            </a:r>
            <a:endParaRPr lang="en-US" sz="1600" b="0" dirty="0">
              <a:solidFill>
                <a:srgbClr val="FF0000"/>
              </a:solidFill>
              <a:latin typeface="Calibri"/>
            </a:endParaRPr>
          </a:p>
        </p:txBody>
      </p:sp>
      <p:sp>
        <p:nvSpPr>
          <p:cNvPr id="104" name="Rectangle 103"/>
          <p:cNvSpPr/>
          <p:nvPr/>
        </p:nvSpPr>
        <p:spPr>
          <a:xfrm>
            <a:off x="4718178" y="5731856"/>
            <a:ext cx="2754957" cy="584776"/>
          </a:xfrm>
          <a:prstGeom prst="rect">
            <a:avLst/>
          </a:prstGeom>
        </p:spPr>
        <p:txBody>
          <a:bodyPr wrap="square">
            <a:spAutoFit/>
          </a:bodyPr>
          <a:lstStyle/>
          <a:p>
            <a:pPr defTabSz="457200" fontAlgn="auto">
              <a:spcBef>
                <a:spcPts val="0"/>
              </a:spcBef>
              <a:spcAft>
                <a:spcPts val="0"/>
              </a:spcAft>
            </a:pPr>
            <a:r>
              <a:rPr lang="en-US" sz="1600" b="0" dirty="0">
                <a:solidFill>
                  <a:srgbClr val="FF0000"/>
                </a:solidFill>
                <a:latin typeface="Calibri"/>
              </a:rPr>
              <a:t>punish a non co-expressed </a:t>
            </a:r>
            <a:endParaRPr lang="en-US" sz="1600" b="0" dirty="0" smtClean="0">
              <a:solidFill>
                <a:srgbClr val="FF0000"/>
              </a:solidFill>
              <a:latin typeface="Calibri"/>
            </a:endParaRPr>
          </a:p>
          <a:p>
            <a:pPr defTabSz="457200" fontAlgn="auto">
              <a:spcBef>
                <a:spcPts val="0"/>
              </a:spcBef>
              <a:spcAft>
                <a:spcPts val="0"/>
              </a:spcAft>
            </a:pPr>
            <a:r>
              <a:rPr lang="en-US" sz="1600" b="0" dirty="0" smtClean="0">
                <a:solidFill>
                  <a:srgbClr val="FF0000"/>
                </a:solidFill>
                <a:latin typeface="Calibri"/>
              </a:rPr>
              <a:t>pair </a:t>
            </a:r>
            <a:r>
              <a:rPr lang="en-US" sz="1600" b="0" dirty="0">
                <a:solidFill>
                  <a:srgbClr val="FF0000"/>
                </a:solidFill>
                <a:latin typeface="Calibri"/>
              </a:rPr>
              <a:t>with the same value</a:t>
            </a:r>
          </a:p>
        </p:txBody>
      </p:sp>
      <p:cxnSp>
        <p:nvCxnSpPr>
          <p:cNvPr id="106" name="Straight Arrow Connector 105"/>
          <p:cNvCxnSpPr/>
          <p:nvPr/>
        </p:nvCxnSpPr>
        <p:spPr>
          <a:xfrm flipH="1" flipV="1">
            <a:off x="2737887" y="5477856"/>
            <a:ext cx="1980291" cy="389384"/>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91" idx="2"/>
          </p:cNvCxnSpPr>
          <p:nvPr/>
        </p:nvCxnSpPr>
        <p:spPr>
          <a:xfrm flipH="1">
            <a:off x="8260366" y="4635944"/>
            <a:ext cx="273239" cy="511068"/>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957235" y="4880043"/>
            <a:ext cx="1823063" cy="839113"/>
          </a:xfrm>
          <a:prstGeom prst="rect">
            <a:avLst/>
          </a:prstGeom>
          <a:no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873934" y="4892743"/>
            <a:ext cx="5676901" cy="839113"/>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TextBox 2"/>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
        <p:nvSpPr>
          <p:cNvPr id="12" name="TextBox 11"/>
          <p:cNvSpPr txBox="1"/>
          <p:nvPr/>
        </p:nvSpPr>
        <p:spPr>
          <a:xfrm>
            <a:off x="134864" y="6367479"/>
            <a:ext cx="8889726" cy="307777"/>
          </a:xfrm>
          <a:prstGeom prst="rect">
            <a:avLst/>
          </a:prstGeom>
          <a:noFill/>
        </p:spPr>
        <p:txBody>
          <a:bodyPr wrap="square" rtlCol="0">
            <a:spAutoFit/>
          </a:bodyPr>
          <a:lstStyle/>
          <a:p>
            <a:r>
              <a:rPr lang="en-US" sz="1400" b="0" dirty="0" smtClean="0"/>
              <a:t>Favorableness =   "Modularity" in species A    +       "</a:t>
            </a:r>
            <a:r>
              <a:rPr lang="en-US" sz="1400" b="0" dirty="0"/>
              <a:t>Modularity" in species </a:t>
            </a:r>
            <a:r>
              <a:rPr lang="en-US" sz="1400" b="0" dirty="0" smtClean="0"/>
              <a:t>B            + consistency </a:t>
            </a:r>
            <a:r>
              <a:rPr lang="en-US" sz="1400" b="0" dirty="0" err="1" smtClean="0"/>
              <a:t>betw</a:t>
            </a:r>
            <a:r>
              <a:rPr lang="en-US" sz="1400" b="0" dirty="0" smtClean="0"/>
              <a:t>. A &amp; B</a:t>
            </a:r>
            <a:endParaRPr lang="en-US" sz="1400" b="0" dirty="0"/>
          </a:p>
        </p:txBody>
      </p:sp>
    </p:spTree>
    <p:extLst>
      <p:ext uri="{BB962C8B-B14F-4D97-AF65-F5344CB8AC3E}">
        <p14:creationId xmlns:p14="http://schemas.microsoft.com/office/powerpoint/2010/main" val="311048544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2143"/>
            <a:ext cx="7772400" cy="1143000"/>
          </a:xfrm>
        </p:spPr>
        <p:txBody>
          <a:bodyPr/>
          <a:lstStyle/>
          <a:p>
            <a:r>
              <a:rPr lang="en-US" dirty="0" smtClean="0"/>
              <a:t>A toy example [</a:t>
            </a:r>
            <a:r>
              <a:rPr lang="en-US" dirty="0" err="1" smtClean="0"/>
              <a:t>orthoclust</a:t>
            </a:r>
            <a:r>
              <a:rPr lang="en-US" dirty="0" smtClean="0"/>
              <a:t>]</a:t>
            </a:r>
            <a:endParaRPr lang="en-US" dirty="0"/>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850900"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3379209"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5918407" y="136531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3" name="TextBox 102"/>
          <p:cNvSpPr txBox="1"/>
          <p:nvPr/>
        </p:nvSpPr>
        <p:spPr>
          <a:xfrm>
            <a:off x="1095272" y="5359916"/>
            <a:ext cx="1993792"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A specific</a:t>
            </a:r>
            <a:endParaRPr lang="en-US" sz="1800" b="0" dirty="0">
              <a:solidFill>
                <a:prstClr val="black"/>
              </a:solidFill>
              <a:latin typeface="Calibri"/>
            </a:endParaRPr>
          </a:p>
        </p:txBody>
      </p:sp>
      <p:sp>
        <p:nvSpPr>
          <p:cNvPr id="104" name="TextBox 103"/>
          <p:cNvSpPr txBox="1"/>
          <p:nvPr/>
        </p:nvSpPr>
        <p:spPr>
          <a:xfrm>
            <a:off x="3455322" y="5359916"/>
            <a:ext cx="2527300"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conserved modules</a:t>
            </a:r>
            <a:endParaRPr lang="en-US" sz="1800" b="0" dirty="0">
              <a:solidFill>
                <a:prstClr val="black"/>
              </a:solidFill>
              <a:latin typeface="Calibri"/>
            </a:endParaRPr>
          </a:p>
        </p:txBody>
      </p:sp>
      <p:sp>
        <p:nvSpPr>
          <p:cNvPr id="106" name="TextBox 105"/>
          <p:cNvSpPr txBox="1"/>
          <p:nvPr/>
        </p:nvSpPr>
        <p:spPr>
          <a:xfrm>
            <a:off x="6162974" y="5359916"/>
            <a:ext cx="2019265"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B specific</a:t>
            </a:r>
            <a:endParaRPr lang="en-US" sz="1800" b="0" dirty="0">
              <a:solidFill>
                <a:prstClr val="black"/>
              </a:solidFill>
              <a:latin typeface="Calibri"/>
            </a:endParaRPr>
          </a:p>
        </p:txBody>
      </p:sp>
      <p:sp>
        <p:nvSpPr>
          <p:cNvPr id="110" name="TextBox 109"/>
          <p:cNvSpPr txBox="1"/>
          <p:nvPr/>
        </p:nvSpPr>
        <p:spPr>
          <a:xfrm>
            <a:off x="921405" y="5842000"/>
            <a:ext cx="7321426" cy="830997"/>
          </a:xfrm>
          <a:prstGeom prst="rect">
            <a:avLst/>
          </a:prstGeom>
          <a:noFill/>
        </p:spPr>
        <p:txBody>
          <a:bodyPr wrap="square" rtlCol="0">
            <a:spAutoFit/>
          </a:bodyPr>
          <a:lstStyle/>
          <a:p>
            <a:pPr defTabSz="457200" fontAlgn="auto">
              <a:spcBef>
                <a:spcPts val="0"/>
              </a:spcBef>
              <a:spcAft>
                <a:spcPts val="0"/>
              </a:spcAft>
            </a:pPr>
            <a:r>
              <a:rPr lang="en-US" sz="1600" b="0" dirty="0">
                <a:solidFill>
                  <a:prstClr val="black"/>
                </a:solidFill>
                <a:latin typeface="Calibri"/>
              </a:rPr>
              <a:t>Use Potts model (generalized </a:t>
            </a:r>
            <a:r>
              <a:rPr lang="en-US" sz="1600" b="0" dirty="0" err="1">
                <a:solidFill>
                  <a:prstClr val="black"/>
                </a:solidFill>
                <a:latin typeface="Calibri"/>
              </a:rPr>
              <a:t>Ising</a:t>
            </a:r>
            <a:r>
              <a:rPr lang="en-US" sz="1600" b="0" dirty="0">
                <a:solidFill>
                  <a:prstClr val="black"/>
                </a:solidFill>
                <a:latin typeface="Calibri"/>
              </a:rPr>
              <a:t> model) to simultaneously cluster co-expressed genes within an organism as well as </a:t>
            </a:r>
            <a:r>
              <a:rPr lang="en-US" sz="1600" b="0" dirty="0" err="1">
                <a:solidFill>
                  <a:prstClr val="black"/>
                </a:solidFill>
                <a:latin typeface="Calibri"/>
              </a:rPr>
              <a:t>orthologs</a:t>
            </a:r>
            <a:r>
              <a:rPr lang="en-US" sz="1600" b="0" dirty="0">
                <a:solidFill>
                  <a:prstClr val="black"/>
                </a:solidFill>
                <a:latin typeface="Calibri"/>
              </a:rPr>
              <a:t> shared between </a:t>
            </a:r>
            <a:r>
              <a:rPr lang="en-US" sz="1600" b="0" dirty="0" smtClean="0">
                <a:solidFill>
                  <a:prstClr val="black"/>
                </a:solidFill>
                <a:latin typeface="Calibri"/>
              </a:rPr>
              <a:t>organisms. Here, the ground state configuration correspond to three modules: 1, 2, 4.</a:t>
            </a:r>
            <a:endParaRPr lang="en-US" sz="1600" b="0" dirty="0">
              <a:solidFill>
                <a:prstClr val="black"/>
              </a:solidFill>
              <a:latin typeface="Calibri"/>
            </a:endParaRPr>
          </a:p>
        </p:txBody>
      </p:sp>
      <p:sp>
        <p:nvSpPr>
          <p:cNvPr id="112" name="TextBox 111"/>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Tree>
    <p:extLst>
      <p:ext uri="{BB962C8B-B14F-4D97-AF65-F5344CB8AC3E}">
        <p14:creationId xmlns:p14="http://schemas.microsoft.com/office/powerpoint/2010/main" val="91874832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1508" name="image87.png"/>
          <p:cNvPicPr/>
          <p:nvPr/>
        </p:nvPicPr>
        <p:blipFill>
          <a:blip r:embed="rId3">
            <a:extLst/>
          </a:blip>
          <a:stretch>
            <a:fillRect/>
          </a:stretch>
        </p:blipFill>
        <p:spPr>
          <a:xfrm>
            <a:off x="421657" y="1690142"/>
            <a:ext cx="5124012" cy="4482331"/>
          </a:xfrm>
          <a:prstGeom prst="rect">
            <a:avLst/>
          </a:prstGeom>
          <a:ln w="12700">
            <a:miter lim="400000"/>
          </a:ln>
        </p:spPr>
      </p:pic>
      <p:sp>
        <p:nvSpPr>
          <p:cNvPr id="1509" name="Shape 1509"/>
          <p:cNvSpPr/>
          <p:nvPr/>
        </p:nvSpPr>
        <p:spPr>
          <a:xfrm flipV="1">
            <a:off x="634993" y="1690143"/>
            <a:ext cx="2628908" cy="8231"/>
          </a:xfrm>
          <a:prstGeom prst="line">
            <a:avLst/>
          </a:prstGeom>
          <a:ln w="25400">
            <a:solidFill>
              <a:srgbClr val="008000"/>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0" name="Shape 1510"/>
          <p:cNvSpPr/>
          <p:nvPr/>
        </p:nvSpPr>
        <p:spPr>
          <a:xfrm flipH="1">
            <a:off x="3263899" y="1677443"/>
            <a:ext cx="1718737" cy="12700"/>
          </a:xfrm>
          <a:prstGeom prst="line">
            <a:avLst/>
          </a:prstGeom>
          <a:ln w="25400">
            <a:solidFill>
              <a:srgbClr val="3366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1" name="Shape 1511"/>
          <p:cNvSpPr/>
          <p:nvPr/>
        </p:nvSpPr>
        <p:spPr>
          <a:xfrm rot="16200000">
            <a:off x="-1147964" y="2440836"/>
            <a:ext cx="2785587"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defTabSz="457200">
              <a:defRPr sz="1400">
                <a:solidFill>
                  <a:srgbClr val="008000"/>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Worm genes (20377)</a:t>
            </a:r>
          </a:p>
        </p:txBody>
      </p:sp>
      <p:sp>
        <p:nvSpPr>
          <p:cNvPr id="1512" name="Shape 1512"/>
          <p:cNvSpPr/>
          <p:nvPr/>
        </p:nvSpPr>
        <p:spPr>
          <a:xfrm rot="16200000">
            <a:off x="-519305" y="5059147"/>
            <a:ext cx="1537219" cy="28882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3366FF"/>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Fly genes (13623)</a:t>
            </a:r>
          </a:p>
        </p:txBody>
      </p:sp>
      <p:sp>
        <p:nvSpPr>
          <p:cNvPr id="1513" name="Shape 1513"/>
          <p:cNvSpPr/>
          <p:nvPr/>
        </p:nvSpPr>
        <p:spPr>
          <a:xfrm flipH="1">
            <a:off x="514789" y="1827487"/>
            <a:ext cx="2560" cy="2486281"/>
          </a:xfrm>
          <a:prstGeom prst="line">
            <a:avLst/>
          </a:prstGeom>
          <a:ln w="25400">
            <a:solidFill>
              <a:srgbClr val="008000"/>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4" name="Shape 1514"/>
          <p:cNvSpPr/>
          <p:nvPr/>
        </p:nvSpPr>
        <p:spPr>
          <a:xfrm>
            <a:off x="514789" y="4305306"/>
            <a:ext cx="2560" cy="1668628"/>
          </a:xfrm>
          <a:prstGeom prst="line">
            <a:avLst/>
          </a:prstGeom>
          <a:ln w="25400">
            <a:solidFill>
              <a:srgbClr val="3366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5" name="Shape 1515"/>
          <p:cNvSpPr/>
          <p:nvPr/>
        </p:nvSpPr>
        <p:spPr>
          <a:xfrm>
            <a:off x="559526" y="1730348"/>
            <a:ext cx="392976" cy="4201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16" name="Shape 1516"/>
          <p:cNvSpPr>
            <a:spLocks noGrp="1"/>
          </p:cNvSpPr>
          <p:nvPr>
            <p:ph type="title"/>
          </p:nvPr>
        </p:nvSpPr>
        <p:spPr>
          <a:xfrm>
            <a:off x="685800" y="261257"/>
            <a:ext cx="7772400" cy="1143000"/>
          </a:xfrm>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Cross-species clusters for </a:t>
            </a:r>
            <a:br>
              <a:rPr sz="3600" spc="-100">
                <a:solidFill>
                  <a:srgbClr val="2F5897"/>
                </a:solidFill>
                <a:effectLst>
                  <a:outerShdw blurRad="63500" dist="38100" dir="5400000" rotWithShape="0">
                    <a:srgbClr val="000000">
                      <a:alpha val="25000"/>
                    </a:srgbClr>
                  </a:outerShdw>
                </a:effectLst>
              </a:rPr>
            </a:br>
            <a:r>
              <a:rPr sz="3600" spc="-100">
                <a:solidFill>
                  <a:srgbClr val="2F5897"/>
                </a:solidFill>
                <a:effectLst>
                  <a:outerShdw blurRad="63500" dist="38100" dir="5400000" rotWithShape="0">
                    <a:srgbClr val="000000">
                      <a:alpha val="25000"/>
                    </a:srgbClr>
                  </a:outerShdw>
                </a:effectLst>
              </a:rPr>
              <a:t>worm and fly</a:t>
            </a:r>
          </a:p>
        </p:txBody>
      </p:sp>
      <p:sp>
        <p:nvSpPr>
          <p:cNvPr id="1518" name="Shape 1518"/>
          <p:cNvSpPr/>
          <p:nvPr/>
        </p:nvSpPr>
        <p:spPr>
          <a:xfrm>
            <a:off x="4432300" y="6094359"/>
            <a:ext cx="1494368" cy="49202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400" b="0" kern="0">
                <a:solidFill>
                  <a:srgbClr val="292934"/>
                </a:solidFill>
                <a:latin typeface="Arial"/>
                <a:ea typeface="Arial"/>
                <a:cs typeface="Arial"/>
                <a:sym typeface="Arial"/>
              </a:rPr>
              <a:t>co-association</a:t>
            </a:r>
          </a:p>
          <a:p>
            <a:pPr defTabSz="457200" fontAlgn="auto">
              <a:spcBef>
                <a:spcPts val="0"/>
              </a:spcBef>
              <a:spcAft>
                <a:spcPts val="0"/>
              </a:spcAft>
            </a:pPr>
            <a:r>
              <a:rPr sz="1400" b="0" kern="0">
                <a:solidFill>
                  <a:srgbClr val="292934"/>
                </a:solidFill>
                <a:latin typeface="Arial"/>
                <a:ea typeface="Arial"/>
                <a:cs typeface="Arial"/>
                <a:sym typeface="Arial"/>
              </a:rPr>
              <a:t>frequency </a:t>
            </a:r>
          </a:p>
        </p:txBody>
      </p:sp>
      <p:sp>
        <p:nvSpPr>
          <p:cNvPr id="1519" name="Shape 1519"/>
          <p:cNvSpPr/>
          <p:nvPr/>
        </p:nvSpPr>
        <p:spPr>
          <a:xfrm>
            <a:off x="3158064" y="4305306"/>
            <a:ext cx="325969" cy="2618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0" name="Shape 1520"/>
          <p:cNvSpPr/>
          <p:nvPr/>
        </p:nvSpPr>
        <p:spPr>
          <a:xfrm>
            <a:off x="3158937" y="1789388"/>
            <a:ext cx="333565" cy="3230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1" name="Shape 1521"/>
          <p:cNvSpPr/>
          <p:nvPr/>
        </p:nvSpPr>
        <p:spPr>
          <a:xfrm>
            <a:off x="4542370" y="5608377"/>
            <a:ext cx="380999" cy="321734"/>
          </a:xfrm>
          <a:prstGeom prst="pentagon">
            <a:avLst/>
          </a:prstGeom>
          <a:ln w="28575">
            <a:solidFill>
              <a:srgbClr val="3366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2" name="Shape 1522"/>
          <p:cNvSpPr/>
          <p:nvPr/>
        </p:nvSpPr>
        <p:spPr>
          <a:xfrm>
            <a:off x="2286000" y="3433933"/>
            <a:ext cx="270935" cy="25400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062" y="0"/>
                </a:lnTo>
                <a:lnTo>
                  <a:pt x="16538" y="0"/>
                </a:lnTo>
                <a:lnTo>
                  <a:pt x="21600" y="10800"/>
                </a:lnTo>
                <a:lnTo>
                  <a:pt x="16538" y="21600"/>
                </a:lnTo>
                <a:lnTo>
                  <a:pt x="5062" y="21600"/>
                </a:lnTo>
                <a:close/>
              </a:path>
            </a:pathLst>
          </a:custGeom>
          <a:ln w="28575">
            <a:solidFill>
              <a:srgbClr val="008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pic>
        <p:nvPicPr>
          <p:cNvPr id="1523" name="image88.png" descr="Screen shot 2013-03-06 at 11.47.52 PM.png"/>
          <p:cNvPicPr/>
          <p:nvPr/>
        </p:nvPicPr>
        <p:blipFill>
          <a:blip r:embed="rId4">
            <a:extLst/>
          </a:blip>
          <a:stretch>
            <a:fillRect/>
          </a:stretch>
        </p:blipFill>
        <p:spPr>
          <a:xfrm>
            <a:off x="5545668" y="1857347"/>
            <a:ext cx="3382432" cy="3131118"/>
          </a:xfrm>
          <a:prstGeom prst="rect">
            <a:avLst/>
          </a:prstGeom>
          <a:ln w="12700">
            <a:miter lim="400000"/>
          </a:ln>
        </p:spPr>
      </p:pic>
      <p:sp>
        <p:nvSpPr>
          <p:cNvPr id="1524" name="Shape 1524"/>
          <p:cNvSpPr/>
          <p:nvPr/>
        </p:nvSpPr>
        <p:spPr>
          <a:xfrm>
            <a:off x="5698066" y="1511300"/>
            <a:ext cx="3029110" cy="3133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GO terms of </a:t>
            </a:r>
            <a:r>
              <a:rPr sz="1600" b="0" kern="0" dirty="0">
                <a:solidFill>
                  <a:srgbClr val="FF0000"/>
                </a:solidFill>
                <a:latin typeface="Arial"/>
                <a:ea typeface="Arial"/>
                <a:cs typeface="Arial"/>
                <a:sym typeface="Arial"/>
              </a:rPr>
              <a:t>conserved modules</a:t>
            </a:r>
          </a:p>
        </p:txBody>
      </p:sp>
      <p:sp>
        <p:nvSpPr>
          <p:cNvPr id="1525" name="Shape 1525"/>
          <p:cNvSpPr/>
          <p:nvPr/>
        </p:nvSpPr>
        <p:spPr>
          <a:xfrm>
            <a:off x="5778665" y="5146852"/>
            <a:ext cx="2825612"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6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GO terms of  specific modules</a:t>
            </a:r>
          </a:p>
        </p:txBody>
      </p:sp>
      <p:graphicFrame>
        <p:nvGraphicFramePr>
          <p:cNvPr id="1526" name="Table 1526"/>
          <p:cNvGraphicFramePr/>
          <p:nvPr/>
        </p:nvGraphicFramePr>
        <p:xfrm>
          <a:off x="5710766" y="5595677"/>
          <a:ext cx="3344333" cy="695225"/>
        </p:xfrm>
        <a:graphic>
          <a:graphicData uri="http://schemas.openxmlformats.org/drawingml/2006/table">
            <a:tbl>
              <a:tblPr/>
              <a:tblGrid>
                <a:gridCol w="1274233"/>
                <a:gridCol w="2070100"/>
              </a:tblGrid>
              <a:tr h="360623">
                <a:tc>
                  <a:txBody>
                    <a:bodyPr/>
                    <a:lstStyle/>
                    <a:p>
                      <a:pPr lvl="0">
                        <a:defRPr sz="1800" b="0" i="0"/>
                      </a:pPr>
                      <a:r>
                        <a:rPr sz="1400">
                          <a:solidFill>
                            <a:srgbClr val="008000"/>
                          </a:solidFill>
                          <a:sym typeface="Arial"/>
                        </a:rPr>
                        <a:t>worm specific</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sz="1400">
                          <a:solidFill>
                            <a:srgbClr val="292934"/>
                          </a:solidFill>
                          <a:sym typeface="Arial"/>
                        </a:rPr>
                        <a:t>dauer entry</a:t>
                      </a:r>
                    </a:p>
                  </a:txBody>
                  <a:tcPr marL="45720" marR="45720" horzOverflow="overflow">
                    <a:lnL w="12700">
                      <a:miter lim="400000"/>
                    </a:lnL>
                    <a:lnR w="12700">
                      <a:miter lim="400000"/>
                    </a:lnR>
                    <a:lnT w="12700">
                      <a:miter lim="400000"/>
                    </a:lnT>
                    <a:lnB w="12700">
                      <a:miter lim="400000"/>
                    </a:lnB>
                  </a:tcPr>
                </a:tc>
              </a:tr>
              <a:tr h="334602">
                <a:tc>
                  <a:txBody>
                    <a:bodyPr/>
                    <a:lstStyle/>
                    <a:p>
                      <a:pPr lvl="0">
                        <a:defRPr sz="1800" b="0" i="0"/>
                      </a:pPr>
                      <a:r>
                        <a:rPr sz="1400">
                          <a:solidFill>
                            <a:srgbClr val="3366FF"/>
                          </a:solidFill>
                          <a:sym typeface="Arial"/>
                        </a:rPr>
                        <a:t>fly specific</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sz="1400" dirty="0">
                          <a:solidFill>
                            <a:srgbClr val="292934"/>
                          </a:solidFill>
                          <a:sym typeface="Arial"/>
                        </a:rPr>
                        <a:t>chitin activities</a:t>
                      </a:r>
                    </a:p>
                  </a:txBody>
                  <a:tcPr marL="45720" marR="45720" horzOverflow="overflow">
                    <a:lnL w="12700">
                      <a:miter lim="400000"/>
                    </a:lnL>
                    <a:lnR w="12700">
                      <a:miter lim="400000"/>
                    </a:lnR>
                    <a:lnT w="12700">
                      <a:miter lim="400000"/>
                    </a:lnT>
                    <a:lnB w="12700">
                      <a:miter lim="400000"/>
                    </a:lnB>
                  </a:tcPr>
                </a:tc>
              </a:tr>
            </a:tbl>
          </a:graphicData>
        </a:graphic>
      </p:graphicFrame>
      <p:sp>
        <p:nvSpPr>
          <p:cNvPr id="1528" name="Shape 1528"/>
          <p:cNvSpPr/>
          <p:nvPr/>
        </p:nvSpPr>
        <p:spPr>
          <a:xfrm>
            <a:off x="5437770" y="6549342"/>
            <a:ext cx="3158068"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Yan KK et al. Genome Biology. 2014</a:t>
            </a:r>
          </a:p>
        </p:txBody>
      </p:sp>
      <p:sp>
        <p:nvSpPr>
          <p:cNvPr id="1529" name="Shape 1529"/>
          <p:cNvSpPr/>
          <p:nvPr/>
        </p:nvSpPr>
        <p:spPr>
          <a:xfrm flipV="1">
            <a:off x="3321047" y="2112372"/>
            <a:ext cx="1" cy="2190614"/>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30" name="Shape 1530"/>
          <p:cNvSpPr/>
          <p:nvPr/>
        </p:nvSpPr>
        <p:spPr>
          <a:xfrm flipH="1" flipV="1">
            <a:off x="982823" y="1936403"/>
            <a:ext cx="2143410"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31" name="Shape 1531"/>
          <p:cNvSpPr/>
          <p:nvPr/>
        </p:nvSpPr>
        <p:spPr>
          <a:xfrm>
            <a:off x="5600640" y="1833664"/>
            <a:ext cx="3353857" cy="3228018"/>
          </a:xfrm>
          <a:prstGeom prst="rect">
            <a:avLst/>
          </a:prstGeom>
          <a:ln w="28575">
            <a:solidFill>
              <a:srgbClr val="B17CB4"/>
            </a:solidFill>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Tree>
    <p:extLst>
      <p:ext uri="{BB962C8B-B14F-4D97-AF65-F5344CB8AC3E}">
        <p14:creationId xmlns:p14="http://schemas.microsoft.com/office/powerpoint/2010/main" val="205772279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5" name="Shape 1535"/>
          <p:cNvSpPr>
            <a:spLocks noGrp="1"/>
          </p:cNvSpPr>
          <p:nvPr>
            <p:ph type="title"/>
          </p:nvPr>
        </p:nvSpPr>
        <p:spPr>
          <a:xfrm>
            <a:off x="685800" y="206827"/>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More conserved modules</a:t>
            </a:r>
          </a:p>
        </p:txBody>
      </p:sp>
      <p:pic>
        <p:nvPicPr>
          <p:cNvPr id="1537" name="pasted-image.png"/>
          <p:cNvPicPr/>
          <p:nvPr/>
        </p:nvPicPr>
        <p:blipFill>
          <a:blip r:embed="rId3">
            <a:extLst/>
          </a:blip>
          <a:stretch>
            <a:fillRect/>
          </a:stretch>
        </p:blipFill>
        <p:spPr>
          <a:xfrm>
            <a:off x="0" y="1277813"/>
            <a:ext cx="9144000" cy="5083016"/>
          </a:xfrm>
          <a:prstGeom prst="rect">
            <a:avLst/>
          </a:prstGeom>
          <a:ln w="12700">
            <a:miter lim="400000"/>
          </a:ln>
        </p:spPr>
      </p:pic>
      <p:sp>
        <p:nvSpPr>
          <p:cNvPr id="1538" name="Shape 1538"/>
          <p:cNvSpPr/>
          <p:nvPr/>
        </p:nvSpPr>
        <p:spPr>
          <a:xfrm>
            <a:off x="5500120" y="6549342"/>
            <a:ext cx="3158068"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Yan KK et al. Genome Biology. 2014</a:t>
            </a:r>
          </a:p>
        </p:txBody>
      </p:sp>
    </p:spTree>
    <p:extLst>
      <p:ext uri="{BB962C8B-B14F-4D97-AF65-F5344CB8AC3E}">
        <p14:creationId xmlns:p14="http://schemas.microsoft.com/office/powerpoint/2010/main" val="407219143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842375" y="274638"/>
            <a:ext cx="965654" cy="6768419"/>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377860" name="Rectangle 4"/>
          <p:cNvSpPr>
            <a:spLocks noGrp="1" noChangeArrowheads="1"/>
          </p:cNvSpPr>
          <p:nvPr>
            <p:ph type="title"/>
          </p:nvPr>
        </p:nvSpPr>
        <p:spPr>
          <a:xfrm>
            <a:off x="111125" y="15875"/>
            <a:ext cx="2881313" cy="1463675"/>
          </a:xfrm>
        </p:spPr>
        <p:txBody>
          <a:bodyPr/>
          <a:lstStyle/>
          <a:p>
            <a:pPr algn="l" eaLnBrk="1" hangingPunct="1"/>
            <a:r>
              <a:rPr lang="en-US" sz="2000">
                <a:solidFill>
                  <a:srgbClr val="000090"/>
                </a:solidFill>
                <a:latin typeface="Arial" charset="0"/>
                <a:ea typeface="ＭＳ Ｐゴシック" charset="0"/>
                <a:cs typeface="ＭＳ Ｐゴシック" charset="0"/>
              </a:rPr>
              <a:t>How might we annotate a human text?</a:t>
            </a:r>
            <a:endParaRPr lang="en-US" sz="2800">
              <a:solidFill>
                <a:srgbClr val="000090"/>
              </a:solidFill>
              <a:latin typeface="Arial" charset="0"/>
              <a:ea typeface="ＭＳ Ｐゴシック" charset="0"/>
              <a:cs typeface="ＭＳ Ｐゴシック" charset="0"/>
            </a:endParaRPr>
          </a:p>
        </p:txBody>
      </p:sp>
      <p:pic>
        <p:nvPicPr>
          <p:cNvPr id="377857" name="Content Placeholder 6" descr="semicolon2.pdf"/>
          <p:cNvPicPr>
            <a:picLocks noGrp="1" noChangeAspect="1"/>
          </p:cNvPicPr>
          <p:nvPr>
            <p:ph idx="1"/>
          </p:nvPr>
        </p:nvPicPr>
        <p:blipFill>
          <a:blip r:embed="rId2">
            <a:extLst>
              <a:ext uri="{28A0092B-C50C-407E-A947-70E740481C1C}">
                <a14:useLocalDpi xmlns:a14="http://schemas.microsoft.com/office/drawing/2010/main" val="0"/>
              </a:ext>
            </a:extLst>
          </a:blip>
          <a:srcRect l="-20476" r="-20476"/>
          <a:stretch>
            <a:fillRect/>
          </a:stretch>
        </p:blipFill>
        <p:spPr>
          <a:xfrm>
            <a:off x="-549275" y="274638"/>
            <a:ext cx="11279188" cy="6202362"/>
          </a:xfrm>
        </p:spPr>
      </p:pic>
      <p:cxnSp>
        <p:nvCxnSpPr>
          <p:cNvPr id="35" name="Straight Connector 34"/>
          <p:cNvCxnSpPr/>
          <p:nvPr/>
        </p:nvCxnSpPr>
        <p:spPr>
          <a:xfrm rot="5400000">
            <a:off x="-1019968" y="2732881"/>
            <a:ext cx="2801938" cy="3175"/>
          </a:xfrm>
          <a:prstGeom prst="line">
            <a:avLst/>
          </a:prstGeom>
          <a:ln>
            <a:solidFill>
              <a:srgbClr val="0000C1"/>
            </a:solidFill>
          </a:ln>
          <a:effectLst/>
        </p:spPr>
        <p:style>
          <a:lnRef idx="2">
            <a:schemeClr val="accent1"/>
          </a:lnRef>
          <a:fillRef idx="0">
            <a:schemeClr val="accent1"/>
          </a:fillRef>
          <a:effectRef idx="1">
            <a:schemeClr val="accent1"/>
          </a:effectRef>
          <a:fontRef idx="minor">
            <a:schemeClr val="tx1"/>
          </a:fontRef>
        </p:style>
      </p:cxnSp>
      <p:grpSp>
        <p:nvGrpSpPr>
          <p:cNvPr id="377859" name="Group 23"/>
          <p:cNvGrpSpPr>
            <a:grpSpLocks/>
          </p:cNvGrpSpPr>
          <p:nvPr/>
        </p:nvGrpSpPr>
        <p:grpSpPr bwMode="auto">
          <a:xfrm>
            <a:off x="1390650" y="320675"/>
            <a:ext cx="7616825" cy="6292850"/>
            <a:chOff x="1295400" y="182880"/>
            <a:chExt cx="7616951" cy="6294120"/>
          </a:xfrm>
        </p:grpSpPr>
        <p:grpSp>
          <p:nvGrpSpPr>
            <p:cNvPr id="377869" name="Group 18"/>
            <p:cNvGrpSpPr>
              <a:grpSpLocks/>
            </p:cNvGrpSpPr>
            <p:nvPr/>
          </p:nvGrpSpPr>
          <p:grpSpPr bwMode="auto">
            <a:xfrm>
              <a:off x="1295400" y="182880"/>
              <a:ext cx="7616951" cy="6294120"/>
              <a:chOff x="1295400" y="182880"/>
              <a:chExt cx="7616951" cy="6294120"/>
            </a:xfrm>
          </p:grpSpPr>
          <p:grpSp>
            <p:nvGrpSpPr>
              <p:cNvPr id="377874" name="Group 14"/>
              <p:cNvGrpSpPr>
                <a:grpSpLocks/>
              </p:cNvGrpSpPr>
              <p:nvPr/>
            </p:nvGrpSpPr>
            <p:grpSpPr bwMode="auto">
              <a:xfrm>
                <a:off x="1295400" y="182880"/>
                <a:ext cx="7616951" cy="6294120"/>
                <a:chOff x="626453" y="182880"/>
                <a:chExt cx="7616951" cy="6294120"/>
              </a:xfrm>
            </p:grpSpPr>
            <p:sp>
              <p:nvSpPr>
                <p:cNvPr id="8" name="Rectangle 7"/>
                <p:cNvSpPr/>
                <p:nvPr/>
              </p:nvSpPr>
              <p:spPr>
                <a:xfrm>
                  <a:off x="626453" y="1286416"/>
                  <a:ext cx="2514642" cy="1436977"/>
                </a:xfrm>
                <a:prstGeom prst="rect">
                  <a:avLst/>
                </a:prstGeom>
                <a:solidFill>
                  <a:srgbClr val="0080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9" name="Rectangle 8"/>
                <p:cNvSpPr/>
                <p:nvPr/>
              </p:nvSpPr>
              <p:spPr>
                <a:xfrm>
                  <a:off x="3272860" y="1637323"/>
                  <a:ext cx="2247937" cy="1710083"/>
                </a:xfrm>
                <a:prstGeom prst="rect">
                  <a:avLst/>
                </a:prstGeom>
                <a:solidFill>
                  <a:srgbClr val="FFFF0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0" name="Rectangle 9"/>
                <p:cNvSpPr/>
                <p:nvPr/>
              </p:nvSpPr>
              <p:spPr>
                <a:xfrm>
                  <a:off x="2742626" y="182880"/>
                  <a:ext cx="3352855" cy="622426"/>
                </a:xfrm>
                <a:prstGeom prst="rect">
                  <a:avLst/>
                </a:prstGeom>
                <a:solidFill>
                  <a:schemeClr val="accent2">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1" name="Rectangle 10"/>
                <p:cNvSpPr/>
                <p:nvPr/>
              </p:nvSpPr>
              <p:spPr>
                <a:xfrm>
                  <a:off x="3809444" y="951385"/>
                  <a:ext cx="1219220" cy="295335"/>
                </a:xfrm>
                <a:prstGeom prst="rect">
                  <a:avLst/>
                </a:prstGeom>
                <a:solidFill>
                  <a:srgbClr val="FF00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3" name="L-Shape 12"/>
                <p:cNvSpPr/>
                <p:nvPr/>
              </p:nvSpPr>
              <p:spPr>
                <a:xfrm rot="16200000">
                  <a:off x="3181112" y="1414707"/>
                  <a:ext cx="5022275" cy="5102309"/>
                </a:xfrm>
                <a:prstGeom prst="corner">
                  <a:avLst>
                    <a:gd name="adj1" fmla="val 52305"/>
                    <a:gd name="adj2" fmla="val 56490"/>
                  </a:avLst>
                </a:prstGeom>
                <a:solidFill>
                  <a:schemeClr val="accent4">
                    <a:lumMod val="60000"/>
                    <a:lumOff val="40000"/>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4" name="Rectangle 13"/>
                <p:cNvSpPr/>
                <p:nvPr/>
              </p:nvSpPr>
              <p:spPr>
                <a:xfrm>
                  <a:off x="989997" y="3347407"/>
                  <a:ext cx="1905032" cy="309624"/>
                </a:xfrm>
                <a:prstGeom prst="rect">
                  <a:avLst/>
                </a:prstGeom>
                <a:solidFill>
                  <a:schemeClr val="accent1">
                    <a:lumMod val="75000"/>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grpSp>
            <p:nvGrpSpPr>
              <p:cNvPr id="377875" name="Group 17"/>
              <p:cNvGrpSpPr>
                <a:grpSpLocks/>
              </p:cNvGrpSpPr>
              <p:nvPr/>
            </p:nvGrpSpPr>
            <p:grpSpPr bwMode="auto">
              <a:xfrm>
                <a:off x="4596384" y="1728216"/>
                <a:ext cx="1453896" cy="994458"/>
                <a:chOff x="4596384" y="1728216"/>
                <a:chExt cx="1453896" cy="994458"/>
              </a:xfrm>
            </p:grpSpPr>
            <p:sp>
              <p:nvSpPr>
                <p:cNvPr id="16" name="Rectangle 15"/>
                <p:cNvSpPr/>
                <p:nvPr/>
              </p:nvSpPr>
              <p:spPr>
                <a:xfrm>
                  <a:off x="4724457" y="1727830"/>
                  <a:ext cx="1325585" cy="330267"/>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7" name="Rectangle 16"/>
                <p:cNvSpPr/>
                <p:nvPr/>
              </p:nvSpPr>
              <p:spPr>
                <a:xfrm>
                  <a:off x="4595868" y="2393126"/>
                  <a:ext cx="1362097" cy="330267"/>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grpSp>
        <p:grpSp>
          <p:nvGrpSpPr>
            <p:cNvPr id="377870" name="Group 22"/>
            <p:cNvGrpSpPr>
              <a:grpSpLocks/>
            </p:cNvGrpSpPr>
            <p:nvPr/>
          </p:nvGrpSpPr>
          <p:grpSpPr bwMode="auto">
            <a:xfrm>
              <a:off x="1691640" y="2895600"/>
              <a:ext cx="3886200" cy="1405128"/>
              <a:chOff x="1691640" y="2895600"/>
              <a:chExt cx="3886200" cy="1405128"/>
            </a:xfrm>
          </p:grpSpPr>
          <p:sp>
            <p:nvSpPr>
              <p:cNvPr id="20" name="Rectangle 19"/>
              <p:cNvSpPr/>
              <p:nvPr/>
            </p:nvSpPr>
            <p:spPr>
              <a:xfrm>
                <a:off x="1692282" y="2894877"/>
                <a:ext cx="822339" cy="15243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1" name="Rectangle 20"/>
              <p:cNvSpPr/>
              <p:nvPr/>
            </p:nvSpPr>
            <p:spPr>
              <a:xfrm>
                <a:off x="2898802" y="3995237"/>
                <a:ext cx="869964" cy="15243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2" name="Rectangle 21"/>
              <p:cNvSpPr/>
              <p:nvPr/>
            </p:nvSpPr>
            <p:spPr>
              <a:xfrm>
                <a:off x="4664131" y="4147668"/>
                <a:ext cx="914415" cy="15243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grpSp>
      <p:sp>
        <p:nvSpPr>
          <p:cNvPr id="377861" name="Text Box 77"/>
          <p:cNvSpPr txBox="1">
            <a:spLocks noChangeArrowheads="1"/>
          </p:cNvSpPr>
          <p:nvPr/>
        </p:nvSpPr>
        <p:spPr bwMode="auto">
          <a:xfrm>
            <a:off x="111125" y="3194050"/>
            <a:ext cx="1071563" cy="581025"/>
          </a:xfrm>
          <a:prstGeom prst="rect">
            <a:avLst/>
          </a:prstGeom>
          <a:solidFill>
            <a:srgbClr val="FFFF9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a:solidFill>
                  <a:srgbClr val="0000C1"/>
                </a:solidFill>
              </a:rPr>
              <a:t>Color is Function</a:t>
            </a:r>
          </a:p>
        </p:txBody>
      </p:sp>
      <p:sp>
        <p:nvSpPr>
          <p:cNvPr id="377862" name="Text Box 78"/>
          <p:cNvSpPr txBox="1">
            <a:spLocks noChangeArrowheads="1"/>
          </p:cNvSpPr>
          <p:nvPr/>
        </p:nvSpPr>
        <p:spPr bwMode="auto">
          <a:xfrm>
            <a:off x="111125" y="4140200"/>
            <a:ext cx="1277938" cy="584200"/>
          </a:xfrm>
          <a:prstGeom prst="rect">
            <a:avLst/>
          </a:prstGeom>
          <a:noFill/>
          <a:ln w="53975">
            <a:solidFill>
              <a:srgbClr val="0000C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a:solidFill>
                  <a:srgbClr val="0000C1"/>
                </a:solidFill>
              </a:rPr>
              <a:t>Lines are Similarity</a:t>
            </a:r>
          </a:p>
        </p:txBody>
      </p:sp>
      <p:sp>
        <p:nvSpPr>
          <p:cNvPr id="377863" name="Rectangle 35"/>
          <p:cNvSpPr>
            <a:spLocks noChangeArrowheads="1"/>
          </p:cNvSpPr>
          <p:nvPr/>
        </p:nvSpPr>
        <p:spPr bwMode="auto">
          <a:xfrm>
            <a:off x="0" y="5678488"/>
            <a:ext cx="1216025"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912813"/>
            <a:r>
              <a:rPr lang="en-US" sz="1100" b="0" dirty="0">
                <a:solidFill>
                  <a:schemeClr val="tx1">
                    <a:lumMod val="50000"/>
                    <a:lumOff val="50000"/>
                  </a:schemeClr>
                </a:solidFill>
              </a:rPr>
              <a:t>[B Hayes, </a:t>
            </a:r>
            <a:r>
              <a:rPr lang="en-US" sz="1100" b="0" dirty="0" smtClean="0">
                <a:solidFill>
                  <a:schemeClr val="tx1">
                    <a:lumMod val="50000"/>
                    <a:lumOff val="50000"/>
                  </a:schemeClr>
                </a:solidFill>
              </a:rPr>
              <a:t/>
            </a:r>
            <a:br>
              <a:rPr lang="en-US" sz="1100" b="0" dirty="0" smtClean="0">
                <a:solidFill>
                  <a:schemeClr val="tx1">
                    <a:lumMod val="50000"/>
                    <a:lumOff val="50000"/>
                  </a:schemeClr>
                </a:solidFill>
              </a:rPr>
            </a:br>
            <a:r>
              <a:rPr lang="en-US" sz="1100" b="0" dirty="0" smtClean="0">
                <a:solidFill>
                  <a:schemeClr val="tx1">
                    <a:lumMod val="50000"/>
                    <a:lumOff val="50000"/>
                  </a:schemeClr>
                </a:solidFill>
              </a:rPr>
              <a:t>Am</a:t>
            </a:r>
            <a:r>
              <a:rPr lang="en-US" sz="1100" b="0" dirty="0">
                <a:solidFill>
                  <a:schemeClr val="tx1">
                    <a:lumMod val="50000"/>
                    <a:lumOff val="50000"/>
                  </a:schemeClr>
                </a:solidFill>
              </a:rPr>
              <a:t>. Sci. </a:t>
            </a:r>
            <a:r>
              <a:rPr lang="en-US" sz="1100" b="0" dirty="0" smtClean="0">
                <a:solidFill>
                  <a:schemeClr val="tx1">
                    <a:lumMod val="50000"/>
                    <a:lumOff val="50000"/>
                  </a:schemeClr>
                </a:solidFill>
              </a:rPr>
              <a:t/>
            </a:r>
            <a:br>
              <a:rPr lang="en-US" sz="1100" b="0" dirty="0" smtClean="0">
                <a:solidFill>
                  <a:schemeClr val="tx1">
                    <a:lumMod val="50000"/>
                    <a:lumOff val="50000"/>
                  </a:schemeClr>
                </a:solidFill>
              </a:rPr>
            </a:br>
            <a:r>
              <a:rPr lang="en-US" sz="1100" b="0" dirty="0" smtClean="0">
                <a:solidFill>
                  <a:schemeClr val="tx1">
                    <a:lumMod val="50000"/>
                    <a:lumOff val="50000"/>
                  </a:schemeClr>
                </a:solidFill>
              </a:rPr>
              <a:t>(</a:t>
            </a:r>
            <a:r>
              <a:rPr lang="en-US" sz="1100" b="0" dirty="0">
                <a:solidFill>
                  <a:schemeClr val="tx1">
                    <a:lumMod val="50000"/>
                    <a:lumOff val="50000"/>
                  </a:schemeClr>
                </a:solidFill>
              </a:rPr>
              <a:t>Jul.- Aug</a:t>
            </a:r>
            <a:r>
              <a:rPr lang="en-US" sz="1100" b="0" dirty="0" smtClean="0">
                <a:solidFill>
                  <a:schemeClr val="tx1">
                    <a:lumMod val="50000"/>
                    <a:lumOff val="50000"/>
                  </a:schemeClr>
                </a:solidFill>
              </a:rPr>
              <a:t>. '</a:t>
            </a:r>
            <a:r>
              <a:rPr lang="en-US" altLang="ja-JP" sz="1100" b="0" dirty="0" smtClean="0">
                <a:solidFill>
                  <a:schemeClr val="tx1">
                    <a:lumMod val="50000"/>
                    <a:lumOff val="50000"/>
                  </a:schemeClr>
                </a:solidFill>
              </a:rPr>
              <a:t>06</a:t>
            </a:r>
            <a:r>
              <a:rPr lang="en-US" altLang="ja-JP" sz="1100" b="0" dirty="0">
                <a:solidFill>
                  <a:schemeClr val="tx1">
                    <a:lumMod val="50000"/>
                    <a:lumOff val="50000"/>
                  </a:schemeClr>
                </a:solidFill>
              </a:rPr>
              <a:t>)]</a:t>
            </a:r>
            <a:endParaRPr lang="en-US" sz="1100" b="0" dirty="0">
              <a:solidFill>
                <a:schemeClr val="tx1">
                  <a:lumMod val="50000"/>
                  <a:lumOff val="50000"/>
                </a:schemeClr>
              </a:solidFill>
            </a:endParaRPr>
          </a:p>
        </p:txBody>
      </p:sp>
      <p:grpSp>
        <p:nvGrpSpPr>
          <p:cNvPr id="377864" name="Group 30"/>
          <p:cNvGrpSpPr>
            <a:grpSpLocks/>
          </p:cNvGrpSpPr>
          <p:nvPr/>
        </p:nvGrpSpPr>
        <p:grpSpPr bwMode="auto">
          <a:xfrm>
            <a:off x="1447800" y="320675"/>
            <a:ext cx="7394575" cy="5561013"/>
            <a:chOff x="1353312" y="182880"/>
            <a:chExt cx="7394448" cy="5562600"/>
          </a:xfrm>
        </p:grpSpPr>
        <p:sp>
          <p:nvSpPr>
            <p:cNvPr id="25" name="Rectangle 24"/>
            <p:cNvSpPr/>
            <p:nvPr/>
          </p:nvSpPr>
          <p:spPr>
            <a:xfrm>
              <a:off x="3412265" y="182880"/>
              <a:ext cx="3352742" cy="622478"/>
            </a:xfrm>
            <a:prstGeom prst="rect">
              <a:avLst/>
            </a:prstGeom>
            <a:noFill/>
            <a:ln w="41275" cmpd="sng">
              <a:solidFill>
                <a:srgbClr val="0000C1"/>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6" name="Rectangle 25"/>
            <p:cNvSpPr/>
            <p:nvPr/>
          </p:nvSpPr>
          <p:spPr>
            <a:xfrm>
              <a:off x="6325277" y="5105534"/>
              <a:ext cx="2422483" cy="639946"/>
            </a:xfrm>
            <a:prstGeom prst="rect">
              <a:avLst/>
            </a:prstGeom>
            <a:noFill/>
            <a:ln w="41275">
              <a:solidFill>
                <a:srgbClr val="0000C1"/>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9" name="Rectangle 28"/>
            <p:cNvSpPr/>
            <p:nvPr/>
          </p:nvSpPr>
          <p:spPr>
            <a:xfrm>
              <a:off x="1353312" y="1904221"/>
              <a:ext cx="2422483" cy="357290"/>
            </a:xfrm>
            <a:prstGeom prst="rect">
              <a:avLst/>
            </a:prstGeom>
            <a:noFill/>
            <a:ln w="41275">
              <a:solidFill>
                <a:srgbClr val="66006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30" name="Rectangle 29"/>
            <p:cNvSpPr/>
            <p:nvPr/>
          </p:nvSpPr>
          <p:spPr>
            <a:xfrm>
              <a:off x="1627945" y="3346082"/>
              <a:ext cx="1965291" cy="320767"/>
            </a:xfrm>
            <a:prstGeom prst="rect">
              <a:avLst/>
            </a:prstGeom>
            <a:noFill/>
            <a:ln w="41275">
              <a:solidFill>
                <a:srgbClr val="66006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spTree>
    <p:extLst>
      <p:ext uri="{BB962C8B-B14F-4D97-AF65-F5344CB8AC3E}">
        <p14:creationId xmlns:p14="http://schemas.microsoft.com/office/powerpoint/2010/main" val="4016550207"/>
      </p:ext>
    </p:extLst>
  </p:cSld>
  <p:clrMapOvr>
    <a:masterClrMapping/>
  </p:clrMapOvr>
  <p:transition advTm="57594"/>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3" name="image8.png"/>
          <p:cNvPicPr/>
          <p:nvPr/>
        </p:nvPicPr>
        <p:blipFill>
          <a:blip r:embed="rId3">
            <a:extLst/>
          </a:blip>
          <a:stretch>
            <a:fillRect/>
          </a:stretch>
        </p:blipFill>
        <p:spPr>
          <a:xfrm>
            <a:off x="1631900" y="1798596"/>
            <a:ext cx="5537201" cy="4552351"/>
          </a:xfrm>
          <a:prstGeom prst="rect">
            <a:avLst/>
          </a:prstGeom>
          <a:ln w="12700">
            <a:miter lim="400000"/>
          </a:ln>
        </p:spPr>
      </p:pic>
      <p:sp>
        <p:nvSpPr>
          <p:cNvPr id="1544" name="Shape 1544"/>
          <p:cNvSpPr>
            <a:spLocks noGrp="1"/>
          </p:cNvSpPr>
          <p:nvPr>
            <p:ph type="title"/>
          </p:nvPr>
        </p:nvSpPr>
        <p:spPr>
          <a:prstGeom prst="rect">
            <a:avLst/>
          </a:prstGeom>
        </p:spPr>
        <p:txBody>
          <a:bodyPr/>
          <a:lstStyle>
            <a:lvl1pPr>
              <a:defRPr sz="3600" spc="-100"/>
            </a:lvl1pPr>
          </a:lstStyle>
          <a:p>
            <a:pPr lvl="0">
              <a:defRPr sz="1800" spc="0">
                <a:solidFill>
                  <a:srgbClr val="000000"/>
                </a:solidFill>
                <a:effectLst/>
              </a:defRPr>
            </a:pPr>
            <a:r>
              <a:rPr sz="3200" spc="-100">
                <a:solidFill>
                  <a:srgbClr val="2F5897"/>
                </a:solidFill>
                <a:effectLst>
                  <a:outerShdw blurRad="63500" dist="38100" dir="5400000" rotWithShape="0">
                    <a:srgbClr val="000000">
                      <a:alpha val="25000"/>
                    </a:srgbClr>
                  </a:outerShdw>
                </a:effectLst>
              </a:rPr>
              <a:t>Separation of modules in terms of GO</a:t>
            </a:r>
          </a:p>
        </p:txBody>
      </p:sp>
      <p:sp>
        <p:nvSpPr>
          <p:cNvPr id="1546" name="Shape 1546"/>
          <p:cNvSpPr/>
          <p:nvPr/>
        </p:nvSpPr>
        <p:spPr>
          <a:xfrm>
            <a:off x="5451740" y="6549342"/>
            <a:ext cx="3158068"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Yan KK et al. Genome Biology. 2014</a:t>
            </a:r>
          </a:p>
        </p:txBody>
      </p:sp>
    </p:spTree>
    <p:extLst>
      <p:ext uri="{BB962C8B-B14F-4D97-AF65-F5344CB8AC3E}">
        <p14:creationId xmlns:p14="http://schemas.microsoft.com/office/powerpoint/2010/main" val="11510048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Shape 1550"/>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Application for more than 2 species</a:t>
            </a:r>
          </a:p>
        </p:txBody>
      </p:sp>
      <p:pic>
        <p:nvPicPr>
          <p:cNvPr id="1553" name="pasted-image.png"/>
          <p:cNvPicPr/>
          <p:nvPr/>
        </p:nvPicPr>
        <p:blipFill>
          <a:blip r:embed="rId3">
            <a:extLst/>
          </a:blip>
          <a:stretch>
            <a:fillRect/>
          </a:stretch>
        </p:blipFill>
        <p:spPr>
          <a:xfrm>
            <a:off x="400425" y="1258094"/>
            <a:ext cx="7480693" cy="4920722"/>
          </a:xfrm>
          <a:prstGeom prst="rect">
            <a:avLst/>
          </a:prstGeom>
          <a:ln w="12700">
            <a:miter lim="400000"/>
          </a:ln>
        </p:spPr>
      </p:pic>
      <p:sp>
        <p:nvSpPr>
          <p:cNvPr id="1554" name="Shape 1554"/>
          <p:cNvSpPr/>
          <p:nvPr/>
        </p:nvSpPr>
        <p:spPr>
          <a:xfrm>
            <a:off x="560422" y="2748333"/>
            <a:ext cx="533401" cy="2650111"/>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5" name="Shape 1555"/>
          <p:cNvSpPr/>
          <p:nvPr/>
        </p:nvSpPr>
        <p:spPr>
          <a:xfrm>
            <a:off x="497184" y="1420437"/>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6" name="Shape 1556"/>
          <p:cNvSpPr/>
          <p:nvPr/>
        </p:nvSpPr>
        <p:spPr>
          <a:xfrm flipV="1">
            <a:off x="2701658" y="2531472"/>
            <a:ext cx="1" cy="115042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7" name="Shape 1557"/>
          <p:cNvSpPr/>
          <p:nvPr/>
        </p:nvSpPr>
        <p:spPr>
          <a:xfrm flipV="1">
            <a:off x="2701658" y="4108245"/>
            <a:ext cx="1" cy="750695"/>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8" name="Shape 1558"/>
          <p:cNvSpPr/>
          <p:nvPr/>
        </p:nvSpPr>
        <p:spPr>
          <a:xfrm>
            <a:off x="2882658" y="5058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9" name="Shape 1559"/>
          <p:cNvSpPr/>
          <p:nvPr/>
        </p:nvSpPr>
        <p:spPr>
          <a:xfrm>
            <a:off x="2882658" y="3943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0" name="Shape 1560"/>
          <p:cNvSpPr/>
          <p:nvPr/>
        </p:nvSpPr>
        <p:spPr>
          <a:xfrm>
            <a:off x="4529889" y="5058802"/>
            <a:ext cx="659779"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1" name="Shape 1561"/>
          <p:cNvSpPr/>
          <p:nvPr/>
        </p:nvSpPr>
        <p:spPr>
          <a:xfrm flipV="1">
            <a:off x="4306689" y="4138192"/>
            <a:ext cx="1" cy="69080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2" name="Shape 1562"/>
          <p:cNvSpPr/>
          <p:nvPr/>
        </p:nvSpPr>
        <p:spPr>
          <a:xfrm flipV="1">
            <a:off x="3746658" y="3616972"/>
            <a:ext cx="1" cy="1602582"/>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3" name="Shape 1563"/>
          <p:cNvSpPr/>
          <p:nvPr/>
        </p:nvSpPr>
        <p:spPr>
          <a:xfrm>
            <a:off x="4008658" y="5441053"/>
            <a:ext cx="1500262" cy="1"/>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4" name="Shape 1564"/>
          <p:cNvSpPr/>
          <p:nvPr/>
        </p:nvSpPr>
        <p:spPr>
          <a:xfrm>
            <a:off x="2038858" y="5879815"/>
            <a:ext cx="4199607" cy="264255"/>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65" name="Shape 1565"/>
          <p:cNvSpPr/>
          <p:nvPr/>
        </p:nvSpPr>
        <p:spPr>
          <a:xfrm>
            <a:off x="2155558" y="5921903"/>
            <a:ext cx="1396188" cy="84773"/>
          </a:xfrm>
          <a:prstGeom prst="rect">
            <a:avLst/>
          </a:pr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6" name="Shape 1566"/>
          <p:cNvSpPr/>
          <p:nvPr/>
        </p:nvSpPr>
        <p:spPr>
          <a:xfrm>
            <a:off x="3567568" y="5921903"/>
            <a:ext cx="1396187" cy="84773"/>
          </a:xfrm>
          <a:prstGeom prst="rect">
            <a:avLst/>
          </a:prstGeom>
          <a:solidFill>
            <a:srgbClr val="008E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7" name="Shape 1567"/>
          <p:cNvSpPr/>
          <p:nvPr/>
        </p:nvSpPr>
        <p:spPr>
          <a:xfrm>
            <a:off x="4980886" y="5921903"/>
            <a:ext cx="1165821" cy="84773"/>
          </a:xfrm>
          <a:prstGeom prst="rect">
            <a:avLst/>
          </a:prstGeom>
          <a:solidFill>
            <a:srgbClr val="4D5E9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8" name="Shape 1568"/>
          <p:cNvSpPr/>
          <p:nvPr/>
        </p:nvSpPr>
        <p:spPr>
          <a:xfrm>
            <a:off x="3603521" y="6132573"/>
            <a:ext cx="1074501"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~55000 genes</a:t>
            </a:r>
          </a:p>
        </p:txBody>
      </p:sp>
      <p:sp>
        <p:nvSpPr>
          <p:cNvPr id="1569" name="Shape 1569"/>
          <p:cNvSpPr/>
          <p:nvPr/>
        </p:nvSpPr>
        <p:spPr>
          <a:xfrm>
            <a:off x="2150190" y="6114074"/>
            <a:ext cx="3976943" cy="1"/>
          </a:xfrm>
          <a:prstGeom prst="line">
            <a:avLst/>
          </a:prstGeom>
          <a:ln w="25400">
            <a:solidFill/>
            <a:miter lim="400000"/>
            <a:headEnd type="triangle"/>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0" name="Shape 1570"/>
          <p:cNvSpPr/>
          <p:nvPr/>
        </p:nvSpPr>
        <p:spPr>
          <a:xfrm flipV="1">
            <a:off x="7775346" y="1552659"/>
            <a:ext cx="1" cy="430619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1" name="Shape 1571"/>
          <p:cNvSpPr/>
          <p:nvPr/>
        </p:nvSpPr>
        <p:spPr>
          <a:xfrm>
            <a:off x="3311475" y="1561645"/>
            <a:ext cx="4460445"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2" name="Shape 1572"/>
          <p:cNvSpPr/>
          <p:nvPr/>
        </p:nvSpPr>
        <p:spPr>
          <a:xfrm>
            <a:off x="3309503" y="1551759"/>
            <a:ext cx="1" cy="961020"/>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3" name="Shape 1573"/>
          <p:cNvSpPr/>
          <p:nvPr/>
        </p:nvSpPr>
        <p:spPr>
          <a:xfrm>
            <a:off x="3300230" y="25245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4" name="Shape 1574"/>
          <p:cNvSpPr/>
          <p:nvPr/>
        </p:nvSpPr>
        <p:spPr>
          <a:xfrm>
            <a:off x="4807787" y="2519302"/>
            <a:ext cx="1" cy="160020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5" name="Shape 1575"/>
          <p:cNvSpPr/>
          <p:nvPr/>
        </p:nvSpPr>
        <p:spPr>
          <a:xfrm>
            <a:off x="4792757" y="4117914"/>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6" name="Shape 1576"/>
          <p:cNvSpPr/>
          <p:nvPr/>
        </p:nvSpPr>
        <p:spPr>
          <a:xfrm>
            <a:off x="6306071" y="4106377"/>
            <a:ext cx="1" cy="1648492"/>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7" name="Shape 1577"/>
          <p:cNvSpPr/>
          <p:nvPr/>
        </p:nvSpPr>
        <p:spPr>
          <a:xfrm>
            <a:off x="6299342" y="57659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8" name="Shape 1578"/>
          <p:cNvSpPr/>
          <p:nvPr/>
        </p:nvSpPr>
        <p:spPr>
          <a:xfrm>
            <a:off x="7563148" y="5779153"/>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1"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37388775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Title 1"/>
          <p:cNvSpPr>
            <a:spLocks noGrp="1"/>
          </p:cNvSpPr>
          <p:nvPr>
            <p:ph type="title"/>
          </p:nvPr>
        </p:nvSpPr>
        <p:spPr>
          <a:xfrm>
            <a:off x="457200" y="147638"/>
            <a:ext cx="8229600" cy="800100"/>
          </a:xfrm>
        </p:spPr>
        <p:txBody>
          <a:bodyPr/>
          <a:lstStyle/>
          <a:p>
            <a:r>
              <a:rPr lang="en-US" dirty="0" smtClean="0">
                <a:latin typeface="Calibri" charset="0"/>
              </a:rPr>
              <a:t>ncRNAs associated with modules</a:t>
            </a:r>
            <a:endParaRPr lang="en-US" dirty="0">
              <a:latin typeface="Calibri" charset="0"/>
            </a:endParaRPr>
          </a:p>
        </p:txBody>
      </p:sp>
      <p:sp>
        <p:nvSpPr>
          <p:cNvPr id="603138" name="Slide Number Placeholder 3"/>
          <p:cNvSpPr>
            <a:spLocks noGrp="1"/>
          </p:cNvSpPr>
          <p:nvPr>
            <p:ph type="sldNum" sz="quarter" idx="4294967295"/>
          </p:nvPr>
        </p:nvSpPr>
        <p:spPr bwMode="auto">
          <a:xfrm>
            <a:off x="7010400" y="6356350"/>
            <a:ext cx="21336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EA2300A-698E-7742-B7F6-7CCB570ACA77}" type="slidenum">
              <a:rPr lang="en-US">
                <a:solidFill>
                  <a:srgbClr val="898989"/>
                </a:solidFill>
                <a:latin typeface="Calibri" charset="0"/>
              </a:rPr>
              <a:pPr eaLnBrk="1" hangingPunct="1"/>
              <a:t>22</a:t>
            </a:fld>
            <a:endParaRPr lang="en-US">
              <a:solidFill>
                <a:srgbClr val="898989"/>
              </a:solidFill>
              <a:latin typeface="Calibri" charset="0"/>
            </a:endParaRPr>
          </a:p>
        </p:txBody>
      </p:sp>
      <p:pic>
        <p:nvPicPr>
          <p:cNvPr id="603139" name="Picture 7" descr="ED_Figures_ALL.pdf"/>
          <p:cNvPicPr>
            <a:picLocks noChangeAspect="1"/>
          </p:cNvPicPr>
          <p:nvPr/>
        </p:nvPicPr>
        <p:blipFill>
          <a:blip r:embed="rId2">
            <a:extLst>
              <a:ext uri="{28A0092B-C50C-407E-A947-70E740481C1C}">
                <a14:useLocalDpi xmlns:a14="http://schemas.microsoft.com/office/drawing/2010/main" val="0"/>
              </a:ext>
            </a:extLst>
          </a:blip>
          <a:srcRect l="9122" t="6302" r="9383" b="48907"/>
          <a:stretch>
            <a:fillRect/>
          </a:stretch>
        </p:blipFill>
        <p:spPr bwMode="auto">
          <a:xfrm>
            <a:off x="236313" y="2972785"/>
            <a:ext cx="8653355" cy="3675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236537" y="1071563"/>
            <a:ext cx="8415549" cy="2862323"/>
          </a:xfrm>
          <a:prstGeom prst="rect">
            <a:avLst/>
          </a:prstGeom>
          <a:noFill/>
        </p:spPr>
        <p:txBody>
          <a:bodyPr wrap="square">
            <a:spAutoFit/>
          </a:bodyPr>
          <a:lstStyle/>
          <a:p>
            <a:pPr defTabSz="457200" fontAlgn="auto">
              <a:spcBef>
                <a:spcPts val="0"/>
              </a:spcBef>
              <a:spcAft>
                <a:spcPts val="0"/>
              </a:spcAft>
              <a:defRPr/>
            </a:pPr>
            <a:r>
              <a:rPr lang="en-US" sz="1800" b="0" dirty="0" smtClean="0">
                <a:solidFill>
                  <a:prstClr val="black"/>
                </a:solidFill>
                <a:latin typeface="Calibri"/>
              </a:rPr>
              <a:t>Non-canonical transcription (TARs):</a:t>
            </a: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rPr>
              <a:t>Identify TARs that are significantly correlated and anti-correlated with genes in the 16 modules.</a:t>
            </a: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p:txBody>
      </p:sp>
      <p:sp>
        <p:nvSpPr>
          <p:cNvPr id="8" name="Rectangle 7"/>
          <p:cNvSpPr/>
          <p:nvPr/>
        </p:nvSpPr>
        <p:spPr>
          <a:xfrm>
            <a:off x="105738" y="6374827"/>
            <a:ext cx="2198038" cy="338554"/>
          </a:xfrm>
          <a:prstGeom prst="rect">
            <a:avLst/>
          </a:prstGeom>
        </p:spPr>
        <p:txBody>
          <a:bodyPr wrap="none">
            <a:spAutoFit/>
          </a:bodyPr>
          <a:lstStyle/>
          <a:p>
            <a:r>
              <a:rPr lang="en-US" sz="1600" dirty="0">
                <a:solidFill>
                  <a:srgbClr val="FF0000"/>
                </a:solidFill>
              </a:rPr>
              <a:t> Human</a:t>
            </a:r>
            <a:r>
              <a:rPr lang="en-US" sz="1600" dirty="0">
                <a:solidFill>
                  <a:prstClr val="black"/>
                </a:solidFill>
              </a:rPr>
              <a:t>, </a:t>
            </a:r>
            <a:r>
              <a:rPr lang="en-US" sz="1600" dirty="0">
                <a:solidFill>
                  <a:srgbClr val="008000"/>
                </a:solidFill>
              </a:rPr>
              <a:t>Worm</a:t>
            </a:r>
            <a:r>
              <a:rPr lang="en-US" sz="1600" dirty="0">
                <a:solidFill>
                  <a:prstClr val="black"/>
                </a:solidFill>
              </a:rPr>
              <a:t> &amp; </a:t>
            </a:r>
            <a:r>
              <a:rPr lang="en-US" sz="1600" dirty="0">
                <a:solidFill>
                  <a:srgbClr val="0000FF"/>
                </a:solidFill>
              </a:rPr>
              <a:t>Fly</a:t>
            </a:r>
            <a:endParaRPr lang="en-US" sz="3200" dirty="0">
              <a:solidFill>
                <a:prstClr val="black"/>
              </a:solidFill>
            </a:endParaRPr>
          </a:p>
        </p:txBody>
      </p:sp>
      <p:sp>
        <p:nvSpPr>
          <p:cNvPr id="9" name="TextBox 4"/>
          <p:cNvSpPr txBox="1">
            <a:spLocks noChangeArrowheads="1"/>
          </p:cNvSpPr>
          <p:nvPr/>
        </p:nvSpPr>
        <p:spPr bwMode="auto">
          <a:xfrm>
            <a:off x="5838020" y="6596390"/>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31849858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988" y="49256"/>
            <a:ext cx="8810926" cy="610707"/>
          </a:xfrm>
        </p:spPr>
        <p:txBody>
          <a:bodyPr/>
          <a:lstStyle/>
          <a:p>
            <a:r>
              <a:rPr lang="en-US" dirty="0"/>
              <a:t>Conserved modules exhibit </a:t>
            </a:r>
            <a:r>
              <a:rPr lang="en-US" dirty="0" smtClean="0"/>
              <a:t>canonical hourglass behavior</a:t>
            </a:r>
            <a:endParaRPr lang="en-US" dirty="0"/>
          </a:p>
        </p:txBody>
      </p:sp>
      <p:pic>
        <p:nvPicPr>
          <p:cNvPr id="1620" name="pasted-image.png"/>
          <p:cNvPicPr/>
          <p:nvPr/>
        </p:nvPicPr>
        <p:blipFill>
          <a:blip r:embed="rId3">
            <a:extLst/>
          </a:blip>
          <a:stretch>
            <a:fillRect/>
          </a:stretch>
        </p:blipFill>
        <p:spPr>
          <a:xfrm>
            <a:off x="94499" y="1054932"/>
            <a:ext cx="4103975" cy="2575946"/>
          </a:xfrm>
          <a:prstGeom prst="rect">
            <a:avLst/>
          </a:prstGeom>
          <a:ln w="12700">
            <a:miter lim="400000"/>
          </a:ln>
        </p:spPr>
      </p:pic>
      <p:sp>
        <p:nvSpPr>
          <p:cNvPr id="1621" name="Shape 1621"/>
          <p:cNvSpPr/>
          <p:nvPr/>
        </p:nvSpPr>
        <p:spPr>
          <a:xfrm>
            <a:off x="136237" y="3524672"/>
            <a:ext cx="1920761" cy="1692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vl1pPr>
          </a:lstStyle>
          <a:p>
            <a:pPr fontAlgn="auto">
              <a:spcBef>
                <a:spcPts val="0"/>
              </a:spcBef>
              <a:spcAft>
                <a:spcPts val="0"/>
              </a:spcAft>
              <a:defRPr sz="1800"/>
            </a:pPr>
            <a:r>
              <a:rPr sz="1100" b="0" kern="0" dirty="0">
                <a:solidFill>
                  <a:sysClr val="windowText" lastClr="000000"/>
                </a:solidFill>
                <a:latin typeface="Arial"/>
                <a:ea typeface="Arial"/>
                <a:cs typeface="Arial"/>
                <a:sym typeface="Arial"/>
              </a:rPr>
              <a:t>Illustrations courtesy Naoki Irie</a:t>
            </a:r>
          </a:p>
        </p:txBody>
      </p:sp>
      <p:sp>
        <p:nvSpPr>
          <p:cNvPr id="1622" name="Shape 1622"/>
          <p:cNvSpPr/>
          <p:nvPr/>
        </p:nvSpPr>
        <p:spPr>
          <a:xfrm>
            <a:off x="3447105" y="2210778"/>
            <a:ext cx="1213878" cy="26425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200"/>
            </a:lvl1pPr>
          </a:lstStyle>
          <a:p>
            <a:pPr fontAlgn="auto">
              <a:spcBef>
                <a:spcPts val="0"/>
              </a:spcBef>
              <a:spcAft>
                <a:spcPts val="0"/>
              </a:spcAft>
              <a:defRPr sz="1800"/>
            </a:pPr>
            <a:r>
              <a:rPr b="0" kern="0" dirty="0">
                <a:solidFill>
                  <a:sysClr val="windowText" lastClr="000000"/>
                </a:solidFill>
                <a:latin typeface="Arial"/>
                <a:ea typeface="Arial"/>
                <a:cs typeface="Arial"/>
                <a:sym typeface="Arial"/>
              </a:rPr>
              <a:t>Phylotypic stage</a:t>
            </a:r>
          </a:p>
        </p:txBody>
      </p:sp>
      <p:pic>
        <p:nvPicPr>
          <p:cNvPr id="1623" name="pasted-image.pdf"/>
          <p:cNvPicPr/>
          <p:nvPr/>
        </p:nvPicPr>
        <p:blipFill>
          <a:blip r:embed="rId4">
            <a:extLst/>
          </a:blip>
          <a:stretch>
            <a:fillRect/>
          </a:stretch>
        </p:blipFill>
        <p:spPr>
          <a:xfrm>
            <a:off x="5186808" y="727204"/>
            <a:ext cx="2857885" cy="2411776"/>
          </a:xfrm>
          <a:prstGeom prst="rect">
            <a:avLst/>
          </a:prstGeom>
          <a:ln w="12700">
            <a:miter lim="400000"/>
          </a:ln>
        </p:spPr>
      </p:pic>
      <p:sp>
        <p:nvSpPr>
          <p:cNvPr id="1624" name="Shape 1624"/>
          <p:cNvSpPr/>
          <p:nvPr/>
        </p:nvSpPr>
        <p:spPr>
          <a:xfrm>
            <a:off x="5110004" y="3188861"/>
            <a:ext cx="3817653" cy="738664"/>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defRPr sz="1000"/>
            </a:lvl1pPr>
          </a:lstStyle>
          <a:p>
            <a:pPr fontAlgn="auto">
              <a:spcBef>
                <a:spcPts val="0"/>
              </a:spcBef>
              <a:spcAft>
                <a:spcPts val="0"/>
              </a:spcAft>
              <a:defRPr sz="1800"/>
            </a:pPr>
            <a:r>
              <a:rPr sz="1600" b="0" kern="0" dirty="0">
                <a:solidFill>
                  <a:sysClr val="windowText" lastClr="000000"/>
                </a:solidFill>
                <a:latin typeface="Arial"/>
                <a:ea typeface="Arial"/>
                <a:cs typeface="Arial"/>
                <a:sym typeface="Arial"/>
              </a:rPr>
              <a:t>Expression divergence across species is minimized during phylotypic stage (Kalinka et al. Nature 2010)</a:t>
            </a:r>
          </a:p>
        </p:txBody>
      </p:sp>
      <p:pic>
        <p:nvPicPr>
          <p:cNvPr id="1625" name="pasted-image.png"/>
          <p:cNvPicPr/>
          <p:nvPr/>
        </p:nvPicPr>
        <p:blipFill>
          <a:blip r:embed="rId5">
            <a:extLst/>
          </a:blip>
          <a:stretch>
            <a:fillRect/>
          </a:stretch>
        </p:blipFill>
        <p:spPr>
          <a:xfrm>
            <a:off x="386833" y="3887200"/>
            <a:ext cx="3087107" cy="2845928"/>
          </a:xfrm>
          <a:prstGeom prst="rect">
            <a:avLst/>
          </a:prstGeom>
          <a:ln w="12700">
            <a:miter lim="400000"/>
          </a:ln>
        </p:spPr>
      </p:pic>
      <p:sp>
        <p:nvSpPr>
          <p:cNvPr id="12" name="Content Placeholder 2"/>
          <p:cNvSpPr txBox="1">
            <a:spLocks/>
          </p:cNvSpPr>
          <p:nvPr/>
        </p:nvSpPr>
        <p:spPr>
          <a:xfrm>
            <a:off x="3706846" y="4153014"/>
            <a:ext cx="5071393" cy="1500243"/>
          </a:xfrm>
          <a:prstGeom prst="rect">
            <a:avLst/>
          </a:prstGeom>
          <a:ln w="12700">
            <a:miter lim="400000"/>
          </a:ln>
          <a:extLst>
            <a:ext uri="{C572A759-6A51-4108-AA02-DFA0A04FC94B}">
              <ma14:wrappingTextBoxFlag xmlns:ma14="http://schemas.microsoft.com/office/mac/drawingml/2011/main" val="1"/>
            </a:ext>
          </a:extLst>
        </p:spPr>
        <p:txBody>
          <a:bodyPr lIns="45719" rIns="45719" rtlCol="0">
            <a:noAutofit/>
          </a:bodyPr>
          <a:lst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a:lstStyle>
          <a:p>
            <a:pPr marL="0" indent="0">
              <a:buFont typeface="Arial"/>
              <a:buNone/>
              <a:defRPr/>
            </a:pPr>
            <a:r>
              <a:rPr lang="en-US" sz="1800" b="0" u="sng" dirty="0" smtClean="0">
                <a:ea typeface="+mn-ea"/>
                <a:cs typeface="+mn-cs"/>
              </a:rPr>
              <a:t>Canonical Inter-organism Behavior</a:t>
            </a:r>
          </a:p>
          <a:p>
            <a:pPr>
              <a:defRPr/>
            </a:pPr>
            <a:r>
              <a:rPr lang="en-US" sz="1800" b="0" dirty="0" smtClean="0">
                <a:ea typeface="+mn-ea"/>
                <a:cs typeface="+mn-cs"/>
              </a:rPr>
              <a:t>“Hourglass hypothesis”: all organisms go through a particular stage in embryonic development ("</a:t>
            </a:r>
            <a:r>
              <a:rPr lang="en-US" sz="1800" b="0" dirty="0" err="1" smtClean="0">
                <a:ea typeface="+mn-ea"/>
                <a:cs typeface="+mn-cs"/>
              </a:rPr>
              <a:t>phylotypic</a:t>
            </a:r>
            <a:r>
              <a:rPr lang="en-US" sz="1800" b="0" dirty="0" smtClean="0">
                <a:ea typeface="+mn-ea"/>
                <a:cs typeface="+mn-cs"/>
              </a:rPr>
              <a:t>" stage) where </a:t>
            </a:r>
            <a:br>
              <a:rPr lang="en-US" sz="1800" b="0" dirty="0" smtClean="0">
                <a:ea typeface="+mn-ea"/>
                <a:cs typeface="+mn-cs"/>
              </a:rPr>
            </a:br>
            <a:r>
              <a:rPr lang="en-US" sz="1800" b="0" dirty="0" smtClean="0">
                <a:ea typeface="+mn-ea"/>
                <a:cs typeface="+mn-cs"/>
              </a:rPr>
              <a:t>inter-organism expression differences of orthologous genes are smallest.</a:t>
            </a:r>
          </a:p>
          <a:p>
            <a:pPr>
              <a:defRPr/>
            </a:pPr>
            <a:r>
              <a:rPr lang="en-US" sz="1800" dirty="0" smtClean="0">
                <a:solidFill>
                  <a:srgbClr val="FF0000"/>
                </a:solidFill>
                <a:ea typeface="+mn-ea"/>
                <a:cs typeface="+mn-cs"/>
              </a:rPr>
              <a:t>We identify modules (12 out of 16) which have this behavior at the </a:t>
            </a:r>
            <a:r>
              <a:rPr lang="en-US" sz="1800" dirty="0" err="1" smtClean="0">
                <a:solidFill>
                  <a:srgbClr val="FF0000"/>
                </a:solidFill>
                <a:ea typeface="+mn-ea"/>
                <a:cs typeface="+mn-cs"/>
              </a:rPr>
              <a:t>phylotypic</a:t>
            </a:r>
            <a:r>
              <a:rPr lang="en-US" sz="1800" dirty="0" smtClean="0">
                <a:solidFill>
                  <a:srgbClr val="FF0000"/>
                </a:solidFill>
                <a:ea typeface="+mn-ea"/>
                <a:cs typeface="+mn-cs"/>
              </a:rPr>
              <a:t> stage.</a:t>
            </a:r>
          </a:p>
          <a:p>
            <a:pPr marL="0" indent="0">
              <a:buFont typeface="Arial"/>
              <a:buNone/>
              <a:defRPr/>
            </a:pPr>
            <a:endParaRPr lang="en-US" sz="1800" b="0" dirty="0">
              <a:ea typeface="+mn-ea"/>
              <a:cs typeface="+mn-cs"/>
            </a:endParaRPr>
          </a:p>
        </p:txBody>
      </p:sp>
      <p:sp>
        <p:nvSpPr>
          <p:cNvPr id="13" name="TextBox 97"/>
          <p:cNvSpPr txBox="1">
            <a:spLocks noChangeArrowheads="1"/>
          </p:cNvSpPr>
          <p:nvPr/>
        </p:nvSpPr>
        <p:spPr bwMode="auto">
          <a:xfrm>
            <a:off x="94508" y="6375344"/>
            <a:ext cx="81444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fontAlgn="auto" hangingPunct="1">
              <a:spcBef>
                <a:spcPts val="0"/>
              </a:spcBef>
              <a:spcAft>
                <a:spcPts val="0"/>
              </a:spcAft>
            </a:pPr>
            <a:r>
              <a:rPr lang="en-US" sz="1000" b="0" dirty="0" err="1">
                <a:solidFill>
                  <a:srgbClr val="000000"/>
                </a:solidFill>
                <a:cs typeface="Arial" charset="0"/>
              </a:rPr>
              <a:t>phylotypic</a:t>
            </a:r>
            <a:r>
              <a:rPr lang="en-US" sz="1000" b="0" dirty="0">
                <a:solidFill>
                  <a:srgbClr val="000000"/>
                </a:solidFill>
                <a:cs typeface="Arial" charset="0"/>
              </a:rPr>
              <a:t> stage</a:t>
            </a:r>
          </a:p>
        </p:txBody>
      </p:sp>
      <p:sp>
        <p:nvSpPr>
          <p:cNvPr id="14" name="TextBox 4"/>
          <p:cNvSpPr txBox="1">
            <a:spLocks noChangeArrowheads="1"/>
          </p:cNvSpPr>
          <p:nvPr/>
        </p:nvSpPr>
        <p:spPr bwMode="auto">
          <a:xfrm>
            <a:off x="5839718" y="6596390"/>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
        <p:nvSpPr>
          <p:cNvPr id="15" name="矩形 100"/>
          <p:cNvSpPr/>
          <p:nvPr/>
        </p:nvSpPr>
        <p:spPr>
          <a:xfrm>
            <a:off x="363618" y="6234001"/>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Tree>
    <p:extLst>
      <p:ext uri="{BB962C8B-B14F-4D97-AF65-F5344CB8AC3E}">
        <p14:creationId xmlns:p14="http://schemas.microsoft.com/office/powerpoint/2010/main" val="409656627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592" y="3412559"/>
            <a:ext cx="3657600" cy="33147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84001" name="Picture 4" descr="ED_Figures_ALL.pdf"/>
          <p:cNvPicPr>
            <a:picLocks noChangeAspect="1"/>
          </p:cNvPicPr>
          <p:nvPr/>
        </p:nvPicPr>
        <p:blipFill>
          <a:blip r:embed="rId3">
            <a:extLst>
              <a:ext uri="{28A0092B-C50C-407E-A947-70E740481C1C}">
                <a14:useLocalDpi xmlns:a14="http://schemas.microsoft.com/office/drawing/2010/main" val="0"/>
              </a:ext>
            </a:extLst>
          </a:blip>
          <a:srcRect l="51610" t="22575" b="16914"/>
          <a:stretch>
            <a:fillRect/>
          </a:stretch>
        </p:blipFill>
        <p:spPr bwMode="auto">
          <a:xfrm>
            <a:off x="5635625" y="3776663"/>
            <a:ext cx="2967038" cy="286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2" name="Title 1"/>
          <p:cNvSpPr>
            <a:spLocks noGrp="1"/>
          </p:cNvSpPr>
          <p:nvPr>
            <p:ph type="title"/>
          </p:nvPr>
        </p:nvSpPr>
        <p:spPr>
          <a:xfrm>
            <a:off x="1246338" y="-136220"/>
            <a:ext cx="6289675" cy="774700"/>
          </a:xfrm>
        </p:spPr>
        <p:txBody>
          <a:bodyPr/>
          <a:lstStyle/>
          <a:p>
            <a:pPr eaLnBrk="1" hangingPunct="1"/>
            <a:r>
              <a:rPr lang="en-US" dirty="0">
                <a:latin typeface="Calibri" charset="0"/>
              </a:rPr>
              <a:t>Hourglass Behavior</a:t>
            </a:r>
          </a:p>
        </p:txBody>
      </p:sp>
      <p:sp>
        <p:nvSpPr>
          <p:cNvPr id="3" name="Content Placeholder 2"/>
          <p:cNvSpPr>
            <a:spLocks noGrp="1"/>
          </p:cNvSpPr>
          <p:nvPr>
            <p:ph idx="1"/>
          </p:nvPr>
        </p:nvSpPr>
        <p:spPr>
          <a:xfrm>
            <a:off x="24466" y="533207"/>
            <a:ext cx="5240337" cy="4578350"/>
          </a:xfrm>
        </p:spPr>
        <p:txBody>
          <a:bodyPr rtlCol="0">
            <a:normAutofit/>
          </a:bodyPr>
          <a:lstStyle/>
          <a:p>
            <a:pPr marL="0" indent="0" eaLnBrk="1" fontAlgn="auto" hangingPunct="1">
              <a:spcAft>
                <a:spcPts val="0"/>
              </a:spcAft>
              <a:buFont typeface="Arial"/>
              <a:buNone/>
              <a:defRPr/>
            </a:pPr>
            <a:r>
              <a:rPr lang="en-US" b="1" u="sng" dirty="0" smtClean="0">
                <a:ea typeface="+mn-ea"/>
                <a:cs typeface="+mn-cs"/>
              </a:rPr>
              <a:t>Intra</a:t>
            </a:r>
            <a:r>
              <a:rPr lang="en-US" b="1" u="sng" dirty="0">
                <a:ea typeface="+mn-ea"/>
                <a:cs typeface="+mn-cs"/>
              </a:rPr>
              <a:t>-organism</a:t>
            </a:r>
            <a:r>
              <a:rPr lang="en-US" b="1" u="sng" dirty="0" smtClean="0">
                <a:ea typeface="+mn-ea"/>
                <a:cs typeface="+mn-cs"/>
              </a:rPr>
              <a:t> Behavior also Present</a:t>
            </a:r>
            <a:endParaRPr lang="en-US" b="1" u="sng" dirty="0">
              <a:ea typeface="+mn-ea"/>
              <a:cs typeface="+mn-cs"/>
            </a:endParaRPr>
          </a:p>
          <a:p>
            <a:pPr eaLnBrk="1" fontAlgn="auto" hangingPunct="1">
              <a:spcAft>
                <a:spcPts val="0"/>
              </a:spcAft>
              <a:buFont typeface="Arial"/>
              <a:buChar char="•"/>
              <a:defRPr/>
            </a:pPr>
            <a:r>
              <a:rPr lang="en-US" sz="2000" dirty="0">
                <a:ea typeface="+mn-ea"/>
                <a:cs typeface="+mn-cs"/>
              </a:rPr>
              <a:t>We observe that the expression of genes across </a:t>
            </a:r>
            <a:r>
              <a:rPr lang="en-US" sz="2000" dirty="0" smtClean="0">
                <a:ea typeface="+mn-ea"/>
                <a:cs typeface="+mn-cs"/>
              </a:rPr>
              <a:t>12 modules </a:t>
            </a:r>
            <a:r>
              <a:rPr lang="en-US" sz="2000" dirty="0">
                <a:ea typeface="+mn-ea"/>
                <a:cs typeface="+mn-cs"/>
              </a:rPr>
              <a:t>are the most tightly coordinated at the phylotypic stage (fly). </a:t>
            </a:r>
          </a:p>
          <a:p>
            <a:pPr eaLnBrk="1" fontAlgn="auto" hangingPunct="1">
              <a:spcAft>
                <a:spcPts val="0"/>
              </a:spcAft>
              <a:buFont typeface="Arial"/>
              <a:buChar char="•"/>
              <a:defRPr/>
            </a:pPr>
            <a:r>
              <a:rPr lang="en-US" sz="2000" dirty="0">
                <a:ea typeface="+mn-ea"/>
                <a:cs typeface="+mn-cs"/>
              </a:rPr>
              <a:t>Strongly correlated correlation at phylotypic stage (worm).</a:t>
            </a:r>
            <a:r>
              <a:rPr lang="en-US" dirty="0">
                <a:ea typeface="+mn-ea"/>
                <a:cs typeface="+mn-cs"/>
              </a:rPr>
              <a:t> </a:t>
            </a:r>
          </a:p>
          <a:p>
            <a:pPr marL="0" indent="0" eaLnBrk="1" fontAlgn="auto" hangingPunct="1">
              <a:spcAft>
                <a:spcPts val="0"/>
              </a:spcAft>
              <a:buFont typeface="Arial"/>
              <a:buNone/>
              <a:defRPr/>
            </a:pPr>
            <a:endParaRPr lang="en-US" dirty="0">
              <a:ea typeface="+mn-ea"/>
              <a:cs typeface="+mn-cs"/>
            </a:endParaRPr>
          </a:p>
        </p:txBody>
      </p:sp>
      <p:sp>
        <p:nvSpPr>
          <p:cNvPr id="97" name="矩形 100"/>
          <p:cNvSpPr/>
          <p:nvPr/>
        </p:nvSpPr>
        <p:spPr>
          <a:xfrm>
            <a:off x="6911975" y="377825"/>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
        <p:nvSpPr>
          <p:cNvPr id="384006" name="TextBox 97"/>
          <p:cNvSpPr txBox="1">
            <a:spLocks noChangeArrowheads="1"/>
          </p:cNvSpPr>
          <p:nvPr/>
        </p:nvSpPr>
        <p:spPr bwMode="auto">
          <a:xfrm>
            <a:off x="7188200" y="319088"/>
            <a:ext cx="131445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a:solidFill>
                  <a:srgbClr val="000000"/>
                </a:solidFill>
                <a:cs typeface="Arial" charset="0"/>
              </a:rPr>
              <a:t>phylotypic stage</a:t>
            </a:r>
          </a:p>
        </p:txBody>
      </p:sp>
      <p:pic>
        <p:nvPicPr>
          <p:cNvPr id="384007" name="Picture 16" descr="modEncode-Fig3-v4.pdf"/>
          <p:cNvPicPr>
            <a:picLocks noChangeAspect="1"/>
          </p:cNvPicPr>
          <p:nvPr/>
        </p:nvPicPr>
        <p:blipFill>
          <a:blip r:embed="rId4">
            <a:extLst>
              <a:ext uri="{28A0092B-C50C-407E-A947-70E740481C1C}">
                <a14:useLocalDpi xmlns:a14="http://schemas.microsoft.com/office/drawing/2010/main" val="0"/>
              </a:ext>
            </a:extLst>
          </a:blip>
          <a:srcRect t="56790" r="64978"/>
          <a:stretch>
            <a:fillRect/>
          </a:stretch>
        </p:blipFill>
        <p:spPr bwMode="auto">
          <a:xfrm>
            <a:off x="5667375" y="812800"/>
            <a:ext cx="3108325" cy="2963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80153343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385025" name="Picture 6" descr="stage_mapping.pdf"/>
          <p:cNvPicPr>
            <a:picLocks noChangeAspect="1"/>
          </p:cNvPicPr>
          <p:nvPr/>
        </p:nvPicPr>
        <p:blipFill>
          <a:blip r:embed="rId2">
            <a:extLst>
              <a:ext uri="{28A0092B-C50C-407E-A947-70E740481C1C}">
                <a14:useLocalDpi xmlns:a14="http://schemas.microsoft.com/office/drawing/2010/main" val="0"/>
              </a:ext>
            </a:extLst>
          </a:blip>
          <a:srcRect r="59630"/>
          <a:stretch>
            <a:fillRect/>
          </a:stretch>
        </p:blipFill>
        <p:spPr bwMode="auto">
          <a:xfrm>
            <a:off x="0" y="1236663"/>
            <a:ext cx="3690938" cy="558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5026"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92500" lnSpcReduction="20000"/>
          </a:bodyPr>
          <a:lstStyle/>
          <a:p>
            <a:pPr eaLnBrk="1" fontAlgn="auto" hangingPunct="1">
              <a:spcAft>
                <a:spcPts val="0"/>
              </a:spcAft>
              <a:buFont typeface="Arial"/>
              <a:buChar char="•"/>
              <a:defRPr/>
            </a:pPr>
            <a:r>
              <a:rPr lang="en-US" dirty="0" smtClean="0">
                <a:ea typeface="+mn-ea"/>
                <a:cs typeface="+mn-cs"/>
              </a:rPr>
              <a:t>Align developmental stages using shared </a:t>
            </a:r>
            <a:r>
              <a:rPr lang="en-US" dirty="0" err="1" smtClean="0">
                <a:ea typeface="+mn-ea"/>
                <a:cs typeface="+mn-cs"/>
              </a:rPr>
              <a:t>orthologs</a:t>
            </a:r>
            <a:r>
              <a:rPr lang="en-US" dirty="0" smtClean="0">
                <a:ea typeface="+mn-ea"/>
                <a:cs typeface="+mn-cs"/>
              </a:rPr>
              <a:t> between worm and fly</a:t>
            </a:r>
          </a:p>
          <a:p>
            <a:pPr lvl="1" eaLnBrk="1" fontAlgn="auto" hangingPunct="1">
              <a:spcAft>
                <a:spcPts val="0"/>
              </a:spcAft>
              <a:buFont typeface="Arial"/>
              <a:buChar char="–"/>
              <a:defRPr/>
            </a:pPr>
            <a:r>
              <a:rPr lang="en-US" dirty="0">
                <a:ea typeface="+mn-ea"/>
              </a:rPr>
              <a:t>Reuse of genes </a:t>
            </a:r>
            <a:r>
              <a:rPr lang="en-US" dirty="0" smtClean="0">
                <a:ea typeface="+mn-ea"/>
              </a:rPr>
              <a:t>from LE </a:t>
            </a:r>
            <a:r>
              <a:rPr lang="en-US" dirty="0">
                <a:ea typeface="+mn-ea"/>
              </a:rPr>
              <a:t>in worm in fly </a:t>
            </a:r>
            <a:r>
              <a:rPr lang="en-US" dirty="0" smtClean="0">
                <a:ea typeface="+mn-ea"/>
              </a:rPr>
              <a:t>pupa</a:t>
            </a:r>
          </a:p>
          <a:p>
            <a:pPr eaLnBrk="1" fontAlgn="auto" hangingPunct="1">
              <a:spcAft>
                <a:spcPts val="0"/>
              </a:spcAft>
              <a:buFont typeface="Arial"/>
              <a:buChar char="•"/>
              <a:defRPr/>
            </a:pPr>
            <a:r>
              <a:rPr lang="en-US" dirty="0" smtClean="0">
                <a:ea typeface="+mn-ea"/>
                <a:cs typeface="+mn-cs"/>
              </a:rPr>
              <a:t>Using only </a:t>
            </a:r>
            <a:r>
              <a:rPr lang="en-US" dirty="0" err="1" smtClean="0">
                <a:ea typeface="+mn-ea"/>
                <a:cs typeface="+mn-cs"/>
              </a:rPr>
              <a:t>orthologs</a:t>
            </a:r>
            <a:r>
              <a:rPr lang="en-US" dirty="0" smtClean="0">
                <a:ea typeface="+mn-ea"/>
                <a:cs typeface="+mn-cs"/>
              </a:rPr>
              <a:t> in hourglass modules we find similar behavior except for absence of genes at the </a:t>
            </a:r>
            <a:r>
              <a:rPr lang="en-US" dirty="0" err="1" smtClean="0">
                <a:ea typeface="+mn-ea"/>
                <a:cs typeface="+mn-cs"/>
              </a:rPr>
              <a:t>phylotypic</a:t>
            </a:r>
            <a:r>
              <a:rPr lang="en-US" dirty="0" smtClean="0">
                <a:ea typeface="+mn-ea"/>
                <a:cs typeface="+mn-cs"/>
              </a:rPr>
              <a:t> stage</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pic>
        <p:nvPicPr>
          <p:cNvPr id="385029" name="Picture 7" descr="ED_Figures_ALL.pdf"/>
          <p:cNvPicPr>
            <a:picLocks noChangeAspect="1"/>
          </p:cNvPicPr>
          <p:nvPr/>
        </p:nvPicPr>
        <p:blipFill>
          <a:blip r:embed="rId3">
            <a:extLst>
              <a:ext uri="{28A0092B-C50C-407E-A947-70E740481C1C}">
                <a14:useLocalDpi xmlns:a14="http://schemas.microsoft.com/office/drawing/2010/main" val="0"/>
              </a:ext>
            </a:extLst>
          </a:blip>
          <a:srcRect t="53117" b="16173"/>
          <a:stretch>
            <a:fillRect/>
          </a:stretch>
        </p:blipFill>
        <p:spPr bwMode="auto">
          <a:xfrm>
            <a:off x="158750" y="4400550"/>
            <a:ext cx="8875713" cy="210661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385030" name="Picture 8" descr="stage_mapping.pdf"/>
          <p:cNvPicPr>
            <a:picLocks noChangeAspect="1"/>
          </p:cNvPicPr>
          <p:nvPr/>
        </p:nvPicPr>
        <p:blipFill>
          <a:blip r:embed="rId2">
            <a:extLst>
              <a:ext uri="{28A0092B-C50C-407E-A947-70E740481C1C}">
                <a14:useLocalDpi xmlns:a14="http://schemas.microsoft.com/office/drawing/2010/main" val="0"/>
              </a:ext>
            </a:extLst>
          </a:blip>
          <a:srcRect l="82130" r="5370" b="53903"/>
          <a:stretch>
            <a:fillRect/>
          </a:stretch>
        </p:blipFill>
        <p:spPr bwMode="auto">
          <a:xfrm>
            <a:off x="3538538" y="1397000"/>
            <a:ext cx="1143000" cy="257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5031" name="TextBox 4"/>
          <p:cNvSpPr txBox="1">
            <a:spLocks noChangeArrowheads="1"/>
          </p:cNvSpPr>
          <p:nvPr/>
        </p:nvSpPr>
        <p:spPr bwMode="auto">
          <a:xfrm>
            <a:off x="4681538" y="1397000"/>
            <a:ext cx="42672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For worm &amp; fly find stage-specific genes</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We can align developmental stages using fraction of shared orthologs between worm and fly amongst these</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Reuse of genes from LE in worm in fly pupa</a:t>
            </a:r>
          </a:p>
          <a:p>
            <a:pPr eaLnBrk="1" hangingPunct="1"/>
            <a:endParaRPr lang="en-US" sz="1800" b="0">
              <a:solidFill>
                <a:srgbClr val="000000"/>
              </a:solidFill>
              <a:latin typeface="Calibri" charset="0"/>
            </a:endParaRPr>
          </a:p>
        </p:txBody>
      </p:sp>
      <p:sp>
        <p:nvSpPr>
          <p:cNvPr id="385032" name="TextBox 5"/>
          <p:cNvSpPr txBox="1">
            <a:spLocks noChangeArrowheads="1"/>
          </p:cNvSpPr>
          <p:nvPr/>
        </p:nvSpPr>
        <p:spPr bwMode="auto">
          <a:xfrm>
            <a:off x="355600" y="5046663"/>
            <a:ext cx="191611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FFAA58"/>
                </a:solidFill>
                <a:latin typeface="Calibri" charset="0"/>
              </a:rPr>
              <a:t>primary alignment</a:t>
            </a:r>
          </a:p>
        </p:txBody>
      </p:sp>
      <p:sp>
        <p:nvSpPr>
          <p:cNvPr id="385033" name="TextBox 9"/>
          <p:cNvSpPr txBox="1">
            <a:spLocks noChangeArrowheads="1"/>
          </p:cNvSpPr>
          <p:nvPr/>
        </p:nvSpPr>
        <p:spPr bwMode="auto">
          <a:xfrm>
            <a:off x="6451600" y="5081588"/>
            <a:ext cx="21463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C037FF"/>
                </a:solidFill>
                <a:latin typeface="Calibri" charset="0"/>
              </a:rPr>
              <a:t>secondary alignment</a:t>
            </a:r>
          </a:p>
        </p:txBody>
      </p:sp>
      <p:sp>
        <p:nvSpPr>
          <p:cNvPr id="385034" name="TextBox 12"/>
          <p:cNvSpPr txBox="1">
            <a:spLocks noChangeArrowheads="1"/>
          </p:cNvSpPr>
          <p:nvPr/>
        </p:nvSpPr>
        <p:spPr bwMode="auto">
          <a:xfrm>
            <a:off x="165100" y="4398963"/>
            <a:ext cx="4476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FF"/>
                </a:solidFill>
                <a:latin typeface="Calibri" charset="0"/>
              </a:rPr>
              <a:t>Fly</a:t>
            </a:r>
          </a:p>
        </p:txBody>
      </p:sp>
      <p:sp>
        <p:nvSpPr>
          <p:cNvPr id="385035" name="TextBox 13"/>
          <p:cNvSpPr txBox="1">
            <a:spLocks noChangeArrowheads="1"/>
          </p:cNvSpPr>
          <p:nvPr/>
        </p:nvSpPr>
        <p:spPr bwMode="auto">
          <a:xfrm>
            <a:off x="160338" y="6142038"/>
            <a:ext cx="7778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8000"/>
                </a:solidFill>
                <a:latin typeface="Calibri" charset="0"/>
              </a:rPr>
              <a:t>Worm</a:t>
            </a:r>
          </a:p>
        </p:txBody>
      </p:sp>
      <p:sp>
        <p:nvSpPr>
          <p:cNvPr id="16" name="Rectangle 15"/>
          <p:cNvSpPr/>
          <p:nvPr/>
        </p:nvSpPr>
        <p:spPr>
          <a:xfrm>
            <a:off x="355600" y="1160463"/>
            <a:ext cx="582613" cy="762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5"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49105560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6" descr="stage_mapping.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36663"/>
            <a:ext cx="9144000" cy="558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6050"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92500"/>
          </a:bodyPr>
          <a:lstStyle/>
          <a:p>
            <a:pPr marL="0" indent="0" eaLnBrk="1" fontAlgn="auto" hangingPunct="1">
              <a:spcAft>
                <a:spcPts val="0"/>
              </a:spcAft>
              <a:buFont typeface="Arial"/>
              <a:buNone/>
              <a:defRPr/>
            </a:pPr>
            <a:r>
              <a:rPr lang="en-US" dirty="0" smtClean="0">
                <a:ea typeface="+mn-ea"/>
                <a:cs typeface="+mn-cs"/>
              </a:rPr>
              <a:t>Using only orthologs in 12 "hourglass" modules show stronger alignment except for absence of genes at the phylotypic stage</a:t>
            </a:r>
          </a:p>
          <a:p>
            <a:pPr lvl="1" eaLnBrk="1" fontAlgn="auto" hangingPunct="1">
              <a:spcAft>
                <a:spcPts val="0"/>
              </a:spcAft>
              <a:buFont typeface="Arial"/>
              <a:buChar char="–"/>
              <a:defRPr/>
            </a:pPr>
            <a:r>
              <a:rPr lang="en-US" dirty="0" smtClean="0">
                <a:ea typeface="+mn-ea"/>
              </a:rPr>
              <a:t>By definition genes in hourglass modules are not </a:t>
            </a:r>
            <a:r>
              <a:rPr lang="en-US" dirty="0" err="1" smtClean="0">
                <a:ea typeface="+mn-ea"/>
              </a:rPr>
              <a:t>phylotypic</a:t>
            </a:r>
            <a:r>
              <a:rPr lang="en-US" dirty="0" smtClean="0">
                <a:ea typeface="+mn-ea"/>
              </a:rPr>
              <a:t> stage specific, hence the gap</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sp>
        <p:nvSpPr>
          <p:cNvPr id="7"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48697531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Conserved gene regulatory networks between worm and fly?</a:t>
            </a:r>
            <a:endParaRPr lang="en-US" dirty="0"/>
          </a:p>
        </p:txBody>
      </p:sp>
      <p:sp>
        <p:nvSpPr>
          <p:cNvPr id="3" name="Content Placeholder 2"/>
          <p:cNvSpPr>
            <a:spLocks noGrp="1"/>
          </p:cNvSpPr>
          <p:nvPr>
            <p:ph idx="1"/>
          </p:nvPr>
        </p:nvSpPr>
        <p:spPr/>
        <p:txBody>
          <a:bodyPr/>
          <a:lstStyle/>
          <a:p>
            <a:r>
              <a:rPr lang="en-US" dirty="0" smtClean="0"/>
              <a:t>Orthologous genes between worm and fly</a:t>
            </a:r>
          </a:p>
          <a:p>
            <a:r>
              <a:rPr lang="en-US" dirty="0" smtClean="0"/>
              <a:t>Many co-expressed orthologous genes during embryonic development, especially at </a:t>
            </a:r>
            <a:r>
              <a:rPr lang="en-US" dirty="0" err="1" smtClean="0"/>
              <a:t>phylotypic</a:t>
            </a:r>
            <a:r>
              <a:rPr lang="en-US" dirty="0" smtClean="0"/>
              <a:t> </a:t>
            </a:r>
            <a:r>
              <a:rPr lang="en-US" dirty="0" err="1" smtClean="0"/>
              <a:t>stage;e.g</a:t>
            </a:r>
            <a:r>
              <a:rPr lang="en-US" dirty="0" smtClean="0"/>
              <a:t>., hourglass and alignment gap</a:t>
            </a:r>
          </a:p>
          <a:p>
            <a:r>
              <a:rPr lang="en-US" dirty="0" smtClean="0"/>
              <a:t>Co-expression implies co-regulation</a:t>
            </a:r>
          </a:p>
          <a:p>
            <a:endParaRPr lang="en-US" dirty="0" smtClean="0"/>
          </a:p>
          <a:p>
            <a:r>
              <a:rPr lang="en-US" i="1" dirty="0" smtClean="0"/>
              <a:t>Do there exist </a:t>
            </a:r>
            <a:r>
              <a:rPr lang="en-US" b="1" i="1" dirty="0" smtClean="0"/>
              <a:t>internally</a:t>
            </a:r>
            <a:r>
              <a:rPr lang="en-US" i="1" dirty="0" smtClean="0"/>
              <a:t> conserved gene regulatory networks in orthologous genes driving orthologous gene co-expression?</a:t>
            </a:r>
          </a:p>
          <a:p>
            <a:pPr lvl="1"/>
            <a:r>
              <a:rPr lang="en-US" dirty="0" smtClean="0"/>
              <a:t>No sure, because orthologous genes can be also </a:t>
            </a:r>
            <a:r>
              <a:rPr lang="en-US" b="1" i="1" dirty="0" smtClean="0"/>
              <a:t>externally</a:t>
            </a:r>
            <a:r>
              <a:rPr lang="en-US" dirty="0" smtClean="0"/>
              <a:t> regulated by species-specific genes</a:t>
            </a:r>
          </a:p>
          <a:p>
            <a:endParaRPr lang="en-US" dirty="0"/>
          </a:p>
        </p:txBody>
      </p:sp>
    </p:spTree>
    <p:extLst>
      <p:ext uri="{BB962C8B-B14F-4D97-AF65-F5344CB8AC3E}">
        <p14:creationId xmlns:p14="http://schemas.microsoft.com/office/powerpoint/2010/main" val="190932956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2000">
                <a:solidFill>
                  <a:schemeClr val="tx1">
                    <a:lumMod val="75000"/>
                    <a:lumOff val="25000"/>
                  </a:schemeClr>
                </a:solidFill>
                <a:ea typeface="ＭＳ Ｐゴシック" charset="0"/>
                <a:cs typeface="ＭＳ Ｐゴシック" charset="0"/>
              </a:rPr>
              <a:t>Comparing Diverse Transcriptomes to Determine Deeply Conserved Aspects of Gene Expression</a:t>
            </a:r>
            <a:endParaRPr lang="en-US" sz="20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359228" y="738756"/>
            <a:ext cx="3794761" cy="6117515"/>
          </a:xfrm>
        </p:spPr>
        <p:txBody>
          <a:bodyPr/>
          <a:lstStyle/>
          <a:p>
            <a:r>
              <a:rPr lang="en-US" altLang="en-US" sz="1400" dirty="0">
                <a:solidFill>
                  <a:schemeClr val="tx1">
                    <a:lumMod val="75000"/>
                    <a:lumOff val="25000"/>
                  </a:schemeClr>
                </a:solidFill>
                <a:ea typeface="ＭＳ Ｐゴシック" charset="-128"/>
              </a:rPr>
              <a:t>Intro to </a:t>
            </a:r>
            <a:r>
              <a:rPr lang="en-US" altLang="en-US" sz="1400" b="1" dirty="0">
                <a:solidFill>
                  <a:srgbClr val="FFC000"/>
                </a:solidFill>
                <a:ea typeface="ＭＳ Ｐゴシック" charset="-128"/>
              </a:rPr>
              <a:t>Comparative ENCODE </a:t>
            </a:r>
          </a:p>
          <a:p>
            <a:pPr lvl="1"/>
            <a:r>
              <a:rPr lang="en-US" altLang="en-US" sz="1400" dirty="0">
                <a:solidFill>
                  <a:schemeClr val="tx1">
                    <a:lumMod val="75000"/>
                    <a:lumOff val="25000"/>
                  </a:schemeClr>
                </a:solidFill>
                <a:ea typeface="ＭＳ Ｐゴシック" charset="-128"/>
              </a:rPr>
              <a:t>Lots of Matched Data for Comparative Analysis</a:t>
            </a:r>
          </a:p>
          <a:p>
            <a:r>
              <a:rPr lang="en-US" altLang="en-US" sz="1400" b="1" dirty="0" smtClean="0">
                <a:solidFill>
                  <a:srgbClr val="FFC000"/>
                </a:solidFill>
                <a:ea typeface="ＭＳ Ｐゴシック" charset="-128"/>
              </a:rPr>
              <a:t>Expression </a:t>
            </a:r>
            <a:r>
              <a:rPr lang="en-US" altLang="en-US" sz="1400" b="1" dirty="0">
                <a:solidFill>
                  <a:srgbClr val="FFC000"/>
                </a:solidFill>
                <a:ea typeface="ＭＳ Ｐゴシック" charset="-128"/>
              </a:rPr>
              <a:t>Clustering</a:t>
            </a:r>
            <a:r>
              <a:rPr lang="en-US" altLang="en-US" sz="1400" dirty="0">
                <a:solidFill>
                  <a:schemeClr val="tx1">
                    <a:lumMod val="75000"/>
                    <a:lumOff val="25000"/>
                  </a:schemeClr>
                </a:solidFill>
                <a:ea typeface="ＭＳ Ｐゴシック" charset="-128"/>
              </a:rPr>
              <a:t>, Cross-species </a:t>
            </a:r>
          </a:p>
          <a:p>
            <a:pPr lvl="1"/>
            <a:r>
              <a:rPr lang="en-US" altLang="en-US" sz="1400" dirty="0">
                <a:solidFill>
                  <a:schemeClr val="tx1">
                    <a:lumMod val="75000"/>
                    <a:lumOff val="25000"/>
                  </a:schemeClr>
                </a:solidFill>
                <a:ea typeface="ＭＳ Ｐゴシック" charset="-128"/>
              </a:rPr>
              <a:t>Potts-model optimization gives 16 conserved co-expression modules (which can potentially annotate </a:t>
            </a:r>
            <a:r>
              <a:rPr lang="en-US" altLang="en-US" sz="1400" dirty="0" err="1">
                <a:solidFill>
                  <a:schemeClr val="tx1">
                    <a:lumMod val="75000"/>
                    <a:lumOff val="25000"/>
                  </a:schemeClr>
                </a:solidFill>
                <a:ea typeface="ＭＳ Ｐゴシック" charset="-128"/>
              </a:rPr>
              <a:t>ncRNAs</a:t>
            </a:r>
            <a:r>
              <a:rPr lang="en-US" altLang="en-US" sz="1400" dirty="0">
                <a:solidFill>
                  <a:schemeClr val="tx1">
                    <a:lumMod val="75000"/>
                    <a:lumOff val="25000"/>
                  </a:schemeClr>
                </a:solidFill>
                <a:ea typeface="ＭＳ Ｐゴシック" charset="-128"/>
              </a:rPr>
              <a:t>/TARs)</a:t>
            </a:r>
          </a:p>
          <a:p>
            <a:pPr lvl="1"/>
            <a:r>
              <a:rPr lang="en-US" altLang="en-US" sz="1400" dirty="0">
                <a:solidFill>
                  <a:schemeClr val="tx1">
                    <a:lumMod val="75000"/>
                    <a:lumOff val="25000"/>
                  </a:schemeClr>
                </a:solidFill>
                <a:ea typeface="ＭＳ Ｐゴシック" charset="-128"/>
              </a:rPr>
              <a:t>Developmental 'hourglass' genes in 12 of these. They also exhibit intra-organism hourglass behavior.</a:t>
            </a:r>
          </a:p>
          <a:p>
            <a:pPr lvl="1"/>
            <a:r>
              <a:rPr lang="en-US" altLang="en-US" sz="1400" dirty="0">
                <a:solidFill>
                  <a:schemeClr val="tx1">
                    <a:lumMod val="75000"/>
                    <a:lumOff val="25000"/>
                  </a:schemeClr>
                </a:solidFill>
                <a:ea typeface="ＭＳ Ｐゴシック" charset="-128"/>
              </a:rPr>
              <a:t>Stage alignment of worm &amp; fly development, strongest with hourglass </a:t>
            </a:r>
            <a:r>
              <a:rPr lang="en-US" altLang="en-US" sz="1400" dirty="0" smtClean="0">
                <a:solidFill>
                  <a:schemeClr val="tx1">
                    <a:lumMod val="75000"/>
                    <a:lumOff val="25000"/>
                  </a:schemeClr>
                </a:solidFill>
                <a:ea typeface="ＭＳ Ｐゴシック" charset="-128"/>
              </a:rPr>
              <a:t>genes</a:t>
            </a:r>
          </a:p>
          <a:p>
            <a:r>
              <a:rPr lang="en-US" altLang="en-US" sz="1400" b="1" dirty="0" smtClean="0">
                <a:solidFill>
                  <a:srgbClr val="FFC000"/>
                </a:solidFill>
                <a:ea typeface="ＭＳ Ｐゴシック" charset="-128"/>
              </a:rPr>
              <a:t>State </a:t>
            </a:r>
            <a:r>
              <a:rPr lang="en-US" altLang="en-US" sz="1400" b="1" dirty="0">
                <a:solidFill>
                  <a:srgbClr val="FFC000"/>
                </a:solidFill>
                <a:ea typeface="ＭＳ Ｐゴシック" charset="-128"/>
              </a:rPr>
              <a:t>Space </a:t>
            </a:r>
            <a:r>
              <a:rPr lang="en-US" altLang="en-US" sz="1400" b="1" dirty="0" smtClean="0">
                <a:solidFill>
                  <a:srgbClr val="FFC000"/>
                </a:solidFill>
                <a:ea typeface="ＭＳ Ｐゴシック" charset="-128"/>
              </a:rPr>
              <a:t>Models</a:t>
            </a:r>
            <a:r>
              <a:rPr lang="en-US" altLang="en-US" sz="1400" b="1" dirty="0" smtClean="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of Gene Expression</a:t>
            </a:r>
            <a:endParaRPr lang="en-US" altLang="en-US" sz="14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a:solidFill>
                  <a:schemeClr val="tx1">
                    <a:lumMod val="75000"/>
                    <a:lumOff val="25000"/>
                  </a:schemeClr>
                </a:solidFill>
                <a:ea typeface="ＭＳ Ｐゴシック" charset="-128"/>
              </a:rPr>
              <a:t>Decoupling expression changes into those driven by worm-fly conserved genes vs species-specific ones. Also, Conserved 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271555" y="725663"/>
            <a:ext cx="4689902" cy="6132338"/>
          </a:xfrm>
        </p:spPr>
        <p:txBody>
          <a:bodyPr/>
          <a:lstStyle/>
          <a:p>
            <a:r>
              <a:rPr lang="en-US" altLang="en-US" sz="1400" dirty="0" smtClean="0">
                <a:solidFill>
                  <a:schemeClr val="tx1">
                    <a:lumMod val="75000"/>
                    <a:lumOff val="25000"/>
                  </a:schemeClr>
                </a:solidFill>
                <a:ea typeface="ＭＳ Ｐゴシック" charset="-128"/>
              </a:rPr>
              <a:t>Characterizing </a:t>
            </a:r>
            <a:r>
              <a:rPr lang="en-US" altLang="en-US" sz="1400" b="1" dirty="0" err="1">
                <a:solidFill>
                  <a:srgbClr val="FFC000"/>
                </a:solidFill>
                <a:ea typeface="ＭＳ Ｐゴシック" charset="-128"/>
              </a:rPr>
              <a:t>ncRNAs</a:t>
            </a:r>
            <a:r>
              <a:rPr lang="en-US" altLang="en-US" sz="1400" b="1" dirty="0">
                <a:solidFill>
                  <a:srgbClr val="FFC000"/>
                </a:solidFill>
                <a:ea typeface="ＭＳ Ｐゴシック" charset="-128"/>
              </a:rPr>
              <a:t> &amp; TARs</a:t>
            </a:r>
          </a:p>
          <a:p>
            <a:pPr lvl="1"/>
            <a:r>
              <a:rPr lang="en-US" altLang="en-US" sz="1400" dirty="0">
                <a:solidFill>
                  <a:schemeClr val="tx1">
                    <a:lumMod val="75000"/>
                    <a:lumOff val="25000"/>
                  </a:schemeClr>
                </a:solidFill>
                <a:ea typeface="ＭＳ Ｐゴシック" charset="-128"/>
              </a:rPr>
              <a:t>Not much news in canonical gene models</a:t>
            </a:r>
          </a:p>
          <a:p>
            <a:pPr lvl="1"/>
            <a:r>
              <a:rPr lang="en-US" altLang="en-US" sz="1400" dirty="0">
                <a:solidFill>
                  <a:schemeClr val="tx1">
                    <a:lumMod val="75000"/>
                    <a:lumOff val="25000"/>
                  </a:schemeClr>
                </a:solidFill>
                <a:ea typeface="ＭＳ Ｐゴシック" charset="-128"/>
              </a:rPr>
              <a:t>Simple </a:t>
            </a:r>
            <a:r>
              <a:rPr lang="en-US" altLang="en-US" sz="1400" dirty="0" err="1">
                <a:solidFill>
                  <a:schemeClr val="tx1">
                    <a:lumMod val="75000"/>
                    <a:lumOff val="25000"/>
                  </a:schemeClr>
                </a:solidFill>
                <a:ea typeface="ＭＳ Ｐゴシック" charset="-128"/>
              </a:rPr>
              <a:t>contig</a:t>
            </a:r>
            <a:r>
              <a:rPr lang="en-US" altLang="en-US" sz="1400" dirty="0">
                <a:solidFill>
                  <a:schemeClr val="tx1">
                    <a:lumMod val="75000"/>
                    <a:lumOff val="25000"/>
                  </a:schemeClr>
                </a:solidFill>
                <a:ea typeface="ＭＳ Ｐゴシック" charset="-128"/>
              </a:rPr>
              <a:t> search (TARs) finds uniform density of non-canonical transcription</a:t>
            </a:r>
          </a:p>
          <a:p>
            <a:pPr lvl="1"/>
            <a:r>
              <a:rPr lang="en-US" altLang="en-US" sz="1400" dirty="0">
                <a:solidFill>
                  <a:schemeClr val="tx1">
                    <a:lumMod val="75000"/>
                    <a:lumOff val="25000"/>
                  </a:schemeClr>
                </a:solidFill>
                <a:ea typeface="ＭＳ Ｐゴシック" charset="-128"/>
              </a:rPr>
              <a:t>ML model shows few TARs similar to existing ones, but some enrichment for </a:t>
            </a:r>
            <a:r>
              <a:rPr lang="en-US" altLang="en-US" sz="1400" dirty="0" err="1">
                <a:solidFill>
                  <a:schemeClr val="tx1">
                    <a:lumMod val="75000"/>
                    <a:lumOff val="25000"/>
                  </a:schemeClr>
                </a:solidFill>
                <a:ea typeface="ＭＳ Ｐゴシック" charset="-128"/>
              </a:rPr>
              <a:t>eRNAs</a:t>
            </a:r>
            <a:r>
              <a:rPr lang="en-US" altLang="en-US" sz="1400" dirty="0">
                <a:solidFill>
                  <a:schemeClr val="tx1">
                    <a:lumMod val="75000"/>
                    <a:lumOff val="25000"/>
                  </a:schemeClr>
                </a:solidFill>
                <a:ea typeface="ＭＳ Ｐゴシック" charset="-128"/>
              </a:rPr>
              <a:t> </a:t>
            </a:r>
            <a:endParaRPr lang="en-US" altLang="en-US" sz="1400" dirty="0" smtClean="0">
              <a:solidFill>
                <a:schemeClr val="tx1">
                  <a:lumMod val="75000"/>
                  <a:lumOff val="25000"/>
                </a:schemeClr>
              </a:solidFill>
              <a:ea typeface="ＭＳ Ｐゴシック" charset="-128"/>
            </a:endParaRPr>
          </a:p>
          <a:p>
            <a:r>
              <a:rPr lang="en-US" altLang="en-US" sz="1400" b="1" dirty="0">
                <a:solidFill>
                  <a:srgbClr val="FFC000"/>
                </a:solidFill>
                <a:ea typeface="ＭＳ Ｐゴシック" charset="-128"/>
              </a:rPr>
              <a:t>Pseudogenes </a:t>
            </a:r>
          </a:p>
          <a:p>
            <a:pPr lvl="1"/>
            <a:r>
              <a:rPr lang="en-US" altLang="en-US" sz="1400" dirty="0">
                <a:solidFill>
                  <a:schemeClr val="tx1">
                    <a:lumMod val="75000"/>
                    <a:lumOff val="25000"/>
                  </a:schemeClr>
                </a:solidFill>
                <a:ea typeface="ＭＳ Ｐゴシック" charset="-128"/>
              </a:rPr>
              <a:t>Fundamentally repetitive elements</a:t>
            </a:r>
          </a:p>
          <a:p>
            <a:pPr lvl="1"/>
            <a:r>
              <a:rPr lang="en-US" altLang="en-US" sz="1400" dirty="0">
                <a:solidFill>
                  <a:schemeClr val="tx1">
                    <a:lumMod val="75000"/>
                    <a:lumOff val="25000"/>
                  </a:schemeClr>
                </a:solidFill>
                <a:ea typeface="ＭＳ Ｐゴシック" charset="-128"/>
              </a:rPr>
              <a:t>Collaborative assignment in results in ~14K</a:t>
            </a:r>
          </a:p>
          <a:p>
            <a:pPr lvl="1"/>
            <a:r>
              <a:rPr lang="en-US" altLang="en-US" sz="1400" dirty="0">
                <a:solidFill>
                  <a:schemeClr val="tx1">
                    <a:lumMod val="75000"/>
                    <a:lumOff val="25000"/>
                  </a:schemeClr>
                </a:solidFill>
                <a:ea typeface="ＭＳ Ｐゴシック" charset="-128"/>
              </a:rPr>
              <a:t>Impact of lineage-specific retro-</a:t>
            </a:r>
            <a:r>
              <a:rPr lang="en-US" altLang="en-US" sz="1400" dirty="0" err="1">
                <a:solidFill>
                  <a:schemeClr val="tx1">
                    <a:lumMod val="75000"/>
                    <a:lumOff val="25000"/>
                  </a:schemeClr>
                </a:solidFill>
                <a:ea typeface="ＭＳ Ｐゴシック" charset="-128"/>
              </a:rPr>
              <a:t>transpositional</a:t>
            </a:r>
            <a:r>
              <a:rPr lang="en-US" altLang="en-US" sz="1400" dirty="0">
                <a:solidFill>
                  <a:schemeClr val="tx1">
                    <a:lumMod val="75000"/>
                    <a:lumOff val="25000"/>
                  </a:schemeClr>
                </a:solidFill>
                <a:ea typeface="ＭＳ Ｐゴシック" charset="-128"/>
              </a:rPr>
              <a:t> burst – </a:t>
            </a:r>
            <a:r>
              <a:rPr lang="en-US" altLang="en-US" sz="1400" dirty="0" err="1">
                <a:solidFill>
                  <a:schemeClr val="tx1">
                    <a:lumMod val="75000"/>
                    <a:lumOff val="25000"/>
                  </a:schemeClr>
                </a:solidFill>
                <a:ea typeface="ＭＳ Ｐゴシック" charset="-128"/>
              </a:rPr>
              <a:t>ie</a:t>
            </a:r>
            <a:r>
              <a:rPr lang="en-US" altLang="en-US" sz="1400" dirty="0">
                <a:solidFill>
                  <a:schemeClr val="tx1">
                    <a:lumMod val="75000"/>
                    <a:lumOff val="25000"/>
                  </a:schemeClr>
                </a:solidFill>
                <a:ea typeface="ＭＳ Ｐゴシック" charset="-128"/>
              </a:rPr>
              <a:t> human v other metazoans is dominated (~80%) by retro-duplication ~40 MYA (</a:t>
            </a:r>
            <a:r>
              <a:rPr lang="en-US" altLang="en-US" sz="1400" dirty="0" err="1">
                <a:solidFill>
                  <a:schemeClr val="tx1">
                    <a:lumMod val="75000"/>
                    <a:lumOff val="25000"/>
                  </a:schemeClr>
                </a:solidFill>
                <a:ea typeface="ＭＳ Ｐゴシック" charset="-128"/>
              </a:rPr>
              <a:t>Ribo</a:t>
            </a:r>
            <a:r>
              <a:rPr lang="en-US" altLang="en-US" sz="1400" dirty="0">
                <a:solidFill>
                  <a:schemeClr val="tx1">
                    <a:lumMod val="75000"/>
                    <a:lumOff val="25000"/>
                  </a:schemeClr>
                </a:solidFill>
                <a:ea typeface="ＭＳ Ｐゴシック" charset="-128"/>
              </a:rPr>
              <a:t>. Proteins). </a:t>
            </a:r>
            <a:endParaRPr lang="en-US" altLang="en-US" sz="1400" dirty="0" smtClean="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Many Pseudogenes with Low Levels of Biochemical Activity</a:t>
            </a:r>
          </a:p>
          <a:p>
            <a:pPr lvl="2"/>
            <a:r>
              <a:rPr lang="en-US" altLang="en-US" sz="1000" dirty="0" smtClean="0">
                <a:solidFill>
                  <a:schemeClr val="tx1">
                    <a:lumMod val="75000"/>
                    <a:lumOff val="25000"/>
                  </a:schemeClr>
                </a:solidFill>
                <a:ea typeface="ＭＳ Ｐゴシック" charset="-128"/>
              </a:rPr>
              <a:t>~</a:t>
            </a:r>
            <a:r>
              <a:rPr lang="en-US" altLang="en-US" sz="1000" dirty="0">
                <a:solidFill>
                  <a:schemeClr val="tx1">
                    <a:lumMod val="75000"/>
                    <a:lumOff val="25000"/>
                  </a:schemeClr>
                </a:solidFill>
                <a:ea typeface="ＭＳ Ｐゴシック" charset="-128"/>
              </a:rPr>
              <a:t>15% transcribed &amp; </a:t>
            </a:r>
            <a:r>
              <a:rPr lang="en-US" altLang="en-US" sz="1000" dirty="0" smtClean="0">
                <a:solidFill>
                  <a:schemeClr val="tx1">
                    <a:lumMod val="75000"/>
                    <a:lumOff val="25000"/>
                  </a:schemeClr>
                </a:solidFill>
                <a:ea typeface="ＭＳ Ｐゴシック" charset="-128"/>
              </a:rPr>
              <a:t>80</a:t>
            </a:r>
            <a:r>
              <a:rPr lang="en-US" altLang="en-US" sz="1000" dirty="0">
                <a:solidFill>
                  <a:schemeClr val="tx1">
                    <a:lumMod val="75000"/>
                    <a:lumOff val="25000"/>
                  </a:schemeClr>
                </a:solidFill>
                <a:ea typeface="ＭＳ Ｐゴシック" charset="-128"/>
              </a:rPr>
              <a:t>% w/ some </a:t>
            </a:r>
            <a:r>
              <a:rPr lang="en-US" altLang="en-US" sz="1000" dirty="0" smtClean="0">
                <a:solidFill>
                  <a:schemeClr val="tx1">
                    <a:lumMod val="75000"/>
                    <a:lumOff val="25000"/>
                  </a:schemeClr>
                </a:solidFill>
                <a:ea typeface="ＭＳ Ｐゴシック" charset="-128"/>
              </a:rPr>
              <a:t>activity</a:t>
            </a:r>
          </a:p>
          <a:p>
            <a:r>
              <a:rPr lang="en-US" altLang="en-US" sz="1400" dirty="0">
                <a:solidFill>
                  <a:schemeClr val="tx1">
                    <a:lumMod val="75000"/>
                    <a:lumOff val="25000"/>
                  </a:schemeClr>
                </a:solidFill>
                <a:ea typeface="ＭＳ Ｐゴシック" charset="-128"/>
              </a:rPr>
              <a:t>Value of </a:t>
            </a:r>
            <a:r>
              <a:rPr lang="en-US" altLang="en-US" sz="1400" b="1" dirty="0">
                <a:solidFill>
                  <a:schemeClr val="tx1">
                    <a:lumMod val="75000"/>
                    <a:lumOff val="25000"/>
                  </a:schemeClr>
                </a:solidFill>
                <a:ea typeface="ＭＳ Ｐゴシック" charset="-128"/>
              </a:rPr>
              <a:t>publication </a:t>
            </a:r>
            <a:r>
              <a:rPr lang="en-US" altLang="en-US" sz="1400" b="1" dirty="0">
                <a:solidFill>
                  <a:srgbClr val="FFC000"/>
                </a:solidFill>
                <a:ea typeface="ＭＳ Ｐゴシック" charset="-128"/>
              </a:rPr>
              <a:t>patterns generated by the consortium</a:t>
            </a: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46087536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noAutofit/>
          </a:bodyPr>
          <a:lstStyle/>
          <a:p>
            <a:r>
              <a:rPr lang="en-US" sz="2800" smtClean="0"/>
              <a:t>Internal &amp; external </a:t>
            </a:r>
            <a:r>
              <a:rPr lang="en-US" sz="2800" dirty="0" smtClean="0"/>
              <a:t/>
            </a:r>
            <a:br>
              <a:rPr lang="en-US" sz="2800" dirty="0" smtClean="0"/>
            </a:br>
            <a:r>
              <a:rPr lang="en-US" sz="2800" dirty="0" smtClean="0"/>
              <a:t>gene regulatory networks</a:t>
            </a:r>
            <a:endParaRPr lang="en-US" sz="2800" dirty="0"/>
          </a:p>
        </p:txBody>
      </p:sp>
      <p:grpSp>
        <p:nvGrpSpPr>
          <p:cNvPr id="221" name="Group 220"/>
          <p:cNvGrpSpPr/>
          <p:nvPr/>
        </p:nvGrpSpPr>
        <p:grpSpPr>
          <a:xfrm rot="16200000">
            <a:off x="3635927" y="873194"/>
            <a:ext cx="1656866" cy="2653680"/>
            <a:chOff x="5408411" y="752559"/>
            <a:chExt cx="3382966" cy="5418244"/>
          </a:xfrm>
        </p:grpSpPr>
        <p:grpSp>
          <p:nvGrpSpPr>
            <p:cNvPr id="222" name="Group 43"/>
            <p:cNvGrpSpPr/>
            <p:nvPr/>
          </p:nvGrpSpPr>
          <p:grpSpPr>
            <a:xfrm>
              <a:off x="5408411" y="752559"/>
              <a:ext cx="3382966" cy="2591141"/>
              <a:chOff x="1763989" y="13736778"/>
              <a:chExt cx="3382966" cy="2591141"/>
            </a:xfrm>
          </p:grpSpPr>
          <p:sp>
            <p:nvSpPr>
              <p:cNvPr id="34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48" name="Straight Arrow Connector 87"/>
              <p:cNvCxnSpPr>
                <a:stCxn id="346" idx="1"/>
                <a:endCxn id="34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49" name="Straight Arrow Connector 88"/>
              <p:cNvCxnSpPr>
                <a:stCxn id="346" idx="3"/>
                <a:endCxn id="34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0" name="Straight Arrow Connector 89"/>
              <p:cNvCxnSpPr>
                <a:stCxn id="343" idx="5"/>
                <a:endCxn id="34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1" name="Straight Arrow Connector 91"/>
              <p:cNvCxnSpPr>
                <a:stCxn id="347" idx="4"/>
                <a:endCxn id="34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5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57" name="Straight Arrow Connector 114"/>
              <p:cNvCxnSpPr>
                <a:stCxn id="355" idx="3"/>
                <a:endCxn id="35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8" name="Straight Arrow Connector 115"/>
              <p:cNvCxnSpPr>
                <a:stCxn id="355" idx="3"/>
                <a:endCxn id="35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9" name="Straight Arrow Connector 116"/>
              <p:cNvCxnSpPr>
                <a:stCxn id="352" idx="5"/>
                <a:endCxn id="35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0" name="Straight Arrow Connector 117"/>
              <p:cNvCxnSpPr>
                <a:stCxn id="356" idx="4"/>
                <a:endCxn id="35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6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66" name="Straight Arrow Connector 125"/>
              <p:cNvCxnSpPr>
                <a:stCxn id="353" idx="3"/>
                <a:endCxn id="36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7" name="Straight Arrow Connector 126"/>
              <p:cNvCxnSpPr>
                <a:stCxn id="364" idx="3"/>
                <a:endCxn id="36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8" name="Straight Arrow Connector 367"/>
              <p:cNvCxnSpPr>
                <a:stCxn id="361" idx="5"/>
                <a:endCxn id="36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9" name="Straight Arrow Connector 368"/>
              <p:cNvCxnSpPr>
                <a:stCxn id="365" idx="4"/>
                <a:endCxn id="36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70" name="Oval 36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2" name="Oval 37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75" name="Straight Arrow Connector 139"/>
              <p:cNvCxnSpPr>
                <a:stCxn id="373" idx="1"/>
                <a:endCxn id="37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6" name="Straight Arrow Connector 141"/>
              <p:cNvCxnSpPr>
                <a:stCxn id="373" idx="3"/>
                <a:endCxn id="37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7" name="Straight Arrow Connector 142"/>
              <p:cNvCxnSpPr>
                <a:stCxn id="370" idx="5"/>
                <a:endCxn id="37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8" name="Straight Arrow Connector 144"/>
              <p:cNvCxnSpPr>
                <a:stCxn id="374" idx="4"/>
                <a:endCxn id="37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9" name="Straight Arrow Connector 145"/>
              <p:cNvCxnSpPr>
                <a:stCxn id="345" idx="4"/>
                <a:endCxn id="36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0" name="Straight Arrow Connector 146"/>
              <p:cNvCxnSpPr>
                <a:stCxn id="355" idx="5"/>
                <a:endCxn id="37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1" name="Straight Arrow Connector 149"/>
              <p:cNvCxnSpPr>
                <a:stCxn id="354" idx="4"/>
                <a:endCxn id="36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223" name="Group 222"/>
            <p:cNvGrpSpPr/>
            <p:nvPr/>
          </p:nvGrpSpPr>
          <p:grpSpPr>
            <a:xfrm>
              <a:off x="5445653" y="1776638"/>
              <a:ext cx="3345723" cy="4394165"/>
              <a:chOff x="5445653" y="1776638"/>
              <a:chExt cx="3345723" cy="4394165"/>
            </a:xfrm>
          </p:grpSpPr>
          <p:cxnSp>
            <p:nvCxnSpPr>
              <p:cNvPr id="224" name="Curved Connector 159"/>
              <p:cNvCxnSpPr>
                <a:stCxn id="243" idx="1"/>
                <a:endCxn id="37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226" name="Curved Connector 162"/>
              <p:cNvCxnSpPr>
                <a:stCxn id="242" idx="1"/>
                <a:endCxn id="37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227" name="Curved Connector 165"/>
              <p:cNvCxnSpPr>
                <a:stCxn id="246" idx="1"/>
                <a:endCxn id="36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29" name="Curved Connector 175"/>
              <p:cNvCxnSpPr>
                <a:stCxn id="241" idx="1"/>
                <a:endCxn id="37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230" name="Curved Connector 176"/>
              <p:cNvCxnSpPr>
                <a:stCxn id="244" idx="1"/>
                <a:endCxn id="36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232" name="Group 42"/>
              <p:cNvGrpSpPr/>
              <p:nvPr/>
            </p:nvGrpSpPr>
            <p:grpSpPr>
              <a:xfrm rot="5400000">
                <a:off x="6114734" y="3812662"/>
                <a:ext cx="1689060" cy="3027222"/>
                <a:chOff x="5670550" y="13508178"/>
                <a:chExt cx="1689060" cy="3027222"/>
              </a:xfrm>
              <a:solidFill>
                <a:srgbClr val="F79646"/>
              </a:solidFill>
            </p:grpSpPr>
            <p:sp>
              <p:nvSpPr>
                <p:cNvPr id="241"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2"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3"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4"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6"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7"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9"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0"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1"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3"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5"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6"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9"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233" name="Curved Connector 190"/>
              <p:cNvCxnSpPr>
                <a:stCxn id="259" idx="1"/>
                <a:endCxn id="37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5" name="Curved Connector 198"/>
              <p:cNvCxnSpPr>
                <a:stCxn id="341" idx="1"/>
                <a:endCxn id="36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6" name="Curved Connector 202"/>
              <p:cNvCxnSpPr>
                <a:stCxn id="255" idx="1"/>
                <a:endCxn id="36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238" name="Curved Connector 210"/>
              <p:cNvCxnSpPr>
                <a:stCxn id="251" idx="1"/>
                <a:endCxn id="36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9" name="Curved Connector 260"/>
              <p:cNvCxnSpPr>
                <a:stCxn id="256" idx="1"/>
                <a:endCxn id="34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382" name="Group 381"/>
          <p:cNvGrpSpPr/>
          <p:nvPr/>
        </p:nvGrpSpPr>
        <p:grpSpPr>
          <a:xfrm>
            <a:off x="6103085" y="1523994"/>
            <a:ext cx="2720343" cy="553997"/>
            <a:chOff x="3745679" y="4373138"/>
            <a:chExt cx="3175549" cy="605156"/>
          </a:xfrm>
        </p:grpSpPr>
        <p:grpSp>
          <p:nvGrpSpPr>
            <p:cNvPr id="387" name="Group 386"/>
            <p:cNvGrpSpPr/>
            <p:nvPr/>
          </p:nvGrpSpPr>
          <p:grpSpPr>
            <a:xfrm>
              <a:off x="3757406" y="4373138"/>
              <a:ext cx="3163822" cy="302578"/>
              <a:chOff x="3757406" y="4373138"/>
              <a:chExt cx="3163822" cy="302578"/>
            </a:xfrm>
          </p:grpSpPr>
          <p:sp>
            <p:nvSpPr>
              <p:cNvPr id="394" name="TextBox 393"/>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396" name="Straight Arrow Connector 395"/>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388" name="Group 387"/>
            <p:cNvGrpSpPr/>
            <p:nvPr/>
          </p:nvGrpSpPr>
          <p:grpSpPr>
            <a:xfrm>
              <a:off x="3745679" y="4675716"/>
              <a:ext cx="3016055" cy="302578"/>
              <a:chOff x="3757406" y="4357184"/>
              <a:chExt cx="3016055" cy="302578"/>
            </a:xfrm>
          </p:grpSpPr>
          <p:sp>
            <p:nvSpPr>
              <p:cNvPr id="389" name="TextBox 388"/>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391" name="Straight Arrow Connector 390"/>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3" name="TextBox 2"/>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4" name="TextBox 3"/>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428" name="TextBox 427"/>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grpSp>
        <p:nvGrpSpPr>
          <p:cNvPr id="107" name="Group 106"/>
          <p:cNvGrpSpPr/>
          <p:nvPr/>
        </p:nvGrpSpPr>
        <p:grpSpPr>
          <a:xfrm>
            <a:off x="557684" y="3124591"/>
            <a:ext cx="2362200" cy="3036332"/>
            <a:chOff x="5943600" y="3276600"/>
            <a:chExt cx="2362200" cy="3036332"/>
          </a:xfrm>
        </p:grpSpPr>
        <p:pic>
          <p:nvPicPr>
            <p:cNvPr id="108" name="Picture 107"/>
            <p:cNvPicPr>
              <a:picLocks noChangeAspect="1"/>
            </p:cNvPicPr>
            <p:nvPr/>
          </p:nvPicPr>
          <p:blipFill>
            <a:blip r:embed="rId4"/>
            <a:stretch>
              <a:fillRect/>
            </a:stretch>
          </p:blipFill>
          <p:spPr>
            <a:xfrm>
              <a:off x="5943600" y="3276600"/>
              <a:ext cx="2362200" cy="2912616"/>
            </a:xfrm>
            <a:prstGeom prst="rect">
              <a:avLst/>
            </a:prstGeom>
          </p:spPr>
        </p:pic>
        <p:sp>
          <p:nvSpPr>
            <p:cNvPr id="109" name="TextBox 108"/>
            <p:cNvSpPr txBox="1"/>
            <p:nvPr/>
          </p:nvSpPr>
          <p:spPr>
            <a:xfrm>
              <a:off x="6400800" y="5943600"/>
              <a:ext cx="1622747"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External force</a:t>
              </a:r>
            </a:p>
          </p:txBody>
        </p:sp>
      </p:grpSp>
      <p:graphicFrame>
        <p:nvGraphicFramePr>
          <p:cNvPr id="6" name="Table 5"/>
          <p:cNvGraphicFramePr>
            <a:graphicFrameLocks noGrp="1"/>
          </p:cNvGraphicFramePr>
          <p:nvPr>
            <p:extLst>
              <p:ext uri="{D42A27DB-BD31-4B8C-83A1-F6EECF244321}">
                <p14:modId xmlns:p14="http://schemas.microsoft.com/office/powerpoint/2010/main" val="3403458656"/>
              </p:ext>
            </p:extLst>
          </p:nvPr>
        </p:nvGraphicFramePr>
        <p:xfrm>
          <a:off x="3257006" y="3406376"/>
          <a:ext cx="5616665" cy="3143449"/>
        </p:xfrm>
        <a:graphic>
          <a:graphicData uri="http://schemas.openxmlformats.org/drawingml/2006/table">
            <a:tbl>
              <a:tblPr firstRow="1" bandRow="1">
                <a:tableStyleId>{5C22544A-7EE6-4342-B048-85BDC9FD1C3A}</a:tableStyleId>
              </a:tblPr>
              <a:tblGrid>
                <a:gridCol w="1962331"/>
                <a:gridCol w="1749155"/>
                <a:gridCol w="1905179"/>
              </a:tblGrid>
              <a:tr h="462101">
                <a:tc>
                  <a:txBody>
                    <a:bodyPr/>
                    <a:lstStyle/>
                    <a:p>
                      <a:pPr marL="0" marR="0">
                        <a:lnSpc>
                          <a:spcPct val="115000"/>
                        </a:lnSpc>
                        <a:spcBef>
                          <a:spcPts val="0"/>
                        </a:spcBef>
                        <a:spcAft>
                          <a:spcPts val="0"/>
                        </a:spcAft>
                      </a:pPr>
                      <a:r>
                        <a:rPr lang="en-US" sz="1400" dirty="0">
                          <a:solidFill>
                            <a:srgbClr val="000000"/>
                          </a:solidFill>
                          <a:effectLst/>
                          <a:latin typeface="Arial"/>
                          <a:ea typeface="Arial"/>
                        </a:rPr>
                        <a:t>Interested system</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Internal regulatory network</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External regulatory network</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Cross-species conserved genes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Conserved transcriptional </a:t>
                      </a:r>
                      <a:r>
                        <a:rPr lang="en-US" sz="1400" dirty="0">
                          <a:solidFill>
                            <a:srgbClr val="000000"/>
                          </a:solidFill>
                          <a:effectLst/>
                          <a:latin typeface="Times New Roman"/>
                          <a:ea typeface="Arial"/>
                          <a:cs typeface="Arial"/>
                        </a:rPr>
                        <a:t>factors (TFs)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Non-conserved TFs</a:t>
                      </a:r>
                      <a:endParaRPr lang="en-US" sz="1600" dirty="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micro-RNAs</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Individual’s protein 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Wild-type TFs </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Somatic mutated TFs</a:t>
                      </a:r>
                      <a:endParaRPr lang="en-US" sz="160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brain</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Commonly expressed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Brain-specific expressed TFs</a:t>
                      </a:r>
                      <a:endParaRPr lang="en-US" sz="1600" dirty="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development</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House-keeping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Developmental TFs</a:t>
                      </a:r>
                      <a:endParaRPr lang="en-US" sz="1600" dirty="0">
                        <a:effectLst/>
                        <a:latin typeface="Times New Roman"/>
                        <a:ea typeface="新細明體"/>
                      </a:endParaRPr>
                    </a:p>
                  </a:txBody>
                  <a:tcPr marL="68580" marR="68580" marT="0" marB="0"/>
                </a:tc>
              </a:tr>
            </a:tbl>
          </a:graphicData>
        </a:graphic>
      </p:graphicFrame>
    </p:spTree>
    <p:custDataLst>
      <p:tags r:id="rId1"/>
    </p:custDataLst>
    <p:extLst>
      <p:ext uri="{BB962C8B-B14F-4D97-AF65-F5344CB8AC3E}">
        <p14:creationId xmlns:p14="http://schemas.microsoft.com/office/powerpoint/2010/main" val="1538023206"/>
      </p:ext>
    </p:extLst>
  </p:cSld>
  <p:clrMapOvr>
    <a:masterClrMapping/>
  </p:clrMapOvr>
  <mc:AlternateContent xmlns:mc="http://schemas.openxmlformats.org/markup-compatibility/2006" xmlns:p14="http://schemas.microsoft.com/office/powerpoint/2010/main">
    <mc:Choice Requires="p14">
      <p:transition spd="slow" p14:dur="2000" advTm="122810"/>
    </mc:Choice>
    <mc:Fallback xmlns="">
      <p:transition xmlns:p14="http://schemas.microsoft.com/office/powerpoint/2010/main" spd="slow" advTm="12281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hape 55"/>
          <p:cNvSpPr>
            <a:spLocks noGrp="1"/>
          </p:cNvSpPr>
          <p:nvPr>
            <p:ph type="title"/>
          </p:nvPr>
        </p:nvSpPr>
        <p:spPr>
          <a:xfrm>
            <a:off x="457200" y="193902"/>
            <a:ext cx="8229600" cy="984250"/>
          </a:xfrm>
        </p:spPr>
        <p:txBody>
          <a:bodyPr/>
          <a:lstStyle/>
          <a:p>
            <a:pPr>
              <a:spcBef>
                <a:spcPct val="0"/>
              </a:spcBef>
              <a:buClr>
                <a:srgbClr val="000000"/>
              </a:buClr>
              <a:buSzPct val="25000"/>
            </a:pPr>
            <a:r>
              <a:rPr lang="en-US" b="1" dirty="0">
                <a:solidFill>
                  <a:srgbClr val="000000"/>
                </a:solidFill>
                <a:latin typeface="Arial" charset="0"/>
                <a:sym typeface="Arial" charset="0"/>
              </a:rPr>
              <a:t>Non-coding Annotations: Overview</a:t>
            </a:r>
          </a:p>
        </p:txBody>
      </p:sp>
      <p:sp>
        <p:nvSpPr>
          <p:cNvPr id="166914" name="Shape 56"/>
          <p:cNvSpPr>
            <a:spLocks noGrp="1"/>
          </p:cNvSpPr>
          <p:nvPr>
            <p:ph type="body" idx="1"/>
          </p:nvPr>
        </p:nvSpPr>
        <p:spPr>
          <a:xfrm>
            <a:off x="457200" y="1382713"/>
            <a:ext cx="8229600" cy="1395412"/>
          </a:xfrm>
        </p:spPr>
        <p:txBody>
          <a:bodyPr/>
          <a:lstStyle/>
          <a:p>
            <a:pPr marL="0" indent="0">
              <a:spcBef>
                <a:spcPct val="0"/>
              </a:spcBef>
              <a:buClr>
                <a:srgbClr val="000000"/>
              </a:buClr>
              <a:buSzPct val="25000"/>
              <a:buFont typeface="Arial" charset="0"/>
              <a:buNone/>
            </a:pPr>
            <a:r>
              <a:rPr lang="en-US" sz="1400">
                <a:solidFill>
                  <a:srgbClr val="000000"/>
                </a:solidFill>
                <a:latin typeface="Arial" charset="0"/>
                <a:sym typeface="Arial" charset="0"/>
              </a:rPr>
              <a:t>There are several collections of information "tracks" related to non-coding features</a:t>
            </a:r>
          </a:p>
          <a:p>
            <a:pPr marL="0" indent="0">
              <a:spcBef>
                <a:spcPct val="0"/>
              </a:spcBef>
              <a:buClr>
                <a:srgbClr val="000000"/>
              </a:buClr>
              <a:buFont typeface="Arial" charset="0"/>
              <a:buNone/>
            </a:pPr>
            <a:endParaRPr lang="en-US" sz="1400">
              <a:solidFill>
                <a:srgbClr val="000000"/>
              </a:solidFill>
              <a:latin typeface="Arial" charset="0"/>
              <a:sym typeface="Arial" charset="0"/>
            </a:endParaRPr>
          </a:p>
          <a:p>
            <a:pPr marL="0" indent="0">
              <a:spcBef>
                <a:spcPct val="0"/>
              </a:spcBef>
              <a:buClr>
                <a:srgbClr val="000000"/>
              </a:buClr>
              <a:buFont typeface="Arial" charset="0"/>
              <a:buNone/>
            </a:pPr>
            <a:endParaRPr lang="en-US" sz="1400">
              <a:solidFill>
                <a:srgbClr val="000000"/>
              </a:solidFill>
              <a:latin typeface="Arial" charset="0"/>
              <a:sym typeface="Arial" charset="0"/>
            </a:endParaRPr>
          </a:p>
          <a:p>
            <a:pPr marL="0" indent="0">
              <a:spcBef>
                <a:spcPct val="0"/>
              </a:spcBef>
              <a:buClr>
                <a:srgbClr val="000000"/>
              </a:buClr>
              <a:buSzPct val="25000"/>
              <a:buFont typeface="Arial" charset="0"/>
              <a:buNone/>
            </a:pPr>
            <a:r>
              <a:rPr lang="en-US" sz="1400">
                <a:solidFill>
                  <a:srgbClr val="000000"/>
                </a:solidFill>
                <a:latin typeface="Arial" charset="0"/>
                <a:sym typeface="Arial" charset="0"/>
              </a:rPr>
              <a:t>Sequence features, incl. </a:t>
            </a:r>
            <a:r>
              <a:rPr lang="en-US" sz="1400" b="1" u="sng">
                <a:solidFill>
                  <a:srgbClr val="000000"/>
                </a:solidFill>
                <a:latin typeface="Arial" charset="0"/>
                <a:sym typeface="Arial" charset="0"/>
              </a:rPr>
              <a:t>Conservation</a:t>
            </a:r>
          </a:p>
        </p:txBody>
      </p:sp>
      <p:grpSp>
        <p:nvGrpSpPr>
          <p:cNvPr id="166915" name="Shape 57"/>
          <p:cNvGrpSpPr>
            <a:grpSpLocks/>
          </p:cNvGrpSpPr>
          <p:nvPr/>
        </p:nvGrpSpPr>
        <p:grpSpPr bwMode="auto">
          <a:xfrm>
            <a:off x="4146550" y="3130550"/>
            <a:ext cx="4600575" cy="3757613"/>
            <a:chOff x="4061355" y="98425"/>
            <a:chExt cx="5037137" cy="3245907"/>
          </a:xfrm>
        </p:grpSpPr>
        <p:pic>
          <p:nvPicPr>
            <p:cNvPr id="166919" name="Shape 5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12798" b="17830"/>
            <a:stretch>
              <a:fillRect/>
            </a:stretch>
          </p:blipFill>
          <p:spPr bwMode="auto">
            <a:xfrm>
              <a:off x="4061355" y="98425"/>
              <a:ext cx="5037137" cy="2932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20" name="Shape 59"/>
            <p:cNvSpPr>
              <a:spLocks noChangeArrowheads="1"/>
            </p:cNvSpPr>
            <p:nvPr/>
          </p:nvSpPr>
          <p:spPr bwMode="auto">
            <a:xfrm>
              <a:off x="6350000" y="2861733"/>
              <a:ext cx="2675467" cy="48259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p>
              <a:pPr algn="ctr">
                <a:buClr>
                  <a:srgbClr val="000000"/>
                </a:buClr>
                <a:buFont typeface="Arial" charset="0"/>
                <a:buNone/>
              </a:pPr>
              <a:endParaRPr lang="en-US" sz="1400">
                <a:solidFill>
                  <a:srgbClr val="000000"/>
                </a:solidFill>
                <a:latin typeface="Arial" charset="0"/>
                <a:cs typeface="Arial" charset="0"/>
                <a:sym typeface="Arial" charset="0"/>
              </a:endParaRPr>
            </a:p>
          </p:txBody>
        </p:sp>
      </p:grpSp>
      <p:pic>
        <p:nvPicPr>
          <p:cNvPr id="166916" name="Shape 6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723" t="10893" r="50407" b="17873"/>
          <a:stretch>
            <a:fillRect/>
          </a:stretch>
        </p:blipFill>
        <p:spPr bwMode="auto">
          <a:xfrm>
            <a:off x="334963" y="3114675"/>
            <a:ext cx="3698875" cy="357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7" name="Shape 62"/>
          <p:cNvSpPr txBox="1">
            <a:spLocks noChangeArrowheads="1"/>
          </p:cNvSpPr>
          <p:nvPr/>
        </p:nvSpPr>
        <p:spPr bwMode="auto">
          <a:xfrm>
            <a:off x="6230938" y="6251575"/>
            <a:ext cx="23304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rgbClr val="BFBFBF"/>
              </a:buClr>
              <a:buSzPct val="25000"/>
              <a:buFont typeface="Helvetica Neue" charset="0"/>
              <a:buNone/>
            </a:pPr>
            <a:r>
              <a:rPr lang="en-US" sz="1100">
                <a:solidFill>
                  <a:srgbClr val="BFBFBF"/>
                </a:solidFill>
                <a:latin typeface="Helvetica Neue" charset="0"/>
                <a:cs typeface="Helvetica Neue" charset="0"/>
                <a:sym typeface="Helvetica Neue" charset="0"/>
              </a:rPr>
              <a:t>[Nat. Rev. Genet. (2010) 11: 559]</a:t>
            </a:r>
          </a:p>
        </p:txBody>
      </p:sp>
      <p:sp>
        <p:nvSpPr>
          <p:cNvPr id="166918" name="Shape 63"/>
          <p:cNvSpPr txBox="1">
            <a:spLocks noChangeArrowheads="1"/>
          </p:cNvSpPr>
          <p:nvPr/>
        </p:nvSpPr>
        <p:spPr bwMode="auto">
          <a:xfrm>
            <a:off x="4608513" y="1993900"/>
            <a:ext cx="3697287" cy="127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rgbClr val="000000"/>
              </a:buClr>
              <a:buSzPct val="25000"/>
              <a:buFont typeface="Arial" charset="0"/>
              <a:buNone/>
            </a:pPr>
            <a:r>
              <a:rPr lang="en-US" sz="1400" b="1" u="sng" dirty="0">
                <a:solidFill>
                  <a:srgbClr val="000000"/>
                </a:solidFill>
                <a:latin typeface="Arial" charset="0"/>
                <a:cs typeface="Arial" charset="0"/>
                <a:sym typeface="Arial" charset="0"/>
              </a:rPr>
              <a:t>Functional Genomics</a:t>
            </a:r>
          </a:p>
          <a:p>
            <a:pPr eaLnBrk="1" hangingPunct="1">
              <a:buClr>
                <a:srgbClr val="000000"/>
              </a:buClr>
              <a:buSzPct val="25000"/>
              <a:buFont typeface="Arial" charset="0"/>
              <a:buNone/>
            </a:pPr>
            <a:r>
              <a:rPr lang="en-US" sz="1400" dirty="0" err="1" smtClean="0">
                <a:solidFill>
                  <a:srgbClr val="000000"/>
                </a:solidFill>
                <a:latin typeface="Arial" charset="0"/>
                <a:cs typeface="Arial" charset="0"/>
                <a:sym typeface="Arial" charset="0"/>
              </a:rPr>
              <a:t>ChIP-</a:t>
            </a:r>
            <a:r>
              <a:rPr lang="en-US" sz="1400" dirty="0" err="1">
                <a:solidFill>
                  <a:srgbClr val="000000"/>
                </a:solidFill>
                <a:latin typeface="Arial" charset="0"/>
                <a:cs typeface="Arial" charset="0"/>
                <a:sym typeface="Arial" charset="0"/>
              </a:rPr>
              <a:t>seq</a:t>
            </a:r>
            <a:r>
              <a:rPr lang="en-US" sz="1400" dirty="0">
                <a:solidFill>
                  <a:srgbClr val="000000"/>
                </a:solidFill>
                <a:latin typeface="Arial" charset="0"/>
                <a:cs typeface="Arial" charset="0"/>
                <a:sym typeface="Arial" charset="0"/>
              </a:rPr>
              <a:t> (</a:t>
            </a:r>
            <a:r>
              <a:rPr lang="en-US" sz="1400" dirty="0" err="1">
                <a:solidFill>
                  <a:srgbClr val="000000"/>
                </a:solidFill>
                <a:latin typeface="Arial" charset="0"/>
                <a:cs typeface="Arial" charset="0"/>
                <a:sym typeface="Arial" charset="0"/>
              </a:rPr>
              <a:t>Epigenome</a:t>
            </a:r>
            <a:r>
              <a:rPr lang="en-US" sz="1400" dirty="0">
                <a:solidFill>
                  <a:srgbClr val="000000"/>
                </a:solidFill>
                <a:latin typeface="Arial" charset="0"/>
                <a:cs typeface="Arial" charset="0"/>
                <a:sym typeface="Arial" charset="0"/>
              </a:rPr>
              <a:t> &amp; seq. specific TF) and </a:t>
            </a:r>
            <a:r>
              <a:rPr lang="en-US" sz="1400" dirty="0" err="1">
                <a:solidFill>
                  <a:srgbClr val="000000"/>
                </a:solidFill>
                <a:latin typeface="Arial" charset="0"/>
                <a:cs typeface="Arial" charset="0"/>
                <a:sym typeface="Arial" charset="0"/>
              </a:rPr>
              <a:t>ncRNA</a:t>
            </a:r>
            <a:r>
              <a:rPr lang="en-US" sz="1400" dirty="0">
                <a:solidFill>
                  <a:srgbClr val="000000"/>
                </a:solidFill>
                <a:latin typeface="Arial" charset="0"/>
                <a:cs typeface="Arial" charset="0"/>
                <a:sym typeface="Arial" charset="0"/>
              </a:rPr>
              <a:t> &amp; un-annotated transcription</a:t>
            </a:r>
          </a:p>
          <a:p>
            <a:pPr eaLnBrk="1" hangingPunct="1">
              <a:buClr>
                <a:srgbClr val="000000"/>
              </a:buClr>
              <a:buFont typeface="Arial" charset="0"/>
              <a:buNone/>
            </a:pPr>
            <a:endParaRPr lang="en-US" sz="1400" dirty="0">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val="959426788"/>
      </p:ext>
    </p:extLst>
  </p:cSld>
  <p:clrMapOvr>
    <a:masterClrMapping/>
  </p:clrMapOvr>
  <p:transition spd="slow" advTm="63892">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83756"/>
            <a:ext cx="8991601" cy="914400"/>
          </a:xfrm>
        </p:spPr>
        <p:txBody>
          <a:bodyPr>
            <a:normAutofit/>
          </a:bodyPr>
          <a:lstStyle/>
          <a:p>
            <a:r>
              <a:rPr lang="en-US" dirty="0" smtClean="0"/>
              <a:t>State-space model for internal </a:t>
            </a:r>
            <a:br>
              <a:rPr lang="en-US" dirty="0" smtClean="0"/>
            </a:br>
            <a:r>
              <a:rPr lang="en-US" dirty="0" smtClean="0"/>
              <a:t>and external gene regulatory networks</a:t>
            </a:r>
            <a:endParaRPr lang="en-US" dirty="0"/>
          </a:p>
        </p:txBody>
      </p:sp>
      <p:grpSp>
        <p:nvGrpSpPr>
          <p:cNvPr id="405" name="Group 404"/>
          <p:cNvGrpSpPr/>
          <p:nvPr/>
        </p:nvGrpSpPr>
        <p:grpSpPr>
          <a:xfrm>
            <a:off x="152399" y="3429000"/>
            <a:ext cx="8763001" cy="3087707"/>
            <a:chOff x="1295400" y="3429000"/>
            <a:chExt cx="8763001" cy="3087707"/>
          </a:xfrm>
        </p:grpSpPr>
        <p:grpSp>
          <p:nvGrpSpPr>
            <p:cNvPr id="406" name="Group 405"/>
            <p:cNvGrpSpPr/>
            <p:nvPr/>
          </p:nvGrpSpPr>
          <p:grpSpPr>
            <a:xfrm>
              <a:off x="1295400" y="3429000"/>
              <a:ext cx="8763001" cy="3087707"/>
              <a:chOff x="1295400" y="3733800"/>
              <a:chExt cx="8763001" cy="3087707"/>
            </a:xfrm>
          </p:grpSpPr>
          <p:grpSp>
            <p:nvGrpSpPr>
              <p:cNvPr id="408" name="Group 407"/>
              <p:cNvGrpSpPr/>
              <p:nvPr/>
            </p:nvGrpSpPr>
            <p:grpSpPr>
              <a:xfrm>
                <a:off x="1295400" y="3810000"/>
                <a:ext cx="8763001" cy="3011507"/>
                <a:chOff x="1371600" y="3810000"/>
                <a:chExt cx="8763001" cy="3011507"/>
              </a:xfrm>
            </p:grpSpPr>
            <p:grpSp>
              <p:nvGrpSpPr>
                <p:cNvPr id="412" name="Group 411"/>
                <p:cNvGrpSpPr/>
                <p:nvPr/>
              </p:nvGrpSpPr>
              <p:grpSpPr>
                <a:xfrm>
                  <a:off x="2667000" y="3810000"/>
                  <a:ext cx="6019800" cy="2074279"/>
                  <a:chOff x="190412" y="2057400"/>
                  <a:chExt cx="6457686" cy="2225164"/>
                </a:xfrm>
              </p:grpSpPr>
              <p:sp>
                <p:nvSpPr>
                  <p:cNvPr id="416" name="Rectangle 415"/>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17" name="Rectangle 416"/>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18" name="Rectangle 417"/>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19" name="Equal 418"/>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Text" lastClr="000000"/>
                      </a:solidFill>
                      <a:latin typeface="Calibri"/>
                    </a:endParaRPr>
                  </a:p>
                </p:txBody>
              </p:sp>
              <p:sp>
                <p:nvSpPr>
                  <p:cNvPr id="420" name="Rectangle 419"/>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21" name="Plus 420"/>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22" name="TextBox 421"/>
                  <p:cNvSpPr txBox="1"/>
                  <p:nvPr/>
                </p:nvSpPr>
                <p:spPr>
                  <a:xfrm>
                    <a:off x="190412" y="2714332"/>
                    <a:ext cx="690994" cy="461665"/>
                  </a:xfrm>
                  <a:prstGeom prst="rect">
                    <a:avLst/>
                  </a:prstGeom>
                  <a:noFill/>
                </p:spPr>
                <p:txBody>
                  <a:bodyPr wrap="squar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X</a:t>
                    </a:r>
                    <a:r>
                      <a:rPr lang="en-US" sz="2400" b="0" i="1" kern="0" baseline="-25000" dirty="0">
                        <a:solidFill>
                          <a:sysClr val="windowText" lastClr="000000"/>
                        </a:solidFill>
                        <a:latin typeface="Times New Roman"/>
                        <a:cs typeface="Times New Roman"/>
                      </a:rPr>
                      <a:t>t</a:t>
                    </a:r>
                    <a:r>
                      <a:rPr lang="en-US" sz="2400" b="0" kern="0" baseline="-25000" dirty="0">
                        <a:solidFill>
                          <a:sysClr val="windowText" lastClr="000000"/>
                        </a:solidFill>
                        <a:latin typeface="Times New Roman"/>
                        <a:cs typeface="Times New Roman"/>
                      </a:rPr>
                      <a:t>+1</a:t>
                    </a:r>
                  </a:p>
                </p:txBody>
              </p:sp>
              <p:sp>
                <p:nvSpPr>
                  <p:cNvPr id="423" name="TextBox 422"/>
                  <p:cNvSpPr txBox="1"/>
                  <p:nvPr/>
                </p:nvSpPr>
                <p:spPr>
                  <a:xfrm>
                    <a:off x="3938959" y="2729279"/>
                    <a:ext cx="467078" cy="461665"/>
                  </a:xfrm>
                  <a:prstGeom prst="rect">
                    <a:avLst/>
                  </a:prstGeom>
                  <a:noFill/>
                </p:spPr>
                <p:txBody>
                  <a:bodyPr wrap="none" rtlCol="0">
                    <a:spAutoFit/>
                  </a:bodyPr>
                  <a:lstStyle/>
                  <a:p>
                    <a:pPr fontAlgn="auto">
                      <a:spcBef>
                        <a:spcPts val="0"/>
                      </a:spcBef>
                      <a:spcAft>
                        <a:spcPts val="0"/>
                      </a:spcAft>
                      <a:defRPr/>
                    </a:pPr>
                    <a:r>
                      <a:rPr lang="en-US" sz="2400" b="0" i="1" kern="0" dirty="0" err="1">
                        <a:solidFill>
                          <a:sysClr val="windowText" lastClr="000000"/>
                        </a:solidFill>
                        <a:latin typeface="Times New Roman"/>
                        <a:cs typeface="Times New Roman"/>
                      </a:rPr>
                      <a:t>X</a:t>
                    </a:r>
                    <a:r>
                      <a:rPr lang="en-US" sz="2400" b="0" i="1" kern="0" baseline="-25000" dirty="0" err="1">
                        <a:solidFill>
                          <a:sysClr val="windowText" lastClr="000000"/>
                        </a:solidFill>
                        <a:latin typeface="Times New Roman"/>
                        <a:cs typeface="Times New Roman"/>
                      </a:rPr>
                      <a:t>t</a:t>
                    </a:r>
                    <a:endParaRPr lang="en-US" sz="2400" b="0" kern="0" baseline="-25000" dirty="0">
                      <a:solidFill>
                        <a:sysClr val="windowText" lastClr="000000"/>
                      </a:solidFill>
                      <a:latin typeface="Times New Roman"/>
                      <a:cs typeface="Times New Roman"/>
                    </a:endParaRPr>
                  </a:p>
                </p:txBody>
              </p:sp>
              <p:sp>
                <p:nvSpPr>
                  <p:cNvPr id="424" name="TextBox 423"/>
                  <p:cNvSpPr txBox="1"/>
                  <p:nvPr/>
                </p:nvSpPr>
                <p:spPr>
                  <a:xfrm>
                    <a:off x="2343492" y="2717933"/>
                    <a:ext cx="411140" cy="461665"/>
                  </a:xfrm>
                  <a:prstGeom prst="rect">
                    <a:avLst/>
                  </a:prstGeom>
                  <a:noFill/>
                </p:spPr>
                <p:txBody>
                  <a:bodyPr wrap="non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A</a:t>
                    </a:r>
                    <a:endParaRPr lang="en-US" sz="2400" b="0" kern="0" baseline="-25000" dirty="0">
                      <a:solidFill>
                        <a:sysClr val="windowText" lastClr="000000"/>
                      </a:solidFill>
                      <a:latin typeface="Times New Roman"/>
                      <a:cs typeface="Times New Roman"/>
                    </a:endParaRPr>
                  </a:p>
                </p:txBody>
              </p:sp>
              <p:sp>
                <p:nvSpPr>
                  <p:cNvPr id="425" name="Rectangle 424"/>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26" name="TextBox 425"/>
                  <p:cNvSpPr txBox="1"/>
                  <p:nvPr/>
                </p:nvSpPr>
                <p:spPr>
                  <a:xfrm>
                    <a:off x="6146755" y="2709572"/>
                    <a:ext cx="501343" cy="461665"/>
                  </a:xfrm>
                  <a:prstGeom prst="rect">
                    <a:avLst/>
                  </a:prstGeom>
                  <a:noFill/>
                </p:spPr>
                <p:txBody>
                  <a:bodyPr wrap="none" rtlCol="0">
                    <a:spAutoFit/>
                  </a:bodyPr>
                  <a:lstStyle/>
                  <a:p>
                    <a:pPr fontAlgn="auto">
                      <a:spcBef>
                        <a:spcPts val="0"/>
                      </a:spcBef>
                      <a:spcAft>
                        <a:spcPts val="0"/>
                      </a:spcAft>
                      <a:defRPr/>
                    </a:pPr>
                    <a:r>
                      <a:rPr lang="en-US" sz="2400" b="0" i="1" kern="0" dirty="0" err="1">
                        <a:solidFill>
                          <a:sysClr val="windowText" lastClr="000000"/>
                        </a:solidFill>
                        <a:latin typeface="Times New Roman"/>
                        <a:cs typeface="Times New Roman"/>
                      </a:rPr>
                      <a:t>U</a:t>
                    </a:r>
                    <a:r>
                      <a:rPr lang="en-US" sz="2400" b="0" i="1" kern="0" baseline="-25000" dirty="0" err="1">
                        <a:solidFill>
                          <a:sysClr val="windowText" lastClr="000000"/>
                        </a:solidFill>
                        <a:latin typeface="Times New Roman"/>
                        <a:cs typeface="Times New Roman"/>
                      </a:rPr>
                      <a:t>t</a:t>
                    </a:r>
                    <a:endParaRPr lang="en-US" sz="2400" b="0" kern="0" baseline="-25000" dirty="0">
                      <a:solidFill>
                        <a:sysClr val="windowText" lastClr="000000"/>
                      </a:solidFill>
                      <a:latin typeface="Times New Roman"/>
                      <a:cs typeface="Times New Roman"/>
                    </a:endParaRPr>
                  </a:p>
                </p:txBody>
              </p:sp>
              <p:sp>
                <p:nvSpPr>
                  <p:cNvPr id="427" name="TextBox 426"/>
                  <p:cNvSpPr txBox="1"/>
                  <p:nvPr/>
                </p:nvSpPr>
                <p:spPr>
                  <a:xfrm>
                    <a:off x="5259869" y="2710605"/>
                    <a:ext cx="395110" cy="461665"/>
                  </a:xfrm>
                  <a:prstGeom prst="rect">
                    <a:avLst/>
                  </a:prstGeom>
                  <a:noFill/>
                </p:spPr>
                <p:txBody>
                  <a:bodyPr wrap="non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B</a:t>
                    </a:r>
                    <a:endParaRPr lang="en-US" sz="2400" b="0" kern="0" baseline="-25000" dirty="0">
                      <a:solidFill>
                        <a:sysClr val="windowText" lastClr="000000"/>
                      </a:solidFill>
                      <a:latin typeface="Times New Roman"/>
                      <a:cs typeface="Times New Roman"/>
                    </a:endParaRPr>
                  </a:p>
                </p:txBody>
              </p:sp>
            </p:grpSp>
            <p:sp>
              <p:nvSpPr>
                <p:cNvPr id="413" name="TextBox 412"/>
                <p:cNvSpPr txBox="1"/>
                <p:nvPr/>
              </p:nvSpPr>
              <p:spPr>
                <a:xfrm>
                  <a:off x="1371600" y="4267200"/>
                  <a:ext cx="1290725" cy="1200328"/>
                </a:xfrm>
                <a:prstGeom prst="rect">
                  <a:avLst/>
                </a:prstGeom>
                <a:noFill/>
              </p:spPr>
              <p:txBody>
                <a:bodyPr wrap="square" rtlCol="0">
                  <a:spAutoFit/>
                </a:bodyPr>
                <a:lstStyle/>
                <a:p>
                  <a:pPr algn="r" defTabSz="457200" fontAlgn="auto">
                    <a:spcBef>
                      <a:spcPts val="0"/>
                    </a:spcBef>
                    <a:spcAft>
                      <a:spcPts val="0"/>
                    </a:spcAft>
                  </a:pPr>
                  <a:r>
                    <a:rPr lang="en-US" sz="2400" b="0" dirty="0">
                      <a:solidFill>
                        <a:prstClr val="black"/>
                      </a:solidFill>
                      <a:latin typeface="Arial"/>
                      <a:cs typeface="Arial"/>
                    </a:rPr>
                    <a:t>State space model</a:t>
                  </a:r>
                </a:p>
              </p:txBody>
            </p:sp>
            <p:sp>
              <p:nvSpPr>
                <p:cNvPr id="414" name="TextBox 413"/>
                <p:cNvSpPr txBox="1"/>
                <p:nvPr/>
              </p:nvSpPr>
              <p:spPr>
                <a:xfrm>
                  <a:off x="3733801" y="5867400"/>
                  <a:ext cx="1905001" cy="954107"/>
                </a:xfrm>
                <a:prstGeom prst="rect">
                  <a:avLst/>
                </a:prstGeom>
                <a:noFill/>
              </p:spPr>
              <p:txBody>
                <a:bodyPr wrap="square" rtlCol="0">
                  <a:spAutoFit/>
                </a:bodyPr>
                <a:lstStyle/>
                <a:p>
                  <a:pPr defTabSz="457200" fontAlgn="auto">
                    <a:spcBef>
                      <a:spcPts val="0"/>
                    </a:spcBef>
                    <a:spcAft>
                      <a:spcPts val="0"/>
                    </a:spcAft>
                  </a:pPr>
                  <a:r>
                    <a:rPr lang="en-US" sz="1400" b="0" i="1" dirty="0" err="1">
                      <a:solidFill>
                        <a:prstClr val="black"/>
                      </a:solidFill>
                      <a:latin typeface="Times New Roman"/>
                      <a:cs typeface="Times New Roman"/>
                    </a:rPr>
                    <a:t>A</a:t>
                  </a:r>
                  <a:r>
                    <a:rPr lang="en-US" sz="1400" b="0" i="1" baseline="-25000" dirty="0" err="1">
                      <a:solidFill>
                        <a:prstClr val="black"/>
                      </a:solidFill>
                      <a:latin typeface="Times New Roman"/>
                      <a:cs typeface="Times New Roman"/>
                    </a:rPr>
                    <a:t>ij</a:t>
                  </a:r>
                  <a:r>
                    <a:rPr lang="en-US" sz="1400" b="0" dirty="0">
                      <a:solidFill>
                        <a:prstClr val="black"/>
                      </a:solidFill>
                      <a:latin typeface="Times New Roman"/>
                      <a:cs typeface="Times New Roman"/>
                    </a:rPr>
                    <a:t> captures temporal casual influence from Gene </a:t>
                  </a:r>
                  <a:r>
                    <a:rPr lang="en-US" sz="1400" b="0" i="1" dirty="0" err="1">
                      <a:solidFill>
                        <a:prstClr val="black"/>
                      </a:solidFill>
                      <a:latin typeface="Times New Roman"/>
                      <a:cs typeface="Times New Roman"/>
                    </a:rPr>
                    <a:t>i</a:t>
                  </a:r>
                  <a:r>
                    <a:rPr lang="en-US" sz="1400" b="0" dirty="0">
                      <a:solidFill>
                        <a:prstClr val="black"/>
                      </a:solidFill>
                      <a:latin typeface="Times New Roman"/>
                      <a:cs typeface="Times New Roman"/>
                    </a:rPr>
                    <a:t> to Gene </a:t>
                  </a:r>
                  <a:r>
                    <a:rPr lang="en-US" sz="1400" b="0" i="1" dirty="0">
                      <a:solidFill>
                        <a:prstClr val="black"/>
                      </a:solidFill>
                      <a:latin typeface="Times New Roman"/>
                      <a:cs typeface="Times New Roman"/>
                    </a:rPr>
                    <a:t>j </a:t>
                  </a:r>
                  <a:r>
                    <a:rPr lang="en-US" sz="1400" b="0" dirty="0">
                      <a:solidFill>
                        <a:prstClr val="black"/>
                      </a:solidFill>
                      <a:latin typeface="Times New Roman"/>
                      <a:cs typeface="Times New Roman"/>
                    </a:rPr>
                    <a:t> in internal group</a:t>
                  </a:r>
                  <a:endParaRPr lang="en-US" sz="1400" b="0" i="1" dirty="0">
                    <a:solidFill>
                      <a:prstClr val="black"/>
                    </a:solidFill>
                    <a:latin typeface="Times New Roman"/>
                    <a:cs typeface="Times New Roman"/>
                  </a:endParaRPr>
                </a:p>
              </p:txBody>
            </p:sp>
            <p:sp>
              <p:nvSpPr>
                <p:cNvPr id="415" name="TextBox 414"/>
                <p:cNvSpPr txBox="1"/>
                <p:nvPr/>
              </p:nvSpPr>
              <p:spPr>
                <a:xfrm>
                  <a:off x="8077201" y="5410200"/>
                  <a:ext cx="2057400" cy="954107"/>
                </a:xfrm>
                <a:prstGeom prst="rect">
                  <a:avLst/>
                </a:prstGeom>
                <a:noFill/>
              </p:spPr>
              <p:txBody>
                <a:bodyPr wrap="square" rtlCol="0">
                  <a:spAutoFit/>
                </a:bodyPr>
                <a:lstStyle/>
                <a:p>
                  <a:pPr defTabSz="457200" fontAlgn="auto">
                    <a:spcBef>
                      <a:spcPts val="0"/>
                    </a:spcBef>
                    <a:spcAft>
                      <a:spcPts val="0"/>
                    </a:spcAft>
                  </a:pPr>
                  <a:r>
                    <a:rPr lang="en-US" sz="1400" b="0" i="1" dirty="0" err="1">
                      <a:solidFill>
                        <a:prstClr val="black"/>
                      </a:solidFill>
                      <a:latin typeface="Times New Roman"/>
                      <a:cs typeface="Times New Roman"/>
                    </a:rPr>
                    <a:t>B</a:t>
                  </a:r>
                  <a:r>
                    <a:rPr lang="en-US" sz="1400" b="0" i="1" baseline="-25000" dirty="0" err="1">
                      <a:solidFill>
                        <a:prstClr val="black"/>
                      </a:solidFill>
                      <a:latin typeface="Times New Roman"/>
                      <a:cs typeface="Times New Roman"/>
                    </a:rPr>
                    <a:t>kl</a:t>
                  </a:r>
                  <a:r>
                    <a:rPr lang="en-US" sz="1400" b="0" dirty="0">
                      <a:solidFill>
                        <a:prstClr val="black"/>
                      </a:solidFill>
                      <a:latin typeface="Times New Roman"/>
                      <a:cs typeface="Times New Roman"/>
                    </a:rPr>
                    <a:t> captures temporal casual influence from external factor </a:t>
                  </a:r>
                  <a:r>
                    <a:rPr lang="en-US" sz="1400" b="0" i="1" dirty="0">
                      <a:solidFill>
                        <a:prstClr val="black"/>
                      </a:solidFill>
                      <a:latin typeface="Times New Roman"/>
                      <a:cs typeface="Times New Roman"/>
                    </a:rPr>
                    <a:t>k </a:t>
                  </a:r>
                  <a:r>
                    <a:rPr lang="en-US" sz="1400" b="0" dirty="0">
                      <a:solidFill>
                        <a:prstClr val="black"/>
                      </a:solidFill>
                      <a:latin typeface="Times New Roman"/>
                      <a:cs typeface="Times New Roman"/>
                    </a:rPr>
                    <a:t>to Gene </a:t>
                  </a:r>
                  <a:r>
                    <a:rPr lang="en-US" sz="1400" b="0" i="1" dirty="0">
                      <a:solidFill>
                        <a:prstClr val="black"/>
                      </a:solidFill>
                      <a:latin typeface="Times New Roman"/>
                      <a:cs typeface="Times New Roman"/>
                    </a:rPr>
                    <a:t>l </a:t>
                  </a:r>
                  <a:r>
                    <a:rPr lang="en-US" sz="1400" b="0" dirty="0">
                      <a:solidFill>
                        <a:prstClr val="black"/>
                      </a:solidFill>
                      <a:latin typeface="Times New Roman"/>
                      <a:cs typeface="Times New Roman"/>
                    </a:rPr>
                    <a:t>in internal group</a:t>
                  </a:r>
                  <a:endParaRPr lang="en-US" sz="1400" b="0" i="1" dirty="0">
                    <a:solidFill>
                      <a:prstClr val="black"/>
                    </a:solidFill>
                    <a:latin typeface="Times New Roman"/>
                    <a:cs typeface="Times New Roman"/>
                  </a:endParaRPr>
                </a:p>
              </p:txBody>
            </p:sp>
          </p:grpSp>
          <p:sp>
            <p:nvSpPr>
              <p:cNvPr id="409" name="TextBox 408"/>
              <p:cNvSpPr txBox="1"/>
              <p:nvPr/>
            </p:nvSpPr>
            <p:spPr>
              <a:xfrm>
                <a:off x="5715001" y="5867400"/>
                <a:ext cx="1676400" cy="954107"/>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State: Gene expression vector of internal group at time </a:t>
                </a:r>
                <a:r>
                  <a:rPr lang="en-US" sz="1400" b="0" i="1" dirty="0">
                    <a:solidFill>
                      <a:prstClr val="black"/>
                    </a:solidFill>
                    <a:latin typeface="Times New Roman"/>
                    <a:cs typeface="Times New Roman"/>
                  </a:rPr>
                  <a:t>t</a:t>
                </a:r>
              </a:p>
            </p:txBody>
          </p:sp>
          <p:sp>
            <p:nvSpPr>
              <p:cNvPr id="410" name="TextBox 409"/>
              <p:cNvSpPr txBox="1"/>
              <p:nvPr/>
            </p:nvSpPr>
            <p:spPr>
              <a:xfrm>
                <a:off x="8534401" y="3733800"/>
                <a:ext cx="1371600" cy="1169551"/>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Control: Gene expression vector of external factors at time </a:t>
                </a:r>
                <a:r>
                  <a:rPr lang="en-US" sz="1400" b="0" i="1" dirty="0">
                    <a:solidFill>
                      <a:prstClr val="black"/>
                    </a:solidFill>
                    <a:latin typeface="Times New Roman"/>
                    <a:cs typeface="Times New Roman"/>
                  </a:rPr>
                  <a:t>t</a:t>
                </a:r>
              </a:p>
            </p:txBody>
          </p:sp>
        </p:grpSp>
        <p:sp>
          <p:nvSpPr>
            <p:cNvPr id="407" name="TextBox 406"/>
            <p:cNvSpPr txBox="1"/>
            <p:nvPr/>
          </p:nvSpPr>
          <p:spPr>
            <a:xfrm>
              <a:off x="1524001" y="5638800"/>
              <a:ext cx="1925739" cy="738664"/>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State: Gene expression vector of Group </a:t>
              </a:r>
              <a:r>
                <a:rPr lang="en-US" sz="1400" b="0" i="1" dirty="0">
                  <a:solidFill>
                    <a:prstClr val="black"/>
                  </a:solidFill>
                  <a:latin typeface="Times New Roman"/>
                  <a:cs typeface="Times New Roman"/>
                </a:rPr>
                <a:t>X</a:t>
              </a:r>
              <a:r>
                <a:rPr lang="en-US" sz="1400" b="0" dirty="0">
                  <a:solidFill>
                    <a:prstClr val="black"/>
                  </a:solidFill>
                  <a:latin typeface="Times New Roman"/>
                  <a:cs typeface="Times New Roman"/>
                </a:rPr>
                <a:t> at time </a:t>
              </a:r>
              <a:r>
                <a:rPr lang="en-US" sz="1400" b="0" i="1" dirty="0">
                  <a:solidFill>
                    <a:prstClr val="black"/>
                  </a:solidFill>
                  <a:latin typeface="Times New Roman"/>
                  <a:cs typeface="Times New Roman"/>
                </a:rPr>
                <a:t>t</a:t>
              </a:r>
              <a:r>
                <a:rPr lang="en-US" sz="1400" b="0" dirty="0">
                  <a:solidFill>
                    <a:prstClr val="black"/>
                  </a:solidFill>
                  <a:latin typeface="Times New Roman"/>
                  <a:cs typeface="Times New Roman"/>
                </a:rPr>
                <a:t>+1</a:t>
              </a:r>
            </a:p>
          </p:txBody>
        </p:sp>
      </p:grpSp>
      <p:grpSp>
        <p:nvGrpSpPr>
          <p:cNvPr id="104" name="Group 103"/>
          <p:cNvGrpSpPr/>
          <p:nvPr/>
        </p:nvGrpSpPr>
        <p:grpSpPr>
          <a:xfrm rot="16200000">
            <a:off x="3635927" y="873194"/>
            <a:ext cx="1656866" cy="2653680"/>
            <a:chOff x="5408411" y="752559"/>
            <a:chExt cx="3382966" cy="5418244"/>
          </a:xfrm>
        </p:grpSpPr>
        <p:grpSp>
          <p:nvGrpSpPr>
            <p:cNvPr id="105" name="Group 43"/>
            <p:cNvGrpSpPr/>
            <p:nvPr/>
          </p:nvGrpSpPr>
          <p:grpSpPr>
            <a:xfrm>
              <a:off x="5408411" y="752559"/>
              <a:ext cx="3382966" cy="2591141"/>
              <a:chOff x="1763989" y="13736778"/>
              <a:chExt cx="3382966" cy="2591141"/>
            </a:xfrm>
          </p:grpSpPr>
          <p:sp>
            <p:nvSpPr>
              <p:cNvPr id="13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38" name="Straight Arrow Connector 87"/>
              <p:cNvCxnSpPr>
                <a:stCxn id="136" idx="1"/>
                <a:endCxn id="13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39" name="Straight Arrow Connector 88"/>
              <p:cNvCxnSpPr>
                <a:stCxn id="136" idx="3"/>
                <a:endCxn id="13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0" name="Straight Arrow Connector 89"/>
              <p:cNvCxnSpPr>
                <a:stCxn id="133" idx="5"/>
                <a:endCxn id="13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1" name="Straight Arrow Connector 91"/>
              <p:cNvCxnSpPr>
                <a:stCxn id="137" idx="4"/>
                <a:endCxn id="13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4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47" name="Straight Arrow Connector 114"/>
              <p:cNvCxnSpPr>
                <a:stCxn id="145" idx="3"/>
                <a:endCxn id="14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8" name="Straight Arrow Connector 115"/>
              <p:cNvCxnSpPr>
                <a:stCxn id="145" idx="3"/>
                <a:endCxn id="14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9" name="Straight Arrow Connector 116"/>
              <p:cNvCxnSpPr>
                <a:stCxn id="142" idx="5"/>
                <a:endCxn id="14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0" name="Straight Arrow Connector 117"/>
              <p:cNvCxnSpPr>
                <a:stCxn id="146" idx="4"/>
                <a:endCxn id="14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5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56" name="Straight Arrow Connector 125"/>
              <p:cNvCxnSpPr>
                <a:stCxn id="143" idx="3"/>
                <a:endCxn id="15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7" name="Straight Arrow Connector 126"/>
              <p:cNvCxnSpPr>
                <a:stCxn id="154" idx="3"/>
                <a:endCxn id="15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8" name="Straight Arrow Connector 157"/>
              <p:cNvCxnSpPr>
                <a:stCxn id="151" idx="5"/>
                <a:endCxn id="15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9" name="Straight Arrow Connector 158"/>
              <p:cNvCxnSpPr>
                <a:stCxn id="155" idx="4"/>
                <a:endCxn id="15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60" name="Oval 15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2" name="Oval 16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65" name="Straight Arrow Connector 139"/>
              <p:cNvCxnSpPr>
                <a:stCxn id="163" idx="1"/>
                <a:endCxn id="16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6" name="Straight Arrow Connector 141"/>
              <p:cNvCxnSpPr>
                <a:stCxn id="163" idx="3"/>
                <a:endCxn id="16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7" name="Straight Arrow Connector 142"/>
              <p:cNvCxnSpPr>
                <a:stCxn id="160" idx="5"/>
                <a:endCxn id="16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8" name="Straight Arrow Connector 144"/>
              <p:cNvCxnSpPr>
                <a:stCxn id="164" idx="4"/>
                <a:endCxn id="16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9" name="Straight Arrow Connector 145"/>
              <p:cNvCxnSpPr>
                <a:stCxn id="135" idx="4"/>
                <a:endCxn id="15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70" name="Straight Arrow Connector 146"/>
              <p:cNvCxnSpPr>
                <a:stCxn id="145" idx="5"/>
                <a:endCxn id="16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71" name="Straight Arrow Connector 149"/>
              <p:cNvCxnSpPr>
                <a:stCxn id="144" idx="4"/>
                <a:endCxn id="15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106" name="Group 105"/>
            <p:cNvGrpSpPr/>
            <p:nvPr/>
          </p:nvGrpSpPr>
          <p:grpSpPr>
            <a:xfrm>
              <a:off x="5445653" y="1776638"/>
              <a:ext cx="3345723" cy="4394165"/>
              <a:chOff x="5445653" y="1776638"/>
              <a:chExt cx="3345723" cy="4394165"/>
            </a:xfrm>
          </p:grpSpPr>
          <p:cxnSp>
            <p:nvCxnSpPr>
              <p:cNvPr id="107" name="Curved Connector 159"/>
              <p:cNvCxnSpPr>
                <a:stCxn id="120" idx="1"/>
                <a:endCxn id="16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108" name="Curved Connector 162"/>
              <p:cNvCxnSpPr>
                <a:stCxn id="119" idx="1"/>
                <a:endCxn id="16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109" name="Curved Connector 165"/>
              <p:cNvCxnSpPr>
                <a:stCxn id="122" idx="1"/>
                <a:endCxn id="15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0" name="Curved Connector 175"/>
              <p:cNvCxnSpPr>
                <a:stCxn id="118" idx="1"/>
                <a:endCxn id="16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111" name="Curved Connector 176"/>
              <p:cNvCxnSpPr>
                <a:stCxn id="121" idx="1"/>
                <a:endCxn id="15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112" name="Group 42"/>
              <p:cNvGrpSpPr/>
              <p:nvPr/>
            </p:nvGrpSpPr>
            <p:grpSpPr>
              <a:xfrm rot="5400000">
                <a:off x="6114734" y="3812662"/>
                <a:ext cx="1689060" cy="3027222"/>
                <a:chOff x="5670550" y="13508178"/>
                <a:chExt cx="1689060" cy="3027222"/>
              </a:xfrm>
              <a:solidFill>
                <a:srgbClr val="F79646"/>
              </a:solidFill>
            </p:grpSpPr>
            <p:sp>
              <p:nvSpPr>
                <p:cNvPr id="118"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19"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0"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1"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2"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3"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4"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5"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6"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7"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8"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9"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0"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113" name="Curved Connector 190"/>
              <p:cNvCxnSpPr>
                <a:stCxn id="130" idx="1"/>
                <a:endCxn id="16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4" name="Curved Connector 198"/>
              <p:cNvCxnSpPr>
                <a:stCxn id="131" idx="1"/>
                <a:endCxn id="15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5" name="Curved Connector 202"/>
              <p:cNvCxnSpPr>
                <a:stCxn id="128" idx="1"/>
                <a:endCxn id="15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116" name="Curved Connector 210"/>
              <p:cNvCxnSpPr>
                <a:stCxn id="126" idx="1"/>
                <a:endCxn id="15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7" name="Curved Connector 260"/>
              <p:cNvCxnSpPr>
                <a:stCxn id="129" idx="1"/>
                <a:endCxn id="13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172" name="Group 171"/>
          <p:cNvGrpSpPr/>
          <p:nvPr/>
        </p:nvGrpSpPr>
        <p:grpSpPr>
          <a:xfrm>
            <a:off x="6103085" y="1523994"/>
            <a:ext cx="2720343" cy="553997"/>
            <a:chOff x="3745679" y="4373138"/>
            <a:chExt cx="3175549" cy="605156"/>
          </a:xfrm>
        </p:grpSpPr>
        <p:grpSp>
          <p:nvGrpSpPr>
            <p:cNvPr id="173" name="Group 172"/>
            <p:cNvGrpSpPr/>
            <p:nvPr/>
          </p:nvGrpSpPr>
          <p:grpSpPr>
            <a:xfrm>
              <a:off x="3757406" y="4373138"/>
              <a:ext cx="3163822" cy="302578"/>
              <a:chOff x="3757406" y="4373138"/>
              <a:chExt cx="3163822" cy="302578"/>
            </a:xfrm>
          </p:grpSpPr>
          <p:sp>
            <p:nvSpPr>
              <p:cNvPr id="177" name="TextBox 176"/>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178" name="Straight Arrow Connector 177"/>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174" name="Group 173"/>
            <p:cNvGrpSpPr/>
            <p:nvPr/>
          </p:nvGrpSpPr>
          <p:grpSpPr>
            <a:xfrm>
              <a:off x="3745679" y="4675716"/>
              <a:ext cx="3016055" cy="302578"/>
              <a:chOff x="3757406" y="4357184"/>
              <a:chExt cx="3016055" cy="302578"/>
            </a:xfrm>
          </p:grpSpPr>
          <p:sp>
            <p:nvSpPr>
              <p:cNvPr id="175" name="TextBox 174"/>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176" name="Straight Arrow Connector 175"/>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179" name="TextBox 178"/>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180" name="TextBox 179"/>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181" name="TextBox 180"/>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
        <p:nvSpPr>
          <p:cNvPr id="18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custDataLst>
      <p:tags r:id="rId1"/>
    </p:custDataLst>
    <p:extLst>
      <p:ext uri="{BB962C8B-B14F-4D97-AF65-F5344CB8AC3E}">
        <p14:creationId xmlns:p14="http://schemas.microsoft.com/office/powerpoint/2010/main" val="307400110"/>
      </p:ext>
    </p:extLst>
  </p:cSld>
  <p:clrMapOvr>
    <a:masterClrMapping/>
  </p:clrMapOvr>
  <mc:AlternateContent xmlns:mc="http://schemas.openxmlformats.org/markup-compatibility/2006" xmlns:p14="http://schemas.microsoft.com/office/powerpoint/2010/main">
    <mc:Choice Requires="p14">
      <p:transition spd="slow" p14:dur="2000" advTm="37796"/>
    </mc:Choice>
    <mc:Fallback xmlns="">
      <p:transition xmlns:p14="http://schemas.microsoft.com/office/powerpoint/2010/main" spd="slow" advTm="37796"/>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Decomposition of internal and external-related dynamic components</a:t>
            </a:r>
            <a:endParaRPr lang="en-US" dirty="0"/>
          </a:p>
        </p:txBody>
      </p:sp>
      <mc:AlternateContent xmlns:mc="http://schemas.openxmlformats.org/markup-compatibility/2006" xmlns:a14="http://schemas.microsoft.com/office/drawing/2010/main">
        <mc:Choice Requires="a14">
          <p:sp>
            <p:nvSpPr>
              <p:cNvPr id="4" name="Rectangle 3"/>
              <p:cNvSpPr/>
              <p:nvPr/>
            </p:nvSpPr>
            <p:spPr>
              <a:xfrm>
                <a:off x="771524" y="1580918"/>
                <a:ext cx="6300789" cy="2902461"/>
              </a:xfrm>
              <a:prstGeom prst="rect">
                <a:avLst/>
              </a:prstGeom>
            </p:spPr>
            <p:txBody>
              <a:bodyPr wrap="square">
                <a:spAutoFit/>
              </a:bodyPr>
              <a:lstStyle/>
              <a:p>
                <a:pPr defTabSz="457200" fontAlgn="auto">
                  <a:spcBef>
                    <a:spcPts val="0"/>
                  </a:spcBef>
                  <a:spcAft>
                    <a:spcPts val="0"/>
                  </a:spcAft>
                </a:pPr>
                <a14:m>
                  <m:oMathPara xmlns:m="http://schemas.openxmlformats.org/officeDocument/2006/math">
                    <m:oMathParaPr>
                      <m:jc m:val="left"/>
                    </m:oMathParaPr>
                    <m:oMath xmlns:m="http://schemas.openxmlformats.org/officeDocument/2006/math">
                      <m:sSub>
                        <m:sSubPr>
                          <m:ctrlPr>
                            <a:rPr lang="en-US" sz="1800" b="0" i="1" smtClean="0">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𝐴</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oMath>
                  </m:oMathPara>
                </a14:m>
                <a:endParaRPr lang="en-US" sz="1800" b="0" i="1" dirty="0" smtClean="0">
                  <a:solidFill>
                    <a:prstClr val="black"/>
                  </a:solidFill>
                  <a:latin typeface="Cambria Math" charset="0"/>
                  <a:ea typeface=""/>
                  <a:cs typeface=""/>
                </a:endParaRPr>
              </a:p>
              <a:p>
                <a:pPr defTabSz="457200" fontAlgn="auto">
                  <a:spcBef>
                    <a:spcPts val="0"/>
                  </a:spcBef>
                  <a:spcAft>
                    <a:spcPts val="0"/>
                  </a:spcAft>
                </a:pPr>
                <a14:m>
                  <m:oMathPara xmlns:m="http://schemas.openxmlformats.org/officeDocument/2006/math">
                    <m:oMathParaPr>
                      <m:jc m:val="left"/>
                    </m:oMathParaPr>
                    <m:oMath xmlns:m="http://schemas.openxmlformats.org/officeDocument/2006/math">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𝐴</m:t>
                      </m:r>
                      <m:d>
                        <m:dPr>
                          <m:ctrlPr>
                            <a:rPr lang="en-US" sz="1800" b="0" i="1">
                              <a:solidFill>
                                <a:prstClr val="black"/>
                              </a:solidFill>
                              <a:latin typeface="Cambria Math" charset="0"/>
                              <a:ea typeface=""/>
                              <a:cs typeface=""/>
                            </a:rPr>
                          </m:ctrlPr>
                        </m:dPr>
                        <m:e>
                          <m:r>
                            <a:rPr lang="en-US" sz="1800" b="0" i="1">
                              <a:solidFill>
                                <a:prstClr val="black"/>
                              </a:solidFill>
                              <a:latin typeface="Cambria Math" charset="0"/>
                              <a:ea typeface=""/>
                              <a:cs typeface=""/>
                            </a:rPr>
                            <m:t>𝐴</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e>
                      </m:d>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oMath>
                  </m:oMathPara>
                </a14:m>
                <a:endParaRPr lang="en-US" sz="1800" b="0" i="1" dirty="0" smtClean="0">
                  <a:solidFill>
                    <a:prstClr val="black"/>
                  </a:solidFill>
                  <a:latin typeface="Cambria Math" charset="0"/>
                  <a:ea typeface=""/>
                  <a:cs typeface=""/>
                </a:endParaRPr>
              </a:p>
              <a:p>
                <a:pPr defTabSz="457200" fontAlgn="auto">
                  <a:spcBef>
                    <a:spcPts val="0"/>
                  </a:spcBef>
                  <a:spcAft>
                    <a:spcPts val="0"/>
                  </a:spcAft>
                </a:pPr>
                <a14:m>
                  <m:oMathPara xmlns:m="http://schemas.openxmlformats.org/officeDocument/2006/math">
                    <m:oMathParaPr>
                      <m:jc m:val="left"/>
                    </m:oMathParaPr>
                    <m:oMath xmlns:m="http://schemas.openxmlformats.org/officeDocument/2006/math">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a:solidFill>
                                <a:prstClr val="black"/>
                              </a:solidFill>
                              <a:latin typeface="Cambria Math" charset="0"/>
                              <a:ea typeface=""/>
                              <a:cs typeface=""/>
                            </a:rPr>
                            <m:t>2</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𝐴𝐵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a:solidFill>
                                <a:prstClr val="black"/>
                              </a:solidFill>
                              <a:latin typeface="Cambria Math" charset="0"/>
                              <a:ea typeface=""/>
                              <a:cs typeface=""/>
                            </a:rPr>
                            <m:t>3</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−3</m:t>
                          </m:r>
                        </m:sub>
                      </m:sSub>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a:solidFill>
                                <a:prstClr val="black"/>
                              </a:solidFill>
                              <a:latin typeface="Cambria Math" charset="0"/>
                              <a:ea typeface=""/>
                              <a:cs typeface=""/>
                            </a:rPr>
                            <m:t>2</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𝐵𝑈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−3</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𝐴𝐵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oMath>
                  </m:oMathPara>
                </a14:m>
                <a:endParaRPr lang="en-US" sz="1800" b="0" i="1" dirty="0" smtClean="0">
                  <a:solidFill>
                    <a:prstClr val="black"/>
                  </a:solidFill>
                  <a:latin typeface="Cambria Math" charset="0"/>
                  <a:ea typeface=""/>
                  <a:cs typeface=""/>
                </a:endParaRPr>
              </a:p>
              <a:p>
                <a:pPr defTabSz="457200" fontAlgn="auto">
                  <a:spcBef>
                    <a:spcPts val="0"/>
                  </a:spcBef>
                  <a:spcAft>
                    <a:spcPts val="0"/>
                  </a:spcAft>
                </a:pPr>
                <a14:m>
                  <m:oMathPara xmlns:m="http://schemas.openxmlformats.org/officeDocument/2006/math">
                    <m:oMathParaPr>
                      <m:jc m:val="left"/>
                    </m:oMathParaPr>
                    <m:oMath xmlns:m="http://schemas.openxmlformats.org/officeDocument/2006/math">
                      <m:r>
                        <a:rPr lang="en-US" sz="1800" b="0">
                          <a:solidFill>
                            <a:prstClr val="black"/>
                          </a:solidFill>
                          <a:latin typeface="Cambria Math" charset="0"/>
                          <a:ea typeface=""/>
                          <a:cs typeface=""/>
                        </a:rPr>
                        <m:t>=…</m:t>
                      </m:r>
                    </m:oMath>
                  </m:oMathPara>
                </a14:m>
                <a:endParaRPr lang="en-US" sz="1800" b="0" dirty="0" smtClean="0">
                  <a:solidFill>
                    <a:prstClr val="black"/>
                  </a:solidFill>
                  <a:latin typeface="Cambria Math" charset="0"/>
                  <a:ea typeface=""/>
                  <a:cs typeface=""/>
                </a:endParaRPr>
              </a:p>
              <a:p>
                <a:pPr defTabSz="457200" fontAlgn="auto">
                  <a:spcBef>
                    <a:spcPts val="0"/>
                  </a:spcBef>
                  <a:spcAft>
                    <a:spcPts val="0"/>
                  </a:spcAft>
                </a:pPr>
                <a14:m>
                  <m:oMathPara xmlns:m="http://schemas.openxmlformats.org/officeDocument/2006/math">
                    <m:oMathParaPr>
                      <m:jc m:val="left"/>
                    </m:oMathParaPr>
                    <m:oMath xmlns:m="http://schemas.openxmlformats.org/officeDocument/2006/math">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a:solidFill>
                                <a:prstClr val="black"/>
                              </a:solidFill>
                              <a:latin typeface="Cambria Math" charset="0"/>
                              <a:ea typeface=""/>
                              <a:cs typeface=""/>
                            </a:rPr>
                            <m:t>1</m:t>
                          </m:r>
                        </m:sub>
                      </m:sSub>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𝐵𝑈</m:t>
                          </m:r>
                        </m:e>
                        <m:sub>
                          <m:r>
                            <a:rPr lang="en-US" sz="1800" b="0">
                              <a:solidFill>
                                <a:prstClr val="black"/>
                              </a:solidFill>
                              <a:latin typeface="Cambria Math" charset="0"/>
                              <a:ea typeface=""/>
                              <a:cs typeface=""/>
                            </a:rPr>
                            <m:t>1</m:t>
                          </m:r>
                        </m:sub>
                      </m:sSub>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−3</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𝐵𝑈</m:t>
                          </m:r>
                        </m:e>
                        <m:sub>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𝐴𝐵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r>
                        <a:rPr lang="en-US" sz="1800" b="0">
                          <a:solidFill>
                            <a:prstClr val="black"/>
                          </a:solidFill>
                          <a:latin typeface="Cambria Math" charset="0"/>
                          <a:ea typeface=""/>
                          <a:cs typeface=""/>
                        </a:rPr>
                        <m:t>=</m:t>
                      </m:r>
                      <m:limLow>
                        <m:limLowPr>
                          <m:ctrlPr>
                            <a:rPr lang="en-US" sz="1800" b="0" i="1">
                              <a:solidFill>
                                <a:prstClr val="black"/>
                              </a:solidFill>
                              <a:latin typeface="Cambria Math" charset="0"/>
                              <a:ea typeface=""/>
                              <a:cs typeface=""/>
                            </a:rPr>
                          </m:ctrlPr>
                        </m:limLowPr>
                        <m:e>
                          <m:groupChr>
                            <m:groupChrPr>
                              <m:chr m:val="⏟"/>
                              <m:ctrlPr>
                                <a:rPr lang="en-US" sz="1800" b="0" i="1">
                                  <a:solidFill>
                                    <a:prstClr val="black"/>
                                  </a:solidFill>
                                  <a:latin typeface="Cambria Math" charset="0"/>
                                  <a:ea typeface=""/>
                                  <a:cs typeface=""/>
                                </a:rPr>
                              </m:ctrlPr>
                            </m:groupChrPr>
                            <m:e>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a:solidFill>
                                        <a:prstClr val="black"/>
                                      </a:solidFill>
                                      <a:latin typeface="Cambria Math" charset="0"/>
                                      <a:ea typeface=""/>
                                      <a:cs typeface=""/>
                                    </a:rPr>
                                    <m:t>1</m:t>
                                  </m:r>
                                </m:sub>
                              </m:sSub>
                            </m:e>
                          </m:groupChr>
                        </m:e>
                        <m:lim>
                          <m:sSubSup>
                            <m:sSubSupPr>
                              <m:ctrlPr>
                                <a:rPr lang="en-US" sz="1800" b="0" i="1">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INT</m:t>
                              </m:r>
                            </m:sup>
                          </m:sSubSup>
                        </m:lim>
                      </m:limLow>
                      <m:r>
                        <a:rPr lang="en-US" sz="1800" b="0">
                          <a:solidFill>
                            <a:prstClr val="black"/>
                          </a:solidFill>
                          <a:latin typeface="Cambria Math" charset="0"/>
                          <a:ea typeface=""/>
                          <a:cs typeface=""/>
                        </a:rPr>
                        <m:t>+</m:t>
                      </m:r>
                      <m:limLow>
                        <m:limLowPr>
                          <m:ctrlPr>
                            <a:rPr lang="en-US" sz="1800" b="0" i="1">
                              <a:solidFill>
                                <a:prstClr val="black"/>
                              </a:solidFill>
                              <a:latin typeface="Cambria Math" charset="0"/>
                              <a:ea typeface=""/>
                              <a:cs typeface=""/>
                            </a:rPr>
                          </m:ctrlPr>
                        </m:limLowPr>
                        <m:e>
                          <m:groupChr>
                            <m:groupChrPr>
                              <m:chr m:val="⏟"/>
                              <m:ctrlPr>
                                <a:rPr lang="en-US" sz="1800" b="0" i="1">
                                  <a:solidFill>
                                    <a:prstClr val="black"/>
                                  </a:solidFill>
                                  <a:latin typeface="Cambria Math" charset="0"/>
                                  <a:ea typeface=""/>
                                  <a:cs typeface=""/>
                                </a:rPr>
                              </m:ctrlPr>
                            </m:groupChrPr>
                            <m:e>
                              <m:nary>
                                <m:naryPr>
                                  <m:chr m:val="∑"/>
                                  <m:limLoc m:val="undOvr"/>
                                  <m:ctrlPr>
                                    <a:rPr lang="en-US" sz="1800" b="0" i="1">
                                      <a:solidFill>
                                        <a:prstClr val="black"/>
                                      </a:solidFill>
                                      <a:latin typeface="Cambria Math" charset="0"/>
                                      <a:ea typeface=""/>
                                      <a:cs typeface=""/>
                                    </a:rPr>
                                  </m:ctrlPr>
                                </m:naryPr>
                                <m:sub>
                                  <m:r>
                                    <a:rPr lang="en-US" sz="1800" b="0" i="1">
                                      <a:solidFill>
                                        <a:prstClr val="black"/>
                                      </a:solidFill>
                                      <a:latin typeface="Cambria Math" charset="0"/>
                                      <a:ea typeface=""/>
                                      <a:cs typeface=""/>
                                    </a:rPr>
                                    <m:t>𝑘</m:t>
                                  </m:r>
                                  <m:r>
                                    <a:rPr lang="en-US" sz="1800" b="0">
                                      <a:solidFill>
                                        <a:prstClr val="black"/>
                                      </a:solidFill>
                                      <a:latin typeface="Cambria Math" charset="0"/>
                                      <a:ea typeface=""/>
                                      <a:cs typeface=""/>
                                    </a:rPr>
                                    <m:t>=1</m:t>
                                  </m:r>
                                </m:sub>
                                <m:sup>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p>
                                <m:e>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i="1">
                                          <a:solidFill>
                                            <a:prstClr val="black"/>
                                          </a:solidFill>
                                          <a:latin typeface="Cambria Math" charset="0"/>
                                          <a:ea typeface=""/>
                                          <a:cs typeface=""/>
                                        </a:rPr>
                                        <m:t>𝑘</m:t>
                                      </m:r>
                                    </m:sup>
                                  </m:sSup>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r>
                                        <a:rPr lang="en-US" sz="1800" b="0" i="1">
                                          <a:solidFill>
                                            <a:prstClr val="black"/>
                                          </a:solidFill>
                                          <a:latin typeface="Cambria Math" charset="0"/>
                                          <a:ea typeface=""/>
                                          <a:cs typeface=""/>
                                        </a:rPr>
                                        <m:t>𝑘</m:t>
                                      </m:r>
                                    </m:sub>
                                  </m:sSub>
                                </m:e>
                              </m:nary>
                            </m:e>
                          </m:groupChr>
                        </m:e>
                        <m:lim>
                          <m:sSubSup>
                            <m:sSubSupPr>
                              <m:ctrlPr>
                                <a:rPr lang="en-US" sz="1800" b="0" i="1">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INTER</m:t>
                              </m:r>
                            </m:sup>
                          </m:sSubSup>
                        </m:lim>
                      </m:limLow>
                      <m:r>
                        <a:rPr lang="en-US" sz="1800" b="0">
                          <a:solidFill>
                            <a:prstClr val="black"/>
                          </a:solidFill>
                          <a:latin typeface="Cambria Math" charset="0"/>
                          <a:ea typeface=""/>
                          <a:cs typeface=""/>
                        </a:rPr>
                        <m:t>+</m:t>
                      </m:r>
                      <m:limLow>
                        <m:limLowPr>
                          <m:ctrlPr>
                            <a:rPr lang="en-US" sz="1800" b="0" i="1">
                              <a:solidFill>
                                <a:prstClr val="black"/>
                              </a:solidFill>
                              <a:latin typeface="Cambria Math" charset="0"/>
                              <a:ea typeface=""/>
                              <a:cs typeface=""/>
                            </a:rPr>
                          </m:ctrlPr>
                        </m:limLowPr>
                        <m:e>
                          <m:groupChr>
                            <m:groupChrPr>
                              <m:chr m:val="⏟"/>
                              <m:ctrlPr>
                                <a:rPr lang="en-US" sz="1800" b="0" i="1">
                                  <a:solidFill>
                                    <a:prstClr val="black"/>
                                  </a:solidFill>
                                  <a:latin typeface="Cambria Math" charset="0"/>
                                  <a:ea typeface=""/>
                                  <a:cs typeface=""/>
                                </a:rPr>
                              </m:ctrlPr>
                            </m:groupChrPr>
                            <m:e>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e>
                          </m:groupChr>
                        </m:e>
                        <m:lim>
                          <m:sSubSup>
                            <m:sSubSupPr>
                              <m:ctrlPr>
                                <a:rPr lang="en-US" sz="1800" b="0" i="1">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EXT</m:t>
                              </m:r>
                            </m:sup>
                          </m:sSubSup>
                        </m:lim>
                      </m:limLow>
                    </m:oMath>
                  </m:oMathPara>
                </a14:m>
                <a:endParaRPr lang="en-US" sz="1800" b="0" dirty="0">
                  <a:solidFill>
                    <a:prstClr val="black"/>
                  </a:solidFill>
                  <a:latin typeface="Calibri"/>
                  <a:ea typeface=""/>
                  <a:cs typeface=""/>
                </a:endParaRPr>
              </a:p>
            </p:txBody>
          </p:sp>
        </mc:Choice>
        <mc:Fallback xmlns="">
          <p:sp>
            <p:nvSpPr>
              <p:cNvPr id="4" name="Rectangle 3"/>
              <p:cNvSpPr>
                <a:spLocks noRot="1" noChangeAspect="1" noMove="1" noResize="1" noEditPoints="1" noAdjustHandles="1" noChangeArrowheads="1" noChangeShapeType="1" noTextEdit="1"/>
              </p:cNvSpPr>
              <p:nvPr/>
            </p:nvSpPr>
            <p:spPr>
              <a:xfrm>
                <a:off x="771524" y="1580918"/>
                <a:ext cx="6300789" cy="2902461"/>
              </a:xfrm>
              <a:prstGeom prst="rect">
                <a:avLst/>
              </a:prstGeom>
              <a:blipFill rotWithShape="0">
                <a:blip r:embed="rId2"/>
                <a:stretch>
                  <a:fillRect/>
                </a:stretch>
              </a:blipFill>
            </p:spPr>
            <p:txBody>
              <a:bodyPr/>
              <a:lstStyle/>
              <a:p>
                <a:r>
                  <a:rPr lang="en-US">
                    <a:noFill/>
                  </a:rPr>
                  <a:t> </a:t>
                </a:r>
              </a:p>
            </p:txBody>
          </p:sp>
        </mc:Fallback>
      </mc:AlternateContent>
      <p:sp>
        <p:nvSpPr>
          <p:cNvPr id="5" name="Rectangle 4"/>
          <p:cNvSpPr/>
          <p:nvPr/>
        </p:nvSpPr>
        <p:spPr>
          <a:xfrm>
            <a:off x="1085850" y="3457575"/>
            <a:ext cx="728663" cy="785813"/>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endParaRPr>
          </a:p>
        </p:txBody>
      </p:sp>
      <mc:AlternateContent xmlns:mc="http://schemas.openxmlformats.org/markup-compatibility/2006" xmlns:a14="http://schemas.microsoft.com/office/drawing/2010/main">
        <mc:Choice Requires="a14">
          <p:sp>
            <p:nvSpPr>
              <p:cNvPr id="6" name="TextBox 5"/>
              <p:cNvSpPr txBox="1"/>
              <p:nvPr/>
            </p:nvSpPr>
            <p:spPr>
              <a:xfrm>
                <a:off x="285751" y="4664167"/>
                <a:ext cx="2357438" cy="696088"/>
              </a:xfrm>
              <a:prstGeom prst="rect">
                <a:avLst/>
              </a:prstGeom>
              <a:noFill/>
            </p:spPr>
            <p:txBody>
              <a:bodyPr wrap="square" rtlCol="0">
                <a:spAutoFit/>
              </a:bodyPr>
              <a:lstStyle/>
              <a:p>
                <a:pPr defTabSz="457200" fontAlgn="auto">
                  <a:spcBef>
                    <a:spcPts val="0"/>
                  </a:spcBef>
                  <a:spcAft>
                    <a:spcPts val="0"/>
                  </a:spcAft>
                </a:pPr>
                <a14:m>
                  <m:oMath xmlns:m="http://schemas.openxmlformats.org/officeDocument/2006/math">
                    <m:sSubSup>
                      <m:sSubSupPr>
                        <m:ctrlPr>
                          <a:rPr lang="en-US" sz="1800" b="0" i="1">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INT</m:t>
                        </m:r>
                      </m:sup>
                    </m:sSubSup>
                  </m:oMath>
                </a14:m>
                <a:r>
                  <a:rPr lang="en-US" sz="1800" b="0" dirty="0" smtClean="0">
                    <a:solidFill>
                      <a:prstClr val="black"/>
                    </a:solidFill>
                    <a:latin typeface="Calibri"/>
                    <a:ea typeface=""/>
                    <a:cs typeface=""/>
                  </a:rPr>
                  <a:t>: Internally driven dynamic component</a:t>
                </a:r>
                <a:endParaRPr lang="en-US" sz="1800" b="0" dirty="0">
                  <a:solidFill>
                    <a:prstClr val="black"/>
                  </a:solidFill>
                  <a:latin typeface="Calibri"/>
                  <a:ea typeface=""/>
                  <a:cs typeface=""/>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85751" y="4664167"/>
                <a:ext cx="2357438" cy="696088"/>
              </a:xfrm>
              <a:prstGeom prst="rect">
                <a:avLst/>
              </a:prstGeom>
              <a:blipFill rotWithShape="0">
                <a:blip r:embed="rId3"/>
                <a:stretch>
                  <a:fillRect l="-2326" r="-3876" b="-13158"/>
                </a:stretch>
              </a:blipFill>
            </p:spPr>
            <p:txBody>
              <a:bodyPr/>
              <a:lstStyle/>
              <a:p>
                <a:r>
                  <a:rPr lang="en-US">
                    <a:noFill/>
                  </a:rPr>
                  <a:t> </a:t>
                </a:r>
              </a:p>
            </p:txBody>
          </p:sp>
        </mc:Fallback>
      </mc:AlternateContent>
      <p:cxnSp>
        <p:nvCxnSpPr>
          <p:cNvPr id="8" name="Straight Arrow Connector 7"/>
          <p:cNvCxnSpPr>
            <a:stCxn id="5" idx="2"/>
            <a:endCxn id="6" idx="0"/>
          </p:cNvCxnSpPr>
          <p:nvPr/>
        </p:nvCxnSpPr>
        <p:spPr>
          <a:xfrm>
            <a:off x="1450182" y="4243388"/>
            <a:ext cx="14288" cy="420779"/>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024063" y="3267075"/>
            <a:ext cx="1533525" cy="1216304"/>
          </a:xfrm>
          <a:prstGeom prst="rect">
            <a:avLst/>
          </a:prstGeom>
          <a:noFill/>
          <a:ln w="1905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endParaRPr>
          </a:p>
        </p:txBody>
      </p:sp>
      <p:cxnSp>
        <p:nvCxnSpPr>
          <p:cNvPr id="10" name="Straight Arrow Connector 9"/>
          <p:cNvCxnSpPr>
            <a:stCxn id="9" idx="2"/>
            <a:endCxn id="13" idx="1"/>
          </p:cNvCxnSpPr>
          <p:nvPr/>
        </p:nvCxnSpPr>
        <p:spPr>
          <a:xfrm>
            <a:off x="2790826" y="4483379"/>
            <a:ext cx="976312" cy="330399"/>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a:xfrm>
                <a:off x="3767138" y="4465734"/>
                <a:ext cx="5133975" cy="696088"/>
              </a:xfrm>
              <a:prstGeom prst="rect">
                <a:avLst/>
              </a:prstGeom>
              <a:noFill/>
            </p:spPr>
            <p:txBody>
              <a:bodyPr wrap="square" rtlCol="0">
                <a:spAutoFit/>
              </a:bodyPr>
              <a:lstStyle/>
              <a:p>
                <a:pPr defTabSz="457200" fontAlgn="auto">
                  <a:spcBef>
                    <a:spcPts val="0"/>
                  </a:spcBef>
                  <a:spcAft>
                    <a:spcPts val="0"/>
                  </a:spcAft>
                </a:pPr>
                <a14:m>
                  <m:oMath xmlns:m="http://schemas.openxmlformats.org/officeDocument/2006/math">
                    <m:sSubSup>
                      <m:sSubSupPr>
                        <m:ctrlPr>
                          <a:rPr lang="en-US" sz="1800" b="0" i="1">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INTER</m:t>
                        </m:r>
                      </m:sup>
                    </m:sSubSup>
                  </m:oMath>
                </a14:m>
                <a:r>
                  <a:rPr lang="en-US" sz="1800" b="0" dirty="0" smtClean="0">
                    <a:solidFill>
                      <a:prstClr val="black"/>
                    </a:solidFill>
                    <a:latin typeface="Calibri"/>
                    <a:ea typeface=""/>
                    <a:cs typeface=""/>
                  </a:rPr>
                  <a:t>: dynamic components driven by interactions between internal and external terms</a:t>
                </a:r>
                <a:endParaRPr lang="en-US" sz="1800" b="0" dirty="0">
                  <a:solidFill>
                    <a:prstClr val="black"/>
                  </a:solidFill>
                  <a:latin typeface="Calibri"/>
                  <a:ea typeface=""/>
                  <a:cs typeface=""/>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767138" y="4465734"/>
                <a:ext cx="5133975" cy="696088"/>
              </a:xfrm>
              <a:prstGeom prst="rect">
                <a:avLst/>
              </a:prstGeom>
              <a:blipFill rotWithShape="0">
                <a:blip r:embed="rId4"/>
                <a:stretch>
                  <a:fillRect l="-1069" b="-131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615787" y="3548317"/>
                <a:ext cx="4545749" cy="418384"/>
              </a:xfrm>
              <a:prstGeom prst="rect">
                <a:avLst/>
              </a:prstGeom>
            </p:spPr>
            <p:txBody>
              <a:bodyPr wrap="square">
                <a:spAutoFit/>
              </a:bodyPr>
              <a:lstStyle/>
              <a:p>
                <a:pPr defTabSz="457200" fontAlgn="auto">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lang="en-US" sz="1800" b="0" i="1" smtClean="0">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EXT</m:t>
                          </m:r>
                        </m:sup>
                      </m:sSubSup>
                      <m:r>
                        <m:rPr>
                          <m:nor/>
                        </m:rPr>
                        <a:rPr lang="en-US" sz="1800" b="0" smtClean="0">
                          <a:solidFill>
                            <a:prstClr val="black"/>
                          </a:solidFill>
                          <a:latin typeface="Cambria Math" charset="0"/>
                          <a:ea typeface=""/>
                          <a:cs typeface=""/>
                        </a:rPr>
                        <m:t>: </m:t>
                      </m:r>
                      <m:r>
                        <m:rPr>
                          <m:nor/>
                        </m:rPr>
                        <a:rPr lang="en-US" sz="1800" b="0" smtClean="0">
                          <a:solidFill>
                            <a:prstClr val="black"/>
                          </a:solidFill>
                          <a:latin typeface="Cambria Math" charset="0"/>
                          <a:ea typeface=""/>
                          <a:cs typeface=""/>
                        </a:rPr>
                        <m:t>externally</m:t>
                      </m:r>
                      <m:r>
                        <m:rPr>
                          <m:nor/>
                        </m:rPr>
                        <a:rPr lang="en-US" sz="1800" b="0" smtClean="0">
                          <a:solidFill>
                            <a:prstClr val="black"/>
                          </a:solidFill>
                          <a:latin typeface="Cambria Math" charset="0"/>
                          <a:ea typeface=""/>
                          <a:cs typeface=""/>
                        </a:rPr>
                        <m:t> </m:t>
                      </m:r>
                      <m:r>
                        <m:rPr>
                          <m:nor/>
                        </m:rPr>
                        <a:rPr lang="en-US" sz="1800" b="0" smtClean="0">
                          <a:solidFill>
                            <a:prstClr val="black"/>
                          </a:solidFill>
                          <a:latin typeface="Cambria Math" charset="0"/>
                          <a:ea typeface=""/>
                          <a:cs typeface=""/>
                        </a:rPr>
                        <m:t>driven</m:t>
                      </m:r>
                      <m:r>
                        <m:rPr>
                          <m:nor/>
                        </m:rPr>
                        <a:rPr lang="en-US" sz="1800" b="0" smtClean="0">
                          <a:solidFill>
                            <a:prstClr val="black"/>
                          </a:solidFill>
                          <a:latin typeface="Cambria Math" charset="0"/>
                          <a:ea typeface=""/>
                          <a:cs typeface=""/>
                        </a:rPr>
                        <m:t> </m:t>
                      </m:r>
                      <m:r>
                        <m:rPr>
                          <m:nor/>
                        </m:rPr>
                        <a:rPr lang="en-US" sz="1800" b="0" dirty="0">
                          <a:solidFill>
                            <a:prstClr val="black"/>
                          </a:solidFill>
                          <a:latin typeface="Calibri"/>
                          <a:ea typeface=""/>
                          <a:cs typeface=""/>
                        </a:rPr>
                        <m:t>dynamic</m:t>
                      </m:r>
                      <m:r>
                        <m:rPr>
                          <m:nor/>
                        </m:rPr>
                        <a:rPr lang="en-US" sz="1800" b="0" dirty="0">
                          <a:solidFill>
                            <a:prstClr val="black"/>
                          </a:solidFill>
                          <a:latin typeface="Calibri"/>
                          <a:ea typeface=""/>
                          <a:cs typeface=""/>
                        </a:rPr>
                        <m:t> </m:t>
                      </m:r>
                      <m:r>
                        <m:rPr>
                          <m:nor/>
                        </m:rPr>
                        <a:rPr lang="en-US" sz="1800" b="0" dirty="0">
                          <a:solidFill>
                            <a:prstClr val="black"/>
                          </a:solidFill>
                          <a:latin typeface="Calibri"/>
                          <a:ea typeface=""/>
                          <a:cs typeface=""/>
                        </a:rPr>
                        <m:t>component</m:t>
                      </m:r>
                    </m:oMath>
                  </m:oMathPara>
                </a14:m>
                <a:endParaRPr lang="en-US" sz="1800" b="0" dirty="0">
                  <a:solidFill>
                    <a:prstClr val="black"/>
                  </a:solidFill>
                  <a:latin typeface="Calibri"/>
                  <a:ea typeface=""/>
                  <a:cs typeface=""/>
                </a:endParaRPr>
              </a:p>
            </p:txBody>
          </p:sp>
        </mc:Choice>
        <mc:Fallback xmlns="">
          <p:sp>
            <p:nvSpPr>
              <p:cNvPr id="20" name="Rectangle 19"/>
              <p:cNvSpPr>
                <a:spLocks noRot="1" noChangeAspect="1" noMove="1" noResize="1" noEditPoints="1" noAdjustHandles="1" noChangeArrowheads="1" noChangeShapeType="1" noTextEdit="1"/>
              </p:cNvSpPr>
              <p:nvPr/>
            </p:nvSpPr>
            <p:spPr>
              <a:xfrm>
                <a:off x="4615787" y="3548317"/>
                <a:ext cx="4545749" cy="418384"/>
              </a:xfrm>
              <a:prstGeom prst="rect">
                <a:avLst/>
              </a:prstGeom>
              <a:blipFill rotWithShape="0">
                <a:blip r:embed="rId5"/>
                <a:stretch>
                  <a:fillRect t="-73913" b="-105797"/>
                </a:stretch>
              </a:blipFill>
            </p:spPr>
            <p:txBody>
              <a:bodyPr/>
              <a:lstStyle/>
              <a:p>
                <a:r>
                  <a:rPr lang="en-US">
                    <a:noFill/>
                  </a:rPr>
                  <a:t> </a:t>
                </a:r>
              </a:p>
            </p:txBody>
          </p:sp>
        </mc:Fallback>
      </mc:AlternateContent>
      <p:sp>
        <p:nvSpPr>
          <p:cNvPr id="22" name="Rectangle 21"/>
          <p:cNvSpPr/>
          <p:nvPr/>
        </p:nvSpPr>
        <p:spPr>
          <a:xfrm>
            <a:off x="3738561" y="3492935"/>
            <a:ext cx="696253" cy="715091"/>
          </a:xfrm>
          <a:prstGeom prst="rect">
            <a:avLst/>
          </a:prstGeom>
          <a:noFill/>
          <a:ln w="1905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endParaRPr>
          </a:p>
        </p:txBody>
      </p:sp>
      <p:cxnSp>
        <p:nvCxnSpPr>
          <p:cNvPr id="23" name="Straight Arrow Connector 22"/>
          <p:cNvCxnSpPr/>
          <p:nvPr/>
        </p:nvCxnSpPr>
        <p:spPr>
          <a:xfrm flipV="1">
            <a:off x="4434815" y="3757509"/>
            <a:ext cx="253866" cy="117718"/>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Rectangle 28"/>
              <p:cNvSpPr/>
              <p:nvPr/>
            </p:nvSpPr>
            <p:spPr>
              <a:xfrm>
                <a:off x="22358" y="5648311"/>
                <a:ext cx="8824912" cy="381771"/>
              </a:xfrm>
              <a:prstGeom prst="rect">
                <a:avLst/>
              </a:prstGeom>
            </p:spPr>
            <p:txBody>
              <a:bodyPr wrap="square">
                <a:spAutoFit/>
              </a:bodyPr>
              <a:lstStyle/>
              <a:p>
                <a:pPr defTabSz="457200" fontAlgn="auto">
                  <a:spcBef>
                    <a:spcPts val="0"/>
                  </a:spcBef>
                  <a:spcAft>
                    <a:spcPts val="0"/>
                  </a:spcAft>
                </a:pPr>
                <a:r>
                  <a:rPr lang="en-US" sz="1800" b="0" smtClean="0">
                    <a:solidFill>
                      <a:srgbClr val="000000"/>
                    </a:solidFill>
                    <a:latin typeface="Calibri" charset="0"/>
                    <a:ea typeface="宋体" charset="-122"/>
                    <a:cs typeface="Times New Roman" charset="0"/>
                  </a:rPr>
                  <a:t>* Subdivision </a:t>
                </a:r>
                <a:r>
                  <a:rPr lang="en-US" sz="1800" b="0" dirty="0">
                    <a:solidFill>
                      <a:srgbClr val="000000"/>
                    </a:solidFill>
                    <a:latin typeface="Calibri" charset="0"/>
                    <a:ea typeface="宋体" charset="-122"/>
                    <a:cs typeface="Times New Roman" charset="0"/>
                  </a:rPr>
                  <a:t>of the rest of the terms </a:t>
                </a:r>
                <a14:m>
                  <m:oMath xmlns:m="http://schemas.openxmlformats.org/officeDocument/2006/math">
                    <m:nary>
                      <m:naryPr>
                        <m:chr m:val="∑"/>
                        <m:limLoc m:val="undOvr"/>
                        <m:ctrlPr>
                          <a:rPr lang="en-US" sz="1800" b="0" i="1">
                            <a:solidFill>
                              <a:srgbClr val="000000"/>
                            </a:solidFill>
                            <a:latin typeface="Cambria Math" charset="0"/>
                            <a:ea typeface=""/>
                            <a:cs typeface=""/>
                          </a:rPr>
                        </m:ctrlPr>
                      </m:naryPr>
                      <m:sub>
                        <m:r>
                          <a:rPr lang="en-US" sz="1800" b="0" i="1">
                            <a:solidFill>
                              <a:srgbClr val="000000"/>
                            </a:solidFill>
                            <a:latin typeface="Cambria Math" charset="0"/>
                            <a:ea typeface="宋体" charset="-122"/>
                            <a:cs typeface="Times New Roman" charset="0"/>
                          </a:rPr>
                          <m:t>𝑘</m:t>
                        </m:r>
                        <m:r>
                          <a:rPr lang="en-US" sz="1800" b="0" i="1">
                            <a:solidFill>
                              <a:srgbClr val="000000"/>
                            </a:solidFill>
                            <a:latin typeface="Cambria Math" charset="0"/>
                            <a:ea typeface="宋体" charset="-122"/>
                            <a:cs typeface="Times New Roman" charset="0"/>
                          </a:rPr>
                          <m:t>=1</m:t>
                        </m:r>
                      </m:sub>
                      <m:sup>
                        <m:r>
                          <a:rPr lang="en-US" sz="1800" b="0" i="1">
                            <a:solidFill>
                              <a:srgbClr val="000000"/>
                            </a:solidFill>
                            <a:latin typeface="Cambria Math" charset="0"/>
                            <a:ea typeface="宋体" charset="-122"/>
                            <a:cs typeface="Times New Roman" charset="0"/>
                          </a:rPr>
                          <m:t>𝑡</m:t>
                        </m:r>
                        <m:r>
                          <a:rPr lang="en-US" sz="1800" b="0" i="1">
                            <a:solidFill>
                              <a:srgbClr val="000000"/>
                            </a:solidFill>
                            <a:latin typeface="Cambria Math" charset="0"/>
                            <a:ea typeface="宋体" charset="-122"/>
                            <a:cs typeface="Times New Roman" charset="0"/>
                          </a:rPr>
                          <m:t>−2</m:t>
                        </m:r>
                      </m:sup>
                      <m:e>
                        <m:sSup>
                          <m:sSupPr>
                            <m:ctrlPr>
                              <a:rPr lang="en-US" sz="1800" b="0" i="1">
                                <a:solidFill>
                                  <a:srgbClr val="000000"/>
                                </a:solidFill>
                                <a:latin typeface="Cambria Math" charset="0"/>
                                <a:ea typeface=""/>
                                <a:cs typeface=""/>
                              </a:rPr>
                            </m:ctrlPr>
                          </m:sSupPr>
                          <m:e>
                            <m:r>
                              <a:rPr lang="en-US" sz="1800" b="0" i="1">
                                <a:solidFill>
                                  <a:srgbClr val="000000"/>
                                </a:solidFill>
                                <a:latin typeface="Cambria Math" charset="0"/>
                                <a:ea typeface="宋体" charset="-122"/>
                                <a:cs typeface="Times New Roman" charset="0"/>
                              </a:rPr>
                              <m:t>𝐴</m:t>
                            </m:r>
                          </m:e>
                          <m:sup>
                            <m:r>
                              <a:rPr lang="en-US" sz="1800" b="0" i="1">
                                <a:solidFill>
                                  <a:srgbClr val="000000"/>
                                </a:solidFill>
                                <a:latin typeface="Cambria Math" charset="0"/>
                                <a:ea typeface="宋体" charset="-122"/>
                                <a:cs typeface="Times New Roman" charset="0"/>
                              </a:rPr>
                              <m:t>𝑘</m:t>
                            </m:r>
                          </m:sup>
                        </m:sSup>
                        <m:r>
                          <a:rPr lang="en-US" sz="1800" b="0" i="1">
                            <a:solidFill>
                              <a:srgbClr val="000000"/>
                            </a:solidFill>
                            <a:latin typeface="Cambria Math" charset="0"/>
                            <a:ea typeface="宋体" charset="-122"/>
                            <a:cs typeface="Times New Roman" charset="0"/>
                          </a:rPr>
                          <m:t>𝐵</m:t>
                        </m:r>
                        <m:sSub>
                          <m:sSubPr>
                            <m:ctrlPr>
                              <a:rPr lang="en-US" sz="1800" b="0" i="1">
                                <a:solidFill>
                                  <a:srgbClr val="000000"/>
                                </a:solidFill>
                                <a:latin typeface="Cambria Math" charset="0"/>
                                <a:ea typeface=""/>
                                <a:cs typeface=""/>
                              </a:rPr>
                            </m:ctrlPr>
                          </m:sSubPr>
                          <m:e>
                            <m:r>
                              <a:rPr lang="en-US" sz="1800" b="0" i="1">
                                <a:solidFill>
                                  <a:srgbClr val="000000"/>
                                </a:solidFill>
                                <a:latin typeface="Cambria Math" charset="0"/>
                                <a:ea typeface="宋体" charset="-122"/>
                                <a:cs typeface="Times New Roman" charset="0"/>
                              </a:rPr>
                              <m:t>𝑈</m:t>
                            </m:r>
                          </m:e>
                          <m:sub>
                            <m:r>
                              <a:rPr lang="en-US" sz="1800" b="0" i="1">
                                <a:solidFill>
                                  <a:srgbClr val="000000"/>
                                </a:solidFill>
                                <a:latin typeface="Cambria Math" charset="0"/>
                                <a:ea typeface="宋体" charset="-122"/>
                                <a:cs typeface="Times New Roman" charset="0"/>
                              </a:rPr>
                              <m:t>𝑡</m:t>
                            </m:r>
                            <m:r>
                              <a:rPr lang="en-US" sz="1800" b="0" i="1">
                                <a:solidFill>
                                  <a:srgbClr val="000000"/>
                                </a:solidFill>
                                <a:latin typeface="Cambria Math" charset="0"/>
                                <a:ea typeface="宋体" charset="-122"/>
                                <a:cs typeface="Times New Roman" charset="0"/>
                              </a:rPr>
                              <m:t>−1−</m:t>
                            </m:r>
                            <m:r>
                              <a:rPr lang="en-US" sz="1800" b="0" i="1">
                                <a:solidFill>
                                  <a:srgbClr val="000000"/>
                                </a:solidFill>
                                <a:latin typeface="Cambria Math" charset="0"/>
                                <a:ea typeface="宋体" charset="-122"/>
                                <a:cs typeface="Times New Roman" charset="0"/>
                              </a:rPr>
                              <m:t>𝑘</m:t>
                            </m:r>
                          </m:sub>
                        </m:sSub>
                      </m:e>
                    </m:nary>
                    <m:r>
                      <a:rPr lang="en-US" sz="1800" b="0" i="1">
                        <a:solidFill>
                          <a:srgbClr val="000000"/>
                        </a:solidFill>
                        <a:latin typeface="Cambria Math" charset="0"/>
                        <a:ea typeface="宋体" charset="-122"/>
                        <a:cs typeface="Times New Roman" charset="0"/>
                      </a:rPr>
                      <m:t>+</m:t>
                    </m:r>
                    <m:r>
                      <a:rPr lang="en-US" sz="1800" b="0" i="1">
                        <a:solidFill>
                          <a:srgbClr val="000000"/>
                        </a:solidFill>
                        <a:latin typeface="Cambria Math" charset="0"/>
                        <a:ea typeface="宋体" charset="-122"/>
                        <a:cs typeface="Times New Roman" charset="0"/>
                      </a:rPr>
                      <m:t>𝐵</m:t>
                    </m:r>
                    <m:sSub>
                      <m:sSubPr>
                        <m:ctrlPr>
                          <a:rPr lang="en-US" sz="1800" b="0" i="1">
                            <a:solidFill>
                              <a:srgbClr val="000000"/>
                            </a:solidFill>
                            <a:latin typeface="Cambria Math" charset="0"/>
                            <a:ea typeface=""/>
                            <a:cs typeface=""/>
                          </a:rPr>
                        </m:ctrlPr>
                      </m:sSubPr>
                      <m:e>
                        <m:r>
                          <a:rPr lang="en-US" sz="1800" b="0" i="1">
                            <a:solidFill>
                              <a:srgbClr val="000000"/>
                            </a:solidFill>
                            <a:latin typeface="Cambria Math" charset="0"/>
                            <a:ea typeface="宋体" charset="-122"/>
                            <a:cs typeface="Times New Roman" charset="0"/>
                          </a:rPr>
                          <m:t>𝑈</m:t>
                        </m:r>
                      </m:e>
                      <m:sub>
                        <m:r>
                          <a:rPr lang="en-US" sz="1800" b="0" i="1">
                            <a:solidFill>
                              <a:srgbClr val="000000"/>
                            </a:solidFill>
                            <a:latin typeface="Cambria Math" charset="0"/>
                            <a:ea typeface="宋体" charset="-122"/>
                            <a:cs typeface="Times New Roman" charset="0"/>
                          </a:rPr>
                          <m:t>𝑡</m:t>
                        </m:r>
                        <m:r>
                          <a:rPr lang="en-US" sz="1800" b="0" i="1">
                            <a:solidFill>
                              <a:srgbClr val="000000"/>
                            </a:solidFill>
                            <a:latin typeface="Cambria Math" charset="0"/>
                            <a:ea typeface="宋体" charset="-122"/>
                            <a:cs typeface="Times New Roman" charset="0"/>
                          </a:rPr>
                          <m:t>−1</m:t>
                        </m:r>
                      </m:sub>
                    </m:sSub>
                  </m:oMath>
                </a14:m>
                <a:r>
                  <a:rPr lang="en-US" sz="1800" b="0" dirty="0">
                    <a:solidFill>
                      <a:srgbClr val="000000"/>
                    </a:solidFill>
                    <a:latin typeface="Calibri" charset="0"/>
                    <a:ea typeface="宋体" charset="-122"/>
                    <a:cs typeface="Times New Roman" charset="0"/>
                  </a:rPr>
                  <a:t> is completely arbitrary</a:t>
                </a:r>
                <a:r>
                  <a:rPr lang="en-US" sz="1800" b="0" dirty="0">
                    <a:solidFill>
                      <a:prstClr val="black"/>
                    </a:solidFill>
                    <a:latin typeface="Calibri"/>
                    <a:ea typeface=""/>
                    <a:cs typeface=""/>
                  </a:rPr>
                  <a:t> </a:t>
                </a:r>
              </a:p>
            </p:txBody>
          </p:sp>
        </mc:Choice>
        <mc:Fallback xmlns="">
          <p:sp>
            <p:nvSpPr>
              <p:cNvPr id="29" name="Rectangle 28"/>
              <p:cNvSpPr>
                <a:spLocks noRot="1" noChangeAspect="1" noMove="1" noResize="1" noEditPoints="1" noAdjustHandles="1" noChangeArrowheads="1" noChangeShapeType="1" noTextEdit="1"/>
              </p:cNvSpPr>
              <p:nvPr/>
            </p:nvSpPr>
            <p:spPr>
              <a:xfrm>
                <a:off x="22358" y="5648311"/>
                <a:ext cx="8824912" cy="381771"/>
              </a:xfrm>
              <a:prstGeom prst="rect">
                <a:avLst/>
              </a:prstGeom>
              <a:blipFill rotWithShape="0">
                <a:blip r:embed="rId6"/>
                <a:stretch>
                  <a:fillRect l="-622" t="-114516" b="-182258"/>
                </a:stretch>
              </a:blipFill>
            </p:spPr>
            <p:txBody>
              <a:bodyPr/>
              <a:lstStyle/>
              <a:p>
                <a:r>
                  <a:rPr lang="en-US">
                    <a:noFill/>
                  </a:rPr>
                  <a:t> </a:t>
                </a:r>
              </a:p>
            </p:txBody>
          </p:sp>
        </mc:Fallback>
      </mc:AlternateContent>
      <p:sp>
        <p:nvSpPr>
          <p:cNvPr id="14" name="TextBox 4"/>
          <p:cNvSpPr txBox="1">
            <a:spLocks noChangeArrowheads="1"/>
          </p:cNvSpPr>
          <p:nvPr/>
        </p:nvSpPr>
        <p:spPr bwMode="auto">
          <a:xfrm>
            <a:off x="0" y="662028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116960053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280"/>
            <a:ext cx="9144000" cy="1143000"/>
          </a:xfrm>
        </p:spPr>
        <p:txBody>
          <a:bodyPr>
            <a:normAutofit/>
          </a:bodyPr>
          <a:lstStyle/>
          <a:p>
            <a:r>
              <a:rPr lang="en-US" dirty="0" smtClean="0"/>
              <a:t>Effective state space model for meta-genes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graphicFrame>
        <p:nvGraphicFramePr>
          <p:cNvPr id="104" name="Object 103"/>
          <p:cNvGraphicFramePr>
            <a:graphicFrameLocks noChangeAspect="1"/>
          </p:cNvGraphicFramePr>
          <p:nvPr>
            <p:extLst>
              <p:ext uri="{D42A27DB-BD31-4B8C-83A1-F6EECF244321}">
                <p14:modId xmlns:p14="http://schemas.microsoft.com/office/powerpoint/2010/main" val="1838694905"/>
              </p:ext>
            </p:extLst>
          </p:nvPr>
        </p:nvGraphicFramePr>
        <p:xfrm>
          <a:off x="1447800" y="5837927"/>
          <a:ext cx="2494051" cy="609600"/>
        </p:xfrm>
        <a:graphic>
          <a:graphicData uri="http://schemas.openxmlformats.org/presentationml/2006/ole">
            <mc:AlternateContent xmlns:mc="http://schemas.openxmlformats.org/markup-compatibility/2006">
              <mc:Choice xmlns:v="urn:schemas-microsoft-com:vml" Requires="v">
                <p:oleObj spid="_x0000_s275532" name="Equation" r:id="rId5" imgW="1028700" imgH="241300" progId="Equation.3">
                  <p:embed/>
                </p:oleObj>
              </mc:Choice>
              <mc:Fallback>
                <p:oleObj name="Equation" r:id="rId5" imgW="1028700" imgH="241300" progId="Equation.3">
                  <p:embed/>
                  <p:pic>
                    <p:nvPicPr>
                      <p:cNvPr id="0" name=""/>
                      <p:cNvPicPr>
                        <a:picLocks noChangeAspect="1" noChangeArrowheads="1"/>
                      </p:cNvPicPr>
                      <p:nvPr/>
                    </p:nvPicPr>
                    <p:blipFill>
                      <a:blip r:embed="rId6"/>
                      <a:srcRect/>
                      <a:stretch>
                        <a:fillRect/>
                      </a:stretch>
                    </p:blipFill>
                    <p:spPr bwMode="auto">
                      <a:xfrm>
                        <a:off x="1447800" y="5837927"/>
                        <a:ext cx="2494051" cy="609600"/>
                      </a:xfrm>
                      <a:prstGeom prst="rect">
                        <a:avLst/>
                      </a:prstGeom>
                      <a:noFill/>
                      <a:ln>
                        <a:solidFill>
                          <a:schemeClr val="tx1"/>
                        </a:solidFill>
                      </a:ln>
                      <a:extLst/>
                    </p:spPr>
                  </p:pic>
                </p:oleObj>
              </mc:Fallback>
            </mc:AlternateContent>
          </a:graphicData>
        </a:graphic>
      </p:graphicFrame>
      <p:sp>
        <p:nvSpPr>
          <p:cNvPr id="105" name="TextBox 104"/>
          <p:cNvSpPr txBox="1"/>
          <p:nvPr/>
        </p:nvSpPr>
        <p:spPr>
          <a:xfrm>
            <a:off x="366037" y="4800600"/>
            <a:ext cx="4683033" cy="954107"/>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Effective state space model for meta-genes</a:t>
            </a:r>
          </a:p>
          <a:p>
            <a:pPr defTabSz="457200" fontAlgn="auto">
              <a:spcBef>
                <a:spcPts val="0"/>
              </a:spcBef>
              <a:spcAft>
                <a:spcPts val="0"/>
              </a:spcAft>
            </a:pPr>
            <a:r>
              <a:rPr lang="en-US" sz="2000" b="0" dirty="0">
                <a:solidFill>
                  <a:srgbClr val="000000"/>
                </a:solidFill>
                <a:latin typeface="Times New Roman"/>
                <a:cs typeface="Times New Roman"/>
              </a:rPr>
              <a:t> </a:t>
            </a:r>
            <a:r>
              <a:rPr lang="en-US" sz="1600" b="0" dirty="0">
                <a:solidFill>
                  <a:srgbClr val="000000"/>
                </a:solidFill>
                <a:latin typeface="Times New Roman"/>
                <a:cs typeface="Times New Roman"/>
              </a:rPr>
              <a:t>(e.g., 250 time points to estimate 50 matrix elements if 5 meta-genes)</a:t>
            </a:r>
          </a:p>
        </p:txBody>
      </p:sp>
      <p:graphicFrame>
        <p:nvGraphicFramePr>
          <p:cNvPr id="106" name="Object 105"/>
          <p:cNvGraphicFramePr>
            <a:graphicFrameLocks noChangeAspect="1"/>
          </p:cNvGraphicFramePr>
          <p:nvPr>
            <p:extLst>
              <p:ext uri="{D42A27DB-BD31-4B8C-83A1-F6EECF244321}">
                <p14:modId xmlns:p14="http://schemas.microsoft.com/office/powerpoint/2010/main" val="1914324798"/>
              </p:ext>
            </p:extLst>
          </p:nvPr>
        </p:nvGraphicFramePr>
        <p:xfrm>
          <a:off x="1240176" y="2280840"/>
          <a:ext cx="2590800" cy="536057"/>
        </p:xfrm>
        <a:graphic>
          <a:graphicData uri="http://schemas.openxmlformats.org/presentationml/2006/ole">
            <mc:AlternateContent xmlns:mc="http://schemas.openxmlformats.org/markup-compatibility/2006">
              <mc:Choice xmlns:v="urn:schemas-microsoft-com:vml" Requires="v">
                <p:oleObj spid="_x0000_s275533" name="Equation" r:id="rId7" imgW="1104556" imgH="228738" progId="Equation.3">
                  <p:embed/>
                </p:oleObj>
              </mc:Choice>
              <mc:Fallback>
                <p:oleObj name="Equation" r:id="rId7" imgW="1104556" imgH="22873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0176" y="2280840"/>
                        <a:ext cx="2590800" cy="536057"/>
                      </a:xfrm>
                      <a:prstGeom prst="rect">
                        <a:avLst/>
                      </a:prstGeom>
                      <a:noFill/>
                      <a:extLst/>
                    </p:spPr>
                  </p:pic>
                </p:oleObj>
              </mc:Fallback>
            </mc:AlternateContent>
          </a:graphicData>
        </a:graphic>
      </p:graphicFrame>
      <p:sp>
        <p:nvSpPr>
          <p:cNvPr id="107" name="TextBox 106"/>
          <p:cNvSpPr txBox="1"/>
          <p:nvPr/>
        </p:nvSpPr>
        <p:spPr>
          <a:xfrm>
            <a:off x="366037" y="1011830"/>
            <a:ext cx="4104908" cy="1200328"/>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Not enough data to estimate state space model for genes </a:t>
            </a:r>
          </a:p>
          <a:p>
            <a:pPr defTabSz="457200" fontAlgn="auto">
              <a:spcBef>
                <a:spcPts val="0"/>
              </a:spcBef>
              <a:spcAft>
                <a:spcPts val="0"/>
              </a:spcAft>
            </a:pPr>
            <a:r>
              <a:rPr lang="en-US" sz="1600" b="0" dirty="0">
                <a:solidFill>
                  <a:srgbClr val="000000"/>
                </a:solidFill>
                <a:latin typeface="Times New Roman"/>
                <a:cs typeface="Times New Roman"/>
              </a:rPr>
              <a:t>(e.g., 25 time points per gene to estimate 4 </a:t>
            </a:r>
            <a:r>
              <a:rPr lang="en-US" sz="1600" b="0" dirty="0" smtClean="0">
                <a:solidFill>
                  <a:srgbClr val="000000"/>
                </a:solidFill>
                <a:latin typeface="Times New Roman"/>
                <a:cs typeface="Times New Roman"/>
              </a:rPr>
              <a:t>million </a:t>
            </a:r>
            <a:r>
              <a:rPr lang="en-US" sz="1600" b="0" dirty="0">
                <a:solidFill>
                  <a:srgbClr val="000000"/>
                </a:solidFill>
                <a:latin typeface="Times New Roman"/>
                <a:cs typeface="Times New Roman"/>
              </a:rPr>
              <a:t>elements of </a:t>
            </a:r>
            <a:r>
              <a:rPr lang="en-US" sz="1600" b="0" i="1" dirty="0">
                <a:solidFill>
                  <a:srgbClr val="000000"/>
                </a:solidFill>
                <a:latin typeface="Times New Roman"/>
                <a:cs typeface="Times New Roman"/>
              </a:rPr>
              <a:t>A </a:t>
            </a:r>
            <a:r>
              <a:rPr lang="en-US" sz="1600" b="0" dirty="0">
                <a:solidFill>
                  <a:srgbClr val="000000"/>
                </a:solidFill>
                <a:latin typeface="Times New Roman"/>
                <a:cs typeface="Times New Roman"/>
              </a:rPr>
              <a:t>or</a:t>
            </a:r>
            <a:r>
              <a:rPr lang="en-US" sz="1600" b="0" i="1" dirty="0">
                <a:solidFill>
                  <a:srgbClr val="000000"/>
                </a:solidFill>
                <a:latin typeface="Times New Roman"/>
                <a:cs typeface="Times New Roman"/>
              </a:rPr>
              <a:t> B</a:t>
            </a:r>
            <a:r>
              <a:rPr lang="en-US" sz="1600" b="0" dirty="0">
                <a:solidFill>
                  <a:srgbClr val="000000"/>
                </a:solidFill>
                <a:latin typeface="Times New Roman"/>
                <a:cs typeface="Times New Roman"/>
              </a:rPr>
              <a:t> for 2000 genes)</a:t>
            </a:r>
          </a:p>
        </p:txBody>
      </p:sp>
      <p:sp>
        <p:nvSpPr>
          <p:cNvPr id="3" name="Rectangle 2"/>
          <p:cNvSpPr/>
          <p:nvPr/>
        </p:nvSpPr>
        <p:spPr>
          <a:xfrm>
            <a:off x="607455" y="3412064"/>
            <a:ext cx="3497452" cy="707886"/>
          </a:xfrm>
          <a:prstGeom prst="rect">
            <a:avLst/>
          </a:prstGeom>
        </p:spPr>
        <p:txBody>
          <a:bodyPr wrap="square">
            <a:spAutoFit/>
          </a:bodyPr>
          <a:lstStyle/>
          <a:p>
            <a:pPr defTabSz="457200" fontAlgn="auto">
              <a:spcBef>
                <a:spcPts val="0"/>
              </a:spcBef>
              <a:spcAft>
                <a:spcPts val="0"/>
              </a:spcAft>
            </a:pPr>
            <a:r>
              <a:rPr lang="en-US" sz="2000" b="0" dirty="0">
                <a:solidFill>
                  <a:srgbClr val="000000"/>
                </a:solidFill>
                <a:latin typeface="Times New Roman"/>
                <a:cs typeface="Times New Roman"/>
              </a:rPr>
              <a:t>Dimensionality reduction from genes to meta-genes (e.g., </a:t>
            </a:r>
            <a:r>
              <a:rPr lang="en-US" sz="2000" b="0" dirty="0" smtClean="0">
                <a:solidFill>
                  <a:srgbClr val="000000"/>
                </a:solidFill>
                <a:latin typeface="Times New Roman"/>
                <a:cs typeface="Times New Roman"/>
              </a:rPr>
              <a:t>SVD)</a:t>
            </a:r>
            <a:endParaRPr lang="en-US" sz="2000" b="0" dirty="0">
              <a:solidFill>
                <a:srgbClr val="000000"/>
              </a:solidFill>
              <a:latin typeface="Times New Roman"/>
              <a:cs typeface="Times New Roman"/>
            </a:endParaRPr>
          </a:p>
        </p:txBody>
      </p:sp>
      <p:sp>
        <p:nvSpPr>
          <p:cNvPr id="9" name="Right Arrow 8"/>
          <p:cNvSpPr/>
          <p:nvPr/>
        </p:nvSpPr>
        <p:spPr>
          <a:xfrm rot="5400000">
            <a:off x="2353400" y="28282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0" name="Right Arrow 9"/>
          <p:cNvSpPr/>
          <p:nvPr/>
        </p:nvSpPr>
        <p:spPr>
          <a:xfrm rot="5400000">
            <a:off x="2353400" y="42760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258381043"/>
      </p:ext>
    </p:extLst>
  </p:cSld>
  <p:clrMapOvr>
    <a:masterClrMapping/>
  </p:clrMapOvr>
  <mc:AlternateContent xmlns:mc="http://schemas.openxmlformats.org/markup-compatibility/2006" xmlns:p14="http://schemas.microsoft.com/office/powerpoint/2010/main">
    <mc:Choice Requires="p14">
      <p:transition spd="slow" p14:dur="2000" advTm="69617"/>
    </mc:Choice>
    <mc:Fallback xmlns="">
      <p:transition xmlns:p14="http://schemas.microsoft.com/office/powerpoint/2010/main" spd="slow" advTm="69617"/>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0" y="0"/>
            <a:ext cx="9120140" cy="1143000"/>
          </a:xfrm>
        </p:spPr>
        <p:txBody>
          <a:bodyPr>
            <a:normAutofit/>
          </a:bodyPr>
          <a:lstStyle/>
          <a:p>
            <a:r>
              <a:rPr lang="en-US" dirty="0"/>
              <a:t>Canonical temporal expression trajectories from effective state space model</a:t>
            </a:r>
          </a:p>
        </p:txBody>
      </p:sp>
      <p:sp>
        <p:nvSpPr>
          <p:cNvPr id="19" name="TextBox 18"/>
          <p:cNvSpPr txBox="1"/>
          <p:nvPr/>
        </p:nvSpPr>
        <p:spPr>
          <a:xfrm>
            <a:off x="1820332" y="2999601"/>
            <a:ext cx="4038600" cy="1015663"/>
          </a:xfrm>
          <a:prstGeom prst="rect">
            <a:avLst/>
          </a:prstGeom>
          <a:noFill/>
          <a:ln>
            <a:solidFill>
              <a:srgbClr val="FF0000"/>
            </a:solidFill>
          </a:ln>
        </p:spPr>
        <p:txBody>
          <a:bodyPr wrap="square" rtlCol="0">
            <a:spAutoFit/>
          </a:bodyPr>
          <a:lstStyle/>
          <a:p>
            <a:pPr defTabSz="457200" fontAlgn="auto">
              <a:spcBef>
                <a:spcPts val="0"/>
              </a:spcBef>
              <a:spcAft>
                <a:spcPts val="0"/>
              </a:spcAft>
            </a:pP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internal principal dynamic pattern (</a:t>
            </a:r>
            <a:r>
              <a:rPr lang="en-US" sz="2000" b="0" dirty="0" err="1">
                <a:solidFill>
                  <a:srgbClr val="FF0000"/>
                </a:solidFill>
                <a:latin typeface="Times New Roman"/>
                <a:cs typeface="Times New Roman"/>
              </a:rPr>
              <a:t>iPDP</a:t>
            </a:r>
            <a:r>
              <a:rPr lang="en-US" sz="2000" b="0" dirty="0">
                <a:solidFill>
                  <a:srgbClr val="000000"/>
                </a:solidFill>
                <a:latin typeface="Times New Roman"/>
                <a:cs typeface="Times New Roman"/>
              </a:rPr>
              <a:t>): [</a:t>
            </a:r>
            <a:r>
              <a:rPr lang="en-US" sz="2000" b="0" i="1" dirty="0">
                <a:solidFill>
                  <a:srgbClr val="000000"/>
                </a:solidFill>
                <a:latin typeface="Times New Roman"/>
                <a:cs typeface="Times New Roman"/>
              </a:rPr>
              <a:t>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1</a:t>
            </a:r>
            <a:r>
              <a:rPr lang="en-US" sz="2000" b="0" baseline="-25000" dirty="0">
                <a:solidFill>
                  <a:srgbClr val="000000"/>
                </a:solidFill>
                <a:latin typeface="Times New Roman"/>
                <a:cs typeface="Times New Roman"/>
              </a:rPr>
              <a:t>,</a:t>
            </a:r>
            <a:r>
              <a:rPr lang="en-US" sz="2000" b="0" i="1" dirty="0">
                <a:solidFill>
                  <a:srgbClr val="000000"/>
                </a:solidFill>
                <a:latin typeface="Times New Roman"/>
                <a:cs typeface="Times New Roman"/>
              </a:rPr>
              <a:t> 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2</a:t>
            </a:r>
            <a:r>
              <a:rPr lang="en-US" sz="2000" b="0" i="1" dirty="0">
                <a:solidFill>
                  <a:srgbClr val="000000"/>
                </a:solidFill>
                <a:latin typeface="Times New Roman"/>
                <a:cs typeface="Times New Roman"/>
              </a:rPr>
              <a:t>, …,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i="1" baseline="30000" dirty="0" err="1">
                <a:solidFill>
                  <a:srgbClr val="000000"/>
                </a:solidFill>
                <a:latin typeface="Times New Roman"/>
                <a:cs typeface="Times New Roman"/>
              </a:rPr>
              <a:t>T</a:t>
            </a:r>
            <a:r>
              <a:rPr lang="en-US" sz="2000" b="0" dirty="0">
                <a:solidFill>
                  <a:srgbClr val="000000"/>
                </a:solidFill>
                <a:latin typeface="Times New Roman"/>
                <a:cs typeface="Times New Roman"/>
              </a:rPr>
              <a:t>]</a:t>
            </a:r>
            <a:r>
              <a:rPr lang="en-US" sz="2000" b="0" baseline="-25000" dirty="0">
                <a:solidFill>
                  <a:srgbClr val="000000"/>
                </a:solidFill>
                <a:latin typeface="Times New Roman"/>
                <a:cs typeface="Times New Roman"/>
              </a:rPr>
              <a:t>,</a:t>
            </a:r>
            <a:r>
              <a:rPr lang="en-US" sz="2000" b="0" dirty="0">
                <a:solidFill>
                  <a:srgbClr val="000000"/>
                </a:solidFill>
                <a:latin typeface="Times New Roman"/>
                <a:cs typeface="Times New Roman"/>
              </a:rPr>
              <a:t> </a:t>
            </a:r>
          </a:p>
          <a:p>
            <a:pPr defTabSz="457200" fontAlgn="auto">
              <a:spcBef>
                <a:spcPts val="0"/>
              </a:spcBef>
              <a:spcAft>
                <a:spcPts val="0"/>
              </a:spcAft>
            </a:pPr>
            <a:r>
              <a:rPr lang="en-US" sz="2000" b="0" dirty="0">
                <a:solidFill>
                  <a:srgbClr val="000000"/>
                </a:solidFill>
                <a:latin typeface="Times New Roman"/>
                <a:cs typeface="Times New Roman"/>
              </a:rPr>
              <a:t>where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dirty="0">
                <a:solidFill>
                  <a:srgbClr val="000000"/>
                </a:solidFill>
                <a:latin typeface="Times New Roman"/>
                <a:cs typeface="Times New Roman"/>
              </a:rPr>
              <a:t> is </a:t>
            </a: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eigenvalue of </a:t>
            </a:r>
            <a:r>
              <a:rPr lang="en-US" sz="2000" b="0" i="1" dirty="0" err="1">
                <a:solidFill>
                  <a:srgbClr val="000000"/>
                </a:solidFill>
                <a:latin typeface="Times New Roman"/>
                <a:cs typeface="Times New Roman"/>
              </a:rPr>
              <a:t>Ã</a:t>
            </a:r>
            <a:r>
              <a:rPr lang="en-US" sz="2000" b="0" dirty="0">
                <a:solidFill>
                  <a:srgbClr val="000000"/>
                </a:solidFill>
                <a:latin typeface="Times New Roman"/>
                <a:cs typeface="Times New Roman"/>
              </a:rPr>
              <a:t>.</a:t>
            </a:r>
          </a:p>
        </p:txBody>
      </p:sp>
      <p:pic>
        <p:nvPicPr>
          <p:cNvPr id="28" name="Picture 3"/>
          <p:cNvPicPr>
            <a:picLocks noChangeAspect="1" noChangeArrowheads="1"/>
          </p:cNvPicPr>
          <p:nvPr/>
        </p:nvPicPr>
        <p:blipFill rotWithShape="1">
          <a:blip r:embed="rId3"/>
          <a:srcRect l="1879" t="40691" b="36666"/>
          <a:stretch/>
        </p:blipFill>
        <p:spPr bwMode="auto">
          <a:xfrm>
            <a:off x="1896532" y="4805934"/>
            <a:ext cx="3901796" cy="922963"/>
          </a:xfrm>
          <a:prstGeom prst="rect">
            <a:avLst/>
          </a:prstGeom>
          <a:noFill/>
          <a:ln w="9525">
            <a:noFill/>
            <a:miter lim="800000"/>
            <a:headEnd/>
            <a:tailEnd/>
          </a:ln>
        </p:spPr>
      </p:pic>
      <p:sp>
        <p:nvSpPr>
          <p:cNvPr id="30" name="TextBox 29"/>
          <p:cNvSpPr txBox="1"/>
          <p:nvPr/>
        </p:nvSpPr>
        <p:spPr>
          <a:xfrm>
            <a:off x="2751666" y="4053849"/>
            <a:ext cx="5715000" cy="646331"/>
          </a:xfrm>
          <a:prstGeom prst="rect">
            <a:avLst/>
          </a:prstGeom>
          <a:noFill/>
        </p:spPr>
        <p:txBody>
          <a:bodyPr wrap="square" rtlCol="0">
            <a:spAutoFit/>
          </a:bodyPr>
          <a:lstStyle/>
          <a:p>
            <a:pPr algn="ctr" defTabSz="457200" fontAlgn="auto">
              <a:spcBef>
                <a:spcPts val="0"/>
              </a:spcBef>
              <a:spcAft>
                <a:spcPts val="0"/>
              </a:spcAft>
            </a:pPr>
            <a:r>
              <a:rPr lang="en-US" sz="1800" b="0" dirty="0">
                <a:solidFill>
                  <a:srgbClr val="000000"/>
                </a:solidFill>
                <a:latin typeface="Georgia"/>
              </a:rPr>
              <a:t>Canonical temporal expression trajectories</a:t>
            </a:r>
          </a:p>
          <a:p>
            <a:pPr algn="ctr" defTabSz="457200" fontAlgn="auto">
              <a:spcBef>
                <a:spcPts val="0"/>
              </a:spcBef>
              <a:spcAft>
                <a:spcPts val="0"/>
              </a:spcAft>
            </a:pPr>
            <a:r>
              <a:rPr lang="en-US" sz="1800" b="0" dirty="0">
                <a:solidFill>
                  <a:srgbClr val="000000"/>
                </a:solidFill>
                <a:latin typeface="Georgia"/>
              </a:rPr>
              <a:t> (e.g., degradation, growth, damped oscillation, etc.) </a:t>
            </a:r>
          </a:p>
        </p:txBody>
      </p:sp>
      <p:cxnSp>
        <p:nvCxnSpPr>
          <p:cNvPr id="9" name="Straight Arrow Connector 8"/>
          <p:cNvCxnSpPr>
            <a:endCxn id="19" idx="0"/>
          </p:cNvCxnSpPr>
          <p:nvPr/>
        </p:nvCxnSpPr>
        <p:spPr>
          <a:xfrm flipH="1">
            <a:off x="3839632" y="1874954"/>
            <a:ext cx="259992" cy="112464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038871" y="2390001"/>
            <a:ext cx="1842214" cy="646331"/>
          </a:xfrm>
          <a:prstGeom prst="rect">
            <a:avLst/>
          </a:prstGeom>
          <a:noFill/>
        </p:spPr>
        <p:txBody>
          <a:bodyPr wrap="square" rtlCol="0">
            <a:spAutoFit/>
          </a:bodyPr>
          <a:lstStyle/>
          <a:p>
            <a:pPr algn="r" defTabSz="457200" fontAlgn="auto">
              <a:spcBef>
                <a:spcPts val="0"/>
              </a:spcBef>
              <a:spcAft>
                <a:spcPts val="0"/>
              </a:spcAft>
            </a:pPr>
            <a:r>
              <a:rPr lang="en-US" sz="1800" b="0" dirty="0">
                <a:solidFill>
                  <a:srgbClr val="FF0000"/>
                </a:solidFill>
                <a:latin typeface="Georgia"/>
              </a:rPr>
              <a:t>Internal driven dynamics</a:t>
            </a:r>
          </a:p>
        </p:txBody>
      </p:sp>
      <p:sp>
        <p:nvSpPr>
          <p:cNvPr id="18" name="TextBox 17"/>
          <p:cNvSpPr txBox="1"/>
          <p:nvPr/>
        </p:nvSpPr>
        <p:spPr>
          <a:xfrm>
            <a:off x="3418861" y="4603828"/>
            <a:ext cx="184666" cy="369332"/>
          </a:xfrm>
          <a:prstGeom prst="rect">
            <a:avLst/>
          </a:prstGeom>
          <a:noFill/>
        </p:spPr>
        <p:txBody>
          <a:bodyPr wrap="none" rtlCol="0">
            <a:spAutoFit/>
          </a:bodyPr>
          <a:lstStyle/>
          <a:p>
            <a:pPr defTabSz="457200" fontAlgn="auto">
              <a:spcBef>
                <a:spcPts val="0"/>
              </a:spcBef>
              <a:spcAft>
                <a:spcPts val="0"/>
              </a:spcAft>
            </a:pPr>
            <a:endParaRPr lang="en-US" sz="1800" b="0" dirty="0">
              <a:solidFill>
                <a:srgbClr val="000000"/>
              </a:solidFill>
              <a:latin typeface="Georgia"/>
            </a:endParaRPr>
          </a:p>
        </p:txBody>
      </p:sp>
      <p:sp>
        <p:nvSpPr>
          <p:cNvPr id="16" name="Right Arrow 15"/>
          <p:cNvSpPr/>
          <p:nvPr/>
        </p:nvSpPr>
        <p:spPr>
          <a:xfrm rot="5400000">
            <a:off x="2338842" y="4129690"/>
            <a:ext cx="563180" cy="5334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23" name="TextBox 22"/>
          <p:cNvSpPr txBox="1"/>
          <p:nvPr/>
        </p:nvSpPr>
        <p:spPr>
          <a:xfrm>
            <a:off x="3268132" y="5692533"/>
            <a:ext cx="492818" cy="276999"/>
          </a:xfrm>
          <a:prstGeom prst="rect">
            <a:avLst/>
          </a:prstGeom>
          <a:solidFill>
            <a:srgbClr val="FFFFFF"/>
          </a:solidFill>
        </p:spPr>
        <p:txBody>
          <a:bodyPr wrap="none" rtlCol="0">
            <a:spAutoFit/>
          </a:bodyPr>
          <a:lstStyle/>
          <a:p>
            <a:pPr defTabSz="457200" fontAlgn="auto">
              <a:spcBef>
                <a:spcPts val="0"/>
              </a:spcBef>
              <a:spcAft>
                <a:spcPts val="0"/>
              </a:spcAft>
            </a:pPr>
            <a:r>
              <a:rPr lang="en-US" sz="1800" b="0" dirty="0">
                <a:solidFill>
                  <a:srgbClr val="000000"/>
                </a:solidFill>
                <a:latin typeface="Georgia"/>
              </a:rPr>
              <a:t>time</a:t>
            </a:r>
          </a:p>
        </p:txBody>
      </p:sp>
      <p:sp>
        <p:nvSpPr>
          <p:cNvPr id="31" name="TextBox 30"/>
          <p:cNvSpPr txBox="1"/>
          <p:nvPr/>
        </p:nvSpPr>
        <p:spPr>
          <a:xfrm rot="16200000">
            <a:off x="996207" y="5215733"/>
            <a:ext cx="1484989" cy="307777"/>
          </a:xfrm>
          <a:prstGeom prst="rect">
            <a:avLst/>
          </a:prstGeom>
          <a:solidFill>
            <a:srgbClr val="FFFFFF"/>
          </a:solidFill>
        </p:spPr>
        <p:txBody>
          <a:bodyPr wrap="none" rtlCol="0">
            <a:spAutoFit/>
          </a:bodyPr>
          <a:lstStyle/>
          <a:p>
            <a:pPr defTabSz="457200" fontAlgn="auto">
              <a:spcBef>
                <a:spcPts val="0"/>
              </a:spcBef>
              <a:spcAft>
                <a:spcPts val="0"/>
              </a:spcAft>
            </a:pPr>
            <a:r>
              <a:rPr lang="en-US" sz="1400" b="0" dirty="0" err="1">
                <a:solidFill>
                  <a:srgbClr val="000000"/>
                </a:solidFill>
                <a:latin typeface="Georgia"/>
              </a:rPr>
              <a:t>iPDP</a:t>
            </a:r>
            <a:r>
              <a:rPr lang="en-US" sz="1400" b="0" dirty="0">
                <a:solidFill>
                  <a:srgbClr val="000000"/>
                </a:solidFill>
                <a:latin typeface="Georgia"/>
              </a:rPr>
              <a:t> expression</a:t>
            </a: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22923" t="82160" r="17586" b="1"/>
          <a:stretch/>
        </p:blipFill>
        <p:spPr>
          <a:xfrm>
            <a:off x="2518305" y="1239954"/>
            <a:ext cx="4385542" cy="1270000"/>
          </a:xfrm>
          <a:prstGeom prst="rect">
            <a:avLst/>
          </a:prstGeom>
        </p:spPr>
      </p:pic>
      <p:sp>
        <p:nvSpPr>
          <p:cNvPr id="29"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3771854045"/>
      </p:ext>
    </p:extLst>
  </p:cSld>
  <p:clrMapOvr>
    <a:masterClrMapping/>
  </p:clrMapOvr>
  <mc:AlternateContent xmlns:mc="http://schemas.openxmlformats.org/markup-compatibility/2006" xmlns:p14="http://schemas.microsoft.com/office/powerpoint/2010/main">
    <mc:Choice Requires="p14">
      <p:transition spd="slow" p14:dur="2000" advTm="52178"/>
    </mc:Choice>
    <mc:Fallback xmlns="">
      <p:transition xmlns:p14="http://schemas.microsoft.com/office/powerpoint/2010/main" spd="slow" advTm="52178"/>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4"/>
            <a:ext cx="8229600" cy="1143000"/>
          </a:xfrm>
        </p:spPr>
        <p:txBody>
          <a:bodyPr>
            <a:normAutofit/>
          </a:bodyPr>
          <a:lstStyle/>
          <a:p>
            <a:r>
              <a:rPr lang="en-US" dirty="0" smtClean="0"/>
              <a:t>Are gene regulations among </a:t>
            </a:r>
            <a:r>
              <a:rPr lang="en-US" dirty="0" err="1" smtClean="0"/>
              <a:t>orthologs</a:t>
            </a:r>
            <a:r>
              <a:rPr lang="en-US" dirty="0" smtClean="0"/>
              <a:t> conserved across species?</a:t>
            </a:r>
            <a:endParaRPr lang="en-US" dirty="0"/>
          </a:p>
        </p:txBody>
      </p:sp>
      <p:grpSp>
        <p:nvGrpSpPr>
          <p:cNvPr id="340" name="Group 339"/>
          <p:cNvGrpSpPr/>
          <p:nvPr/>
        </p:nvGrpSpPr>
        <p:grpSpPr>
          <a:xfrm>
            <a:off x="188672" y="1800478"/>
            <a:ext cx="5297728" cy="1831777"/>
            <a:chOff x="188672" y="1295400"/>
            <a:chExt cx="5297728" cy="1831777"/>
          </a:xfrm>
        </p:grpSpPr>
        <p:grpSp>
          <p:nvGrpSpPr>
            <p:cNvPr id="166" name="Group 165"/>
            <p:cNvGrpSpPr/>
            <p:nvPr/>
          </p:nvGrpSpPr>
          <p:grpSpPr>
            <a:xfrm>
              <a:off x="2819400" y="1295400"/>
              <a:ext cx="645361" cy="1178761"/>
              <a:chOff x="4343400" y="2362200"/>
              <a:chExt cx="645361" cy="1178761"/>
            </a:xfrm>
          </p:grpSpPr>
          <p:grpSp>
            <p:nvGrpSpPr>
              <p:cNvPr id="137" name="Group 136"/>
              <p:cNvGrpSpPr/>
              <p:nvPr/>
            </p:nvGrpSpPr>
            <p:grpSpPr>
              <a:xfrm>
                <a:off x="4343400" y="2362200"/>
                <a:ext cx="645361" cy="492961"/>
                <a:chOff x="4191000" y="3352800"/>
                <a:chExt cx="645361" cy="492961"/>
              </a:xfrm>
            </p:grpSpPr>
            <p:sp>
              <p:nvSpPr>
                <p:cNvPr id="9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22" name="Straight Connector 121"/>
                <p:cNvCxnSpPr>
                  <a:stCxn id="101" idx="3"/>
                  <a:endCxn id="10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102" idx="3"/>
                  <a:endCxn id="10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00" idx="0"/>
                  <a:endCxn id="9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01" idx="1"/>
                  <a:endCxn id="9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101" idx="0"/>
                  <a:endCxn id="102" idx="5"/>
                </p:cNvCxnSpPr>
                <p:nvPr/>
              </p:nvCxnSpPr>
              <p:spPr>
                <a:xfrm>
                  <a:off x="4246980" y="3617161"/>
                  <a:ext cx="189016"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grpSp>
            <p:nvGrpSpPr>
              <p:cNvPr id="138" name="Group 137"/>
              <p:cNvGrpSpPr/>
              <p:nvPr/>
            </p:nvGrpSpPr>
            <p:grpSpPr>
              <a:xfrm>
                <a:off x="4343400" y="3048000"/>
                <a:ext cx="645361" cy="492961"/>
                <a:chOff x="4191000" y="3352800"/>
                <a:chExt cx="645361" cy="492961"/>
              </a:xfrm>
            </p:grpSpPr>
            <p:sp>
              <p:nvSpPr>
                <p:cNvPr id="13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43" name="Straight Connector 142"/>
                <p:cNvCxnSpPr>
                  <a:stCxn id="141" idx="3"/>
                  <a:endCxn id="14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142" idx="3"/>
                  <a:endCxn id="14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140" idx="0"/>
                  <a:endCxn id="13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41" idx="1"/>
                  <a:endCxn id="13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stCxn id="139" idx="6"/>
                  <a:endCxn id="142" idx="2"/>
                </p:cNvCxnSpPr>
                <p:nvPr/>
              </p:nvCxnSpPr>
              <p:spPr>
                <a:xfrm flipH="1">
                  <a:off x="4531561" y="3637380"/>
                  <a:ext cx="192839" cy="15240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cxnSp>
            <p:nvCxnSpPr>
              <p:cNvPr id="150" name="Straight Connector 149"/>
              <p:cNvCxnSpPr>
                <a:stCxn id="100" idx="0"/>
                <a:endCxn id="140"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01" idx="0"/>
                <a:endCxn id="141"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a:stCxn id="99" idx="0"/>
                <a:endCxn id="139"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02" idx="0"/>
                <a:endCxn id="142"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7" name="Group 166"/>
            <p:cNvGrpSpPr/>
            <p:nvPr/>
          </p:nvGrpSpPr>
          <p:grpSpPr>
            <a:xfrm>
              <a:off x="1447800" y="1335839"/>
              <a:ext cx="645361" cy="1178761"/>
              <a:chOff x="4343400" y="2362200"/>
              <a:chExt cx="645361" cy="1178761"/>
            </a:xfrm>
          </p:grpSpPr>
          <p:grpSp>
            <p:nvGrpSpPr>
              <p:cNvPr id="168" name="Group 167"/>
              <p:cNvGrpSpPr/>
              <p:nvPr/>
            </p:nvGrpSpPr>
            <p:grpSpPr>
              <a:xfrm>
                <a:off x="4343400" y="2362200"/>
                <a:ext cx="645361" cy="492961"/>
                <a:chOff x="4191000" y="3352800"/>
                <a:chExt cx="645361" cy="492961"/>
              </a:xfrm>
            </p:grpSpPr>
            <p:sp>
              <p:nvSpPr>
                <p:cNvPr id="183"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4"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5"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6"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169" name="Group 168"/>
              <p:cNvGrpSpPr/>
              <p:nvPr/>
            </p:nvGrpSpPr>
            <p:grpSpPr>
              <a:xfrm>
                <a:off x="4343400" y="3048000"/>
                <a:ext cx="645361" cy="492961"/>
                <a:chOff x="4191000" y="3352800"/>
                <a:chExt cx="645361" cy="492961"/>
              </a:xfrm>
            </p:grpSpPr>
            <p:sp>
              <p:nvSpPr>
                <p:cNvPr id="174"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5"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6"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7"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170" name="Straight Connector 169"/>
              <p:cNvCxnSpPr>
                <a:stCxn id="184" idx="0"/>
                <a:endCxn id="175"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185" idx="0"/>
                <a:endCxn id="176"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stCxn id="183" idx="0"/>
                <a:endCxn id="174"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stCxn id="186" idx="0"/>
                <a:endCxn id="177"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92" name="Straight Connector 191"/>
            <p:cNvCxnSpPr/>
            <p:nvPr/>
          </p:nvCxnSpPr>
          <p:spPr>
            <a:xfrm flipV="1">
              <a:off x="304800" y="1915092"/>
              <a:ext cx="5181600" cy="15716"/>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93" name="TextBox 192"/>
            <p:cNvSpPr txBox="1"/>
            <p:nvPr/>
          </p:nvSpPr>
          <p:spPr>
            <a:xfrm>
              <a:off x="188672" y="1443076"/>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194" name="TextBox 193"/>
            <p:cNvSpPr txBox="1"/>
            <p:nvPr/>
          </p:nvSpPr>
          <p:spPr>
            <a:xfrm>
              <a:off x="203200" y="1976476"/>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195" name="Straight Connector 194"/>
            <p:cNvCxnSpPr/>
            <p:nvPr/>
          </p:nvCxnSpPr>
          <p:spPr>
            <a:xfrm flipV="1">
              <a:off x="1524000" y="2819400"/>
              <a:ext cx="533400"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1371600" y="2819400"/>
              <a:ext cx="935422" cy="307777"/>
            </a:xfrm>
            <a:prstGeom prst="rect">
              <a:avLst/>
            </a:prstGeom>
            <a:noFill/>
          </p:spPr>
          <p:txBody>
            <a:bodyPr wrap="none" rtlCol="0">
              <a:spAutoFit/>
            </a:bodyPr>
            <a:lstStyle/>
            <a:p>
              <a:r>
                <a:rPr lang="en-US" sz="1400" dirty="0" err="1" smtClean="0">
                  <a:solidFill>
                    <a:srgbClr val="000000"/>
                  </a:solidFill>
                </a:rPr>
                <a:t>orthologs</a:t>
              </a:r>
              <a:endParaRPr lang="en-US" sz="1400" dirty="0">
                <a:solidFill>
                  <a:srgbClr val="000000"/>
                </a:solidFill>
              </a:endParaRPr>
            </a:p>
          </p:txBody>
        </p:sp>
        <p:cxnSp>
          <p:nvCxnSpPr>
            <p:cNvPr id="198" name="Straight Connector 197"/>
            <p:cNvCxnSpPr/>
            <p:nvPr/>
          </p:nvCxnSpPr>
          <p:spPr>
            <a:xfrm flipV="1">
              <a:off x="2895600" y="2819400"/>
              <a:ext cx="533400"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2667000" y="2819400"/>
              <a:ext cx="1215510" cy="307777"/>
            </a:xfrm>
            <a:prstGeom prst="rect">
              <a:avLst/>
            </a:prstGeom>
            <a:noFill/>
          </p:spPr>
          <p:txBody>
            <a:bodyPr wrap="none" rtlCol="0">
              <a:spAutoFit/>
            </a:bodyPr>
            <a:lstStyle/>
            <a:p>
              <a:r>
                <a:rPr lang="en-US" sz="1400" dirty="0" smtClean="0">
                  <a:solidFill>
                    <a:srgbClr val="000000"/>
                  </a:solidFill>
                </a:rPr>
                <a:t>co-expressed</a:t>
              </a:r>
              <a:endParaRPr lang="en-US" sz="1400" dirty="0">
                <a:solidFill>
                  <a:srgbClr val="000000"/>
                </a:solidFill>
              </a:endParaRPr>
            </a:p>
          </p:txBody>
        </p:sp>
      </p:grpSp>
      <p:grpSp>
        <p:nvGrpSpPr>
          <p:cNvPr id="258" name="Group 257"/>
          <p:cNvGrpSpPr/>
          <p:nvPr/>
        </p:nvGrpSpPr>
        <p:grpSpPr>
          <a:xfrm>
            <a:off x="4495800" y="1648078"/>
            <a:ext cx="4648200" cy="1569660"/>
            <a:chOff x="4495800" y="1143000"/>
            <a:chExt cx="4648200" cy="1569660"/>
          </a:xfrm>
        </p:grpSpPr>
        <p:grpSp>
          <p:nvGrpSpPr>
            <p:cNvPr id="252" name="Group 251"/>
            <p:cNvGrpSpPr/>
            <p:nvPr/>
          </p:nvGrpSpPr>
          <p:grpSpPr>
            <a:xfrm>
              <a:off x="4495800" y="1295400"/>
              <a:ext cx="645361" cy="1178761"/>
              <a:chOff x="4495800" y="1295400"/>
              <a:chExt cx="645361" cy="1178761"/>
            </a:xfrm>
          </p:grpSpPr>
          <p:grpSp>
            <p:nvGrpSpPr>
              <p:cNvPr id="200" name="Group 199"/>
              <p:cNvGrpSpPr/>
              <p:nvPr/>
            </p:nvGrpSpPr>
            <p:grpSpPr>
              <a:xfrm>
                <a:off x="4495800" y="1295400"/>
                <a:ext cx="645361" cy="1178761"/>
                <a:chOff x="4343400" y="2362200"/>
                <a:chExt cx="645361" cy="1178761"/>
              </a:xfrm>
            </p:grpSpPr>
            <p:grpSp>
              <p:nvGrpSpPr>
                <p:cNvPr id="201" name="Group 200"/>
                <p:cNvGrpSpPr/>
                <p:nvPr/>
              </p:nvGrpSpPr>
              <p:grpSpPr>
                <a:xfrm>
                  <a:off x="4343400" y="2362200"/>
                  <a:ext cx="645361" cy="492961"/>
                  <a:chOff x="4191000" y="3352800"/>
                  <a:chExt cx="645361" cy="492961"/>
                </a:xfrm>
              </p:grpSpPr>
              <p:sp>
                <p:nvSpPr>
                  <p:cNvPr id="216"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7"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8"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9"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202" name="Group 201"/>
                <p:cNvGrpSpPr/>
                <p:nvPr/>
              </p:nvGrpSpPr>
              <p:grpSpPr>
                <a:xfrm>
                  <a:off x="4343400" y="3048000"/>
                  <a:ext cx="645361" cy="492961"/>
                  <a:chOff x="4191000" y="3352800"/>
                  <a:chExt cx="645361" cy="492961"/>
                </a:xfrm>
              </p:grpSpPr>
              <p:sp>
                <p:nvSpPr>
                  <p:cNvPr id="207"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8"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9"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0"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203" name="Straight Connector 202"/>
                <p:cNvCxnSpPr>
                  <a:stCxn id="217" idx="0"/>
                  <a:endCxn id="208"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a:stCxn id="218" idx="0"/>
                  <a:endCxn id="209"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a:stCxn id="216" idx="0"/>
                  <a:endCxn id="207"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219" idx="0"/>
                  <a:endCxn id="210"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25" name="Straight Arrow Connector 141"/>
              <p:cNvCxnSpPr>
                <a:stCxn id="218" idx="3"/>
                <a:endCxn id="217" idx="6"/>
              </p:cNvCxnSpPr>
              <p:nvPr/>
            </p:nvCxnSpPr>
            <p:spPr bwMode="auto">
              <a:xfrm flipV="1">
                <a:off x="4591365" y="1351380"/>
                <a:ext cx="237819" cy="1128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28" name="Straight Arrow Connector 141"/>
              <p:cNvCxnSpPr>
                <a:stCxn id="216" idx="5"/>
                <a:endCxn id="217" idx="2"/>
              </p:cNvCxnSpPr>
              <p:nvPr/>
            </p:nvCxnSpPr>
            <p:spPr bwMode="auto">
              <a:xfrm flipH="1" flipV="1">
                <a:off x="4941145" y="1351380"/>
                <a:ext cx="104451" cy="1890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1" name="Straight Arrow Connector 141"/>
              <p:cNvCxnSpPr>
                <a:stCxn id="219" idx="2"/>
                <a:endCxn id="216" idx="7"/>
              </p:cNvCxnSpPr>
              <p:nvPr/>
            </p:nvCxnSpPr>
            <p:spPr bwMode="auto">
              <a:xfrm flipV="1">
                <a:off x="4836361" y="16195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4" name="Straight Arrow Connector 141"/>
              <p:cNvCxnSpPr>
                <a:stCxn id="218" idx="1"/>
                <a:endCxn id="216" idx="6"/>
              </p:cNvCxnSpPr>
              <p:nvPr/>
            </p:nvCxnSpPr>
            <p:spPr bwMode="auto">
              <a:xfrm>
                <a:off x="4591365" y="1543365"/>
                <a:ext cx="437835" cy="366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7" name="Straight Arrow Connector 141"/>
              <p:cNvCxnSpPr>
                <a:stCxn id="210" idx="2"/>
                <a:endCxn id="207" idx="7"/>
              </p:cNvCxnSpPr>
              <p:nvPr/>
            </p:nvCxnSpPr>
            <p:spPr bwMode="auto">
              <a:xfrm flipV="1">
                <a:off x="4836361" y="23053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0" name="Straight Arrow Connector 141"/>
              <p:cNvCxnSpPr>
                <a:stCxn id="207" idx="5"/>
                <a:endCxn id="208" idx="1"/>
              </p:cNvCxnSpPr>
              <p:nvPr/>
            </p:nvCxnSpPr>
            <p:spPr bwMode="auto">
              <a:xfrm flipH="1" flipV="1">
                <a:off x="4924749" y="2076765"/>
                <a:ext cx="120847" cy="1494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5" name="Straight Arrow Connector 141"/>
              <p:cNvCxnSpPr>
                <a:stCxn id="209" idx="2"/>
                <a:endCxn id="208" idx="6"/>
              </p:cNvCxnSpPr>
              <p:nvPr/>
            </p:nvCxnSpPr>
            <p:spPr bwMode="auto">
              <a:xfrm flipV="1">
                <a:off x="4607761" y="2037180"/>
                <a:ext cx="221423" cy="152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8" name="Straight Arrow Connector 141"/>
              <p:cNvCxnSpPr>
                <a:stCxn id="209" idx="2"/>
                <a:endCxn id="207" idx="7"/>
              </p:cNvCxnSpPr>
              <p:nvPr/>
            </p:nvCxnSpPr>
            <p:spPr bwMode="auto">
              <a:xfrm>
                <a:off x="4607761" y="2189580"/>
                <a:ext cx="437835" cy="115785"/>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sp>
          <p:nvSpPr>
            <p:cNvPr id="257" name="TextBox 256"/>
            <p:cNvSpPr txBox="1"/>
            <p:nvPr/>
          </p:nvSpPr>
          <p:spPr>
            <a:xfrm>
              <a:off x="5486400" y="1143000"/>
              <a:ext cx="3657600" cy="1569660"/>
            </a:xfrm>
            <a:prstGeom prst="rect">
              <a:avLst/>
            </a:prstGeom>
            <a:noFill/>
          </p:spPr>
          <p:txBody>
            <a:bodyPr wrap="square" rtlCol="0">
              <a:spAutoFit/>
            </a:bodyPr>
            <a:lstStyle/>
            <a:p>
              <a:r>
                <a:rPr lang="en-US" sz="2400" b="0" i="1" dirty="0" smtClean="0">
                  <a:solidFill>
                    <a:srgbClr val="000000"/>
                  </a:solidFill>
                </a:rPr>
                <a:t>Are gene regulatory networks among </a:t>
              </a:r>
              <a:r>
                <a:rPr lang="en-US" sz="2400" b="0" i="1" dirty="0" err="1" smtClean="0">
                  <a:solidFill>
                    <a:srgbClr val="000000"/>
                  </a:solidFill>
                </a:rPr>
                <a:t>orthologs</a:t>
              </a:r>
              <a:r>
                <a:rPr lang="en-US" sz="2400" b="0" i="1" dirty="0" smtClean="0">
                  <a:solidFill>
                    <a:srgbClr val="000000"/>
                  </a:solidFill>
                </a:rPr>
                <a:t> conserved across species?</a:t>
              </a:r>
              <a:endParaRPr lang="en-US" sz="2400" b="0" i="1" dirty="0">
                <a:solidFill>
                  <a:srgbClr val="000000"/>
                </a:solidFill>
              </a:endParaRPr>
            </a:p>
          </p:txBody>
        </p:sp>
      </p:grpSp>
      <p:cxnSp>
        <p:nvCxnSpPr>
          <p:cNvPr id="159" name="Curved Connector 162"/>
          <p:cNvCxnSpPr>
            <a:stCxn id="160" idx="2"/>
            <a:endCxn id="218" idx="5"/>
          </p:cNvCxnSpPr>
          <p:nvPr/>
        </p:nvCxnSpPr>
        <p:spPr bwMode="auto">
          <a:xfrm flipH="1">
            <a:off x="4512196" y="1296087"/>
            <a:ext cx="131980" cy="673187"/>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60" name="Rectangle 154"/>
          <p:cNvSpPr/>
          <p:nvPr/>
        </p:nvSpPr>
        <p:spPr bwMode="auto">
          <a:xfrm>
            <a:off x="4564364" y="1136464"/>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2" name="Rectangle 180"/>
          <p:cNvSpPr/>
          <p:nvPr/>
        </p:nvSpPr>
        <p:spPr bwMode="auto">
          <a:xfrm>
            <a:off x="5278369" y="121627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3" name="Rectangle 187"/>
          <p:cNvSpPr/>
          <p:nvPr/>
        </p:nvSpPr>
        <p:spPr bwMode="auto">
          <a:xfrm>
            <a:off x="4755106" y="132914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78" name="Curved Connector 162"/>
          <p:cNvCxnSpPr>
            <a:stCxn id="163" idx="2"/>
            <a:endCxn id="217" idx="3"/>
          </p:cNvCxnSpPr>
          <p:nvPr/>
        </p:nvCxnSpPr>
        <p:spPr bwMode="auto">
          <a:xfrm>
            <a:off x="4834918" y="1488768"/>
            <a:ext cx="89831" cy="328106"/>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79" name="Curved Connector 162"/>
          <p:cNvCxnSpPr>
            <a:stCxn id="162" idx="2"/>
            <a:endCxn id="216" idx="4"/>
          </p:cNvCxnSpPr>
          <p:nvPr/>
        </p:nvCxnSpPr>
        <p:spPr bwMode="auto">
          <a:xfrm flipH="1">
            <a:off x="5085180" y="1375898"/>
            <a:ext cx="273001" cy="653180"/>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0" name="Rectangle 154"/>
          <p:cNvSpPr/>
          <p:nvPr/>
        </p:nvSpPr>
        <p:spPr bwMode="auto">
          <a:xfrm>
            <a:off x="4403003" y="2977197"/>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1" name="Rectangle 180"/>
          <p:cNvSpPr/>
          <p:nvPr/>
        </p:nvSpPr>
        <p:spPr bwMode="auto">
          <a:xfrm>
            <a:off x="5117008" y="30570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2" name="Rectangle 187"/>
          <p:cNvSpPr/>
          <p:nvPr/>
        </p:nvSpPr>
        <p:spPr bwMode="auto">
          <a:xfrm>
            <a:off x="4593745" y="3393993"/>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7" name="Curved Connector 162"/>
          <p:cNvCxnSpPr>
            <a:stCxn id="182" idx="0"/>
            <a:endCxn id="210" idx="0"/>
          </p:cNvCxnSpPr>
          <p:nvPr/>
        </p:nvCxnSpPr>
        <p:spPr bwMode="auto">
          <a:xfrm flipV="1">
            <a:off x="4673557" y="2979239"/>
            <a:ext cx="106823" cy="4147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8" name="Rectangle 187"/>
          <p:cNvSpPr/>
          <p:nvPr/>
        </p:nvSpPr>
        <p:spPr bwMode="auto">
          <a:xfrm>
            <a:off x="4866001" y="32094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9" name="Curved Connector 162"/>
          <p:cNvCxnSpPr>
            <a:stCxn id="180" idx="0"/>
            <a:endCxn id="209" idx="1"/>
          </p:cNvCxnSpPr>
          <p:nvPr/>
        </p:nvCxnSpPr>
        <p:spPr bwMode="auto">
          <a:xfrm flipV="1">
            <a:off x="4482815" y="2734243"/>
            <a:ext cx="108550" cy="2429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0" name="Curved Connector 162"/>
          <p:cNvCxnSpPr>
            <a:stCxn id="181" idx="0"/>
            <a:endCxn id="207" idx="7"/>
          </p:cNvCxnSpPr>
          <p:nvPr/>
        </p:nvCxnSpPr>
        <p:spPr bwMode="auto">
          <a:xfrm flipH="1" flipV="1">
            <a:off x="5045596" y="2810443"/>
            <a:ext cx="151224" cy="246565"/>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1" name="Curved Connector 162"/>
          <p:cNvCxnSpPr>
            <a:stCxn id="188" idx="0"/>
            <a:endCxn id="210" idx="0"/>
          </p:cNvCxnSpPr>
          <p:nvPr/>
        </p:nvCxnSpPr>
        <p:spPr bwMode="auto">
          <a:xfrm flipH="1" flipV="1">
            <a:off x="4780380" y="2979239"/>
            <a:ext cx="165433" cy="230169"/>
          </a:xfrm>
          <a:prstGeom prst="straightConnector1">
            <a:avLst/>
          </a:prstGeom>
          <a:solidFill>
            <a:srgbClr val="C6531F"/>
          </a:solidFill>
          <a:ln w="38100" cap="flat" cmpd="sng" algn="ctr">
            <a:solidFill>
              <a:srgbClr val="4F81BD"/>
            </a:solidFill>
            <a:prstDash val="solid"/>
            <a:round/>
            <a:headEnd type="none" w="med" len="med"/>
            <a:tailEnd type="arrow"/>
          </a:ln>
          <a:effectLst/>
        </p:spPr>
      </p:cxnSp>
      <p:grpSp>
        <p:nvGrpSpPr>
          <p:cNvPr id="212" name="Group 7"/>
          <p:cNvGrpSpPr/>
          <p:nvPr/>
        </p:nvGrpSpPr>
        <p:grpSpPr>
          <a:xfrm>
            <a:off x="4419600" y="3724238"/>
            <a:ext cx="4724400" cy="1292423"/>
            <a:chOff x="21135136" y="8227785"/>
            <a:chExt cx="4595102" cy="1292423"/>
          </a:xfrm>
        </p:grpSpPr>
        <p:cxnSp>
          <p:nvCxnSpPr>
            <p:cNvPr id="214" name="Straight Arrow Connector 308"/>
            <p:cNvCxnSpPr/>
            <p:nvPr/>
          </p:nvCxnSpPr>
          <p:spPr bwMode="auto">
            <a:xfrm flipH="1">
              <a:off x="21135136" y="8413939"/>
              <a:ext cx="457200" cy="0"/>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215" name="TextBox 214"/>
            <p:cNvSpPr txBox="1"/>
            <p:nvPr/>
          </p:nvSpPr>
          <p:spPr>
            <a:xfrm>
              <a:off x="21592336" y="8227785"/>
              <a:ext cx="364309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among </a:t>
              </a:r>
              <a:r>
                <a:rPr lang="en-US" sz="1400" b="0" kern="0" dirty="0" err="1" smtClean="0">
                  <a:solidFill>
                    <a:srgbClr val="000100"/>
                  </a:solidFill>
                </a:rPr>
                <a:t>orthologs</a:t>
              </a:r>
              <a:r>
                <a:rPr lang="en-US" sz="1400" b="0" kern="0" dirty="0" smtClean="0">
                  <a:solidFill>
                    <a:srgbClr val="000100"/>
                  </a:solidFill>
                </a:rPr>
                <a:t> (</a:t>
              </a:r>
              <a:r>
                <a:rPr lang="en-US" sz="1400" kern="0" dirty="0" smtClean="0">
                  <a:solidFill>
                    <a:srgbClr val="000100"/>
                  </a:solidFill>
                </a:rPr>
                <a:t>internal</a:t>
              </a:r>
              <a:r>
                <a:rPr lang="en-US" sz="1400" b="0" kern="0" dirty="0" smtClean="0">
                  <a:solidFill>
                    <a:srgbClr val="000100"/>
                  </a:solidFill>
                </a:rPr>
                <a:t>)</a:t>
              </a:r>
              <a:endParaRPr lang="en-US" sz="1400" b="0" i="1" kern="0" dirty="0">
                <a:solidFill>
                  <a:srgbClr val="000100"/>
                </a:solidFill>
              </a:endParaRPr>
            </a:p>
          </p:txBody>
        </p:sp>
        <p:cxnSp>
          <p:nvCxnSpPr>
            <p:cNvPr id="220" name="Straight Arrow Connector 310"/>
            <p:cNvCxnSpPr/>
            <p:nvPr/>
          </p:nvCxnSpPr>
          <p:spPr bwMode="auto">
            <a:xfrm flipH="1">
              <a:off x="21135136" y="8718739"/>
              <a:ext cx="457200" cy="1"/>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221" name="TextBox 220"/>
            <p:cNvSpPr txBox="1"/>
            <p:nvPr/>
          </p:nvSpPr>
          <p:spPr>
            <a:xfrm>
              <a:off x="21603816" y="8532585"/>
              <a:ext cx="412642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from species-specific factors (</a:t>
              </a:r>
              <a:r>
                <a:rPr lang="en-US" sz="1400" kern="0" dirty="0" smtClean="0">
                  <a:solidFill>
                    <a:srgbClr val="000100"/>
                  </a:solidFill>
                </a:rPr>
                <a:t>external</a:t>
              </a:r>
              <a:r>
                <a:rPr lang="en-US" sz="1400" b="0" kern="0" dirty="0" smtClean="0">
                  <a:solidFill>
                    <a:srgbClr val="000100"/>
                  </a:solidFill>
                </a:rPr>
                <a:t>)</a:t>
              </a:r>
              <a:endParaRPr lang="en-US" sz="1400" b="0" i="1" kern="0" dirty="0">
                <a:solidFill>
                  <a:srgbClr val="000100"/>
                </a:solidFill>
              </a:endParaRPr>
            </a:p>
          </p:txBody>
        </p:sp>
        <p:sp>
          <p:nvSpPr>
            <p:cNvPr id="222" name="Oval 312"/>
            <p:cNvSpPr/>
            <p:nvPr/>
          </p:nvSpPr>
          <p:spPr bwMode="auto">
            <a:xfrm>
              <a:off x="21388066" y="8959742"/>
              <a:ext cx="171450" cy="17145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23" name="TextBox 222"/>
            <p:cNvSpPr txBox="1"/>
            <p:nvPr/>
          </p:nvSpPr>
          <p:spPr>
            <a:xfrm>
              <a:off x="21616667" y="8907631"/>
              <a:ext cx="3401211"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Orthologous genes (</a:t>
              </a:r>
              <a:r>
                <a:rPr lang="en-US" sz="1400" kern="0" dirty="0" err="1" smtClean="0">
                  <a:solidFill>
                    <a:srgbClr val="000100"/>
                  </a:solidFill>
                </a:rPr>
                <a:t>orthologs</a:t>
              </a:r>
              <a:r>
                <a:rPr lang="en-US" sz="1400" kern="0" dirty="0" smtClean="0">
                  <a:solidFill>
                    <a:srgbClr val="000100"/>
                  </a:solidFill>
                </a:rPr>
                <a:t>)</a:t>
              </a:r>
              <a:endParaRPr lang="en-US" sz="1400" b="0" i="1" kern="0" dirty="0">
                <a:solidFill>
                  <a:srgbClr val="000100"/>
                </a:solidFill>
              </a:endParaRPr>
            </a:p>
          </p:txBody>
        </p:sp>
        <p:grpSp>
          <p:nvGrpSpPr>
            <p:cNvPr id="224" name="Group 314"/>
            <p:cNvGrpSpPr/>
            <p:nvPr/>
          </p:nvGrpSpPr>
          <p:grpSpPr>
            <a:xfrm>
              <a:off x="21388045" y="9212431"/>
              <a:ext cx="4132677" cy="307777"/>
              <a:chOff x="1637782" y="22598915"/>
              <a:chExt cx="4132677" cy="307777"/>
            </a:xfrm>
          </p:grpSpPr>
          <p:sp>
            <p:nvSpPr>
              <p:cNvPr id="226" name="Rectangle 315"/>
              <p:cNvSpPr/>
              <p:nvPr/>
            </p:nvSpPr>
            <p:spPr bwMode="auto">
              <a:xfrm>
                <a:off x="1637782" y="22675114"/>
                <a:ext cx="171450" cy="17145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F79646"/>
                  </a:solidFill>
                  <a:latin typeface="Times New Roman" pitchFamily="18" charset="0"/>
                </a:endParaRPr>
              </a:p>
            </p:txBody>
          </p:sp>
          <p:sp>
            <p:nvSpPr>
              <p:cNvPr id="227" name="TextBox 226"/>
              <p:cNvSpPr txBox="1"/>
              <p:nvPr/>
            </p:nvSpPr>
            <p:spPr>
              <a:xfrm>
                <a:off x="1866379" y="22598915"/>
                <a:ext cx="3904080"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Species-specific transcription factors</a:t>
                </a:r>
                <a:endParaRPr lang="en-US" sz="1400" b="0" i="1" kern="0" dirty="0">
                  <a:solidFill>
                    <a:srgbClr val="000100"/>
                  </a:solidFill>
                </a:endParaRPr>
              </a:p>
            </p:txBody>
          </p:sp>
        </p:grpSp>
      </p:grpSp>
      <p:sp>
        <p:nvSpPr>
          <p:cNvPr id="213" name="TextBox 212"/>
          <p:cNvSpPr txBox="1"/>
          <p:nvPr/>
        </p:nvSpPr>
        <p:spPr>
          <a:xfrm>
            <a:off x="873287" y="5369645"/>
            <a:ext cx="7482406" cy="830997"/>
          </a:xfrm>
          <a:prstGeom prst="rect">
            <a:avLst/>
          </a:prstGeom>
          <a:noFill/>
        </p:spPr>
        <p:txBody>
          <a:bodyPr wrap="square" rtlCol="0">
            <a:spAutoFit/>
          </a:bodyPr>
          <a:lstStyle/>
          <a:p>
            <a:r>
              <a:rPr lang="en-US" sz="2400" dirty="0" smtClean="0">
                <a:solidFill>
                  <a:srgbClr val="000000"/>
                </a:solidFill>
              </a:rPr>
              <a:t>To what degree can’t </a:t>
            </a:r>
            <a:r>
              <a:rPr lang="en-US" sz="2400" dirty="0" err="1" smtClean="0">
                <a:solidFill>
                  <a:srgbClr val="000000"/>
                </a:solidFill>
              </a:rPr>
              <a:t>ortholog</a:t>
            </a:r>
            <a:r>
              <a:rPr lang="en-US" sz="2400" dirty="0" smtClean="0">
                <a:solidFill>
                  <a:srgbClr val="000000"/>
                </a:solidFill>
              </a:rPr>
              <a:t> expression levels be predicted due to species-specific regulation</a:t>
            </a:r>
            <a:endParaRPr lang="en-US" sz="2400" dirty="0">
              <a:solidFill>
                <a:srgbClr val="000000"/>
              </a:solidFill>
            </a:endParaRPr>
          </a:p>
        </p:txBody>
      </p:sp>
      <p:sp>
        <p:nvSpPr>
          <p:cNvPr id="104"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90675954"/>
      </p:ext>
    </p:extLst>
  </p:cSld>
  <p:clrMapOvr>
    <a:masterClrMapping/>
  </p:clrMapOvr>
  <p:transition advTm="57839"/>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9" y="152400"/>
            <a:ext cx="8605837" cy="914400"/>
          </a:xfrm>
        </p:spPr>
        <p:txBody>
          <a:bodyPr/>
          <a:lstStyle/>
          <a:p>
            <a:r>
              <a:rPr lang="en-US" dirty="0" smtClean="0"/>
              <a:t>Are there any conserved regulatory networks between worm and fly during embryonic development?</a:t>
            </a:r>
            <a:endParaRPr lang="en-US" dirty="0"/>
          </a:p>
        </p:txBody>
      </p:sp>
      <p:grpSp>
        <p:nvGrpSpPr>
          <p:cNvPr id="32" name="Group 31"/>
          <p:cNvGrpSpPr/>
          <p:nvPr/>
        </p:nvGrpSpPr>
        <p:grpSpPr>
          <a:xfrm>
            <a:off x="152400" y="3657600"/>
            <a:ext cx="3748988" cy="1295400"/>
            <a:chOff x="152400" y="3505200"/>
            <a:chExt cx="3748988" cy="1295400"/>
          </a:xfrm>
        </p:grpSpPr>
        <p:grpSp>
          <p:nvGrpSpPr>
            <p:cNvPr id="9" name="Group 8"/>
            <p:cNvGrpSpPr/>
            <p:nvPr/>
          </p:nvGrpSpPr>
          <p:grpSpPr>
            <a:xfrm>
              <a:off x="228600" y="3581400"/>
              <a:ext cx="3139495" cy="1143513"/>
              <a:chOff x="442524" y="2057400"/>
              <a:chExt cx="6109151" cy="2225164"/>
            </a:xfrm>
          </p:grpSpPr>
          <p:sp>
            <p:nvSpPr>
              <p:cNvPr id="10" name="Rectangle 9"/>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11" name="Rectangle 10"/>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Rectangle 11"/>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Equal 12"/>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Rectangle 13"/>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15" name="Plus 14"/>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 name="TextBox 17"/>
              <p:cNvSpPr txBox="1"/>
              <p:nvPr/>
            </p:nvSpPr>
            <p:spPr>
              <a:xfrm>
                <a:off x="1925302" y="2502233"/>
                <a:ext cx="1066349"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ysClr val="windowText" lastClr="000000"/>
                    </a:solidFill>
                    <a:effectLst/>
                    <a:uLnTx/>
                    <a:uFillTx/>
                    <a:latin typeface="Times New Roman"/>
                    <a:cs typeface="Times New Roman"/>
                  </a:rPr>
                  <a:t>A</a:t>
                </a:r>
                <a:r>
                  <a:rPr kumimoji="0" lang="en-US" sz="2400" b="0" i="1" u="none" strike="noStrike" kern="0" cap="none" spc="0" normalizeH="0" baseline="-25000" noProof="0" dirty="0" smtClean="0">
                    <a:ln>
                      <a:noFill/>
                    </a:ln>
                    <a:solidFill>
                      <a:sysClr val="windowText" lastClr="000000"/>
                    </a:solidFill>
                    <a:effectLst/>
                    <a:uLnTx/>
                    <a:uFillTx/>
                    <a:latin typeface="Times New Roman"/>
                    <a:cs typeface="Times New Roman"/>
                  </a:rPr>
                  <a:t>w</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sp>
            <p:nvSpPr>
              <p:cNvPr id="19" name="Rectangle 18"/>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21" name="TextBox 20"/>
              <p:cNvSpPr txBox="1"/>
              <p:nvPr/>
            </p:nvSpPr>
            <p:spPr>
              <a:xfrm>
                <a:off x="4890857" y="2502233"/>
                <a:ext cx="1064269"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err="1" smtClean="0">
                    <a:ln>
                      <a:noFill/>
                    </a:ln>
                    <a:solidFill>
                      <a:sysClr val="windowText" lastClr="000000"/>
                    </a:solidFill>
                    <a:effectLst/>
                    <a:uLnTx/>
                    <a:uFillTx/>
                    <a:latin typeface="Times New Roman"/>
                    <a:cs typeface="Times New Roman"/>
                  </a:rPr>
                  <a:t>B</a:t>
                </a:r>
                <a:r>
                  <a:rPr kumimoji="0" lang="en-US" sz="2400" b="0" i="1" u="none" strike="noStrike" kern="0" cap="none" spc="0" normalizeH="0" baseline="-25000" noProof="0" dirty="0" err="1" smtClean="0">
                    <a:ln>
                      <a:noFill/>
                    </a:ln>
                    <a:solidFill>
                      <a:sysClr val="windowText" lastClr="000000"/>
                    </a:solidFill>
                    <a:effectLst/>
                    <a:uLnTx/>
                    <a:uFillTx/>
                    <a:latin typeface="Times New Roman"/>
                    <a:cs typeface="Times New Roman"/>
                  </a:rPr>
                  <a:t>w</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grpSp>
        <p:sp>
          <p:nvSpPr>
            <p:cNvPr id="4" name="Rectangle 3"/>
            <p:cNvSpPr/>
            <p:nvPr/>
          </p:nvSpPr>
          <p:spPr>
            <a:xfrm>
              <a:off x="152400" y="3505200"/>
              <a:ext cx="3733800" cy="1295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124200" y="4419600"/>
              <a:ext cx="777188" cy="369332"/>
            </a:xfrm>
            <a:prstGeom prst="rect">
              <a:avLst/>
            </a:prstGeom>
            <a:noFill/>
          </p:spPr>
          <p:txBody>
            <a:bodyPr wrap="none" rtlCol="0">
              <a:spAutoFit/>
            </a:bodyPr>
            <a:lstStyle/>
            <a:p>
              <a:r>
                <a:rPr lang="en-US" dirty="0" smtClean="0"/>
                <a:t>worm</a:t>
              </a:r>
              <a:endParaRPr lang="en-US" dirty="0"/>
            </a:p>
          </p:txBody>
        </p:sp>
      </p:grpSp>
      <p:grpSp>
        <p:nvGrpSpPr>
          <p:cNvPr id="33" name="Group 32"/>
          <p:cNvGrpSpPr/>
          <p:nvPr/>
        </p:nvGrpSpPr>
        <p:grpSpPr>
          <a:xfrm>
            <a:off x="5257800" y="3657600"/>
            <a:ext cx="3657600" cy="1295400"/>
            <a:chOff x="152400" y="3505200"/>
            <a:chExt cx="3657600" cy="1295400"/>
          </a:xfrm>
        </p:grpSpPr>
        <p:grpSp>
          <p:nvGrpSpPr>
            <p:cNvPr id="34" name="Group 33"/>
            <p:cNvGrpSpPr/>
            <p:nvPr/>
          </p:nvGrpSpPr>
          <p:grpSpPr>
            <a:xfrm>
              <a:off x="228600" y="3581400"/>
              <a:ext cx="3139495" cy="1143513"/>
              <a:chOff x="442524" y="2057400"/>
              <a:chExt cx="6109151" cy="2225164"/>
            </a:xfrm>
          </p:grpSpPr>
          <p:sp>
            <p:nvSpPr>
              <p:cNvPr id="37" name="Rectangle 36"/>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38" name="Rectangle 37"/>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 name="Rectangle 38"/>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 name="Equal 39"/>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Rectangle 40"/>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42" name="Plus 41"/>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 name="TextBox 42"/>
              <p:cNvSpPr txBox="1"/>
              <p:nvPr/>
            </p:nvSpPr>
            <p:spPr>
              <a:xfrm>
                <a:off x="2073579" y="2502233"/>
                <a:ext cx="983200"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err="1" smtClean="0">
                    <a:ln>
                      <a:noFill/>
                    </a:ln>
                    <a:solidFill>
                      <a:sysClr val="windowText" lastClr="000000"/>
                    </a:solidFill>
                    <a:effectLst/>
                    <a:uLnTx/>
                    <a:uFillTx/>
                    <a:latin typeface="Times New Roman"/>
                    <a:cs typeface="Times New Roman"/>
                  </a:rPr>
                  <a:t>A</a:t>
                </a:r>
                <a:r>
                  <a:rPr kumimoji="0" lang="en-US" sz="2400" b="0" i="1" u="none" strike="noStrike" kern="0" cap="none" spc="0" normalizeH="0" baseline="-25000" noProof="0" dirty="0" err="1" smtClean="0">
                    <a:ln>
                      <a:noFill/>
                    </a:ln>
                    <a:solidFill>
                      <a:sysClr val="windowText" lastClr="000000"/>
                    </a:solidFill>
                    <a:effectLst/>
                    <a:uLnTx/>
                    <a:uFillTx/>
                    <a:latin typeface="Times New Roman"/>
                    <a:cs typeface="Times New Roman"/>
                  </a:rPr>
                  <a:t>f</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sp>
            <p:nvSpPr>
              <p:cNvPr id="44" name="Rectangle 43"/>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45" name="TextBox 44"/>
              <p:cNvSpPr txBox="1"/>
              <p:nvPr/>
            </p:nvSpPr>
            <p:spPr>
              <a:xfrm>
                <a:off x="5039135" y="2502233"/>
                <a:ext cx="981120"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ysClr val="windowText" lastClr="000000"/>
                    </a:solidFill>
                    <a:effectLst/>
                    <a:uLnTx/>
                    <a:uFillTx/>
                    <a:latin typeface="Times New Roman"/>
                    <a:cs typeface="Times New Roman"/>
                  </a:rPr>
                  <a:t>B</a:t>
                </a:r>
                <a:r>
                  <a:rPr kumimoji="0" lang="en-US" sz="2400" b="0" i="1" u="none" strike="noStrike" kern="0" cap="none" spc="0" normalizeH="0" baseline="-25000" noProof="0" dirty="0" smtClean="0">
                    <a:ln>
                      <a:noFill/>
                    </a:ln>
                    <a:solidFill>
                      <a:sysClr val="windowText" lastClr="000000"/>
                    </a:solidFill>
                    <a:effectLst/>
                    <a:uLnTx/>
                    <a:uFillTx/>
                    <a:latin typeface="Times New Roman"/>
                    <a:cs typeface="Times New Roman"/>
                  </a:rPr>
                  <a:t>f</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grpSp>
        <p:sp>
          <p:nvSpPr>
            <p:cNvPr id="35" name="Rectangle 34"/>
            <p:cNvSpPr/>
            <p:nvPr/>
          </p:nvSpPr>
          <p:spPr>
            <a:xfrm>
              <a:off x="152400" y="3505200"/>
              <a:ext cx="3657600" cy="1295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3352800" y="4419600"/>
              <a:ext cx="441146" cy="369332"/>
            </a:xfrm>
            <a:prstGeom prst="rect">
              <a:avLst/>
            </a:prstGeom>
            <a:noFill/>
          </p:spPr>
          <p:txBody>
            <a:bodyPr wrap="none" rtlCol="0">
              <a:spAutoFit/>
            </a:bodyPr>
            <a:lstStyle/>
            <a:p>
              <a:r>
                <a:rPr lang="en-US" dirty="0" smtClean="0"/>
                <a:t>fly</a:t>
              </a:r>
              <a:endParaRPr lang="en-US" dirty="0"/>
            </a:p>
          </p:txBody>
        </p:sp>
      </p:grpSp>
      <p:sp>
        <p:nvSpPr>
          <p:cNvPr id="46" name="TextBox 45"/>
          <p:cNvSpPr txBox="1"/>
          <p:nvPr/>
        </p:nvSpPr>
        <p:spPr>
          <a:xfrm>
            <a:off x="533400" y="5181600"/>
            <a:ext cx="5181600" cy="1200328"/>
          </a:xfrm>
          <a:prstGeom prst="rect">
            <a:avLst/>
          </a:prstGeom>
          <a:noFill/>
        </p:spPr>
        <p:txBody>
          <a:bodyPr wrap="square" rtlCol="0">
            <a:spAutoFit/>
          </a:bodyPr>
          <a:lstStyle/>
          <a:p>
            <a:pPr algn="ctr"/>
            <a:r>
              <a:rPr lang="en-US" sz="2400" dirty="0" smtClean="0">
                <a:latin typeface="Times New Roman"/>
                <a:cs typeface="Times New Roman"/>
              </a:rPr>
              <a:t>If </a:t>
            </a:r>
            <a:r>
              <a:rPr lang="en-US" sz="2400" i="1" dirty="0" smtClean="0">
                <a:latin typeface="Times New Roman"/>
                <a:cs typeface="Times New Roman"/>
              </a:rPr>
              <a:t>A</a:t>
            </a:r>
            <a:r>
              <a:rPr lang="en-US" sz="2400" i="1" baseline="-25000" dirty="0" smtClean="0">
                <a:latin typeface="Times New Roman"/>
                <a:cs typeface="Times New Roman"/>
              </a:rPr>
              <a:t>w</a:t>
            </a:r>
            <a:r>
              <a:rPr lang="en-US" sz="2400" dirty="0" smtClean="0">
                <a:latin typeface="Times New Roman"/>
                <a:cs typeface="Times New Roman"/>
              </a:rPr>
              <a:t> and </a:t>
            </a:r>
            <a:r>
              <a:rPr lang="en-US" sz="2400" i="1" dirty="0" err="1" smtClean="0">
                <a:latin typeface="Times New Roman"/>
                <a:cs typeface="Times New Roman"/>
              </a:rPr>
              <a:t>A</a:t>
            </a:r>
            <a:r>
              <a:rPr lang="en-US" sz="2400" i="1" baseline="-25000" dirty="0" err="1" smtClean="0">
                <a:latin typeface="Times New Roman"/>
                <a:cs typeface="Times New Roman"/>
              </a:rPr>
              <a:t>f</a:t>
            </a:r>
            <a:r>
              <a:rPr lang="en-US" sz="2400" dirty="0" smtClean="0">
                <a:latin typeface="Times New Roman"/>
                <a:cs typeface="Times New Roman"/>
              </a:rPr>
              <a:t> have similarities, cross-species conserved regulatory networks in embryonic development</a:t>
            </a:r>
            <a:endParaRPr lang="en-US" sz="2400" dirty="0">
              <a:latin typeface="Times New Roman"/>
              <a:cs typeface="Times New Roman"/>
            </a:endParaRPr>
          </a:p>
        </p:txBody>
      </p:sp>
      <p:cxnSp>
        <p:nvCxnSpPr>
          <p:cNvPr id="49" name="Straight Arrow Connector 48"/>
          <p:cNvCxnSpPr>
            <a:stCxn id="12" idx="2"/>
          </p:cNvCxnSpPr>
          <p:nvPr/>
        </p:nvCxnSpPr>
        <p:spPr>
          <a:xfrm>
            <a:off x="1227906" y="4877312"/>
            <a:ext cx="448494" cy="4566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39" idx="2"/>
          </p:cNvCxnSpPr>
          <p:nvPr/>
        </p:nvCxnSpPr>
        <p:spPr>
          <a:xfrm flipH="1">
            <a:off x="5334000" y="4877312"/>
            <a:ext cx="999306" cy="4566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7" name="Right Arrow 66"/>
          <p:cNvSpPr/>
          <p:nvPr/>
        </p:nvSpPr>
        <p:spPr>
          <a:xfrm>
            <a:off x="5791200" y="5493499"/>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6477000" y="5257800"/>
            <a:ext cx="2444589" cy="830997"/>
          </a:xfrm>
          <a:prstGeom prst="rect">
            <a:avLst/>
          </a:prstGeom>
        </p:spPr>
        <p:txBody>
          <a:bodyPr wrap="square">
            <a:spAutoFit/>
          </a:bodyPr>
          <a:lstStyle/>
          <a:p>
            <a:r>
              <a:rPr lang="en-US" sz="2400" dirty="0">
                <a:solidFill>
                  <a:srgbClr val="000000"/>
                </a:solidFill>
                <a:latin typeface="Times New Roman"/>
                <a:cs typeface="Times New Roman"/>
              </a:rPr>
              <a:t>E</a:t>
            </a:r>
            <a:r>
              <a:rPr lang="en-US" sz="2400" dirty="0" smtClean="0">
                <a:solidFill>
                  <a:srgbClr val="000000"/>
                </a:solidFill>
                <a:latin typeface="Times New Roman"/>
                <a:cs typeface="Times New Roman"/>
              </a:rPr>
              <a:t>mbryonic </a:t>
            </a:r>
            <a:r>
              <a:rPr lang="en-US" sz="2400" dirty="0">
                <a:solidFill>
                  <a:srgbClr val="000000"/>
                </a:solidFill>
                <a:latin typeface="Times New Roman"/>
                <a:cs typeface="Times New Roman"/>
              </a:rPr>
              <a:t>stem </a:t>
            </a:r>
            <a:r>
              <a:rPr lang="en-US" sz="2400" dirty="0" smtClean="0">
                <a:solidFill>
                  <a:srgbClr val="000000"/>
                </a:solidFill>
                <a:latin typeface="Times New Roman"/>
                <a:cs typeface="Times New Roman"/>
              </a:rPr>
              <a:t>cells (ESCs)</a:t>
            </a:r>
            <a:endParaRPr lang="en-US" sz="2400" dirty="0">
              <a:solidFill>
                <a:srgbClr val="000000"/>
              </a:solidFill>
              <a:latin typeface="Times New Roman"/>
              <a:cs typeface="Times New Roman"/>
            </a:endParaRPr>
          </a:p>
        </p:txBody>
      </p:sp>
      <p:graphicFrame>
        <p:nvGraphicFramePr>
          <p:cNvPr id="47" name="Table 46"/>
          <p:cNvGraphicFramePr>
            <a:graphicFrameLocks noGrp="1"/>
          </p:cNvGraphicFramePr>
          <p:nvPr>
            <p:extLst>
              <p:ext uri="{D42A27DB-BD31-4B8C-83A1-F6EECF244321}">
                <p14:modId xmlns:p14="http://schemas.microsoft.com/office/powerpoint/2010/main" val="901586059"/>
              </p:ext>
            </p:extLst>
          </p:nvPr>
        </p:nvGraphicFramePr>
        <p:xfrm>
          <a:off x="98565" y="1331275"/>
          <a:ext cx="8893035" cy="2194560"/>
        </p:xfrm>
        <a:graphic>
          <a:graphicData uri="http://schemas.openxmlformats.org/drawingml/2006/table">
            <a:tbl>
              <a:tblPr firstRow="1" bandRow="1">
                <a:tableStyleId>{7E9639D4-E3E2-4D34-9284-5A2195B3D0D7}</a:tableStyleId>
              </a:tblPr>
              <a:tblGrid>
                <a:gridCol w="1084467"/>
                <a:gridCol w="1179168"/>
                <a:gridCol w="1828800"/>
                <a:gridCol w="1828800"/>
                <a:gridCol w="1752600"/>
                <a:gridCol w="1219200"/>
              </a:tblGrid>
              <a:tr h="558486">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dirty="0" smtClean="0">
                          <a:latin typeface="Times New Roman"/>
                          <a:cs typeface="Times New Roman"/>
                        </a:rPr>
                        <a:t>Dataset</a:t>
                      </a:r>
                      <a:endParaRPr lang="en-US" sz="1600" b="0" dirty="0">
                        <a:solidFill>
                          <a:srgbClr val="000000"/>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dirty="0" smtClean="0">
                          <a:latin typeface="Times New Roman"/>
                          <a:cs typeface="Times New Roman"/>
                        </a:rPr>
                        <a:t>Internal Group</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dirty="0" smtClean="0">
                          <a:latin typeface="Times New Roman"/>
                          <a:cs typeface="Times New Roman"/>
                        </a:rPr>
                        <a:t>External Group</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baseline="0" dirty="0" smtClean="0">
                          <a:solidFill>
                            <a:srgbClr val="FFFFFF"/>
                          </a:solidFill>
                          <a:latin typeface="Times New Roman"/>
                          <a:cs typeface="Times New Roman"/>
                        </a:rPr>
                        <a:t>Developmental stages</a:t>
                      </a:r>
                      <a:endParaRPr lang="en-US" sz="1400" b="0" dirty="0" smtClean="0">
                        <a:solidFill>
                          <a:srgbClr val="FFFFFF"/>
                        </a:solidFill>
                        <a:latin typeface="Times New Roman"/>
                        <a:cs typeface="Times New Roman"/>
                      </a:endParaRPr>
                    </a:p>
                  </a:txBody>
                  <a:tcPr/>
                </a:tc>
                <a:tc>
                  <a:txBody>
                    <a:bodyPr/>
                    <a:lstStyle/>
                    <a:p>
                      <a:pPr algn="ctr"/>
                      <a:r>
                        <a:rPr lang="en-US" sz="1400" b="0" dirty="0" smtClean="0">
                          <a:solidFill>
                            <a:srgbClr val="FFFFFF"/>
                          </a:solidFill>
                          <a:latin typeface="Times New Roman"/>
                          <a:cs typeface="Times New Roman"/>
                        </a:rPr>
                        <a:t># of unknown</a:t>
                      </a:r>
                      <a:r>
                        <a:rPr lang="en-US" sz="1400" b="0" baseline="0" dirty="0" smtClean="0">
                          <a:solidFill>
                            <a:srgbClr val="FFFFFF"/>
                          </a:solidFill>
                          <a:latin typeface="Times New Roman"/>
                          <a:cs typeface="Times New Roman"/>
                        </a:rPr>
                        <a:t> parameters in </a:t>
                      </a:r>
                      <a:r>
                        <a:rPr lang="en-US" sz="1400" b="0" i="1" baseline="0" dirty="0" smtClean="0">
                          <a:solidFill>
                            <a:srgbClr val="FFFFFF"/>
                          </a:solidFill>
                          <a:latin typeface="Times New Roman"/>
                          <a:cs typeface="Times New Roman"/>
                        </a:rPr>
                        <a:t>A</a:t>
                      </a:r>
                      <a:r>
                        <a:rPr lang="en-US" sz="1400" b="0" i="0" baseline="0" dirty="0" smtClean="0">
                          <a:solidFill>
                            <a:srgbClr val="FFFFFF"/>
                          </a:solidFill>
                          <a:latin typeface="Times New Roman"/>
                          <a:cs typeface="Times New Roman"/>
                        </a:rPr>
                        <a:t> and </a:t>
                      </a:r>
                      <a:r>
                        <a:rPr lang="en-US" sz="1400" b="0" i="1" baseline="0" dirty="0" smtClean="0">
                          <a:solidFill>
                            <a:srgbClr val="FFFFFF"/>
                          </a:solidFill>
                          <a:latin typeface="Times New Roman"/>
                          <a:cs typeface="Times New Roman"/>
                        </a:rPr>
                        <a:t>B</a:t>
                      </a:r>
                      <a:endParaRPr lang="en-US" sz="1400" b="0" i="1" dirty="0" smtClean="0">
                        <a:solidFill>
                          <a:srgbClr val="FFFFFF"/>
                        </a:solidFill>
                        <a:latin typeface="Times New Roman"/>
                        <a:cs typeface="Times New Roman"/>
                      </a:endParaRPr>
                    </a:p>
                  </a:txBody>
                  <a:tcPr/>
                </a:tc>
                <a:tc>
                  <a:txBody>
                    <a:bodyPr/>
                    <a:lstStyle/>
                    <a:p>
                      <a:pPr algn="ctr"/>
                      <a:r>
                        <a:rPr lang="en-US" sz="1400" b="0" i="0" dirty="0" smtClean="0">
                          <a:solidFill>
                            <a:srgbClr val="FFFFFF"/>
                          </a:solidFill>
                          <a:latin typeface="Times New Roman"/>
                          <a:cs typeface="Times New Roman"/>
                        </a:rPr>
                        <a:t># of available time samples</a:t>
                      </a:r>
                    </a:p>
                  </a:txBody>
                  <a:tcPr/>
                </a:tc>
              </a:tr>
              <a:tr h="604677">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a:t>
                      </a:r>
                      <a:r>
                        <a:rPr kumimoji="0" lang="en-US" sz="1400" i="1" u="none" strike="noStrike" kern="1200" cap="none" spc="0" normalizeH="0" baseline="0" noProof="0" dirty="0" smtClean="0">
                          <a:ln>
                            <a:noFill/>
                          </a:ln>
                          <a:effectLst/>
                          <a:uLnTx/>
                          <a:uFillTx/>
                          <a:latin typeface="Times New Roman"/>
                          <a:cs typeface="Times New Roman"/>
                        </a:rPr>
                        <a:t>C. </a:t>
                      </a:r>
                      <a:r>
                        <a:rPr kumimoji="0" lang="en-US" sz="1400" i="1" u="none" strike="noStrike" kern="1200" cap="none" spc="0" normalizeH="0" baseline="0" noProof="0" dirty="0" err="1" smtClean="0">
                          <a:ln>
                            <a:noFill/>
                          </a:ln>
                          <a:effectLst/>
                          <a:uLnTx/>
                          <a:uFillTx/>
                          <a:latin typeface="Times New Roman"/>
                          <a:cs typeface="Times New Roman"/>
                        </a:rPr>
                        <a:t>elegans</a:t>
                      </a:r>
                      <a:r>
                        <a:rPr kumimoji="0" lang="en-US" sz="1400" u="none" strike="noStrike" kern="1200" cap="none" spc="0" normalizeH="0" baseline="0" noProof="0" dirty="0" smtClean="0">
                          <a:ln>
                            <a:noFill/>
                          </a:ln>
                          <a:effectLst/>
                          <a:uLnTx/>
                          <a:uFillTx/>
                          <a:latin typeface="Times New Roman"/>
                          <a:cs typeface="Times New Roman"/>
                        </a:rPr>
                        <a:t>)</a:t>
                      </a:r>
                    </a:p>
                    <a:p>
                      <a:endParaRPr lang="en-US" sz="1400" dirty="0">
                        <a:solidFill>
                          <a:srgbClr val="000000"/>
                        </a:solidFill>
                        <a:latin typeface="Times New Roman"/>
                        <a:cs typeface="Times New Roman"/>
                      </a:endParaRPr>
                    </a:p>
                  </a:txBody>
                  <a:tcPr/>
                </a:tc>
                <a:tc rowSpan="2">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400" dirty="0" smtClean="0">
                          <a:latin typeface="Times New Roman"/>
                          <a:cs typeface="Times New Roman"/>
                        </a:rPr>
                        <a:t>N</a:t>
                      </a:r>
                      <a:r>
                        <a:rPr lang="en-US" sz="1400" baseline="-25000" dirty="0" smtClean="0">
                          <a:latin typeface="Times New Roman"/>
                          <a:cs typeface="Times New Roman"/>
                        </a:rPr>
                        <a:t>1</a:t>
                      </a:r>
                      <a:r>
                        <a:rPr lang="en-US" sz="1400" dirty="0" smtClean="0">
                          <a:latin typeface="Times New Roman"/>
                          <a:cs typeface="Times New Roman"/>
                        </a:rPr>
                        <a:t>=3147 </a:t>
                      </a:r>
                    </a:p>
                    <a:p>
                      <a:pPr algn="ctr"/>
                      <a:r>
                        <a:rPr lang="en-US" sz="1400" baseline="0" dirty="0" smtClean="0">
                          <a:latin typeface="Times New Roman"/>
                          <a:cs typeface="Times New Roman"/>
                        </a:rPr>
                        <a:t>worm-fly </a:t>
                      </a:r>
                      <a:r>
                        <a:rPr lang="en-US" sz="1400" baseline="0" dirty="0" err="1" smtClean="0">
                          <a:latin typeface="Times New Roman"/>
                          <a:cs typeface="Times New Roman"/>
                        </a:rPr>
                        <a:t>orthologs</a:t>
                      </a:r>
                      <a:r>
                        <a:rPr lang="en-US" sz="1400" baseline="0" dirty="0" smtClean="0">
                          <a:latin typeface="Times New Roman"/>
                          <a:cs typeface="Times New Roman"/>
                        </a:rPr>
                        <a:t> (incl. </a:t>
                      </a:r>
                      <a:r>
                        <a:rPr lang="en-US" sz="1400" baseline="0" dirty="0" err="1" smtClean="0">
                          <a:latin typeface="Times New Roman"/>
                          <a:cs typeface="Times New Roman"/>
                        </a:rPr>
                        <a:t>ortholog</a:t>
                      </a:r>
                      <a:r>
                        <a:rPr lang="en-US" sz="1400" baseline="0" dirty="0" smtClean="0">
                          <a:latin typeface="Times New Roman"/>
                          <a:cs typeface="Times New Roman"/>
                        </a:rPr>
                        <a:t> TFs)</a:t>
                      </a:r>
                      <a:endParaRPr lang="en-US" sz="14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400" dirty="0" smtClean="0">
                          <a:latin typeface="Times New Roman"/>
                          <a:cs typeface="Times New Roman"/>
                        </a:rPr>
                        <a:t>N</a:t>
                      </a:r>
                      <a:r>
                        <a:rPr lang="en-US" sz="1400" baseline="-25000" dirty="0" smtClean="0">
                          <a:latin typeface="Times New Roman"/>
                          <a:cs typeface="Times New Roman"/>
                        </a:rPr>
                        <a:t>2</a:t>
                      </a:r>
                      <a:r>
                        <a:rPr lang="en-US" sz="1400" dirty="0" smtClean="0">
                          <a:latin typeface="Times New Roman"/>
                          <a:cs typeface="Times New Roman"/>
                        </a:rPr>
                        <a:t>=509 worm-specific transcription factors</a:t>
                      </a:r>
                      <a:endParaRPr lang="en-US" sz="14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400" dirty="0" smtClean="0">
                          <a:latin typeface="Times New Roman"/>
                          <a:cs typeface="Times New Roman"/>
                        </a:rPr>
                        <a:t>T=25</a:t>
                      </a:r>
                      <a:r>
                        <a:rPr lang="en-US" sz="1400" baseline="0" dirty="0" smtClean="0">
                          <a:latin typeface="Times New Roman"/>
                          <a:cs typeface="Times New Roman"/>
                        </a:rPr>
                        <a:t> time points: 0, 0.5, 1, …, 12 hours</a:t>
                      </a:r>
                      <a:endParaRPr lang="en-US" sz="1400" dirty="0">
                        <a:solidFill>
                          <a:srgbClr val="000000"/>
                        </a:solidFill>
                        <a:latin typeface="Times New Roman"/>
                        <a:cs typeface="Times New Roman"/>
                      </a:endParaRPr>
                    </a:p>
                  </a:txBody>
                  <a:tcPr/>
                </a:tc>
                <a:tc>
                  <a:txBody>
                    <a:bodyPr/>
                    <a:lstStyle/>
                    <a:p>
                      <a:pPr algn="ctr"/>
                      <a:r>
                        <a:rPr lang="en-US" sz="1400" dirty="0" smtClean="0">
                          <a:solidFill>
                            <a:srgbClr val="000000"/>
                          </a:solidFill>
                          <a:latin typeface="Times New Roman"/>
                          <a:cs typeface="Times New Roman"/>
                        </a:rPr>
                        <a:t>3147*3147+3147*509=11.5M</a:t>
                      </a:r>
                      <a:endParaRPr lang="en-US" sz="1400" dirty="0">
                        <a:solidFill>
                          <a:srgbClr val="000000"/>
                        </a:solidFill>
                        <a:latin typeface="Times New Roman"/>
                        <a:cs typeface="Times New Roman"/>
                      </a:endParaRPr>
                    </a:p>
                  </a:txBody>
                  <a:tcPr/>
                </a:tc>
                <a:tc>
                  <a:txBody>
                    <a:bodyPr/>
                    <a:lstStyle/>
                    <a:p>
                      <a:pPr algn="ctr"/>
                      <a:r>
                        <a:rPr lang="en-US" sz="1400" dirty="0" smtClean="0">
                          <a:solidFill>
                            <a:srgbClr val="000000"/>
                          </a:solidFill>
                          <a:latin typeface="Times New Roman"/>
                          <a:cs typeface="Times New Roman"/>
                        </a:rPr>
                        <a:t>3147*25+509*25=91400</a:t>
                      </a:r>
                      <a:endParaRPr lang="en-US" sz="1400" dirty="0">
                        <a:solidFill>
                          <a:srgbClr val="000000"/>
                        </a:solidFill>
                        <a:latin typeface="Times New Roman"/>
                        <a:cs typeface="Times New Roman"/>
                      </a:endParaRPr>
                    </a:p>
                  </a:txBody>
                  <a:tcPr/>
                </a:tc>
              </a:tr>
              <a:tr h="604677">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a:t>
                      </a:r>
                      <a:r>
                        <a:rPr kumimoji="0" lang="en-US" sz="1400" i="1" u="none" strike="noStrike" kern="1200" cap="none" spc="0" normalizeH="0" baseline="0" noProof="0" dirty="0" smtClean="0">
                          <a:ln>
                            <a:noFill/>
                          </a:ln>
                          <a:effectLst/>
                          <a:uLnTx/>
                          <a:uFillTx/>
                          <a:latin typeface="Times New Roman"/>
                          <a:cs typeface="Times New Roman"/>
                        </a:rPr>
                        <a:t>D. </a:t>
                      </a:r>
                      <a:r>
                        <a:rPr kumimoji="0" lang="en-US" sz="1400" i="1" u="none" strike="noStrike" kern="1200" cap="none" spc="0" normalizeH="0" baseline="0" noProof="0" dirty="0" err="1" smtClean="0">
                          <a:ln>
                            <a:noFill/>
                          </a:ln>
                          <a:effectLst/>
                          <a:uLnTx/>
                          <a:uFillTx/>
                          <a:latin typeface="Times New Roman"/>
                          <a:cs typeface="Times New Roman"/>
                        </a:rPr>
                        <a:t>mel</a:t>
                      </a:r>
                      <a:r>
                        <a:rPr kumimoji="0" lang="en-US" sz="1400" i="1" u="none" strike="noStrike" kern="1200" cap="none" spc="0" normalizeH="0" baseline="0" noProof="0" dirty="0" smtClean="0">
                          <a:ln>
                            <a:noFill/>
                          </a:ln>
                          <a:effectLst/>
                          <a:uLnTx/>
                          <a:uFillTx/>
                          <a:latin typeface="Times New Roman"/>
                          <a:cs typeface="Times New Roman"/>
                        </a:rPr>
                        <a:t>.</a:t>
                      </a:r>
                      <a:r>
                        <a:rPr kumimoji="0" lang="en-US" sz="1400" u="none" strike="noStrike" kern="1200" cap="none" spc="0" normalizeH="0" baseline="0" noProof="0" dirty="0" smtClean="0">
                          <a:ln>
                            <a:noFill/>
                          </a:ln>
                          <a:effectLst/>
                          <a:uLnTx/>
                          <a:uFillTx/>
                          <a:latin typeface="Times New Roman"/>
                          <a:cs typeface="Times New Roman"/>
                        </a:rPr>
                        <a:t>)</a:t>
                      </a:r>
                    </a:p>
                  </a:txBody>
                  <a:tcPr/>
                </a:tc>
                <a:tc vMerge="1">
                  <a:txBody>
                    <a:bodyPr/>
                    <a:lstStyle/>
                    <a:p>
                      <a:endParaRPr lang="en-US"/>
                    </a:p>
                  </a:txBody>
                  <a:tcPr/>
                </a:tc>
                <a:tc>
                  <a:txBody>
                    <a:bodyPr/>
                    <a:lstStyle/>
                    <a:p>
                      <a:pPr algn="ctr"/>
                      <a:r>
                        <a:rPr lang="en-US" sz="1400" dirty="0" smtClean="0">
                          <a:latin typeface="Times New Roman"/>
                          <a:cs typeface="Times New Roman"/>
                        </a:rPr>
                        <a:t>N</a:t>
                      </a:r>
                      <a:r>
                        <a:rPr lang="en-US" sz="1400" baseline="-25000" dirty="0" smtClean="0">
                          <a:latin typeface="Times New Roman"/>
                          <a:cs typeface="Times New Roman"/>
                        </a:rPr>
                        <a:t>2</a:t>
                      </a:r>
                      <a:r>
                        <a:rPr lang="en-US" sz="1400" dirty="0" smtClean="0">
                          <a:latin typeface="Times New Roman"/>
                          <a:cs typeface="Times New Roman"/>
                        </a:rPr>
                        <a:t>=442 fly-specific transcription factors</a:t>
                      </a:r>
                      <a:endParaRPr lang="en-US" sz="1400" dirty="0">
                        <a:solidFill>
                          <a:srgbClr val="000000"/>
                        </a:solidFill>
                        <a:latin typeface="Times New Roman"/>
                        <a:cs typeface="Times New Roman"/>
                      </a:endParaRPr>
                    </a:p>
                  </a:txBody>
                  <a:tcPr/>
                </a:tc>
                <a:tc>
                  <a:txBody>
                    <a:bodyPr/>
                    <a:lstStyle/>
                    <a:p>
                      <a:pPr algn="ctr"/>
                      <a:r>
                        <a:rPr lang="en-US" sz="1400" dirty="0" smtClean="0">
                          <a:latin typeface="Times New Roman"/>
                          <a:cs typeface="Times New Roman"/>
                        </a:rPr>
                        <a:t>T=12 time points:</a:t>
                      </a:r>
                      <a:r>
                        <a:rPr lang="en-US" sz="1400" baseline="0" dirty="0" smtClean="0">
                          <a:latin typeface="Times New Roman"/>
                          <a:cs typeface="Times New Roman"/>
                        </a:rPr>
                        <a:t> 0, 2, 4, 6, 8,…, 20, 22 hours</a:t>
                      </a:r>
                      <a:endParaRPr lang="en-US" sz="1400" dirty="0">
                        <a:solidFill>
                          <a:srgbClr val="000000"/>
                        </a:solidFill>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latin typeface="Times New Roman"/>
                          <a:cs typeface="Times New Roman"/>
                        </a:rPr>
                        <a:t>3147*3147+3147*442=11.3M</a:t>
                      </a:r>
                    </a:p>
                    <a:p>
                      <a:pPr algn="ctr"/>
                      <a:endParaRPr lang="en-US" sz="1400" dirty="0">
                        <a:solidFill>
                          <a:srgbClr val="000000"/>
                        </a:solidFill>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latin typeface="Times New Roman"/>
                          <a:cs typeface="Times New Roman"/>
                        </a:rPr>
                        <a:t>3147*25+442*25=89725</a:t>
                      </a:r>
                    </a:p>
                  </a:txBody>
                  <a:tcPr/>
                </a:tc>
              </a:tr>
            </a:tbl>
          </a:graphicData>
        </a:graphic>
      </p:graphicFrame>
      <p:grpSp>
        <p:nvGrpSpPr>
          <p:cNvPr id="17" name="Group 16"/>
          <p:cNvGrpSpPr/>
          <p:nvPr/>
        </p:nvGrpSpPr>
        <p:grpSpPr>
          <a:xfrm>
            <a:off x="6019800" y="1020842"/>
            <a:ext cx="3048000" cy="2408157"/>
            <a:chOff x="6019800" y="1290398"/>
            <a:chExt cx="3048000" cy="2138602"/>
          </a:xfrm>
        </p:grpSpPr>
        <p:sp>
          <p:nvSpPr>
            <p:cNvPr id="7" name="Rectangle 6"/>
            <p:cNvSpPr/>
            <p:nvPr/>
          </p:nvSpPr>
          <p:spPr>
            <a:xfrm>
              <a:off x="6019800" y="1295400"/>
              <a:ext cx="3048000" cy="2133600"/>
            </a:xfrm>
            <a:prstGeom prst="rect">
              <a:avLst/>
            </a:prstGeom>
            <a:noFill/>
            <a:ln w="38100" cmpd="sng">
              <a:solidFill>
                <a:srgbClr val="FF0000"/>
              </a:solidFill>
              <a:prstDash val="dash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063437" y="1290398"/>
              <a:ext cx="2109873" cy="245993"/>
            </a:xfrm>
            <a:prstGeom prst="rect">
              <a:avLst/>
            </a:prstGeom>
            <a:noFill/>
          </p:spPr>
          <p:txBody>
            <a:bodyPr wrap="none" rtlCol="0">
              <a:spAutoFit/>
            </a:bodyPr>
            <a:lstStyle/>
            <a:p>
              <a:r>
                <a:rPr lang="en-US" dirty="0" smtClean="0">
                  <a:solidFill>
                    <a:srgbClr val="FF0000"/>
                  </a:solidFill>
                </a:rPr>
                <a:t>Not enough time samples!</a:t>
              </a:r>
              <a:endParaRPr lang="en-US" dirty="0">
                <a:solidFill>
                  <a:srgbClr val="FF0000"/>
                </a:solidFill>
              </a:endParaRPr>
            </a:p>
          </p:txBody>
        </p:sp>
      </p:grpSp>
    </p:spTree>
    <p:custDataLst>
      <p:tags r:id="rId1"/>
    </p:custDataLst>
    <p:extLst>
      <p:ext uri="{BB962C8B-B14F-4D97-AF65-F5344CB8AC3E}">
        <p14:creationId xmlns:p14="http://schemas.microsoft.com/office/powerpoint/2010/main" val="4226266653"/>
      </p:ext>
    </p:extLst>
  </p:cSld>
  <p:clrMapOvr>
    <a:masterClrMapping/>
  </p:clrMapOvr>
  <p:transition advTm="1743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nvGrpSpPr>
          <p:cNvPr id="93" name="Group 92"/>
          <p:cNvGrpSpPr/>
          <p:nvPr/>
        </p:nvGrpSpPr>
        <p:grpSpPr>
          <a:xfrm rot="16200000">
            <a:off x="7210454" y="153919"/>
            <a:ext cx="1160882" cy="2483376"/>
            <a:chOff x="7755700" y="590365"/>
            <a:chExt cx="1160882" cy="2483376"/>
          </a:xfrm>
        </p:grpSpPr>
        <p:cxnSp>
          <p:nvCxnSpPr>
            <p:cNvPr id="5" name="Curved Connector 4"/>
            <p:cNvCxnSpPr>
              <a:stCxn id="69" idx="1"/>
              <a:endCxn id="75" idx="3"/>
            </p:cNvCxnSpPr>
            <p:nvPr/>
          </p:nvCxnSpPr>
          <p:spPr bwMode="auto">
            <a:xfrm rot="16200000" flipV="1">
              <a:off x="7535209" y="2114673"/>
              <a:ext cx="1217532" cy="76260"/>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6" name="Curved Connector 5"/>
            <p:cNvCxnSpPr>
              <a:stCxn id="68" idx="1"/>
              <a:endCxn id="75" idx="5"/>
            </p:cNvCxnSpPr>
            <p:nvPr/>
          </p:nvCxnSpPr>
          <p:spPr bwMode="auto">
            <a:xfrm rot="16200000" flipV="1">
              <a:off x="8059811" y="1755595"/>
              <a:ext cx="951280" cy="528163"/>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7" name="Curved Connector 6"/>
            <p:cNvCxnSpPr>
              <a:stCxn id="71" idx="1"/>
              <a:endCxn id="75" idx="5"/>
            </p:cNvCxnSpPr>
            <p:nvPr/>
          </p:nvCxnSpPr>
          <p:spPr bwMode="auto">
            <a:xfrm rot="16200000" flipV="1">
              <a:off x="7785518" y="2029888"/>
              <a:ext cx="1295618" cy="323916"/>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8" name="Curved Connector 7"/>
            <p:cNvCxnSpPr>
              <a:stCxn id="70" idx="1"/>
              <a:endCxn id="75" idx="3"/>
            </p:cNvCxnSpPr>
            <p:nvPr/>
          </p:nvCxnSpPr>
          <p:spPr bwMode="auto">
            <a:xfrm rot="5400000" flipH="1" flipV="1">
              <a:off x="7539244" y="1877537"/>
              <a:ext cx="900101" cy="233102"/>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9" name="Curved Connector 8"/>
            <p:cNvCxnSpPr>
              <a:stCxn id="72" idx="1"/>
              <a:endCxn id="75" idx="4"/>
            </p:cNvCxnSpPr>
            <p:nvPr/>
          </p:nvCxnSpPr>
          <p:spPr bwMode="auto">
            <a:xfrm rot="16200000" flipV="1">
              <a:off x="7803593" y="1963336"/>
              <a:ext cx="917014" cy="146979"/>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nvGrpSpPr>
            <p:cNvPr id="22" name="Group 21"/>
            <p:cNvGrpSpPr/>
            <p:nvPr/>
          </p:nvGrpSpPr>
          <p:grpSpPr>
            <a:xfrm>
              <a:off x="7866948" y="590365"/>
              <a:ext cx="984906" cy="987953"/>
              <a:chOff x="27532129" y="9360190"/>
              <a:chExt cx="1923644" cy="1929596"/>
            </a:xfrm>
          </p:grpSpPr>
          <p:sp>
            <p:nvSpPr>
              <p:cNvPr id="74" name="Oval 73"/>
              <p:cNvSpPr/>
              <p:nvPr/>
            </p:nvSpPr>
            <p:spPr bwMode="auto">
              <a:xfrm>
                <a:off x="27532129" y="9660711"/>
                <a:ext cx="457201"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5" name="Oval 74"/>
              <p:cNvSpPr/>
              <p:nvPr/>
            </p:nvSpPr>
            <p:spPr bwMode="auto">
              <a:xfrm>
                <a:off x="27931773" y="10832586"/>
                <a:ext cx="457200" cy="457200"/>
              </a:xfrm>
              <a:prstGeom prst="ellipse">
                <a:avLst/>
              </a:prstGeom>
              <a:solidFill>
                <a:srgbClr val="005C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6" name="Oval 75"/>
              <p:cNvSpPr/>
              <p:nvPr/>
            </p:nvSpPr>
            <p:spPr bwMode="auto">
              <a:xfrm>
                <a:off x="28998573" y="10781952"/>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7" name="Oval 76"/>
              <p:cNvSpPr/>
              <p:nvPr/>
            </p:nvSpPr>
            <p:spPr bwMode="auto">
              <a:xfrm>
                <a:off x="28842367" y="9869555"/>
                <a:ext cx="457199"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8" name="Oval 77"/>
              <p:cNvSpPr/>
              <p:nvPr/>
            </p:nvSpPr>
            <p:spPr bwMode="auto">
              <a:xfrm>
                <a:off x="28109573" y="9360190"/>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80" name="Straight Arrow Connector 79"/>
              <p:cNvCxnSpPr>
                <a:stCxn id="76" idx="2"/>
                <a:endCxn id="75" idx="5"/>
              </p:cNvCxnSpPr>
              <p:nvPr/>
            </p:nvCxnSpPr>
            <p:spPr bwMode="auto">
              <a:xfrm flipH="1">
                <a:off x="28322018" y="11010552"/>
                <a:ext cx="676555" cy="21227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1" name="Straight Arrow Connector 80"/>
              <p:cNvCxnSpPr>
                <a:stCxn id="77" idx="3"/>
                <a:endCxn id="75" idx="7"/>
              </p:cNvCxnSpPr>
              <p:nvPr/>
            </p:nvCxnSpPr>
            <p:spPr bwMode="auto">
              <a:xfrm rot="5400000">
                <a:off x="28295798" y="10286019"/>
                <a:ext cx="639744" cy="58730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2" name="Straight Arrow Connector 81"/>
              <p:cNvCxnSpPr>
                <a:stCxn id="74" idx="5"/>
                <a:endCxn id="75" idx="0"/>
              </p:cNvCxnSpPr>
              <p:nvPr/>
            </p:nvCxnSpPr>
            <p:spPr bwMode="auto">
              <a:xfrm rot="5400000" flipV="1">
                <a:off x="27650559" y="10322771"/>
                <a:ext cx="781629" cy="238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4" name="Straight Arrow Connector 83"/>
              <p:cNvCxnSpPr>
                <a:stCxn id="78" idx="4"/>
                <a:endCxn id="75" idx="0"/>
              </p:cNvCxnSpPr>
              <p:nvPr/>
            </p:nvCxnSpPr>
            <p:spPr bwMode="auto">
              <a:xfrm flipH="1">
                <a:off x="28160373" y="9817390"/>
                <a:ext cx="177800" cy="101519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nvGrpSpPr>
            <p:cNvPr id="23" name="Group 22"/>
            <p:cNvGrpSpPr/>
            <p:nvPr/>
          </p:nvGrpSpPr>
          <p:grpSpPr>
            <a:xfrm rot="5400000">
              <a:off x="8021343" y="2178502"/>
              <a:ext cx="629596" cy="1160882"/>
              <a:chOff x="31483960" y="9392532"/>
              <a:chExt cx="1229679" cy="2267352"/>
            </a:xfrm>
          </p:grpSpPr>
          <p:sp>
            <p:nvSpPr>
              <p:cNvPr id="68" name="Rectangle 67"/>
              <p:cNvSpPr/>
              <p:nvPr/>
            </p:nvSpPr>
            <p:spPr bwMode="auto">
              <a:xfrm>
                <a:off x="31583934" y="9392532"/>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9" name="Rectangle 68"/>
              <p:cNvSpPr/>
              <p:nvPr/>
            </p:nvSpPr>
            <p:spPr bwMode="auto">
              <a:xfrm>
                <a:off x="32103958" y="10598440"/>
                <a:ext cx="457200"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0" name="Rectangle 69"/>
              <p:cNvSpPr/>
              <p:nvPr/>
            </p:nvSpPr>
            <p:spPr bwMode="auto">
              <a:xfrm>
                <a:off x="31483960" y="11202684"/>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1" name="Rectangle 70"/>
              <p:cNvSpPr/>
              <p:nvPr/>
            </p:nvSpPr>
            <p:spPr bwMode="auto">
              <a:xfrm>
                <a:off x="32256440" y="9791466"/>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2" name="Rectangle 71"/>
              <p:cNvSpPr/>
              <p:nvPr/>
            </p:nvSpPr>
            <p:spPr bwMode="auto">
              <a:xfrm>
                <a:off x="31583935" y="10298688"/>
                <a:ext cx="457201"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sp>
        <p:nvSpPr>
          <p:cNvPr id="24" name="TextBox 23"/>
          <p:cNvSpPr txBox="1"/>
          <p:nvPr/>
        </p:nvSpPr>
        <p:spPr>
          <a:xfrm>
            <a:off x="3499340" y="1070363"/>
            <a:ext cx="2477597" cy="276999"/>
          </a:xfrm>
          <a:prstGeom prst="rect">
            <a:avLst/>
          </a:prstGeom>
          <a:noFill/>
          <a:ln>
            <a:noFill/>
          </a:ln>
        </p:spPr>
        <p:txBody>
          <a:bodyPr wrap="square" rtlCol="0">
            <a:spAutoFit/>
          </a:bodyPr>
          <a:lstStyle/>
          <a:p>
            <a:r>
              <a:rPr lang="en-US" sz="1200" b="1" dirty="0" smtClean="0">
                <a:latin typeface="Helvetica"/>
                <a:cs typeface="Helvetica"/>
              </a:rPr>
              <a:t>B</a:t>
            </a:r>
            <a:r>
              <a:rPr lang="en-US" sz="1200" dirty="0" smtClean="0">
                <a:latin typeface="Helvetica"/>
                <a:cs typeface="Helvetica"/>
              </a:rPr>
              <a:t>. Dimensionality Reduction</a:t>
            </a:r>
            <a:endParaRPr lang="en-US" sz="1200" dirty="0">
              <a:latin typeface="Helvetica"/>
              <a:cs typeface="Helvetica"/>
            </a:endParaRPr>
          </a:p>
        </p:txBody>
      </p:sp>
      <p:grpSp>
        <p:nvGrpSpPr>
          <p:cNvPr id="25" name="Group 24"/>
          <p:cNvGrpSpPr/>
          <p:nvPr/>
        </p:nvGrpSpPr>
        <p:grpSpPr>
          <a:xfrm>
            <a:off x="3402292" y="1465953"/>
            <a:ext cx="2409028" cy="1792884"/>
            <a:chOff x="14593669" y="16422881"/>
            <a:chExt cx="4705128" cy="3501728"/>
          </a:xfrm>
        </p:grpSpPr>
        <p:grpSp>
          <p:nvGrpSpPr>
            <p:cNvPr id="51" name="Group 50"/>
            <p:cNvGrpSpPr/>
            <p:nvPr/>
          </p:nvGrpSpPr>
          <p:grpSpPr>
            <a:xfrm>
              <a:off x="14593669" y="16422881"/>
              <a:ext cx="1983481" cy="3501728"/>
              <a:chOff x="235521" y="2156808"/>
              <a:chExt cx="1983481" cy="3501728"/>
            </a:xfrm>
          </p:grpSpPr>
          <p:sp>
            <p:nvSpPr>
              <p:cNvPr id="65" name="Rectangle 64"/>
              <p:cNvSpPr/>
              <p:nvPr/>
            </p:nvSpPr>
            <p:spPr>
              <a:xfrm>
                <a:off x="836022" y="2156808"/>
                <a:ext cx="1061107" cy="3051494"/>
              </a:xfrm>
              <a:prstGeom prst="rect">
                <a:avLst/>
              </a:prstGeom>
              <a:solidFill>
                <a:srgbClr val="9BBB58"/>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 name="TextBox 62"/>
              <p:cNvSpPr txBox="1"/>
              <p:nvPr/>
            </p:nvSpPr>
            <p:spPr>
              <a:xfrm>
                <a:off x="919153" y="5117522"/>
                <a:ext cx="1299849"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64" name="TextBox 63"/>
              <p:cNvSpPr txBox="1"/>
              <p:nvPr/>
            </p:nvSpPr>
            <p:spPr>
              <a:xfrm rot="16200000">
                <a:off x="-566278" y="3160155"/>
                <a:ext cx="2144612"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ysClr val="windowText" lastClr="000000"/>
                    </a:solidFill>
                    <a:latin typeface="Helvetica"/>
                    <a:cs typeface="Helvetica"/>
                  </a:rPr>
                  <a:t>G</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enes</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52" name="Straight Arrow Connector 51"/>
            <p:cNvCxnSpPr/>
            <p:nvPr/>
          </p:nvCxnSpPr>
          <p:spPr>
            <a:xfrm>
              <a:off x="16267411" y="16422881"/>
              <a:ext cx="1499138" cy="1154643"/>
            </a:xfrm>
            <a:prstGeom prst="straightConnector1">
              <a:avLst/>
            </a:prstGeom>
            <a:noFill/>
            <a:ln w="25400" cap="flat" cmpd="sng" algn="ctr">
              <a:solidFill>
                <a:sysClr val="windowText" lastClr="000000"/>
              </a:solidFill>
              <a:prstDash val="sysDash"/>
              <a:tailEnd type="arrow"/>
            </a:ln>
            <a:effectLst/>
          </p:spPr>
        </p:cxnSp>
        <p:sp>
          <p:nvSpPr>
            <p:cNvPr id="53" name="Rectangle 52"/>
            <p:cNvSpPr/>
            <p:nvPr/>
          </p:nvSpPr>
          <p:spPr>
            <a:xfrm>
              <a:off x="17766549" y="17577524"/>
              <a:ext cx="1061106" cy="972538"/>
            </a:xfrm>
            <a:prstGeom prst="rect">
              <a:avLst/>
            </a:prstGeom>
            <a:solidFill>
              <a:srgbClr val="035C00"/>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54" name="Straight Arrow Connector 53"/>
            <p:cNvCxnSpPr/>
            <p:nvPr/>
          </p:nvCxnSpPr>
          <p:spPr>
            <a:xfrm flipV="1">
              <a:off x="16254830" y="18550063"/>
              <a:ext cx="1511719" cy="924312"/>
            </a:xfrm>
            <a:prstGeom prst="straightConnector1">
              <a:avLst/>
            </a:prstGeom>
            <a:noFill/>
            <a:ln w="25400" cap="flat" cmpd="sng" algn="ctr">
              <a:solidFill>
                <a:sysClr val="windowText" lastClr="000000"/>
              </a:solidFill>
              <a:prstDash val="sysDash"/>
              <a:tailEnd type="arrow"/>
            </a:ln>
            <a:effectLst/>
          </p:spPr>
        </p:cxnSp>
        <p:graphicFrame>
          <p:nvGraphicFramePr>
            <p:cNvPr id="55" name="Object 54"/>
            <p:cNvGraphicFramePr>
              <a:graphicFrameLocks noChangeAspect="1"/>
            </p:cNvGraphicFramePr>
            <p:nvPr>
              <p:extLst/>
            </p:nvPr>
          </p:nvGraphicFramePr>
          <p:xfrm>
            <a:off x="15246345" y="17421017"/>
            <a:ext cx="1021066" cy="1020316"/>
          </p:xfrm>
          <a:graphic>
            <a:graphicData uri="http://schemas.openxmlformats.org/presentationml/2006/ole">
              <mc:AlternateContent xmlns:mc="http://schemas.openxmlformats.org/markup-compatibility/2006">
                <mc:Choice xmlns:v="urn:schemas-microsoft-com:vml" Requires="v">
                  <p:oleObj spid="_x0000_s276726" name="Equation" r:id="rId4" imgW="155160" imgH="136800" progId="Equation.3">
                    <p:embed/>
                  </p:oleObj>
                </mc:Choice>
                <mc:Fallback>
                  <p:oleObj name="Equation" r:id="rId4" imgW="155160" imgH="136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6345" y="17421017"/>
                          <a:ext cx="1021066" cy="102031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56" name="Object 55"/>
            <p:cNvGraphicFramePr>
              <a:graphicFrameLocks noChangeAspect="1"/>
            </p:cNvGraphicFramePr>
            <p:nvPr>
              <p:extLst/>
            </p:nvPr>
          </p:nvGraphicFramePr>
          <p:xfrm>
            <a:off x="17959436" y="17582983"/>
            <a:ext cx="675290" cy="842275"/>
          </p:xfrm>
          <a:graphic>
            <a:graphicData uri="http://schemas.openxmlformats.org/presentationml/2006/ole">
              <mc:AlternateContent xmlns:mc="http://schemas.openxmlformats.org/markup-compatibility/2006">
                <mc:Choice xmlns:v="urn:schemas-microsoft-com:vml" Requires="v">
                  <p:oleObj spid="_x0000_s276727" name="Equation" r:id="rId6" imgW="155160" imgH="182520" progId="Equation.3">
                    <p:embed/>
                  </p:oleObj>
                </mc:Choice>
                <mc:Fallback>
                  <p:oleObj name="Equation" r:id="rId6" imgW="155160" imgH="1825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9436" y="17582983"/>
                          <a:ext cx="675290" cy="8422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9" name="TextBox 58"/>
            <p:cNvSpPr txBox="1"/>
            <p:nvPr/>
          </p:nvSpPr>
          <p:spPr>
            <a:xfrm rot="16200000">
              <a:off x="17741241" y="17713808"/>
              <a:ext cx="2574099"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a:t>
              </a:r>
              <a:r>
                <a:rPr lang="en-US" sz="1200" kern="0" dirty="0" smtClean="0">
                  <a:solidFill>
                    <a:sysClr val="windowText" lastClr="000000"/>
                  </a:solidFill>
                  <a:latin typeface="Helvetica"/>
                  <a:cs typeface="Helvetica"/>
                </a:rPr>
                <a:t>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grpSp>
        <p:nvGrpSpPr>
          <p:cNvPr id="26" name="Group 25"/>
          <p:cNvGrpSpPr/>
          <p:nvPr/>
        </p:nvGrpSpPr>
        <p:grpSpPr>
          <a:xfrm>
            <a:off x="3391692" y="3258836"/>
            <a:ext cx="2409801" cy="1666350"/>
            <a:chOff x="4200580" y="1641161"/>
            <a:chExt cx="4706647" cy="3254597"/>
          </a:xfrm>
        </p:grpSpPr>
        <p:grpSp>
          <p:nvGrpSpPr>
            <p:cNvPr id="34" name="Group 33"/>
            <p:cNvGrpSpPr/>
            <p:nvPr/>
          </p:nvGrpSpPr>
          <p:grpSpPr>
            <a:xfrm>
              <a:off x="4200580" y="1726946"/>
              <a:ext cx="2004188" cy="3168812"/>
              <a:chOff x="223217" y="2156810"/>
              <a:chExt cx="2004188" cy="3168812"/>
            </a:xfrm>
          </p:grpSpPr>
          <p:sp>
            <p:nvSpPr>
              <p:cNvPr id="48" name="Rectangle 47"/>
              <p:cNvSpPr/>
              <p:nvPr/>
            </p:nvSpPr>
            <p:spPr>
              <a:xfrm>
                <a:off x="844397" y="2156810"/>
                <a:ext cx="1052730" cy="2740531"/>
              </a:xfrm>
              <a:prstGeom prst="rect">
                <a:avLst/>
              </a:prstGeom>
              <a:solidFill>
                <a:srgbClr val="F69546"/>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 name="TextBox 45"/>
              <p:cNvSpPr txBox="1"/>
              <p:nvPr/>
            </p:nvSpPr>
            <p:spPr>
              <a:xfrm>
                <a:off x="896599" y="4784607"/>
                <a:ext cx="1330806" cy="54101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7" name="TextBox 46"/>
              <p:cNvSpPr txBox="1"/>
              <p:nvPr/>
            </p:nvSpPr>
            <p:spPr>
              <a:xfrm rot="16200000">
                <a:off x="-439883" y="3152995"/>
                <a:ext cx="1867214"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Genes</a:t>
                </a:r>
                <a:r>
                  <a:rPr kumimoji="0" lang="en-US" sz="1200" b="0" i="0" u="none" strike="noStrike" kern="0" cap="none" spc="0" normalizeH="0" noProof="0" dirty="0" smtClean="0">
                    <a:ln>
                      <a:noFill/>
                    </a:ln>
                    <a:solidFill>
                      <a:sysClr val="windowText" lastClr="000000"/>
                    </a:solidFill>
                    <a:effectLst/>
                    <a:uLnTx/>
                    <a:uFillTx/>
                    <a:latin typeface="Helvetica"/>
                    <a:cs typeface="Helvetica"/>
                  </a:rPr>
                  <a:t> of </a:t>
                </a:r>
                <a:r>
                  <a:rPr lang="en-US" sz="1200" i="1" kern="0" dirty="0" smtClean="0">
                    <a:solidFill>
                      <a:sysClr val="windowText" lastClr="000000"/>
                    </a:solidFill>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35" name="Straight Arrow Connector 34"/>
            <p:cNvCxnSpPr/>
            <p:nvPr/>
          </p:nvCxnSpPr>
          <p:spPr>
            <a:xfrm>
              <a:off x="5886627" y="1726944"/>
              <a:ext cx="1499136" cy="849925"/>
            </a:xfrm>
            <a:prstGeom prst="straightConnector1">
              <a:avLst/>
            </a:prstGeom>
            <a:noFill/>
            <a:ln w="25400" cap="flat" cmpd="sng" algn="ctr">
              <a:solidFill>
                <a:sysClr val="windowText" lastClr="000000"/>
              </a:solidFill>
              <a:prstDash val="sysDash"/>
              <a:tailEnd type="arrow"/>
            </a:ln>
            <a:effectLst/>
          </p:spPr>
        </p:cxnSp>
        <p:sp>
          <p:nvSpPr>
            <p:cNvPr id="36" name="Rectangle 35"/>
            <p:cNvSpPr/>
            <p:nvPr/>
          </p:nvSpPr>
          <p:spPr>
            <a:xfrm>
              <a:off x="7385763" y="2600455"/>
              <a:ext cx="1061105" cy="972539"/>
            </a:xfrm>
            <a:prstGeom prst="rect">
              <a:avLst/>
            </a:prstGeom>
            <a:solidFill>
              <a:srgbClr val="984805"/>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37" name="Straight Arrow Connector 36"/>
            <p:cNvCxnSpPr/>
            <p:nvPr/>
          </p:nvCxnSpPr>
          <p:spPr>
            <a:xfrm flipV="1">
              <a:off x="5846283" y="3572994"/>
              <a:ext cx="1539480" cy="894484"/>
            </a:xfrm>
            <a:prstGeom prst="straightConnector1">
              <a:avLst/>
            </a:prstGeom>
            <a:noFill/>
            <a:ln w="25400" cap="flat" cmpd="sng" algn="ctr">
              <a:solidFill>
                <a:sysClr val="windowText" lastClr="000000"/>
              </a:solidFill>
              <a:prstDash val="sysDash"/>
              <a:tailEnd type="arrow"/>
            </a:ln>
            <a:effectLst/>
          </p:spPr>
        </p:cxnSp>
        <p:graphicFrame>
          <p:nvGraphicFramePr>
            <p:cNvPr id="38" name="Object 37"/>
            <p:cNvGraphicFramePr>
              <a:graphicFrameLocks noChangeAspect="1"/>
            </p:cNvGraphicFramePr>
            <p:nvPr>
              <p:extLst/>
            </p:nvPr>
          </p:nvGraphicFramePr>
          <p:xfrm>
            <a:off x="4904896" y="2681788"/>
            <a:ext cx="941387" cy="1106488"/>
          </p:xfrm>
          <a:graphic>
            <a:graphicData uri="http://schemas.openxmlformats.org/presentationml/2006/ole">
              <mc:AlternateContent xmlns:mc="http://schemas.openxmlformats.org/markup-compatibility/2006">
                <mc:Choice xmlns:v="urn:schemas-microsoft-com:vml" Requires="v">
                  <p:oleObj spid="_x0000_s276728" name="Equation" r:id="rId8" imgW="136800" imgH="155160" progId="Equation.3">
                    <p:embed/>
                  </p:oleObj>
                </mc:Choice>
                <mc:Fallback>
                  <p:oleObj name="Equation" r:id="rId8" imgW="136800" imgH="1551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4896" y="2681788"/>
                          <a:ext cx="941387" cy="11064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extLst/>
            </p:nvPr>
          </p:nvGraphicFramePr>
          <p:xfrm>
            <a:off x="7603646" y="2576869"/>
            <a:ext cx="625474" cy="900113"/>
          </p:xfrm>
          <a:graphic>
            <a:graphicData uri="http://schemas.openxmlformats.org/presentationml/2006/ole">
              <mc:AlternateContent xmlns:mc="http://schemas.openxmlformats.org/markup-compatibility/2006">
                <mc:Choice xmlns:v="urn:schemas-microsoft-com:vml" Requires="v">
                  <p:oleObj spid="_x0000_s276729" name="Equation" r:id="rId10" imgW="136800" imgH="191880" progId="Equation.3">
                    <p:embed/>
                  </p:oleObj>
                </mc:Choice>
                <mc:Fallback>
                  <p:oleObj name="Equation" r:id="rId10" imgW="136800" imgH="1918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3646" y="2576869"/>
                          <a:ext cx="625474" cy="90011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1" name="TextBox 40"/>
            <p:cNvSpPr txBox="1"/>
            <p:nvPr/>
          </p:nvSpPr>
          <p:spPr>
            <a:xfrm>
              <a:off x="7464101" y="3511701"/>
              <a:ext cx="940488"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2" name="TextBox 41"/>
            <p:cNvSpPr txBox="1"/>
            <p:nvPr/>
          </p:nvSpPr>
          <p:spPr>
            <a:xfrm rot="16200000">
              <a:off x="7353641" y="2653733"/>
              <a:ext cx="2566157"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sp>
        <p:nvSpPr>
          <p:cNvPr id="151" name="TextBox 150"/>
          <p:cNvSpPr txBox="1"/>
          <p:nvPr/>
        </p:nvSpPr>
        <p:spPr>
          <a:xfrm>
            <a:off x="4165523" y="6486359"/>
            <a:ext cx="2443289" cy="276999"/>
          </a:xfrm>
          <a:prstGeom prst="rect">
            <a:avLst/>
          </a:prstGeom>
          <a:noFill/>
        </p:spPr>
        <p:txBody>
          <a:bodyPr wrap="square" rtlCol="0">
            <a:spAutoFit/>
          </a:bodyPr>
          <a:lstStyle/>
          <a:p>
            <a:r>
              <a:rPr lang="en-US" sz="1200" dirty="0" smtClean="0">
                <a:latin typeface="Times New Roman"/>
              </a:rPr>
              <a:t>Internal genes/meta-genes</a:t>
            </a:r>
            <a:endParaRPr lang="en-US" sz="1200" i="1" dirty="0">
              <a:latin typeface="Times New Roman"/>
            </a:endParaRPr>
          </a:p>
        </p:txBody>
      </p:sp>
      <p:sp>
        <p:nvSpPr>
          <p:cNvPr id="154" name="TextBox 153"/>
          <p:cNvSpPr txBox="1"/>
          <p:nvPr/>
        </p:nvSpPr>
        <p:spPr>
          <a:xfrm>
            <a:off x="6842042" y="6484656"/>
            <a:ext cx="2190541" cy="276999"/>
          </a:xfrm>
          <a:prstGeom prst="rect">
            <a:avLst/>
          </a:prstGeom>
          <a:noFill/>
        </p:spPr>
        <p:txBody>
          <a:bodyPr wrap="square" rtlCol="0">
            <a:spAutoFit/>
          </a:bodyPr>
          <a:lstStyle/>
          <a:p>
            <a:r>
              <a:rPr lang="en-US" sz="1200" dirty="0" smtClean="0">
                <a:latin typeface="Times New Roman"/>
              </a:rPr>
              <a:t>External genes/meta-genes</a:t>
            </a:r>
            <a:endParaRPr lang="en-US" sz="1200" i="1" dirty="0">
              <a:latin typeface="Times New Roman"/>
            </a:endParaRPr>
          </a:p>
        </p:txBody>
      </p:sp>
      <p:grpSp>
        <p:nvGrpSpPr>
          <p:cNvPr id="157" name="Group 156"/>
          <p:cNvGrpSpPr/>
          <p:nvPr/>
        </p:nvGrpSpPr>
        <p:grpSpPr>
          <a:xfrm>
            <a:off x="3811499" y="6412057"/>
            <a:ext cx="404203" cy="369332"/>
            <a:chOff x="4372157" y="5248596"/>
            <a:chExt cx="404203" cy="369332"/>
          </a:xfrm>
        </p:grpSpPr>
        <p:sp>
          <p:nvSpPr>
            <p:cNvPr id="150" name="Oval 149"/>
            <p:cNvSpPr/>
            <p:nvPr/>
          </p:nvSpPr>
          <p:spPr bwMode="auto">
            <a:xfrm>
              <a:off x="4372157" y="5405608"/>
              <a:ext cx="114300" cy="1143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5" name="Oval 154"/>
            <p:cNvSpPr/>
            <p:nvPr/>
          </p:nvSpPr>
          <p:spPr bwMode="auto">
            <a:xfrm>
              <a:off x="4542274" y="5342758"/>
              <a:ext cx="234086" cy="234086"/>
            </a:xfrm>
            <a:prstGeom prst="ellipse">
              <a:avLst/>
            </a:prstGeom>
            <a:solidFill>
              <a:srgbClr val="005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5C00"/>
                </a:solidFill>
                <a:effectLst/>
                <a:latin typeface="Times New Roman" pitchFamily="18" charset="0"/>
              </a:endParaRPr>
            </a:p>
          </p:txBody>
        </p:sp>
        <p:sp>
          <p:nvSpPr>
            <p:cNvPr id="156" name="TextBox 155"/>
            <p:cNvSpPr txBox="1"/>
            <p:nvPr/>
          </p:nvSpPr>
          <p:spPr>
            <a:xfrm>
              <a:off x="4379600" y="5248596"/>
              <a:ext cx="274434" cy="369332"/>
            </a:xfrm>
            <a:prstGeom prst="rect">
              <a:avLst/>
            </a:prstGeom>
            <a:noFill/>
          </p:spPr>
          <p:txBody>
            <a:bodyPr wrap="none" rtlCol="0">
              <a:spAutoFit/>
            </a:bodyPr>
            <a:lstStyle/>
            <a:p>
              <a:r>
                <a:rPr lang="en-US" dirty="0"/>
                <a:t>/</a:t>
              </a:r>
            </a:p>
          </p:txBody>
        </p:sp>
      </p:grpSp>
      <p:grpSp>
        <p:nvGrpSpPr>
          <p:cNvPr id="160" name="Group 159"/>
          <p:cNvGrpSpPr/>
          <p:nvPr/>
        </p:nvGrpSpPr>
        <p:grpSpPr>
          <a:xfrm>
            <a:off x="6433236" y="6413319"/>
            <a:ext cx="447763" cy="369332"/>
            <a:chOff x="4372157" y="5884943"/>
            <a:chExt cx="447763" cy="369332"/>
          </a:xfrm>
        </p:grpSpPr>
        <p:sp>
          <p:nvSpPr>
            <p:cNvPr id="153" name="Rectangle 152"/>
            <p:cNvSpPr/>
            <p:nvPr/>
          </p:nvSpPr>
          <p:spPr bwMode="auto">
            <a:xfrm>
              <a:off x="4372157" y="6044139"/>
              <a:ext cx="114300" cy="11430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8" name="Rectangle 157"/>
            <p:cNvSpPr/>
            <p:nvPr/>
          </p:nvSpPr>
          <p:spPr bwMode="auto">
            <a:xfrm rot="5400000">
              <a:off x="4585834" y="5958620"/>
              <a:ext cx="234086" cy="234086"/>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9" name="TextBox 158"/>
            <p:cNvSpPr txBox="1"/>
            <p:nvPr/>
          </p:nvSpPr>
          <p:spPr>
            <a:xfrm>
              <a:off x="4395936" y="5884943"/>
              <a:ext cx="274434" cy="369332"/>
            </a:xfrm>
            <a:prstGeom prst="rect">
              <a:avLst/>
            </a:prstGeom>
            <a:noFill/>
          </p:spPr>
          <p:txBody>
            <a:bodyPr wrap="none" rtlCol="0">
              <a:spAutoFit/>
            </a:bodyPr>
            <a:lstStyle/>
            <a:p>
              <a:r>
                <a:rPr lang="en-US" dirty="0"/>
                <a:t>/</a:t>
              </a:r>
            </a:p>
          </p:txBody>
        </p:sp>
      </p:grpSp>
      <p:grpSp>
        <p:nvGrpSpPr>
          <p:cNvPr id="167" name="Group 166"/>
          <p:cNvGrpSpPr/>
          <p:nvPr/>
        </p:nvGrpSpPr>
        <p:grpSpPr>
          <a:xfrm>
            <a:off x="3825942" y="5645453"/>
            <a:ext cx="4916694" cy="369332"/>
            <a:chOff x="3757406" y="4335732"/>
            <a:chExt cx="4916694" cy="369332"/>
          </a:xfrm>
        </p:grpSpPr>
        <p:sp>
          <p:nvSpPr>
            <p:cNvPr id="147" name="TextBox 146"/>
            <p:cNvSpPr txBox="1"/>
            <p:nvPr/>
          </p:nvSpPr>
          <p:spPr>
            <a:xfrm>
              <a:off x="4642483" y="4377265"/>
              <a:ext cx="4031617" cy="276999"/>
            </a:xfrm>
            <a:prstGeom prst="rect">
              <a:avLst/>
            </a:prstGeom>
            <a:noFill/>
          </p:spPr>
          <p:txBody>
            <a:bodyPr wrap="square" rtlCol="0">
              <a:spAutoFit/>
            </a:bodyPr>
            <a:lstStyle/>
            <a:p>
              <a:r>
                <a:rPr lang="en-US" sz="1200" dirty="0">
                  <a:latin typeface="Times New Roman"/>
                </a:rPr>
                <a:t>I</a:t>
              </a:r>
              <a:r>
                <a:rPr lang="en-US" sz="1200" dirty="0" smtClean="0">
                  <a:latin typeface="Times New Roman"/>
                </a:rPr>
                <a:t>nternal regulation among internal genes/meta-genes by </a:t>
              </a:r>
              <a:r>
                <a:rPr lang="en-US" sz="1200" i="1" dirty="0" smtClean="0">
                  <a:latin typeface="Times New Roman"/>
                </a:rPr>
                <a:t>A/</a:t>
              </a:r>
              <a:r>
                <a:rPr lang="en-US" sz="1200" i="1" dirty="0" err="1" smtClean="0">
                  <a:latin typeface="Times New Roman"/>
                </a:rPr>
                <a:t>Ã</a:t>
              </a:r>
              <a:endParaRPr lang="en-US" sz="1200" i="1" dirty="0">
                <a:latin typeface="Times New Roman"/>
              </a:endParaRPr>
            </a:p>
          </p:txBody>
        </p:sp>
        <p:grpSp>
          <p:nvGrpSpPr>
            <p:cNvPr id="163" name="Group 162"/>
            <p:cNvGrpSpPr/>
            <p:nvPr/>
          </p:nvGrpSpPr>
          <p:grpSpPr>
            <a:xfrm>
              <a:off x="3757406" y="4335732"/>
              <a:ext cx="897726" cy="369332"/>
              <a:chOff x="2326389" y="4421246"/>
              <a:chExt cx="897726" cy="369332"/>
            </a:xfrm>
          </p:grpSpPr>
          <p:cxnSp>
            <p:nvCxnSpPr>
              <p:cNvPr id="146" name="Straight Arrow Connector 145"/>
              <p:cNvCxnSpPr/>
              <p:nvPr/>
            </p:nvCxnSpPr>
            <p:spPr bwMode="auto">
              <a:xfrm flipH="1">
                <a:off x="2326389" y="4622191"/>
                <a:ext cx="414477" cy="1"/>
              </a:xfrm>
              <a:prstGeom prst="straightConnector1">
                <a:avLst/>
              </a:prstGeom>
              <a:solidFill>
                <a:schemeClr val="accent1"/>
              </a:solidFill>
              <a:ln w="12700" cap="flat" cmpd="sng" algn="ctr">
                <a:solidFill>
                  <a:schemeClr val="accent2"/>
                </a:solidFill>
                <a:prstDash val="solid"/>
                <a:round/>
                <a:headEnd type="none" w="med" len="med"/>
                <a:tailEnd type="triangle" w="sm" len="sm"/>
              </a:ln>
              <a:effectLst/>
            </p:spPr>
          </p:cxnSp>
          <p:cxnSp>
            <p:nvCxnSpPr>
              <p:cNvPr id="161" name="Straight Arrow Connector 160"/>
              <p:cNvCxnSpPr/>
              <p:nvPr/>
            </p:nvCxnSpPr>
            <p:spPr bwMode="auto">
              <a:xfrm flipH="1">
                <a:off x="2809638" y="4622190"/>
                <a:ext cx="414477"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62" name="TextBox 161"/>
              <p:cNvSpPr txBox="1"/>
              <p:nvPr/>
            </p:nvSpPr>
            <p:spPr>
              <a:xfrm>
                <a:off x="2650775" y="4421246"/>
                <a:ext cx="274434" cy="369332"/>
              </a:xfrm>
              <a:prstGeom prst="rect">
                <a:avLst/>
              </a:prstGeom>
              <a:noFill/>
            </p:spPr>
            <p:txBody>
              <a:bodyPr wrap="none" rtlCol="0">
                <a:spAutoFit/>
              </a:bodyPr>
              <a:lstStyle/>
              <a:p>
                <a:r>
                  <a:rPr lang="en-US" dirty="0"/>
                  <a:t>/</a:t>
                </a:r>
              </a:p>
            </p:txBody>
          </p:sp>
        </p:grpSp>
      </p:grpSp>
      <p:grpSp>
        <p:nvGrpSpPr>
          <p:cNvPr id="168" name="Group 167"/>
          <p:cNvGrpSpPr/>
          <p:nvPr/>
        </p:nvGrpSpPr>
        <p:grpSpPr>
          <a:xfrm>
            <a:off x="3814215" y="5963985"/>
            <a:ext cx="4916694" cy="503198"/>
            <a:chOff x="3757406" y="4335732"/>
            <a:chExt cx="4916694" cy="503198"/>
          </a:xfrm>
        </p:grpSpPr>
        <p:sp>
          <p:nvSpPr>
            <p:cNvPr id="169" name="TextBox 168"/>
            <p:cNvSpPr txBox="1"/>
            <p:nvPr/>
          </p:nvSpPr>
          <p:spPr>
            <a:xfrm>
              <a:off x="4642483" y="4377265"/>
              <a:ext cx="4031617" cy="461665"/>
            </a:xfrm>
            <a:prstGeom prst="rect">
              <a:avLst/>
            </a:prstGeom>
            <a:noFill/>
          </p:spPr>
          <p:txBody>
            <a:bodyPr wrap="square" rtlCol="0">
              <a:spAutoFit/>
            </a:bodyPr>
            <a:lstStyle/>
            <a:p>
              <a:r>
                <a:rPr lang="en-US" sz="1200" dirty="0" smtClean="0">
                  <a:latin typeface="Times New Roman"/>
                </a:rPr>
                <a:t>External regulation from external genes/meta-genes to internal genes/meta-genes in Group </a:t>
              </a:r>
              <a:r>
                <a:rPr lang="en-US" sz="1200" i="1" dirty="0">
                  <a:latin typeface="Times New Roman"/>
                </a:rPr>
                <a:t>X</a:t>
              </a:r>
              <a:r>
                <a:rPr lang="en-US" sz="1200" dirty="0" smtClean="0">
                  <a:latin typeface="Times New Roman"/>
                </a:rPr>
                <a:t> by </a:t>
              </a:r>
              <a:r>
                <a:rPr lang="en-US" sz="1200" i="1" dirty="0">
                  <a:latin typeface="Times New Roman"/>
                </a:rPr>
                <a:t>B</a:t>
              </a:r>
              <a:r>
                <a:rPr lang="en-US" sz="1200" i="1" dirty="0" smtClean="0">
                  <a:latin typeface="Times New Roman"/>
                </a:rPr>
                <a:t>/</a:t>
              </a:r>
              <a:endParaRPr lang="en-US" sz="1200" i="1" dirty="0">
                <a:latin typeface="Times New Roman"/>
              </a:endParaRPr>
            </a:p>
          </p:txBody>
        </p:sp>
        <p:grpSp>
          <p:nvGrpSpPr>
            <p:cNvPr id="170" name="Group 169"/>
            <p:cNvGrpSpPr/>
            <p:nvPr/>
          </p:nvGrpSpPr>
          <p:grpSpPr>
            <a:xfrm>
              <a:off x="3757406" y="4335732"/>
              <a:ext cx="897726" cy="369332"/>
              <a:chOff x="2326389" y="4421246"/>
              <a:chExt cx="897726" cy="369332"/>
            </a:xfrm>
          </p:grpSpPr>
          <p:cxnSp>
            <p:nvCxnSpPr>
              <p:cNvPr id="172" name="Straight Arrow Connector 171"/>
              <p:cNvCxnSpPr/>
              <p:nvPr/>
            </p:nvCxnSpPr>
            <p:spPr bwMode="auto">
              <a:xfrm flipH="1">
                <a:off x="2326389" y="4622191"/>
                <a:ext cx="414477" cy="1"/>
              </a:xfrm>
              <a:prstGeom prst="straightConnector1">
                <a:avLst/>
              </a:prstGeom>
              <a:solidFill>
                <a:schemeClr val="accent1"/>
              </a:solidFill>
              <a:ln w="12700" cap="flat" cmpd="sng" algn="ctr">
                <a:solidFill>
                  <a:schemeClr val="accent1"/>
                </a:solidFill>
                <a:prstDash val="solid"/>
                <a:round/>
                <a:headEnd type="none" w="med" len="med"/>
                <a:tailEnd type="triangle" w="sm" len="sm"/>
              </a:ln>
              <a:effectLst/>
            </p:spPr>
          </p:cxnSp>
          <p:cxnSp>
            <p:nvCxnSpPr>
              <p:cNvPr id="173" name="Straight Arrow Connector 172"/>
              <p:cNvCxnSpPr/>
              <p:nvPr/>
            </p:nvCxnSpPr>
            <p:spPr bwMode="auto">
              <a:xfrm flipH="1">
                <a:off x="2809638" y="4622190"/>
                <a:ext cx="414477" cy="1"/>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a:ln>
              <a:effectLst/>
            </p:spPr>
          </p:cxnSp>
          <p:sp>
            <p:nvSpPr>
              <p:cNvPr id="174" name="TextBox 173"/>
              <p:cNvSpPr txBox="1"/>
              <p:nvPr/>
            </p:nvSpPr>
            <p:spPr>
              <a:xfrm>
                <a:off x="2650775" y="4421246"/>
                <a:ext cx="274434" cy="369332"/>
              </a:xfrm>
              <a:prstGeom prst="rect">
                <a:avLst/>
              </a:prstGeom>
              <a:noFill/>
            </p:spPr>
            <p:txBody>
              <a:bodyPr wrap="none" rtlCol="0">
                <a:spAutoFit/>
              </a:bodyPr>
              <a:lstStyle/>
              <a:p>
                <a:r>
                  <a:rPr lang="en-US" dirty="0"/>
                  <a:t>/</a:t>
                </a:r>
              </a:p>
            </p:txBody>
          </p:sp>
        </p:grpSp>
        <p:graphicFrame>
          <p:nvGraphicFramePr>
            <p:cNvPr id="171" name="Object 170"/>
            <p:cNvGraphicFramePr>
              <a:graphicFrameLocks noChangeAspect="1"/>
            </p:cNvGraphicFramePr>
            <p:nvPr>
              <p:extLst>
                <p:ext uri="{D42A27DB-BD31-4B8C-83A1-F6EECF244321}">
                  <p14:modId xmlns:p14="http://schemas.microsoft.com/office/powerpoint/2010/main" val="1179171069"/>
                </p:ext>
              </p:extLst>
            </p:nvPr>
          </p:nvGraphicFramePr>
          <p:xfrm>
            <a:off x="7578356" y="4587589"/>
            <a:ext cx="152400" cy="190500"/>
          </p:xfrm>
          <a:graphic>
            <a:graphicData uri="http://schemas.openxmlformats.org/presentationml/2006/ole">
              <mc:AlternateContent xmlns:mc="http://schemas.openxmlformats.org/markup-compatibility/2006">
                <mc:Choice xmlns:v="urn:schemas-microsoft-com:vml" Requires="v">
                  <p:oleObj spid="_x0000_s276730" name="Equation" r:id="rId12" imgW="136800" imgH="182520" progId="Equation.3">
                    <p:embed/>
                  </p:oleObj>
                </mc:Choice>
                <mc:Fallback>
                  <p:oleObj name="Equation" r:id="rId12" imgW="136800" imgH="1825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78356" y="4587589"/>
                          <a:ext cx="152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sp>
        <p:nvSpPr>
          <p:cNvPr id="178" name="Rectangle 177"/>
          <p:cNvSpPr/>
          <p:nvPr/>
        </p:nvSpPr>
        <p:spPr>
          <a:xfrm>
            <a:off x="82993" y="432325"/>
            <a:ext cx="2713918" cy="276999"/>
          </a:xfrm>
          <a:prstGeom prst="rect">
            <a:avLst/>
          </a:prstGeom>
        </p:spPr>
        <p:txBody>
          <a:bodyPr wrap="square">
            <a:spAutoFit/>
          </a:bodyPr>
          <a:lstStyle/>
          <a:p>
            <a:r>
              <a:rPr lang="en-US" sz="1200" b="1" dirty="0" smtClean="0">
                <a:solidFill>
                  <a:srgbClr val="000100"/>
                </a:solidFill>
                <a:latin typeface="Helvetica"/>
                <a:cs typeface="Helvetica"/>
              </a:rPr>
              <a:t>A</a:t>
            </a:r>
            <a:r>
              <a:rPr lang="en-US" sz="1200" dirty="0" smtClean="0">
                <a:solidFill>
                  <a:srgbClr val="000100"/>
                </a:solidFill>
                <a:latin typeface="Helvetica"/>
                <a:cs typeface="Helvetica"/>
              </a:rPr>
              <a:t>. 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1" name="Rectangle 190"/>
          <p:cNvSpPr/>
          <p:nvPr/>
        </p:nvSpPr>
        <p:spPr>
          <a:xfrm>
            <a:off x="6491389" y="410623"/>
            <a:ext cx="2752206" cy="276999"/>
          </a:xfrm>
          <a:prstGeom prst="rect">
            <a:avLst/>
          </a:prstGeom>
        </p:spPr>
        <p:txBody>
          <a:bodyPr wrap="square">
            <a:spAutoFit/>
          </a:bodyPr>
          <a:lstStyle/>
          <a:p>
            <a:r>
              <a:rPr lang="en-US" sz="1200" b="1" dirty="0" smtClean="0">
                <a:solidFill>
                  <a:srgbClr val="000100"/>
                </a:solidFill>
                <a:latin typeface="Helvetica"/>
                <a:cs typeface="Helvetica"/>
              </a:rPr>
              <a:t>C</a:t>
            </a:r>
            <a:r>
              <a:rPr lang="en-US" sz="1200" dirty="0" smtClean="0">
                <a:solidFill>
                  <a:srgbClr val="000100"/>
                </a:solidFill>
                <a:latin typeface="Helvetica"/>
                <a:cs typeface="Helvetica"/>
              </a:rPr>
              <a:t>. Meta-gene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2" name="Rounded Rectangle 214"/>
          <p:cNvSpPr/>
          <p:nvPr/>
        </p:nvSpPr>
        <p:spPr bwMode="auto">
          <a:xfrm rot="5400000">
            <a:off x="2885400" y="1908215"/>
            <a:ext cx="3533865" cy="2500085"/>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190" name="Group 189"/>
          <p:cNvGrpSpPr/>
          <p:nvPr/>
        </p:nvGrpSpPr>
        <p:grpSpPr>
          <a:xfrm rot="16200000">
            <a:off x="818894" y="71477"/>
            <a:ext cx="1262498" cy="2709121"/>
            <a:chOff x="5671935" y="752559"/>
            <a:chExt cx="2524995" cy="5418242"/>
          </a:xfrm>
        </p:grpSpPr>
        <p:grpSp>
          <p:nvGrpSpPr>
            <p:cNvPr id="193" name="Group 43"/>
            <p:cNvGrpSpPr/>
            <p:nvPr/>
          </p:nvGrpSpPr>
          <p:grpSpPr>
            <a:xfrm>
              <a:off x="5671935" y="752559"/>
              <a:ext cx="2446855" cy="2591141"/>
              <a:chOff x="2027513" y="13736778"/>
              <a:chExt cx="2446855" cy="2591141"/>
            </a:xfrm>
          </p:grpSpPr>
          <p:sp>
            <p:nvSpPr>
              <p:cNvPr id="242"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3"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4"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5"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0"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1" name="Oval 102"/>
              <p:cNvSpPr/>
              <p:nvPr/>
            </p:nvSpPr>
            <p:spPr bwMode="auto">
              <a:xfrm>
                <a:off x="3108325"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2"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3"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4"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56" name="Straight Arrow Connector 115"/>
              <p:cNvCxnSpPr>
                <a:stCxn id="253" idx="3"/>
                <a:endCxn id="260" idx="6"/>
              </p:cNvCxnSpPr>
              <p:nvPr/>
            </p:nvCxnSpPr>
            <p:spPr bwMode="auto">
              <a:xfrm flipH="1">
                <a:off x="3377169" y="13931901"/>
                <a:ext cx="454920" cy="2281718"/>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59"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0" name="Oval 120"/>
              <p:cNvSpPr/>
              <p:nvPr/>
            </p:nvSpPr>
            <p:spPr bwMode="auto">
              <a:xfrm>
                <a:off x="3148568" y="16099319"/>
                <a:ext cx="228600" cy="228600"/>
              </a:xfrm>
              <a:prstGeom prst="ellipse">
                <a:avLst/>
              </a:prstGeom>
              <a:solidFill>
                <a:srgbClr val="9BBB5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1"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2"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3"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64" name="Straight Arrow Connector 125"/>
              <p:cNvCxnSpPr>
                <a:stCxn id="251" idx="4"/>
                <a:endCxn id="260" idx="7"/>
              </p:cNvCxnSpPr>
              <p:nvPr/>
            </p:nvCxnSpPr>
            <p:spPr bwMode="auto">
              <a:xfrm>
                <a:off x="3222625" y="15192997"/>
                <a:ext cx="121066" cy="939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5" name="Straight Arrow Connector 126"/>
              <p:cNvCxnSpPr>
                <a:stCxn id="262" idx="3"/>
                <a:endCxn id="260" idx="6"/>
              </p:cNvCxnSpPr>
              <p:nvPr/>
            </p:nvCxnSpPr>
            <p:spPr bwMode="auto">
              <a:xfrm flipH="1">
                <a:off x="3377168" y="15595600"/>
                <a:ext cx="368165" cy="618019"/>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6" name="Straight Arrow Connector 265"/>
              <p:cNvCxnSpPr>
                <a:stCxn id="259" idx="5"/>
                <a:endCxn id="260" idx="1"/>
              </p:cNvCxnSpPr>
              <p:nvPr/>
            </p:nvCxnSpPr>
            <p:spPr bwMode="auto">
              <a:xfrm>
                <a:off x="2302290" y="15790722"/>
                <a:ext cx="879756" cy="34207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7" name="Straight Arrow Connector 266"/>
              <p:cNvCxnSpPr>
                <a:stCxn id="263" idx="4"/>
                <a:endCxn id="260" idx="7"/>
              </p:cNvCxnSpPr>
              <p:nvPr/>
            </p:nvCxnSpPr>
            <p:spPr bwMode="auto">
              <a:xfrm>
                <a:off x="2929213" y="15573997"/>
                <a:ext cx="414478" cy="558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68" name="Oval 267"/>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9" name="Oval 132"/>
              <p:cNvSpPr/>
              <p:nvPr/>
            </p:nvSpPr>
            <p:spPr bwMode="auto">
              <a:xfrm>
                <a:off x="4056220" y="15395195"/>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0" name="Oval 134"/>
              <p:cNvSpPr/>
              <p:nvPr/>
            </p:nvSpPr>
            <p:spPr bwMode="auto">
              <a:xfrm>
                <a:off x="3093538" y="1450640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1" name="Oval 137"/>
              <p:cNvSpPr/>
              <p:nvPr/>
            </p:nvSpPr>
            <p:spPr bwMode="auto">
              <a:xfrm>
                <a:off x="3972000" y="1464655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2" name="Oval 138"/>
              <p:cNvSpPr/>
              <p:nvPr/>
            </p:nvSpPr>
            <p:spPr bwMode="auto">
              <a:xfrm>
                <a:off x="4245768"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grpSp>
          <p:nvGrpSpPr>
            <p:cNvPr id="194" name="Group 193"/>
            <p:cNvGrpSpPr/>
            <p:nvPr/>
          </p:nvGrpSpPr>
          <p:grpSpPr>
            <a:xfrm>
              <a:off x="6159384" y="3310222"/>
              <a:ext cx="2037546" cy="2860579"/>
              <a:chOff x="6159384" y="3310222"/>
              <a:chExt cx="2037546" cy="2860579"/>
            </a:xfrm>
          </p:grpSpPr>
          <p:cxnSp>
            <p:nvCxnSpPr>
              <p:cNvPr id="196" name="Curved Connector 159"/>
              <p:cNvCxnSpPr>
                <a:stCxn id="219" idx="1"/>
                <a:endCxn id="260" idx="4"/>
              </p:cNvCxnSpPr>
              <p:nvPr/>
            </p:nvCxnSpPr>
            <p:spPr bwMode="auto">
              <a:xfrm rot="16200000" flipV="1">
                <a:off x="6035271" y="4215720"/>
                <a:ext cx="1950723" cy="206682"/>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06" name="Curved Connector 165"/>
              <p:cNvCxnSpPr>
                <a:stCxn id="228" idx="1"/>
                <a:endCxn id="260" idx="4"/>
              </p:cNvCxnSpPr>
              <p:nvPr/>
            </p:nvCxnSpPr>
            <p:spPr bwMode="auto">
              <a:xfrm rot="16200000">
                <a:off x="5836345" y="3781038"/>
                <a:ext cx="1508279" cy="633606"/>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nvGrpSpPr>
              <p:cNvPr id="209" name="Group 42"/>
              <p:cNvGrpSpPr/>
              <p:nvPr/>
            </p:nvGrpSpPr>
            <p:grpSpPr>
              <a:xfrm rot="5400000">
                <a:off x="6449514" y="4423386"/>
                <a:ext cx="1457285" cy="2037546"/>
                <a:chOff x="5902325" y="13784122"/>
                <a:chExt cx="1457285" cy="2037546"/>
              </a:xfrm>
              <a:solidFill>
                <a:srgbClr val="F79646"/>
              </a:solidFill>
            </p:grpSpPr>
            <p:sp>
              <p:nvSpPr>
                <p:cNvPr id="217" name="Rectangle 154"/>
                <p:cNvSpPr/>
                <p:nvPr/>
              </p:nvSpPr>
              <p:spPr bwMode="auto">
                <a:xfrm>
                  <a:off x="5909276" y="1445453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8"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9" name="Rectangle 156"/>
                <p:cNvSpPr/>
                <p:nvPr/>
              </p:nvSpPr>
              <p:spPr bwMode="auto">
                <a:xfrm>
                  <a:off x="6483233" y="14752777"/>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0"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8" name="Rectangle 158"/>
                <p:cNvSpPr/>
                <p:nvPr/>
              </p:nvSpPr>
              <p:spPr bwMode="auto">
                <a:xfrm>
                  <a:off x="6040788" y="1559306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0" name="Rectangle 180"/>
                <p:cNvSpPr/>
                <p:nvPr/>
              </p:nvSpPr>
              <p:spPr bwMode="auto">
                <a:xfrm>
                  <a:off x="7131010" y="1441940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1"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2"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5" name="Rectangle 185"/>
                <p:cNvSpPr/>
                <p:nvPr/>
              </p:nvSpPr>
              <p:spPr bwMode="auto">
                <a:xfrm>
                  <a:off x="6068530" y="1500387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7"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8" name="Rectangle 188"/>
                <p:cNvSpPr/>
                <p:nvPr/>
              </p:nvSpPr>
              <p:spPr bwMode="auto">
                <a:xfrm>
                  <a:off x="6473434" y="1532974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9"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cxnSp>
            <p:nvCxnSpPr>
              <p:cNvPr id="210" name="Curved Connector 190"/>
              <p:cNvCxnSpPr>
                <a:stCxn id="237" idx="1"/>
                <a:endCxn id="260" idx="5"/>
              </p:cNvCxnSpPr>
              <p:nvPr/>
            </p:nvCxnSpPr>
            <p:spPr bwMode="auto">
              <a:xfrm rot="16200000" flipV="1">
                <a:off x="6594073" y="3704264"/>
                <a:ext cx="1882602" cy="109451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1" name="Curved Connector 198"/>
              <p:cNvCxnSpPr>
                <a:stCxn id="238" idx="1"/>
                <a:endCxn id="260" idx="4"/>
              </p:cNvCxnSpPr>
              <p:nvPr/>
            </p:nvCxnSpPr>
            <p:spPr bwMode="auto">
              <a:xfrm rot="16200000">
                <a:off x="5751686" y="4129025"/>
                <a:ext cx="1940923" cy="37027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3" name="Curved Connector 202"/>
              <p:cNvCxnSpPr>
                <a:stCxn id="235" idx="1"/>
                <a:endCxn id="260" idx="4"/>
              </p:cNvCxnSpPr>
              <p:nvPr/>
            </p:nvCxnSpPr>
            <p:spPr bwMode="auto">
              <a:xfrm rot="16200000">
                <a:off x="6117072" y="4089507"/>
                <a:ext cx="1536019" cy="44410"/>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grpSp>
      <p:sp>
        <p:nvSpPr>
          <p:cNvPr id="16" name="TextBox 15"/>
          <p:cNvSpPr txBox="1"/>
          <p:nvPr/>
        </p:nvSpPr>
        <p:spPr>
          <a:xfrm>
            <a:off x="1182474" y="1897580"/>
            <a:ext cx="1088760" cy="276999"/>
          </a:xfrm>
          <a:prstGeom prst="rect">
            <a:avLst/>
          </a:prstGeom>
          <a:noFill/>
        </p:spPr>
        <p:txBody>
          <a:bodyPr wrap="none" rtlCol="0">
            <a:spAutoFit/>
          </a:bodyPr>
          <a:lstStyle/>
          <a:p>
            <a:r>
              <a:rPr lang="en-US" sz="1200" i="1" dirty="0" smtClean="0">
                <a:solidFill>
                  <a:srgbClr val="9BBB58"/>
                </a:solidFill>
                <a:latin typeface="Times New Roman"/>
                <a:cs typeface="Times New Roman"/>
              </a:rPr>
              <a:t>X</a:t>
            </a:r>
            <a:r>
              <a:rPr lang="en-US" sz="1200" i="1" baseline="-25000" dirty="0" smtClean="0">
                <a:latin typeface="Times New Roman"/>
                <a:cs typeface="Times New Roman"/>
              </a:rPr>
              <a:t>t+1</a:t>
            </a:r>
            <a:r>
              <a:rPr lang="en-US" sz="1200" i="1" dirty="0" smtClean="0">
                <a:latin typeface="Times New Roman"/>
                <a:cs typeface="Times New Roman"/>
              </a:rPr>
              <a:t>=</a:t>
            </a:r>
            <a:r>
              <a:rPr lang="en-US" sz="1200" i="1" dirty="0" err="1" smtClean="0">
                <a:solidFill>
                  <a:srgbClr val="C0504D"/>
                </a:solidFill>
                <a:latin typeface="Times New Roman"/>
                <a:cs typeface="Times New Roman"/>
              </a:rPr>
              <a:t>A</a:t>
            </a:r>
            <a:r>
              <a:rPr lang="en-US" sz="1200" i="1" dirty="0" err="1" smtClean="0">
                <a:solidFill>
                  <a:srgbClr val="9BBB58"/>
                </a:solidFill>
                <a:latin typeface="Times New Roman"/>
                <a:cs typeface="Times New Roman"/>
              </a:rPr>
              <a:t>X</a:t>
            </a:r>
            <a:r>
              <a:rPr lang="en-US" sz="1200" i="1" baseline="-25000" dirty="0" err="1" smtClean="0">
                <a:latin typeface="Times New Roman"/>
                <a:cs typeface="Times New Roman"/>
              </a:rPr>
              <a:t>t</a:t>
            </a:r>
            <a:r>
              <a:rPr lang="en-US" sz="1200" i="1" dirty="0" err="1" smtClean="0">
                <a:latin typeface="Times New Roman"/>
                <a:cs typeface="Times New Roman"/>
              </a:rPr>
              <a:t>+</a:t>
            </a:r>
            <a:r>
              <a:rPr lang="en-US" sz="1200" i="1" dirty="0" err="1" smtClean="0">
                <a:solidFill>
                  <a:srgbClr val="4F81BD"/>
                </a:solidFill>
                <a:latin typeface="Times New Roman"/>
                <a:cs typeface="Times New Roman"/>
              </a:rPr>
              <a:t>B</a:t>
            </a:r>
            <a:r>
              <a:rPr lang="en-US" sz="1200" i="1" dirty="0" err="1" smtClean="0">
                <a:solidFill>
                  <a:srgbClr val="F69546"/>
                </a:solidFill>
                <a:latin typeface="Times New Roman"/>
                <a:cs typeface="Times New Roman"/>
              </a:rPr>
              <a:t>U</a:t>
            </a:r>
            <a:r>
              <a:rPr lang="en-US" sz="1200" i="1" baseline="-25000" dirty="0" err="1" smtClean="0">
                <a:latin typeface="Times New Roman"/>
                <a:cs typeface="Times New Roman"/>
              </a:rPr>
              <a:t>t</a:t>
            </a:r>
            <a:endParaRPr lang="en-US" sz="1200" i="1" baseline="-25000" dirty="0">
              <a:latin typeface="Times New Roman"/>
              <a:cs typeface="Times New Roman"/>
            </a:endParaRPr>
          </a:p>
        </p:txBody>
      </p:sp>
      <p:sp>
        <p:nvSpPr>
          <p:cNvPr id="215" name="TextBox 214"/>
          <p:cNvSpPr txBox="1"/>
          <p:nvPr/>
        </p:nvSpPr>
        <p:spPr>
          <a:xfrm>
            <a:off x="5063431" y="2492398"/>
            <a:ext cx="50666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287" name="Rounded Rectangle 214"/>
          <p:cNvSpPr/>
          <p:nvPr/>
        </p:nvSpPr>
        <p:spPr bwMode="auto">
          <a:xfrm rot="5400000">
            <a:off x="624399" y="150147"/>
            <a:ext cx="1621907" cy="278849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9" name="Rounded Rectangle 214"/>
          <p:cNvSpPr/>
          <p:nvPr/>
        </p:nvSpPr>
        <p:spPr bwMode="auto">
          <a:xfrm rot="5400000">
            <a:off x="6966784" y="244259"/>
            <a:ext cx="1622991"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8" name="Down Arrow 297"/>
          <p:cNvSpPr/>
          <p:nvPr/>
        </p:nvSpPr>
        <p:spPr bwMode="auto">
          <a:xfrm rot="5400000">
            <a:off x="2824425" y="4179009"/>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5" name="TextBox 304"/>
          <p:cNvSpPr txBox="1"/>
          <p:nvPr/>
        </p:nvSpPr>
        <p:spPr>
          <a:xfrm>
            <a:off x="6578090" y="2922200"/>
            <a:ext cx="2548035" cy="461665"/>
          </a:xfrm>
          <a:prstGeom prst="rect">
            <a:avLst/>
          </a:prstGeom>
          <a:noFill/>
        </p:spPr>
        <p:txBody>
          <a:bodyPr wrap="square" rtlCol="0">
            <a:spAutoFit/>
          </a:bodyPr>
          <a:lstStyle/>
          <a:p>
            <a:r>
              <a:rPr lang="en-US" sz="1200" b="1" dirty="0" smtClean="0">
                <a:latin typeface="Helvetica"/>
                <a:cs typeface="Helvetica"/>
              </a:rPr>
              <a:t>D. </a:t>
            </a:r>
            <a:r>
              <a:rPr lang="en-US" sz="1200" dirty="0" smtClean="0">
                <a:solidFill>
                  <a:srgbClr val="FF0000"/>
                </a:solidFill>
                <a:latin typeface="Helvetica"/>
                <a:cs typeface="Helvetica"/>
              </a:rPr>
              <a:t>Internal</a:t>
            </a:r>
            <a:r>
              <a:rPr lang="en-US" sz="1200" dirty="0" smtClean="0">
                <a:latin typeface="Helvetica"/>
                <a:cs typeface="Helvetica"/>
              </a:rPr>
              <a:t>/</a:t>
            </a:r>
            <a:r>
              <a:rPr lang="en-US" sz="1200" dirty="0" smtClean="0">
                <a:solidFill>
                  <a:schemeClr val="tx2">
                    <a:lumMod val="75000"/>
                  </a:schemeClr>
                </a:solidFill>
                <a:latin typeface="Helvetica"/>
                <a:cs typeface="Helvetica"/>
              </a:rPr>
              <a:t>External </a:t>
            </a:r>
            <a:r>
              <a:rPr lang="en-US" sz="1200" dirty="0" smtClean="0">
                <a:latin typeface="Helvetica"/>
                <a:cs typeface="Helvetica"/>
              </a:rPr>
              <a:t>Principal Dynamic Patterns (PDPs)</a:t>
            </a:r>
            <a:endParaRPr lang="en-US" sz="1200" dirty="0">
              <a:latin typeface="Helvetica"/>
              <a:cs typeface="Helvetica"/>
            </a:endParaRPr>
          </a:p>
        </p:txBody>
      </p:sp>
      <p:sp>
        <p:nvSpPr>
          <p:cNvPr id="307" name="Rounded Rectangle 214"/>
          <p:cNvSpPr/>
          <p:nvPr/>
        </p:nvSpPr>
        <p:spPr bwMode="auto">
          <a:xfrm rot="5400000">
            <a:off x="6675998" y="3198979"/>
            <a:ext cx="2243265" cy="2653650"/>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316" name="Group 315"/>
          <p:cNvGrpSpPr/>
          <p:nvPr/>
        </p:nvGrpSpPr>
        <p:grpSpPr>
          <a:xfrm>
            <a:off x="6457460" y="3635736"/>
            <a:ext cx="2607381" cy="1704109"/>
            <a:chOff x="1666654" y="4688507"/>
            <a:chExt cx="2607381" cy="1704109"/>
          </a:xfrm>
        </p:grpSpPr>
        <p:pic>
          <p:nvPicPr>
            <p:cNvPr id="299" name="Picture 3"/>
            <p:cNvPicPr>
              <a:picLocks noChangeAspect="1" noChangeArrowheads="1"/>
            </p:cNvPicPr>
            <p:nvPr/>
          </p:nvPicPr>
          <p:blipFill rotWithShape="1">
            <a:blip r:embed="rId14"/>
            <a:srcRect l="80091" t="40691" b="42760"/>
            <a:stretch/>
          </p:blipFill>
          <p:spPr bwMode="auto">
            <a:xfrm>
              <a:off x="1740497" y="5169542"/>
              <a:ext cx="594554" cy="506618"/>
            </a:xfrm>
            <a:prstGeom prst="rect">
              <a:avLst/>
            </a:prstGeom>
            <a:noFill/>
            <a:ln w="9525">
              <a:noFill/>
              <a:miter lim="800000"/>
              <a:headEnd/>
              <a:tailEnd/>
            </a:ln>
          </p:spPr>
        </p:pic>
        <p:pic>
          <p:nvPicPr>
            <p:cNvPr id="302" name="Picture 5"/>
            <p:cNvPicPr>
              <a:picLocks noChangeAspect="1" noChangeArrowheads="1"/>
            </p:cNvPicPr>
            <p:nvPr/>
          </p:nvPicPr>
          <p:blipFill rotWithShape="1">
            <a:blip r:embed="rId15"/>
            <a:srcRect l="24841" t="42483" r="61461" b="44539"/>
            <a:stretch/>
          </p:blipFill>
          <p:spPr bwMode="auto">
            <a:xfrm>
              <a:off x="2319748" y="5151557"/>
              <a:ext cx="579339" cy="562659"/>
            </a:xfrm>
            <a:prstGeom prst="rect">
              <a:avLst/>
            </a:prstGeom>
            <a:noFill/>
            <a:ln w="9525">
              <a:noFill/>
              <a:miter lim="800000"/>
              <a:headEnd/>
              <a:tailEnd/>
            </a:ln>
          </p:spPr>
        </p:pic>
        <p:pic>
          <p:nvPicPr>
            <p:cNvPr id="303" name="Picture 5"/>
            <p:cNvPicPr>
              <a:picLocks noChangeAspect="1" noChangeArrowheads="1"/>
            </p:cNvPicPr>
            <p:nvPr/>
          </p:nvPicPr>
          <p:blipFill rotWithShape="1">
            <a:blip r:embed="rId15"/>
            <a:srcRect l="64191" t="42483" r="21888" b="44539"/>
            <a:stretch/>
          </p:blipFill>
          <p:spPr bwMode="auto">
            <a:xfrm>
              <a:off x="2321563" y="5813733"/>
              <a:ext cx="588757" cy="562659"/>
            </a:xfrm>
            <a:prstGeom prst="rect">
              <a:avLst/>
            </a:prstGeom>
            <a:noFill/>
            <a:ln w="9525">
              <a:noFill/>
              <a:miter lim="800000"/>
              <a:headEnd/>
              <a:tailEnd/>
            </a:ln>
          </p:spPr>
        </p:pic>
        <p:pic>
          <p:nvPicPr>
            <p:cNvPr id="304" name="Picture 3"/>
            <p:cNvPicPr>
              <a:picLocks noChangeAspect="1" noChangeArrowheads="1"/>
            </p:cNvPicPr>
            <p:nvPr/>
          </p:nvPicPr>
          <p:blipFill rotWithShape="1">
            <a:blip r:embed="rId14"/>
            <a:srcRect l="54857" t="40691" r="26642" b="41339"/>
            <a:stretch/>
          </p:blipFill>
          <p:spPr bwMode="auto">
            <a:xfrm>
              <a:off x="1726851" y="5849002"/>
              <a:ext cx="546015" cy="543614"/>
            </a:xfrm>
            <a:prstGeom prst="rect">
              <a:avLst/>
            </a:prstGeom>
            <a:noFill/>
            <a:ln w="9525">
              <a:noFill/>
              <a:miter lim="800000"/>
              <a:headEnd/>
              <a:tailEnd/>
            </a:ln>
          </p:spPr>
        </p:pic>
        <p:sp>
          <p:nvSpPr>
            <p:cNvPr id="308" name="Rectangle 307"/>
            <p:cNvSpPr/>
            <p:nvPr/>
          </p:nvSpPr>
          <p:spPr>
            <a:xfrm>
              <a:off x="1666654" y="4688507"/>
              <a:ext cx="2607381" cy="307777"/>
            </a:xfrm>
            <a:prstGeom prst="rect">
              <a:avLst/>
            </a:prstGeom>
          </p:spPr>
          <p:txBody>
            <a:bodyPr wrap="square">
              <a:spAutoFit/>
            </a:bodyPr>
            <a:lstStyle/>
            <a:p>
              <a:pPr defTabSz="914400"/>
              <a:r>
                <a:rPr lang="en-US" sz="1400" dirty="0">
                  <a:solidFill>
                    <a:srgbClr val="000000"/>
                  </a:solidFill>
                  <a:latin typeface="Times New Roman"/>
                  <a:cs typeface="Times New Roman"/>
                </a:rPr>
                <a:t>[</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1</a:t>
              </a:r>
              <a:r>
                <a:rPr lang="en-US" sz="1200" baseline="-25000" dirty="0">
                  <a:solidFill>
                    <a:srgbClr val="000000"/>
                  </a:solidFill>
                  <a:latin typeface="Times New Roman"/>
                  <a:cs typeface="Times New Roman"/>
                </a:rPr>
                <a:t>,</a:t>
              </a:r>
              <a:r>
                <a:rPr lang="en-US" sz="1200" i="1" dirty="0">
                  <a:solidFill>
                    <a:srgbClr val="000000"/>
                  </a:solidFill>
                  <a:latin typeface="Times New Roman"/>
                  <a:cs typeface="Times New Roman"/>
                </a:rPr>
                <a:t> </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2</a:t>
              </a:r>
              <a:r>
                <a:rPr lang="en-US" sz="1200" i="1" dirty="0">
                  <a:solidFill>
                    <a:srgbClr val="000000"/>
                  </a:solidFill>
                  <a:latin typeface="Times New Roman"/>
                  <a:cs typeface="Times New Roman"/>
                </a:rPr>
                <a:t>, …, </a:t>
              </a:r>
              <a:r>
                <a:rPr lang="en-US" sz="1200" i="1" dirty="0" err="1" smtClean="0">
                  <a:solidFill>
                    <a:srgbClr val="FF0000"/>
                  </a:solidFill>
                  <a:latin typeface="Times New Roman"/>
                  <a:cs typeface="Times New Roman"/>
                </a:rPr>
                <a:t>λ</a:t>
              </a:r>
              <a:r>
                <a:rPr lang="en-US" sz="1200" i="1" baseline="-25000" dirty="0" err="1" smtClean="0">
                  <a:solidFill>
                    <a:srgbClr val="000000"/>
                  </a:solidFill>
                  <a:latin typeface="Times New Roman"/>
                  <a:cs typeface="Times New Roman"/>
                </a:rPr>
                <a:t>p</a:t>
              </a:r>
              <a:r>
                <a:rPr lang="en-US" sz="1200" i="1" baseline="30000" dirty="0" err="1" smtClean="0">
                  <a:solidFill>
                    <a:srgbClr val="000000"/>
                  </a:solidFill>
                  <a:latin typeface="Times New Roman"/>
                  <a:cs typeface="Times New Roman"/>
                </a:rPr>
                <a:t>T</a:t>
              </a:r>
              <a:r>
                <a:rPr lang="en-US" sz="1400" dirty="0" smtClean="0">
                  <a:solidFill>
                    <a:srgbClr val="000000"/>
                  </a:solidFill>
                  <a:latin typeface="Times New Roman"/>
                  <a:cs typeface="Times New Roman"/>
                </a:rPr>
                <a:t>]</a:t>
              </a:r>
              <a:r>
                <a:rPr lang="en-US" sz="1400" dirty="0">
                  <a:solidFill>
                    <a:srgbClr val="000000"/>
                  </a:solidFill>
                  <a:latin typeface="Times New Roman"/>
                  <a:cs typeface="Times New Roman"/>
                </a:rPr>
                <a:t> </a:t>
              </a:r>
              <a:r>
                <a:rPr lang="en-US" sz="1400" dirty="0" smtClean="0">
                  <a:solidFill>
                    <a:srgbClr val="000000"/>
                  </a:solidFill>
                  <a:latin typeface="Times New Roman"/>
                  <a:cs typeface="Times New Roman"/>
                </a:rPr>
                <a:t>  </a:t>
              </a:r>
              <a:endParaRPr lang="en-US" sz="1400" dirty="0">
                <a:solidFill>
                  <a:srgbClr val="000000"/>
                </a:solidFill>
                <a:latin typeface="Times New Roman"/>
                <a:cs typeface="Times New Roman"/>
              </a:endParaRPr>
            </a:p>
          </p:txBody>
        </p:sp>
      </p:grpSp>
      <p:sp>
        <p:nvSpPr>
          <p:cNvPr id="309" name="Down Arrow 308"/>
          <p:cNvSpPr/>
          <p:nvPr/>
        </p:nvSpPr>
        <p:spPr bwMode="auto">
          <a:xfrm rot="10800000" flipV="1">
            <a:off x="7482681" y="2392158"/>
            <a:ext cx="588484" cy="486354"/>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2" name="Down Arrow 311"/>
          <p:cNvSpPr/>
          <p:nvPr/>
        </p:nvSpPr>
        <p:spPr bwMode="auto">
          <a:xfrm rot="16200000" flipH="1">
            <a:off x="5922365" y="1570937"/>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3" name="Down Arrow 312"/>
          <p:cNvSpPr/>
          <p:nvPr/>
        </p:nvSpPr>
        <p:spPr bwMode="auto">
          <a:xfrm rot="16200000" flipH="1">
            <a:off x="2817522" y="1576013"/>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4" name="Down Arrow 313"/>
          <p:cNvSpPr/>
          <p:nvPr/>
        </p:nvSpPr>
        <p:spPr bwMode="auto">
          <a:xfrm rot="5400000">
            <a:off x="5872566" y="4197026"/>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64" name="Straight Connector 163"/>
          <p:cNvCxnSpPr/>
          <p:nvPr/>
        </p:nvCxnSpPr>
        <p:spPr>
          <a:xfrm>
            <a:off x="7698823" y="3404170"/>
            <a:ext cx="0" cy="2243267"/>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sp>
        <p:nvSpPr>
          <p:cNvPr id="181" name="TextBox 180"/>
          <p:cNvSpPr txBox="1"/>
          <p:nvPr/>
        </p:nvSpPr>
        <p:spPr>
          <a:xfrm>
            <a:off x="160265" y="5210218"/>
            <a:ext cx="2446546"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4F81BD"/>
                </a:solidFill>
                <a:latin typeface="Times New Roman"/>
                <a:cs typeface="Times New Roman"/>
              </a:rPr>
              <a:t>EXT</a:t>
            </a:r>
            <a:r>
              <a:rPr lang="en-US" sz="1200" baseline="30000" dirty="0" smtClean="0">
                <a:solidFill>
                  <a:srgbClr val="4F81BD"/>
                </a:solidFill>
                <a:latin typeface="Times New Roman"/>
                <a:cs typeface="Times New Roman"/>
              </a:rPr>
              <a:t>    </a:t>
            </a:r>
            <a:r>
              <a:rPr lang="en-US" sz="1200" i="1" dirty="0" smtClean="0">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1      </a:t>
            </a:r>
            <a:r>
              <a:rPr lang="en-US" sz="1200" i="1" dirty="0" smtClean="0">
                <a:solidFill>
                  <a:srgbClr val="4F81BD"/>
                </a:solidFill>
                <a:latin typeface="Times New Roman"/>
                <a:cs typeface="Times New Roman"/>
              </a:rPr>
              <a:t>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2</a:t>
            </a:r>
            <a:r>
              <a:rPr lang="en-US" sz="1200" i="1" baseline="-25000" dirty="0" smtClean="0">
                <a:solidFill>
                  <a:srgbClr val="F69546"/>
                </a:solidFill>
                <a:latin typeface="Times New Roman"/>
                <a:cs typeface="Times New Roman"/>
              </a:rPr>
              <a:t> </a:t>
            </a:r>
            <a:r>
              <a:rPr lang="en-US" sz="1200" i="1" baseline="-25000" dirty="0" smtClean="0">
                <a:solidFill>
                  <a:srgbClr val="C0504D"/>
                </a:solidFill>
                <a:latin typeface="Times New Roman"/>
                <a:cs typeface="Times New Roman"/>
              </a:rPr>
              <a:t>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sp>
        <p:nvSpPr>
          <p:cNvPr id="208" name="Rounded Rectangle 214"/>
          <p:cNvSpPr/>
          <p:nvPr/>
        </p:nvSpPr>
        <p:spPr bwMode="auto">
          <a:xfrm rot="5400000">
            <a:off x="-155986" y="3606676"/>
            <a:ext cx="3284887" cy="275034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2" name="TextBox 211"/>
          <p:cNvSpPr txBox="1"/>
          <p:nvPr/>
        </p:nvSpPr>
        <p:spPr>
          <a:xfrm>
            <a:off x="64689" y="2665954"/>
            <a:ext cx="2869771" cy="646331"/>
          </a:xfrm>
          <a:prstGeom prst="rect">
            <a:avLst/>
          </a:prstGeom>
          <a:noFill/>
        </p:spPr>
        <p:txBody>
          <a:bodyPr wrap="square" rtlCol="0">
            <a:spAutoFit/>
          </a:bodyPr>
          <a:lstStyle/>
          <a:p>
            <a:r>
              <a:rPr lang="en-US" sz="1200" b="1" dirty="0">
                <a:latin typeface="Helvetica"/>
                <a:cs typeface="Helvetica"/>
              </a:rPr>
              <a:t>E</a:t>
            </a:r>
            <a:r>
              <a:rPr lang="en-US" sz="1200" b="1" dirty="0" smtClean="0">
                <a:latin typeface="Helvetica"/>
                <a:cs typeface="Helvetica"/>
              </a:rPr>
              <a:t>. </a:t>
            </a:r>
            <a:r>
              <a:rPr lang="en-US" sz="1200" dirty="0" smtClean="0">
                <a:latin typeface="Helvetica"/>
                <a:cs typeface="Helvetica"/>
              </a:rPr>
              <a:t>Gene’s </a:t>
            </a:r>
            <a:r>
              <a:rPr lang="en-US" sz="1200" dirty="0" smtClean="0">
                <a:solidFill>
                  <a:srgbClr val="9B4240"/>
                </a:solidFill>
                <a:latin typeface="Helvetica"/>
                <a:cs typeface="Helvetica"/>
              </a:rPr>
              <a:t>internal (INT) </a:t>
            </a:r>
            <a:r>
              <a:rPr lang="en-US" sz="1200" dirty="0" smtClean="0">
                <a:latin typeface="Helvetica"/>
                <a:cs typeface="Helvetica"/>
              </a:rPr>
              <a:t>and </a:t>
            </a:r>
            <a:r>
              <a:rPr lang="en-US" sz="1200" dirty="0" smtClean="0">
                <a:solidFill>
                  <a:srgbClr val="4F81BD"/>
                </a:solidFill>
                <a:latin typeface="Helvetica"/>
                <a:cs typeface="Helvetica"/>
              </a:rPr>
              <a:t>external (EXT)</a:t>
            </a:r>
            <a:r>
              <a:rPr lang="en-US" sz="1200" dirty="0" smtClean="0">
                <a:latin typeface="Helvetica"/>
                <a:cs typeface="Helvetica"/>
              </a:rPr>
              <a:t> driven expression dynamics composed of PDPs</a:t>
            </a:r>
            <a:endParaRPr lang="en-US" sz="1200" dirty="0">
              <a:latin typeface="Helvetica"/>
              <a:cs typeface="Helvetica"/>
            </a:endParaRPr>
          </a:p>
        </p:txBody>
      </p:sp>
      <p:grpSp>
        <p:nvGrpSpPr>
          <p:cNvPr id="15" name="Group 14"/>
          <p:cNvGrpSpPr/>
          <p:nvPr/>
        </p:nvGrpSpPr>
        <p:grpSpPr>
          <a:xfrm>
            <a:off x="139323" y="3412555"/>
            <a:ext cx="2581173" cy="1520246"/>
            <a:chOff x="333363" y="3603055"/>
            <a:chExt cx="2581173" cy="1520246"/>
          </a:xfrm>
        </p:grpSpPr>
        <p:grpSp>
          <p:nvGrpSpPr>
            <p:cNvPr id="13" name="Group 12"/>
            <p:cNvGrpSpPr/>
            <p:nvPr/>
          </p:nvGrpSpPr>
          <p:grpSpPr>
            <a:xfrm>
              <a:off x="333363" y="3614585"/>
              <a:ext cx="2581173" cy="1508716"/>
              <a:chOff x="-80031" y="5045637"/>
              <a:chExt cx="2581173" cy="1508716"/>
            </a:xfrm>
          </p:grpSpPr>
          <p:sp>
            <p:nvSpPr>
              <p:cNvPr id="11" name="TextBox 10"/>
              <p:cNvSpPr txBox="1"/>
              <p:nvPr/>
            </p:nvSpPr>
            <p:spPr>
              <a:xfrm>
                <a:off x="-80031" y="5186371"/>
                <a:ext cx="2545634"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C0504D"/>
                    </a:solidFill>
                    <a:latin typeface="Times New Roman"/>
                    <a:cs typeface="Times New Roman"/>
                  </a:rPr>
                  <a:t>INT</a:t>
                </a:r>
                <a:r>
                  <a:rPr lang="en-US" sz="1200" baseline="30000" dirty="0" smtClean="0">
                    <a:solidFill>
                      <a:srgbClr val="C0504D"/>
                    </a:solidFill>
                    <a:latin typeface="Times New Roman"/>
                    <a:cs typeface="Times New Roman"/>
                  </a:rPr>
                  <a:t>     </a:t>
                </a:r>
                <a:r>
                  <a:rPr lang="en-US" sz="1200" i="1" dirty="0" smtClean="0">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1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2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pic>
            <p:nvPicPr>
              <p:cNvPr id="166" name="Picture 3"/>
              <p:cNvPicPr>
                <a:picLocks noChangeAspect="1" noChangeArrowheads="1"/>
              </p:cNvPicPr>
              <p:nvPr/>
            </p:nvPicPr>
            <p:blipFill rotWithShape="1">
              <a:blip r:embed="rId14"/>
              <a:srcRect l="80091" t="40691" b="42760"/>
              <a:stretch/>
            </p:blipFill>
            <p:spPr bwMode="auto">
              <a:xfrm>
                <a:off x="1741844" y="5045637"/>
                <a:ext cx="759298" cy="646996"/>
              </a:xfrm>
              <a:prstGeom prst="rect">
                <a:avLst/>
              </a:prstGeom>
              <a:noFill/>
              <a:ln w="9525">
                <a:noFill/>
                <a:miter lim="800000"/>
                <a:headEnd/>
                <a:tailEnd/>
              </a:ln>
            </p:spPr>
          </p:pic>
          <p:pic>
            <p:nvPicPr>
              <p:cNvPr id="177" name="Picture 5"/>
              <p:cNvPicPr>
                <a:picLocks noChangeAspect="1" noChangeArrowheads="1"/>
              </p:cNvPicPr>
              <p:nvPr/>
            </p:nvPicPr>
            <p:blipFill rotWithShape="1">
              <a:blip r:embed="rId15"/>
              <a:srcRect l="64918" t="42483" r="21888" b="44539"/>
              <a:stretch/>
            </p:blipFill>
            <p:spPr bwMode="auto">
              <a:xfrm>
                <a:off x="342695" y="5814158"/>
                <a:ext cx="712613" cy="718566"/>
              </a:xfrm>
              <a:prstGeom prst="rect">
                <a:avLst/>
              </a:prstGeom>
              <a:noFill/>
              <a:ln w="9525">
                <a:noFill/>
                <a:miter lim="800000"/>
                <a:headEnd/>
                <a:tailEnd/>
              </a:ln>
            </p:spPr>
          </p:pic>
          <p:pic>
            <p:nvPicPr>
              <p:cNvPr id="179" name="Picture 3"/>
              <p:cNvPicPr>
                <a:picLocks noChangeAspect="1" noChangeArrowheads="1"/>
              </p:cNvPicPr>
              <p:nvPr/>
            </p:nvPicPr>
            <p:blipFill rotWithShape="1">
              <a:blip r:embed="rId14"/>
              <a:srcRect l="54857" t="40691" r="26642" b="41339"/>
              <a:stretch/>
            </p:blipFill>
            <p:spPr bwMode="auto">
              <a:xfrm>
                <a:off x="1391153" y="5860110"/>
                <a:ext cx="697309" cy="694243"/>
              </a:xfrm>
              <a:prstGeom prst="rect">
                <a:avLst/>
              </a:prstGeom>
              <a:noFill/>
              <a:ln w="9525">
                <a:noFill/>
                <a:miter lim="800000"/>
                <a:headEnd/>
                <a:tailEnd/>
              </a:ln>
            </p:spPr>
          </p:pic>
        </p:grpSp>
        <p:pic>
          <p:nvPicPr>
            <p:cNvPr id="216" name="Picture 3"/>
            <p:cNvPicPr>
              <a:picLocks noChangeAspect="1" noChangeArrowheads="1"/>
            </p:cNvPicPr>
            <p:nvPr/>
          </p:nvPicPr>
          <p:blipFill rotWithShape="1">
            <a:blip r:embed="rId14"/>
            <a:srcRect l="4743" t="40196" r="76990" b="41903"/>
            <a:stretch/>
          </p:blipFill>
          <p:spPr bwMode="auto">
            <a:xfrm>
              <a:off x="1104300" y="3603055"/>
              <a:ext cx="726382" cy="729702"/>
            </a:xfrm>
            <a:prstGeom prst="rect">
              <a:avLst/>
            </a:prstGeom>
            <a:noFill/>
            <a:ln w="9525">
              <a:noFill/>
              <a:miter lim="800000"/>
              <a:headEnd/>
              <a:tailEnd/>
            </a:ln>
          </p:spPr>
        </p:pic>
      </p:grpSp>
      <p:cxnSp>
        <p:nvCxnSpPr>
          <p:cNvPr id="176" name="Straight Arrow Connector 175"/>
          <p:cNvCxnSpPr>
            <a:stCxn id="260" idx="2"/>
            <a:endCxn id="260" idx="3"/>
          </p:cNvCxnSpPr>
          <p:nvPr/>
        </p:nvCxnSpPr>
        <p:spPr bwMode="auto">
          <a:xfrm rot="5400000" flipH="1" flipV="1">
            <a:off x="1345838" y="1468184"/>
            <a:ext cx="16739" cy="40411"/>
          </a:xfrm>
          <a:prstGeom prst="curvedConnector4">
            <a:avLst>
              <a:gd name="adj1" fmla="val -1365673"/>
              <a:gd name="adj2" fmla="val 707109"/>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2" name="Straight Arrow Connector 181"/>
          <p:cNvCxnSpPr>
            <a:stCxn id="242" idx="5"/>
            <a:endCxn id="260" idx="1"/>
          </p:cNvCxnSpPr>
          <p:nvPr/>
        </p:nvCxnSpPr>
        <p:spPr bwMode="auto">
          <a:xfrm flipV="1">
            <a:off x="847364" y="1480020"/>
            <a:ext cx="446228" cy="47970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4" name="Straight Arrow Connector 183"/>
          <p:cNvCxnSpPr>
            <a:stCxn id="75" idx="1"/>
            <a:endCxn id="75" idx="2"/>
          </p:cNvCxnSpPr>
          <p:nvPr/>
        </p:nvCxnSpPr>
        <p:spPr bwMode="auto">
          <a:xfrm rot="10800000" flipH="1" flipV="1">
            <a:off x="7337356" y="1625896"/>
            <a:ext cx="82762" cy="34281"/>
          </a:xfrm>
          <a:prstGeom prst="curvedConnector4">
            <a:avLst>
              <a:gd name="adj1" fmla="val -317636"/>
              <a:gd name="adj2" fmla="val 766839"/>
            </a:avLst>
          </a:prstGeom>
          <a:solidFill>
            <a:schemeClr val="accent1"/>
          </a:solidFill>
          <a:ln w="38100" cap="flat" cmpd="sng" algn="ctr">
            <a:solidFill>
              <a:srgbClr val="FF0000"/>
            </a:solidFill>
            <a:prstDash val="solid"/>
            <a:round/>
            <a:headEnd type="none" w="med" len="med"/>
            <a:tailEnd type="triangle"/>
          </a:ln>
          <a:effectLst/>
        </p:spPr>
      </p:cxnSp>
      <p:pic>
        <p:nvPicPr>
          <p:cNvPr id="2" name="Picture 1" descr="eigen_state_space.pd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9870" y="2009806"/>
            <a:ext cx="1011771" cy="237329"/>
          </a:xfrm>
          <a:prstGeom prst="rect">
            <a:avLst/>
          </a:prstGeom>
        </p:spPr>
      </p:pic>
      <p:pic>
        <p:nvPicPr>
          <p:cNvPr id="4" name="Picture 3"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7814860" y="4142453"/>
            <a:ext cx="622590" cy="605799"/>
          </a:xfrm>
          <a:prstGeom prst="rect">
            <a:avLst/>
          </a:prstGeom>
        </p:spPr>
      </p:pic>
      <p:pic>
        <p:nvPicPr>
          <p:cNvPr id="165" name="Picture 164"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8442195" y="4143042"/>
            <a:ext cx="615287" cy="540240"/>
          </a:xfrm>
          <a:prstGeom prst="rect">
            <a:avLst/>
          </a:prstGeom>
        </p:spPr>
      </p:pic>
      <p:pic>
        <p:nvPicPr>
          <p:cNvPr id="180" name="Picture 179"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8402981" y="4779201"/>
            <a:ext cx="786713" cy="590795"/>
          </a:xfrm>
          <a:prstGeom prst="rect">
            <a:avLst/>
          </a:prstGeom>
        </p:spPr>
      </p:pic>
      <p:pic>
        <p:nvPicPr>
          <p:cNvPr id="183" name="Picture 182"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7814860" y="4776880"/>
            <a:ext cx="644281" cy="605799"/>
          </a:xfrm>
          <a:prstGeom prst="rect">
            <a:avLst/>
          </a:prstGeom>
        </p:spPr>
      </p:pic>
      <p:graphicFrame>
        <p:nvGraphicFramePr>
          <p:cNvPr id="12" name="Object 11"/>
          <p:cNvGraphicFramePr>
            <a:graphicFrameLocks noChangeAspect="1"/>
          </p:cNvGraphicFramePr>
          <p:nvPr>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276731" name="Equation" r:id="rId21" imgW="114300" imgH="165100" progId="Equation.3">
                  <p:embed/>
                </p:oleObj>
              </mc:Choice>
              <mc:Fallback>
                <p:oleObj name="Equation" r:id="rId21" imgW="114300" imgH="165100" progId="Equation.3">
                  <p:embed/>
                  <p:pic>
                    <p:nvPicPr>
                      <p:cNvPr id="0" name=""/>
                      <p:cNvPicPr/>
                      <p:nvPr/>
                    </p:nvPicPr>
                    <p:blipFill>
                      <a:blip r:embed="rId22"/>
                      <a:stretch>
                        <a:fillRect/>
                      </a:stretch>
                    </p:blipFill>
                    <p:spPr>
                      <a:xfrm>
                        <a:off x="4514850" y="3346450"/>
                        <a:ext cx="114300" cy="165100"/>
                      </a:xfrm>
                      <a:prstGeom prst="rect">
                        <a:avLst/>
                      </a:prstGeom>
                    </p:spPr>
                  </p:pic>
                </p:oleObj>
              </mc:Fallback>
            </mc:AlternateContent>
          </a:graphicData>
        </a:graphic>
      </p:graphicFrame>
      <p:graphicFrame>
        <p:nvGraphicFramePr>
          <p:cNvPr id="17" name="Object 16"/>
          <p:cNvGraphicFramePr>
            <a:graphicFrameLocks noChangeAspect="1"/>
          </p:cNvGraphicFramePr>
          <p:nvPr>
            <p:extLst/>
          </p:nvPr>
        </p:nvGraphicFramePr>
        <p:xfrm>
          <a:off x="7715756" y="3673528"/>
          <a:ext cx="1374834" cy="302791"/>
        </p:xfrm>
        <a:graphic>
          <a:graphicData uri="http://schemas.openxmlformats.org/presentationml/2006/ole">
            <mc:AlternateContent xmlns:mc="http://schemas.openxmlformats.org/markup-compatibility/2006">
              <mc:Choice xmlns:v="urn:schemas-microsoft-com:vml" Requires="v">
                <p:oleObj spid="_x0000_s276732" name="Equation" r:id="rId23" imgW="2133600" imgH="469900" progId="Equation.3">
                  <p:embed/>
                </p:oleObj>
              </mc:Choice>
              <mc:Fallback>
                <p:oleObj name="Equation" r:id="rId23" imgW="2133600" imgH="469900" progId="Equation.3">
                  <p:embed/>
                  <p:pic>
                    <p:nvPicPr>
                      <p:cNvPr id="0" name=""/>
                      <p:cNvPicPr/>
                      <p:nvPr/>
                    </p:nvPicPr>
                    <p:blipFill>
                      <a:blip r:embed="rId24"/>
                      <a:stretch>
                        <a:fillRect/>
                      </a:stretch>
                    </p:blipFill>
                    <p:spPr>
                      <a:xfrm>
                        <a:off x="7715756" y="3673528"/>
                        <a:ext cx="1374834" cy="302791"/>
                      </a:xfrm>
                      <a:prstGeom prst="rect">
                        <a:avLst/>
                      </a:prstGeom>
                    </p:spPr>
                  </p:pic>
                </p:oleObj>
              </mc:Fallback>
            </mc:AlternateContent>
          </a:graphicData>
        </a:graphic>
      </p:graphicFrame>
      <p:pic>
        <p:nvPicPr>
          <p:cNvPr id="185" name="Picture 184"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961299" y="5066088"/>
            <a:ext cx="829104" cy="806743"/>
          </a:xfrm>
          <a:prstGeom prst="rect">
            <a:avLst/>
          </a:prstGeom>
        </p:spPr>
      </p:pic>
      <p:pic>
        <p:nvPicPr>
          <p:cNvPr id="189" name="Picture 188"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2075117" y="5066087"/>
            <a:ext cx="805664" cy="707397"/>
          </a:xfrm>
          <a:prstGeom prst="rect">
            <a:avLst/>
          </a:prstGeom>
        </p:spPr>
      </p:pic>
      <p:pic>
        <p:nvPicPr>
          <p:cNvPr id="195" name="Picture 194"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507825" y="5848884"/>
            <a:ext cx="866588" cy="814828"/>
          </a:xfrm>
          <a:prstGeom prst="rect">
            <a:avLst/>
          </a:prstGeom>
        </p:spPr>
      </p:pic>
      <p:pic>
        <p:nvPicPr>
          <p:cNvPr id="197" name="Picture 196"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1557763" y="5847772"/>
            <a:ext cx="1091563" cy="819727"/>
          </a:xfrm>
          <a:prstGeom prst="rect">
            <a:avLst/>
          </a:prstGeom>
        </p:spPr>
      </p:pic>
      <p:sp>
        <p:nvSpPr>
          <p:cNvPr id="175" name="Title 1"/>
          <p:cNvSpPr>
            <a:spLocks noGrp="1"/>
          </p:cNvSpPr>
          <p:nvPr>
            <p:ph type="title"/>
          </p:nvPr>
        </p:nvSpPr>
        <p:spPr>
          <a:xfrm>
            <a:off x="3398427" y="0"/>
            <a:ext cx="2299946" cy="686444"/>
          </a:xfrm>
        </p:spPr>
        <p:txBody>
          <a:bodyPr>
            <a:normAutofit/>
          </a:bodyPr>
          <a:lstStyle/>
          <a:p>
            <a:r>
              <a:rPr lang="en-US" dirty="0" smtClean="0"/>
              <a:t>Flowchart</a:t>
            </a:r>
            <a:endParaRPr lang="en-US" dirty="0"/>
          </a:p>
        </p:txBody>
      </p:sp>
      <p:sp>
        <p:nvSpPr>
          <p:cNvPr id="186" name="TextBox 4"/>
          <p:cNvSpPr txBox="1">
            <a:spLocks noChangeArrowheads="1"/>
          </p:cNvSpPr>
          <p:nvPr/>
        </p:nvSpPr>
        <p:spPr bwMode="auto">
          <a:xfrm>
            <a:off x="0" y="0"/>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81345820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393" y="5833976"/>
            <a:ext cx="2320061" cy="426481"/>
          </a:xfrm>
          <a:prstGeom prst="rect">
            <a:avLst/>
          </a:prstGeom>
        </p:spPr>
      </p:pic>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497" y="1263334"/>
            <a:ext cx="2320061" cy="426481"/>
          </a:xfrm>
          <a:prstGeom prst="rect">
            <a:avLst/>
          </a:prstGeom>
        </p:spPr>
      </p:pic>
      <p:sp>
        <p:nvSpPr>
          <p:cNvPr id="85" name="TextBox 84"/>
          <p:cNvSpPr txBox="1"/>
          <p:nvPr/>
        </p:nvSpPr>
        <p:spPr>
          <a:xfrm>
            <a:off x="6390976" y="3633882"/>
            <a:ext cx="1283300" cy="276999"/>
          </a:xfrm>
          <a:prstGeom prst="rect">
            <a:avLst/>
          </a:prstGeom>
          <a:noFill/>
        </p:spPr>
        <p:txBody>
          <a:bodyPr wrap="none" rtlCol="0">
            <a:spAutoFit/>
          </a:bodyPr>
          <a:lstStyle/>
          <a:p>
            <a:r>
              <a:rPr lang="en-US" sz="1200" dirty="0" smtClean="0">
                <a:solidFill>
                  <a:srgbClr val="000090"/>
                </a:solidFill>
                <a:latin typeface="Helvetica"/>
                <a:cs typeface="Helvetica"/>
              </a:rPr>
              <a:t>Different </a:t>
            </a:r>
            <a:r>
              <a:rPr lang="en-US" sz="1200" dirty="0" err="1" smtClean="0">
                <a:solidFill>
                  <a:srgbClr val="000090"/>
                </a:solidFill>
                <a:latin typeface="Helvetica"/>
                <a:cs typeface="Helvetica"/>
              </a:rPr>
              <a:t>ePDPs</a:t>
            </a:r>
            <a:endParaRPr lang="en-US" sz="1200" dirty="0">
              <a:solidFill>
                <a:srgbClr val="000090"/>
              </a:solidFill>
              <a:latin typeface="Helvetica"/>
              <a:cs typeface="Helvetica"/>
            </a:endParaRPr>
          </a:p>
        </p:txBody>
      </p:sp>
      <p:sp>
        <p:nvSpPr>
          <p:cNvPr id="76" name="TextBox 75"/>
          <p:cNvSpPr txBox="1"/>
          <p:nvPr/>
        </p:nvSpPr>
        <p:spPr>
          <a:xfrm>
            <a:off x="4970708" y="3981309"/>
            <a:ext cx="829733"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7" name="TextBox 76"/>
          <p:cNvSpPr txBox="1"/>
          <p:nvPr/>
        </p:nvSpPr>
        <p:spPr>
          <a:xfrm>
            <a:off x="5835336" y="3978217"/>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8" name="TextBox 77"/>
          <p:cNvSpPr txBox="1"/>
          <p:nvPr/>
        </p:nvSpPr>
        <p:spPr>
          <a:xfrm>
            <a:off x="6711676" y="3959433"/>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9" name="TextBox 78"/>
          <p:cNvSpPr txBox="1"/>
          <p:nvPr/>
        </p:nvSpPr>
        <p:spPr>
          <a:xfrm>
            <a:off x="7484619" y="3974228"/>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83" name="TextBox 82"/>
          <p:cNvSpPr txBox="1"/>
          <p:nvPr/>
        </p:nvSpPr>
        <p:spPr>
          <a:xfrm rot="16200000">
            <a:off x="4328155" y="4350858"/>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nvGrpSpPr>
          <p:cNvPr id="38" name="Group 37"/>
          <p:cNvGrpSpPr/>
          <p:nvPr/>
        </p:nvGrpSpPr>
        <p:grpSpPr>
          <a:xfrm>
            <a:off x="4749333" y="2343915"/>
            <a:ext cx="4261802" cy="1411270"/>
            <a:chOff x="663960" y="4768004"/>
            <a:chExt cx="4261802" cy="1411270"/>
          </a:xfrm>
        </p:grpSpPr>
        <p:grpSp>
          <p:nvGrpSpPr>
            <p:cNvPr id="62" name="Group 61"/>
            <p:cNvGrpSpPr/>
            <p:nvPr/>
          </p:nvGrpSpPr>
          <p:grpSpPr>
            <a:xfrm>
              <a:off x="663960" y="4768004"/>
              <a:ext cx="3959767" cy="1411270"/>
              <a:chOff x="-2354" y="2180139"/>
              <a:chExt cx="3459516" cy="1232980"/>
            </a:xfrm>
          </p:grpSpPr>
          <p:sp>
            <p:nvSpPr>
              <p:cNvPr id="64" name="TextBox 63"/>
              <p:cNvSpPr txBox="1"/>
              <p:nvPr/>
            </p:nvSpPr>
            <p:spPr>
              <a:xfrm>
                <a:off x="185375" y="2331008"/>
                <a:ext cx="708664" cy="242005"/>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5" name="TextBox 64"/>
              <p:cNvSpPr txBox="1"/>
              <p:nvPr/>
            </p:nvSpPr>
            <p:spPr>
              <a:xfrm rot="16200000">
                <a:off x="-360963" y="2552531"/>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926692" y="2327916"/>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7" name="TextBox 66"/>
              <p:cNvSpPr txBox="1"/>
              <p:nvPr/>
            </p:nvSpPr>
            <p:spPr>
              <a:xfrm>
                <a:off x="1650316" y="2309132"/>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8" name="TextBox 67"/>
              <p:cNvSpPr txBox="1"/>
              <p:nvPr/>
            </p:nvSpPr>
            <p:spPr>
              <a:xfrm>
                <a:off x="2355183" y="2323927"/>
                <a:ext cx="715930" cy="242005"/>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sp>
          <p:nvSpPr>
            <p:cNvPr id="84" name="Rectangle 83"/>
            <p:cNvSpPr/>
            <p:nvPr/>
          </p:nvSpPr>
          <p:spPr>
            <a:xfrm>
              <a:off x="663960" y="4844204"/>
              <a:ext cx="4261802" cy="1219200"/>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71274" y="3928959"/>
            <a:ext cx="3941622" cy="1283133"/>
            <a:chOff x="-2432431" y="2201794"/>
            <a:chExt cx="3941622" cy="1283133"/>
          </a:xfrm>
        </p:grpSpPr>
        <p:grpSp>
          <p:nvGrpSpPr>
            <p:cNvPr id="14" name="Group 13"/>
            <p:cNvGrpSpPr/>
            <p:nvPr/>
          </p:nvGrpSpPr>
          <p:grpSpPr>
            <a:xfrm>
              <a:off x="-2432431" y="2214283"/>
              <a:ext cx="3941622" cy="1270644"/>
              <a:chOff x="4885267" y="1539503"/>
              <a:chExt cx="3941622" cy="1270644"/>
            </a:xfrm>
          </p:grpSpPr>
          <p:pic>
            <p:nvPicPr>
              <p:cNvPr id="15" name="Picture 5"/>
              <p:cNvPicPr>
                <a:picLocks noChangeAspect="1" noChangeArrowheads="1"/>
              </p:cNvPicPr>
              <p:nvPr/>
            </p:nvPicPr>
            <p:blipFill>
              <a:blip r:embed="rId4"/>
              <a:srcRect t="37048" b="36666"/>
              <a:stretch>
                <a:fillRect/>
              </a:stretch>
            </p:blipFill>
            <p:spPr bwMode="auto">
              <a:xfrm>
                <a:off x="4988837" y="1664763"/>
                <a:ext cx="3795862" cy="1022771"/>
              </a:xfrm>
              <a:prstGeom prst="rect">
                <a:avLst/>
              </a:prstGeom>
              <a:noFill/>
              <a:ln w="9525">
                <a:noFill/>
                <a:miter lim="800000"/>
                <a:headEnd/>
                <a:tailEnd/>
              </a:ln>
            </p:spPr>
          </p:pic>
          <p:sp>
            <p:nvSpPr>
              <p:cNvPr id="16" name="TextBox 15"/>
              <p:cNvSpPr txBox="1"/>
              <p:nvPr/>
            </p:nvSpPr>
            <p:spPr>
              <a:xfrm>
                <a:off x="5094828" y="1539503"/>
                <a:ext cx="753533"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7" name="TextBox 16"/>
              <p:cNvSpPr txBox="1"/>
              <p:nvPr/>
            </p:nvSpPr>
            <p:spPr>
              <a:xfrm>
                <a:off x="6093895" y="1550872"/>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8" name="TextBox 17"/>
              <p:cNvSpPr txBox="1"/>
              <p:nvPr/>
            </p:nvSpPr>
            <p:spPr>
              <a:xfrm>
                <a:off x="7023380"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9" name="TextBox 18"/>
              <p:cNvSpPr txBox="1"/>
              <p:nvPr/>
            </p:nvSpPr>
            <p:spPr>
              <a:xfrm>
                <a:off x="7997156"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4526658" y="1956340"/>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sp>
          <p:nvSpPr>
            <p:cNvPr id="89" name="Rectangle 88"/>
            <p:cNvSpPr/>
            <p:nvPr/>
          </p:nvSpPr>
          <p:spPr>
            <a:xfrm>
              <a:off x="-2432431" y="2201794"/>
              <a:ext cx="3899432"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262777" y="2420115"/>
            <a:ext cx="3927880" cy="1307620"/>
            <a:chOff x="679912" y="1817148"/>
            <a:chExt cx="3927880" cy="1307620"/>
          </a:xfrm>
        </p:grpSpPr>
        <p:grpSp>
          <p:nvGrpSpPr>
            <p:cNvPr id="4" name="Group 3"/>
            <p:cNvGrpSpPr/>
            <p:nvPr/>
          </p:nvGrpSpPr>
          <p:grpSpPr>
            <a:xfrm>
              <a:off x="679912" y="1865548"/>
              <a:ext cx="3927880" cy="1259220"/>
              <a:chOff x="225698" y="1652079"/>
              <a:chExt cx="3927880" cy="1259220"/>
            </a:xfrm>
          </p:grpSpPr>
          <p:pic>
            <p:nvPicPr>
              <p:cNvPr id="5" name="Picture 3"/>
              <p:cNvPicPr>
                <a:picLocks noChangeAspect="1" noChangeArrowheads="1"/>
              </p:cNvPicPr>
              <p:nvPr/>
            </p:nvPicPr>
            <p:blipFill rotWithShape="1">
              <a:blip r:embed="rId5"/>
              <a:srcRect l="1879" t="37429" b="36666"/>
              <a:stretch/>
            </p:blipFill>
            <p:spPr bwMode="auto">
              <a:xfrm>
                <a:off x="450173" y="1807996"/>
                <a:ext cx="3644765" cy="986356"/>
              </a:xfrm>
              <a:prstGeom prst="rect">
                <a:avLst/>
              </a:prstGeom>
              <a:noFill/>
              <a:ln w="9525">
                <a:noFill/>
                <a:miter lim="800000"/>
                <a:headEnd/>
                <a:tailEnd/>
              </a:ln>
            </p:spPr>
          </p:pic>
          <p:sp>
            <p:nvSpPr>
              <p:cNvPr id="6" name="TextBox 5"/>
              <p:cNvSpPr txBox="1"/>
              <p:nvPr/>
            </p:nvSpPr>
            <p:spPr>
              <a:xfrm>
                <a:off x="418845" y="1664763"/>
                <a:ext cx="7535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1</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st</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7" name="TextBox 6"/>
              <p:cNvSpPr txBox="1"/>
              <p:nvPr/>
            </p:nvSpPr>
            <p:spPr>
              <a:xfrm>
                <a:off x="1417912"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2</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nd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8" name="TextBox 7"/>
              <p:cNvSpPr txBox="1"/>
              <p:nvPr/>
            </p:nvSpPr>
            <p:spPr>
              <a:xfrm>
                <a:off x="2400045"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3</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rd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9" name="TextBox 8"/>
              <p:cNvSpPr txBox="1"/>
              <p:nvPr/>
            </p:nvSpPr>
            <p:spPr>
              <a:xfrm>
                <a:off x="3323845" y="1663850"/>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4</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th</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0" name="TextBox 9"/>
              <p:cNvSpPr txBox="1"/>
              <p:nvPr/>
            </p:nvSpPr>
            <p:spPr>
              <a:xfrm rot="16200000">
                <a:off x="-132911" y="2069539"/>
                <a:ext cx="978828" cy="26161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ysClr val="windowText" lastClr="000000"/>
                    </a:solidFill>
                    <a:effectLst/>
                    <a:uLnTx/>
                    <a:uFillTx/>
                    <a:latin typeface="Helvetica"/>
                    <a:cs typeface="Helvetica"/>
                  </a:rPr>
                  <a:t>Expression</a:t>
                </a:r>
                <a:endParaRPr kumimoji="0" lang="en-US" sz="105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3" name="Straight Arrow Connector 92"/>
          <p:cNvCxnSpPr/>
          <p:nvPr/>
        </p:nvCxnSpPr>
        <p:spPr>
          <a:xfrm flipH="1" flipV="1">
            <a:off x="244040" y="5088874"/>
            <a:ext cx="3644022" cy="74510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184042" y="1016622"/>
            <a:ext cx="3023664" cy="276999"/>
          </a:xfrm>
          <a:prstGeom prst="rect">
            <a:avLst/>
          </a:prstGeom>
          <a:noFill/>
        </p:spPr>
        <p:txBody>
          <a:bodyPr wrap="square" rtlCol="0">
            <a:spAutoFit/>
          </a:bodyPr>
          <a:lstStyle/>
          <a:p>
            <a:r>
              <a:rPr lang="en-US" sz="1200" dirty="0" smtClean="0">
                <a:latin typeface="Helvetica"/>
                <a:cs typeface="Helvetica"/>
              </a:rPr>
              <a:t>Worm’s effective state space model</a:t>
            </a:r>
            <a:endParaRPr lang="en-US" sz="1200" dirty="0">
              <a:latin typeface="Helvetica"/>
              <a:cs typeface="Helvetica"/>
            </a:endParaRPr>
          </a:p>
        </p:txBody>
      </p:sp>
      <p:sp>
        <p:nvSpPr>
          <p:cNvPr id="100" name="TextBox 99"/>
          <p:cNvSpPr txBox="1"/>
          <p:nvPr/>
        </p:nvSpPr>
        <p:spPr>
          <a:xfrm>
            <a:off x="1626293" y="3613996"/>
            <a:ext cx="1122423" cy="276999"/>
          </a:xfrm>
          <a:prstGeom prst="rect">
            <a:avLst/>
          </a:prstGeom>
          <a:noFill/>
        </p:spPr>
        <p:txBody>
          <a:bodyPr wrap="none" rtlCol="0">
            <a:spAutoFit/>
          </a:bodyPr>
          <a:lstStyle/>
          <a:p>
            <a:r>
              <a:rPr lang="en-US" sz="1200" dirty="0" smtClean="0">
                <a:solidFill>
                  <a:srgbClr val="FF0000"/>
                </a:solidFill>
                <a:latin typeface="Helvetica"/>
                <a:cs typeface="Helvetica"/>
              </a:rPr>
              <a:t>Similar </a:t>
            </a:r>
            <a:r>
              <a:rPr lang="en-US" sz="1200" dirty="0" err="1" smtClean="0">
                <a:solidFill>
                  <a:srgbClr val="FF0000"/>
                </a:solidFill>
                <a:latin typeface="Helvetica"/>
                <a:cs typeface="Helvetica"/>
              </a:rPr>
              <a:t>iPDPs</a:t>
            </a:r>
            <a:endParaRPr lang="en-US" sz="1200" dirty="0">
              <a:solidFill>
                <a:srgbClr val="FF0000"/>
              </a:solidFill>
              <a:latin typeface="Helvetica"/>
              <a:cs typeface="Helvetica"/>
            </a:endParaRPr>
          </a:p>
        </p:txBody>
      </p:sp>
      <p:sp>
        <p:nvSpPr>
          <p:cNvPr id="101" name="Rectangle 100"/>
          <p:cNvSpPr/>
          <p:nvPr/>
        </p:nvSpPr>
        <p:spPr>
          <a:xfrm>
            <a:off x="4744863" y="3928959"/>
            <a:ext cx="4266271" cy="1159915"/>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Arrow Connector 101"/>
          <p:cNvCxnSpPr/>
          <p:nvPr/>
        </p:nvCxnSpPr>
        <p:spPr>
          <a:xfrm flipV="1">
            <a:off x="5674454" y="5062793"/>
            <a:ext cx="3336680" cy="771183"/>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5658558" y="1689815"/>
            <a:ext cx="3352576" cy="74710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92"/>
          <p:cNvCxnSpPr/>
          <p:nvPr/>
        </p:nvCxnSpPr>
        <p:spPr>
          <a:xfrm flipH="1">
            <a:off x="244040" y="1689815"/>
            <a:ext cx="3644022" cy="72299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3271496" y="6226676"/>
            <a:ext cx="2918862" cy="276999"/>
          </a:xfrm>
          <a:prstGeom prst="rect">
            <a:avLst/>
          </a:prstGeom>
          <a:noFill/>
        </p:spPr>
        <p:txBody>
          <a:bodyPr wrap="square" rtlCol="0">
            <a:spAutoFit/>
          </a:bodyPr>
          <a:lstStyle/>
          <a:p>
            <a:r>
              <a:rPr lang="en-US" sz="1200" dirty="0" smtClean="0">
                <a:latin typeface="Helvetica"/>
                <a:cs typeface="Helvetica"/>
              </a:rPr>
              <a:t>Fly’s effective state space model</a:t>
            </a:r>
            <a:endParaRPr lang="en-US" sz="1200" dirty="0">
              <a:latin typeface="Helvetica"/>
              <a:cs typeface="Helvetica"/>
            </a:endParaRPr>
          </a:p>
        </p:txBody>
      </p:sp>
      <p:cxnSp>
        <p:nvCxnSpPr>
          <p:cNvPr id="86" name="Straight Arrow Connector 92"/>
          <p:cNvCxnSpPr/>
          <p:nvPr/>
        </p:nvCxnSpPr>
        <p:spPr>
          <a:xfrm flipH="1">
            <a:off x="4132017" y="1689815"/>
            <a:ext cx="143650" cy="7787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120890" y="1975251"/>
            <a:ext cx="2006551" cy="461665"/>
          </a:xfrm>
          <a:prstGeom prst="rect">
            <a:avLst/>
          </a:prstGeom>
          <a:noFill/>
        </p:spPr>
        <p:txBody>
          <a:bodyPr wrap="square" rtlCol="0">
            <a:spAutoFit/>
          </a:bodyPr>
          <a:lstStyle/>
          <a:p>
            <a:r>
              <a:rPr lang="en-US" sz="1200" dirty="0" err="1" smtClean="0">
                <a:latin typeface="Helvetica"/>
                <a:cs typeface="Helvetica"/>
              </a:rPr>
              <a:t>iPDPs</a:t>
            </a:r>
            <a:r>
              <a:rPr lang="en-US" sz="1200" dirty="0" smtClean="0">
                <a:latin typeface="Helvetica"/>
                <a:cs typeface="Helvetica"/>
              </a:rPr>
              <a:t>: time exponentials of </a:t>
            </a:r>
            <a:r>
              <a:rPr lang="en-US" sz="1200" i="1" dirty="0" err="1" smtClean="0">
                <a:latin typeface="Times New Roman"/>
              </a:rPr>
              <a:t>Ã</a:t>
            </a:r>
            <a:r>
              <a:rPr lang="en-US" sz="1200" i="1" dirty="0" smtClean="0">
                <a:latin typeface="Times New Roman"/>
              </a:rPr>
              <a:t> </a:t>
            </a:r>
            <a:r>
              <a:rPr lang="en-US" sz="1200" dirty="0" smtClean="0">
                <a:latin typeface="Helvetica"/>
                <a:cs typeface="Helvetica"/>
              </a:rPr>
              <a:t>eigenvalues in worm</a:t>
            </a:r>
            <a:endParaRPr lang="en-US" sz="1200" dirty="0">
              <a:latin typeface="Helvetica"/>
              <a:cs typeface="Helvetica"/>
            </a:endParaRPr>
          </a:p>
        </p:txBody>
      </p:sp>
      <p:cxnSp>
        <p:nvCxnSpPr>
          <p:cNvPr id="91" name="Straight Arrow Connector 90"/>
          <p:cNvCxnSpPr/>
          <p:nvPr/>
        </p:nvCxnSpPr>
        <p:spPr>
          <a:xfrm flipH="1">
            <a:off x="4749336" y="1689815"/>
            <a:ext cx="734178" cy="730300"/>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4823334" y="1951149"/>
            <a:ext cx="2006551" cy="276999"/>
          </a:xfrm>
          <a:prstGeom prst="rect">
            <a:avLst/>
          </a:prstGeom>
          <a:noFill/>
        </p:spPr>
        <p:txBody>
          <a:bodyPr wrap="square" rtlCol="0">
            <a:spAutoFit/>
          </a:bodyPr>
          <a:lstStyle/>
          <a:p>
            <a:pPr algn="ctr"/>
            <a:r>
              <a:rPr lang="en-US" sz="1200" dirty="0" err="1">
                <a:latin typeface="Helvetica"/>
                <a:cs typeface="Helvetica"/>
              </a:rPr>
              <a:t>ePDPs</a:t>
            </a:r>
            <a:r>
              <a:rPr lang="en-US" sz="1200" dirty="0" smtClean="0">
                <a:latin typeface="Helvetica"/>
                <a:cs typeface="Helvetica"/>
              </a:rPr>
              <a:t>:      in worm</a:t>
            </a:r>
            <a:endParaRPr lang="en-US" sz="1200" dirty="0">
              <a:latin typeface="Helvetica"/>
              <a:cs typeface="Helvetica"/>
            </a:endParaRPr>
          </a:p>
        </p:txBody>
      </p:sp>
      <p:cxnSp>
        <p:nvCxnSpPr>
          <p:cNvPr id="112" name="Straight Arrow Connector 111"/>
          <p:cNvCxnSpPr/>
          <p:nvPr/>
        </p:nvCxnSpPr>
        <p:spPr>
          <a:xfrm flipH="1" flipV="1">
            <a:off x="4749334" y="5036995"/>
            <a:ext cx="734180" cy="79698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4850918" y="5069726"/>
            <a:ext cx="1978967" cy="276999"/>
          </a:xfrm>
          <a:prstGeom prst="rect">
            <a:avLst/>
          </a:prstGeom>
          <a:noFill/>
        </p:spPr>
        <p:txBody>
          <a:bodyPr wrap="square" rtlCol="0">
            <a:spAutoFit/>
          </a:bodyPr>
          <a:lstStyle/>
          <a:p>
            <a:pPr algn="ctr"/>
            <a:r>
              <a:rPr lang="en-US" sz="1200" dirty="0" err="1">
                <a:latin typeface="Helvetica"/>
                <a:cs typeface="Helvetica"/>
              </a:rPr>
              <a:t>e</a:t>
            </a:r>
            <a:r>
              <a:rPr lang="en-US" sz="1200" dirty="0" err="1" smtClean="0">
                <a:latin typeface="Helvetica"/>
                <a:cs typeface="Helvetica"/>
              </a:rPr>
              <a:t>PDPs</a:t>
            </a:r>
            <a:r>
              <a:rPr lang="en-US" sz="1200" dirty="0" smtClean="0">
                <a:latin typeface="Helvetica"/>
                <a:cs typeface="Helvetica"/>
              </a:rPr>
              <a:t>:     in fly</a:t>
            </a:r>
            <a:endParaRPr lang="en-US" sz="1200" dirty="0">
              <a:latin typeface="Helvetica"/>
              <a:cs typeface="Helvetica"/>
            </a:endParaRPr>
          </a:p>
        </p:txBody>
      </p:sp>
      <p:cxnSp>
        <p:nvCxnSpPr>
          <p:cNvPr id="116" name="Straight Arrow Connector 115"/>
          <p:cNvCxnSpPr/>
          <p:nvPr/>
        </p:nvCxnSpPr>
        <p:spPr>
          <a:xfrm flipH="1" flipV="1">
            <a:off x="4170707" y="5036995"/>
            <a:ext cx="104960" cy="79698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8" name="TextBox 117"/>
          <p:cNvSpPr txBox="1"/>
          <p:nvPr/>
        </p:nvSpPr>
        <p:spPr>
          <a:xfrm>
            <a:off x="2333703" y="5115870"/>
            <a:ext cx="2006551" cy="461665"/>
          </a:xfrm>
          <a:prstGeom prst="rect">
            <a:avLst/>
          </a:prstGeom>
          <a:noFill/>
        </p:spPr>
        <p:txBody>
          <a:bodyPr wrap="square" rtlCol="0">
            <a:spAutoFit/>
          </a:bodyPr>
          <a:lstStyle/>
          <a:p>
            <a:r>
              <a:rPr lang="en-US" sz="1200" dirty="0" err="1" smtClean="0">
                <a:latin typeface="Helvetica"/>
                <a:cs typeface="Helvetica"/>
              </a:rPr>
              <a:t>iPDPs</a:t>
            </a:r>
            <a:r>
              <a:rPr lang="en-US" sz="1200" dirty="0" smtClean="0">
                <a:latin typeface="Helvetica"/>
                <a:cs typeface="Helvetica"/>
              </a:rPr>
              <a:t>: time exponentials of </a:t>
            </a:r>
            <a:r>
              <a:rPr lang="en-US" sz="1200" i="1" dirty="0" err="1" smtClean="0">
                <a:latin typeface="Times New Roman"/>
              </a:rPr>
              <a:t>Ã</a:t>
            </a:r>
            <a:r>
              <a:rPr lang="en-US" sz="1200" i="1" dirty="0" smtClean="0">
                <a:latin typeface="Times New Roman"/>
              </a:rPr>
              <a:t> </a:t>
            </a:r>
            <a:r>
              <a:rPr lang="en-US" sz="1200" dirty="0" smtClean="0">
                <a:latin typeface="Helvetica"/>
                <a:cs typeface="Helvetica"/>
              </a:rPr>
              <a:t>eigenvalues in fly</a:t>
            </a:r>
            <a:endParaRPr lang="en-US" sz="1200" dirty="0">
              <a:latin typeface="Helvetica"/>
              <a:cs typeface="Helvetica"/>
            </a:endParaRPr>
          </a:p>
        </p:txBody>
      </p:sp>
      <p:pic>
        <p:nvPicPr>
          <p:cNvPr id="119" name="Picture 118" descr="eigen_state_spac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044" y="5812496"/>
            <a:ext cx="2142225" cy="502497"/>
          </a:xfrm>
          <a:prstGeom prst="rect">
            <a:avLst/>
          </a:prstGeom>
        </p:spPr>
      </p:pic>
      <p:sp>
        <p:nvSpPr>
          <p:cNvPr id="2" name="TextBox 1"/>
          <p:cNvSpPr txBox="1"/>
          <p:nvPr/>
        </p:nvSpPr>
        <p:spPr>
          <a:xfrm>
            <a:off x="102983" y="1785312"/>
            <a:ext cx="444352" cy="523220"/>
          </a:xfrm>
          <a:prstGeom prst="rect">
            <a:avLst/>
          </a:prstGeom>
          <a:noFill/>
        </p:spPr>
        <p:txBody>
          <a:bodyPr wrap="none" rtlCol="0">
            <a:spAutoFit/>
          </a:bodyPr>
          <a:lstStyle/>
          <a:p>
            <a:r>
              <a:rPr lang="en-US" sz="2800" b="1" dirty="0" smtClean="0">
                <a:latin typeface="Helvetica"/>
                <a:cs typeface="Helvetica"/>
              </a:rPr>
              <a:t>A</a:t>
            </a:r>
            <a:endParaRPr lang="en-US" sz="2800" b="1" dirty="0">
              <a:latin typeface="Helvetica"/>
              <a:cs typeface="Helvetica"/>
            </a:endParaRPr>
          </a:p>
        </p:txBody>
      </p:sp>
      <p:sp>
        <p:nvSpPr>
          <p:cNvPr id="3" name="TextBox 2"/>
          <p:cNvSpPr txBox="1"/>
          <p:nvPr/>
        </p:nvSpPr>
        <p:spPr>
          <a:xfrm>
            <a:off x="8375921" y="1785312"/>
            <a:ext cx="444352" cy="523220"/>
          </a:xfrm>
          <a:prstGeom prst="rect">
            <a:avLst/>
          </a:prstGeom>
          <a:noFill/>
        </p:spPr>
        <p:txBody>
          <a:bodyPr wrap="none" rtlCol="0">
            <a:spAutoFit/>
          </a:bodyPr>
          <a:lstStyle/>
          <a:p>
            <a:pPr lvl="0"/>
            <a:r>
              <a:rPr lang="en-US" sz="2800" b="1" dirty="0" smtClean="0">
                <a:solidFill>
                  <a:prstClr val="black"/>
                </a:solidFill>
                <a:latin typeface="Helvetica"/>
                <a:cs typeface="Helvetica"/>
              </a:rPr>
              <a:t>B</a:t>
            </a:r>
            <a:endParaRPr lang="en-US" sz="2800" b="1" dirty="0">
              <a:solidFill>
                <a:prstClr val="black"/>
              </a:solidFill>
              <a:latin typeface="Helvetica"/>
              <a:cs typeface="Helvetica"/>
            </a:endParaRPr>
          </a:p>
        </p:txBody>
      </p:sp>
      <p:grpSp>
        <p:nvGrpSpPr>
          <p:cNvPr id="28" name="Group 27"/>
          <p:cNvGrpSpPr/>
          <p:nvPr/>
        </p:nvGrpSpPr>
        <p:grpSpPr>
          <a:xfrm>
            <a:off x="4694107" y="2669378"/>
            <a:ext cx="4317028" cy="969937"/>
            <a:chOff x="2557284" y="184626"/>
            <a:chExt cx="4317028" cy="969937"/>
          </a:xfrm>
        </p:grpSpPr>
        <p:pic>
          <p:nvPicPr>
            <p:cNvPr id="27" name="Picture 26" descr="wormfly_new_epdps.pdf"/>
            <p:cNvPicPr>
              <a:picLocks noChangeAspect="1"/>
            </p:cNvPicPr>
            <p:nvPr/>
          </p:nvPicPr>
          <p:blipFill rotWithShape="1">
            <a:blip r:embed="rId7">
              <a:extLst>
                <a:ext uri="{28A0092B-C50C-407E-A947-70E740481C1C}">
                  <a14:useLocalDpi xmlns:a14="http://schemas.microsoft.com/office/drawing/2010/main" val="0"/>
                </a:ext>
              </a:extLst>
            </a:blip>
            <a:srcRect t="17749" r="83108" b="67401"/>
            <a:stretch/>
          </p:blipFill>
          <p:spPr>
            <a:xfrm>
              <a:off x="2557284" y="204057"/>
              <a:ext cx="1081239" cy="950506"/>
            </a:xfrm>
            <a:prstGeom prst="rect">
              <a:avLst/>
            </a:prstGeom>
          </p:spPr>
        </p:pic>
        <p:pic>
          <p:nvPicPr>
            <p:cNvPr id="87" name="Picture 86"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24118" t="17749" r="63485" b="67401"/>
            <a:stretch/>
          </p:blipFill>
          <p:spPr>
            <a:xfrm>
              <a:off x="3638523" y="204057"/>
              <a:ext cx="793479" cy="950506"/>
            </a:xfrm>
            <a:prstGeom prst="rect">
              <a:avLst/>
            </a:prstGeom>
          </p:spPr>
        </p:pic>
        <p:pic>
          <p:nvPicPr>
            <p:cNvPr id="88" name="Picture 87"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44193" t="17749" r="42882" b="67401"/>
            <a:stretch/>
          </p:blipFill>
          <p:spPr>
            <a:xfrm>
              <a:off x="4437249" y="184626"/>
              <a:ext cx="827337" cy="950506"/>
            </a:xfrm>
            <a:prstGeom prst="rect">
              <a:avLst/>
            </a:prstGeom>
          </p:spPr>
        </p:pic>
        <p:pic>
          <p:nvPicPr>
            <p:cNvPr id="90" name="Picture 89"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63931" t="17749" r="22242" b="67401"/>
            <a:stretch/>
          </p:blipFill>
          <p:spPr>
            <a:xfrm>
              <a:off x="5245346" y="184626"/>
              <a:ext cx="885059" cy="950506"/>
            </a:xfrm>
            <a:prstGeom prst="rect">
              <a:avLst/>
            </a:prstGeom>
          </p:spPr>
        </p:pic>
        <p:pic>
          <p:nvPicPr>
            <p:cNvPr id="92" name="Picture 91" descr="wormfly_new_epdps.pdf"/>
            <p:cNvPicPr>
              <a:picLocks noChangeAspect="1"/>
            </p:cNvPicPr>
            <p:nvPr/>
          </p:nvPicPr>
          <p:blipFill rotWithShape="1">
            <a:blip r:embed="rId8">
              <a:extLst>
                <a:ext uri="{28A0092B-C50C-407E-A947-70E740481C1C}">
                  <a14:useLocalDpi xmlns:a14="http://schemas.microsoft.com/office/drawing/2010/main" val="0"/>
                </a:ext>
              </a:extLst>
            </a:blip>
            <a:srcRect l="83745" t="17749" r="3029" b="67401"/>
            <a:stretch/>
          </p:blipFill>
          <p:spPr>
            <a:xfrm>
              <a:off x="6027736" y="184626"/>
              <a:ext cx="846576" cy="950506"/>
            </a:xfrm>
            <a:prstGeom prst="rect">
              <a:avLst/>
            </a:prstGeom>
          </p:spPr>
        </p:pic>
      </p:grpSp>
      <p:sp>
        <p:nvSpPr>
          <p:cNvPr id="95" name="TextBox 94"/>
          <p:cNvSpPr txBox="1"/>
          <p:nvPr/>
        </p:nvSpPr>
        <p:spPr>
          <a:xfrm>
            <a:off x="8286445" y="2508495"/>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nvGrpSpPr>
          <p:cNvPr id="39" name="Group 38"/>
          <p:cNvGrpSpPr/>
          <p:nvPr/>
        </p:nvGrpSpPr>
        <p:grpSpPr>
          <a:xfrm>
            <a:off x="4870158" y="4143466"/>
            <a:ext cx="4189415" cy="980745"/>
            <a:chOff x="-3828839" y="2471579"/>
            <a:chExt cx="4189415" cy="980745"/>
          </a:xfrm>
        </p:grpSpPr>
        <p:pic>
          <p:nvPicPr>
            <p:cNvPr id="108" name="Picture 107"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3640" t="68101" r="83108" b="16727"/>
            <a:stretch/>
          </p:blipFill>
          <p:spPr>
            <a:xfrm>
              <a:off x="-3828839" y="2471579"/>
              <a:ext cx="848281" cy="971125"/>
            </a:xfrm>
            <a:prstGeom prst="rect">
              <a:avLst/>
            </a:prstGeom>
          </p:spPr>
        </p:pic>
        <p:pic>
          <p:nvPicPr>
            <p:cNvPr id="109" name="Picture 108"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23488" t="68101" r="63587" b="16727"/>
            <a:stretch/>
          </p:blipFill>
          <p:spPr>
            <a:xfrm>
              <a:off x="-2980558" y="2472858"/>
              <a:ext cx="827337" cy="971125"/>
            </a:xfrm>
            <a:prstGeom prst="rect">
              <a:avLst/>
            </a:prstGeom>
          </p:spPr>
        </p:pic>
        <p:pic>
          <p:nvPicPr>
            <p:cNvPr id="117" name="Picture 116"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43039" t="68101" r="42834" b="16727"/>
            <a:stretch/>
          </p:blipFill>
          <p:spPr>
            <a:xfrm>
              <a:off x="-2153221" y="2481199"/>
              <a:ext cx="904299" cy="971125"/>
            </a:xfrm>
            <a:prstGeom prst="rect">
              <a:avLst/>
            </a:prstGeom>
          </p:spPr>
        </p:pic>
        <p:pic>
          <p:nvPicPr>
            <p:cNvPr id="120" name="Picture 119"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63626" t="68101" r="23412" b="16727"/>
            <a:stretch/>
          </p:blipFill>
          <p:spPr>
            <a:xfrm>
              <a:off x="-1319496" y="2481199"/>
              <a:ext cx="829733" cy="971125"/>
            </a:xfrm>
            <a:prstGeom prst="rect">
              <a:avLst/>
            </a:prstGeom>
          </p:spPr>
        </p:pic>
        <p:pic>
          <p:nvPicPr>
            <p:cNvPr id="122" name="Picture 121"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83981" t="68101" r="2735" b="16727"/>
            <a:stretch/>
          </p:blipFill>
          <p:spPr>
            <a:xfrm>
              <a:off x="-489763" y="2472858"/>
              <a:ext cx="850339" cy="971125"/>
            </a:xfrm>
            <a:prstGeom prst="rect">
              <a:avLst/>
            </a:prstGeom>
          </p:spPr>
        </p:pic>
      </p:grpSp>
      <p:sp>
        <p:nvSpPr>
          <p:cNvPr id="123" name="TextBox 122"/>
          <p:cNvSpPr txBox="1"/>
          <p:nvPr/>
        </p:nvSpPr>
        <p:spPr>
          <a:xfrm>
            <a:off x="8285225" y="3992248"/>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aphicFrame>
        <p:nvGraphicFramePr>
          <p:cNvPr id="29" name="Object 28"/>
          <p:cNvGraphicFramePr>
            <a:graphicFrameLocks noChangeAspect="1"/>
          </p:cNvGraphicFramePr>
          <p:nvPr>
            <p:extLst/>
          </p:nvPr>
        </p:nvGraphicFramePr>
        <p:xfrm>
          <a:off x="5736520" y="1999547"/>
          <a:ext cx="152400" cy="203200"/>
        </p:xfrm>
        <a:graphic>
          <a:graphicData uri="http://schemas.openxmlformats.org/presentationml/2006/ole">
            <mc:AlternateContent xmlns:mc="http://schemas.openxmlformats.org/markup-compatibility/2006">
              <mc:Choice xmlns:v="urn:schemas-microsoft-com:vml" Requires="v">
                <p:oleObj spid="_x0000_s277580" name="Equation" r:id="rId9" imgW="152400" imgH="203200" progId="Equation.3">
                  <p:embed/>
                </p:oleObj>
              </mc:Choice>
              <mc:Fallback>
                <p:oleObj name="Equation" r:id="rId9" imgW="152400" imgH="203200" progId="Equation.3">
                  <p:embed/>
                  <p:pic>
                    <p:nvPicPr>
                      <p:cNvPr id="0" name=""/>
                      <p:cNvPicPr/>
                      <p:nvPr/>
                    </p:nvPicPr>
                    <p:blipFill>
                      <a:blip r:embed="rId10"/>
                      <a:stretch>
                        <a:fillRect/>
                      </a:stretch>
                    </p:blipFill>
                    <p:spPr>
                      <a:xfrm>
                        <a:off x="5736520" y="1999547"/>
                        <a:ext cx="152400" cy="203200"/>
                      </a:xfrm>
                      <a:prstGeom prst="rect">
                        <a:avLst/>
                      </a:prstGeom>
                    </p:spPr>
                  </p:pic>
                </p:oleObj>
              </mc:Fallback>
            </mc:AlternateContent>
          </a:graphicData>
        </a:graphic>
      </p:graphicFrame>
      <p:graphicFrame>
        <p:nvGraphicFramePr>
          <p:cNvPr id="80" name="Object 79"/>
          <p:cNvGraphicFramePr>
            <a:graphicFrameLocks noChangeAspect="1"/>
          </p:cNvGraphicFramePr>
          <p:nvPr>
            <p:extLst/>
          </p:nvPr>
        </p:nvGraphicFramePr>
        <p:xfrm>
          <a:off x="5873789" y="5110492"/>
          <a:ext cx="152400" cy="203200"/>
        </p:xfrm>
        <a:graphic>
          <a:graphicData uri="http://schemas.openxmlformats.org/presentationml/2006/ole">
            <mc:AlternateContent xmlns:mc="http://schemas.openxmlformats.org/markup-compatibility/2006">
              <mc:Choice xmlns:v="urn:schemas-microsoft-com:vml" Requires="v">
                <p:oleObj spid="_x0000_s277581" name="Equation" r:id="rId11" imgW="152400" imgH="203200" progId="Equation.3">
                  <p:embed/>
                </p:oleObj>
              </mc:Choice>
              <mc:Fallback>
                <p:oleObj name="Equation" r:id="rId11" imgW="152400" imgH="203200" progId="Equation.3">
                  <p:embed/>
                  <p:pic>
                    <p:nvPicPr>
                      <p:cNvPr id="0" name=""/>
                      <p:cNvPicPr/>
                      <p:nvPr/>
                    </p:nvPicPr>
                    <p:blipFill>
                      <a:blip r:embed="rId10"/>
                      <a:stretch>
                        <a:fillRect/>
                      </a:stretch>
                    </p:blipFill>
                    <p:spPr>
                      <a:xfrm>
                        <a:off x="5873789" y="5110492"/>
                        <a:ext cx="152400" cy="203200"/>
                      </a:xfrm>
                      <a:prstGeom prst="rect">
                        <a:avLst/>
                      </a:prstGeom>
                    </p:spPr>
                  </p:pic>
                </p:oleObj>
              </mc:Fallback>
            </mc:AlternateContent>
          </a:graphicData>
        </a:graphic>
      </p:graphicFrame>
      <p:pic>
        <p:nvPicPr>
          <p:cNvPr id="81" name="Picture 80" descr="eigen_state_spac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9852" y="1244688"/>
            <a:ext cx="2142225" cy="502497"/>
          </a:xfrm>
          <a:prstGeom prst="rect">
            <a:avLst/>
          </a:prstGeom>
        </p:spPr>
      </p:pic>
      <p:sp>
        <p:nvSpPr>
          <p:cNvPr id="97" name="Title 2"/>
          <p:cNvSpPr txBox="1">
            <a:spLocks/>
          </p:cNvSpPr>
          <p:nvPr/>
        </p:nvSpPr>
        <p:spPr>
          <a:xfrm>
            <a:off x="0" y="0"/>
            <a:ext cx="9143999"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smtClean="0">
                <a:ln>
                  <a:noFill/>
                </a:ln>
                <a:solidFill>
                  <a:sysClr val="windowText" lastClr="000000"/>
                </a:solidFill>
                <a:effectLst/>
                <a:uLnTx/>
                <a:uFillTx/>
                <a:latin typeface="Helvetica"/>
                <a:ea typeface=""/>
                <a:cs typeface="Helvetica"/>
              </a:rPr>
              <a:t>Orthologs have similar internal but different external dynamic patterns during embryonic development</a:t>
            </a:r>
            <a:endParaRPr kumimoji="0" lang="en-US" sz="2800" b="0" i="0" u="none" strike="noStrike" kern="1200" cap="none" spc="0" normalizeH="0" baseline="0" noProof="0" dirty="0">
              <a:ln>
                <a:noFill/>
              </a:ln>
              <a:solidFill>
                <a:sysClr val="windowText" lastClr="000000"/>
              </a:solidFill>
              <a:effectLst/>
              <a:uLnTx/>
              <a:uFillTx/>
              <a:latin typeface="Calibri"/>
              <a:ea typeface=""/>
              <a:cs typeface=""/>
            </a:endParaRPr>
          </a:p>
        </p:txBody>
      </p:sp>
      <p:sp>
        <p:nvSpPr>
          <p:cNvPr id="98"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99940704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08" y="37561"/>
            <a:ext cx="9762205" cy="948848"/>
          </a:xfrm>
        </p:spPr>
        <p:txBody>
          <a:bodyPr/>
          <a:lstStyle/>
          <a:p>
            <a:r>
              <a:rPr lang="en-US" sz="2000" dirty="0" smtClean="0"/>
              <a:t>Projection back to gene space to get gene coefficients on </a:t>
            </a:r>
            <a:r>
              <a:rPr lang="en-US" sz="2000" dirty="0" err="1" smtClean="0"/>
              <a:t>iPDPs</a:t>
            </a:r>
            <a:endParaRPr lang="en-US" sz="2000" dirty="0"/>
          </a:p>
        </p:txBody>
      </p:sp>
      <mc:AlternateContent xmlns:mc="http://schemas.openxmlformats.org/markup-compatibility/2006" xmlns:a14="http://schemas.microsoft.com/office/drawing/2010/main">
        <mc:Choice Requires="a14">
          <p:sp>
            <p:nvSpPr>
              <p:cNvPr id="4" name="Rectangle 3"/>
              <p:cNvSpPr/>
              <p:nvPr/>
            </p:nvSpPr>
            <p:spPr>
              <a:xfrm>
                <a:off x="417594" y="1682737"/>
                <a:ext cx="4155622" cy="1830950"/>
              </a:xfrm>
              <a:prstGeom prst="rect">
                <a:avLst/>
              </a:prstGeom>
            </p:spPr>
            <p:txBody>
              <a:bodyPr wrap="square">
                <a:spAutoFit/>
              </a:bodyPr>
              <a:lstStyle/>
              <a:p>
                <a:pPr fontAlgn="auto">
                  <a:lnSpc>
                    <a:spcPct val="150000"/>
                  </a:lnSpc>
                  <a:spcBef>
                    <a:spcPts val="0"/>
                  </a:spcBef>
                  <a:spcAft>
                    <a:spcPts val="0"/>
                  </a:spcAft>
                </a:pPr>
                <a14:m>
                  <m:oMath xmlns:m="http://schemas.openxmlformats.org/officeDocument/2006/math">
                    <m:sSubSup>
                      <m:sSubSupPr>
                        <m:ctrlPr>
                          <a:rPr lang="en-US" sz="1350" b="0" i="1">
                            <a:solidFill>
                              <a:srgbClr val="000000"/>
                            </a:solidFill>
                            <a:latin typeface="Cambria Math" charset="0"/>
                            <a:ea typeface=""/>
                            <a:cs typeface=""/>
                          </a:rPr>
                        </m:ctrlPr>
                      </m:sSubSupPr>
                      <m:e>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
                                <a:cs typeface=""/>
                              </a:rPr>
                              <m:t>𝑋</m:t>
                            </m:r>
                          </m:e>
                        </m:acc>
                      </m:e>
                      <m:sub>
                        <m:r>
                          <a:rPr lang="en-US" sz="1350" b="0" i="1">
                            <a:solidFill>
                              <a:srgbClr val="000000"/>
                            </a:solidFill>
                            <a:latin typeface="Cambria Math" charset="0"/>
                            <a:ea typeface=""/>
                            <a:cs typeface=""/>
                          </a:rPr>
                          <m:t>𝑡</m:t>
                        </m:r>
                      </m:sub>
                      <m:sup>
                        <m:r>
                          <m:rPr>
                            <m:sty m:val="p"/>
                          </m:rPr>
                          <a:rPr lang="en-US" sz="1350" b="0">
                            <a:solidFill>
                              <a:srgbClr val="000000"/>
                            </a:solidFill>
                            <a:latin typeface="Cambria Math" charset="0"/>
                            <a:ea typeface=""/>
                            <a:cs typeface=""/>
                          </a:rPr>
                          <m:t>INT</m:t>
                        </m:r>
                      </m:sup>
                    </m:sSubSup>
                    <m:r>
                      <a:rPr lang="en-US" sz="1350" b="0" i="1">
                        <a:solidFill>
                          <a:srgbClr val="000000"/>
                        </a:solidFill>
                        <a:latin typeface="Cambria Math" charset="0"/>
                        <a:ea typeface=""/>
                        <a:cs typeface=""/>
                      </a:rPr>
                      <m:t>=</m:t>
                    </m:r>
                    <m:nary>
                      <m:naryPr>
                        <m:chr m:val="∑"/>
                        <m:limLoc m:val="undOvr"/>
                        <m:ctrlPr>
                          <a:rPr lang="en-US" sz="1350" b="0" i="1">
                            <a:solidFill>
                              <a:srgbClr val="000000"/>
                            </a:solidFill>
                            <a:latin typeface="Cambria Math" charset="0"/>
                            <a:ea typeface=""/>
                            <a:cs typeface=""/>
                          </a:rPr>
                        </m:ctrlPr>
                      </m:naryPr>
                      <m:sub>
                        <m:r>
                          <a:rPr lang="en-US" sz="1350" b="0" i="1">
                            <a:solidFill>
                              <a:srgbClr val="000000"/>
                            </a:solidFill>
                            <a:latin typeface="Cambria Math" charset="0"/>
                            <a:ea typeface=""/>
                            <a:cs typeface=""/>
                          </a:rPr>
                          <m:t>𝑝</m:t>
                        </m:r>
                        <m:r>
                          <a:rPr lang="en-US" sz="1350" b="0" i="1">
                            <a:solidFill>
                              <a:srgbClr val="000000"/>
                            </a:solidFill>
                            <a:latin typeface="Cambria Math" charset="0"/>
                            <a:ea typeface=""/>
                            <a:cs typeface=""/>
                          </a:rPr>
                          <m:t>=1</m:t>
                        </m:r>
                      </m:sub>
                      <m:sup>
                        <m:sSub>
                          <m:sSubPr>
                            <m:ctrlPr>
                              <a:rPr lang="en-US" sz="1350" b="0" i="1">
                                <a:solidFill>
                                  <a:srgbClr val="000000"/>
                                </a:solidFill>
                                <a:latin typeface="Cambria Math" charset="0"/>
                                <a:ea typeface=""/>
                                <a:cs typeface=""/>
                              </a:rPr>
                            </m:ctrlPr>
                          </m:sSubPr>
                          <m:e>
                            <m:r>
                              <a:rPr lang="en-US" sz="1350" b="0" i="1">
                                <a:solidFill>
                                  <a:srgbClr val="000000"/>
                                </a:solidFill>
                                <a:latin typeface="Cambria Math" charset="0"/>
                                <a:ea typeface=""/>
                                <a:cs typeface=""/>
                              </a:rPr>
                              <m:t>𝑀</m:t>
                            </m:r>
                          </m:e>
                          <m:sub>
                            <m:r>
                              <a:rPr lang="en-US" sz="1350" b="0" i="1">
                                <a:solidFill>
                                  <a:srgbClr val="000000"/>
                                </a:solidFill>
                                <a:latin typeface="Cambria Math" charset="0"/>
                                <a:ea typeface=""/>
                                <a:cs typeface=""/>
                              </a:rPr>
                              <m:t>1</m:t>
                            </m:r>
                          </m:sub>
                        </m:sSub>
                      </m:sup>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𝜆</m:t>
                            </m:r>
                          </m:e>
                          <m:sub>
                            <m:r>
                              <a:rPr lang="en-US" sz="1350" b="0" i="1">
                                <a:solidFill>
                                  <a:srgbClr val="000000"/>
                                </a:solidFill>
                                <a:latin typeface="Cambria Math" charset="0"/>
                                <a:ea typeface=""/>
                                <a:cs typeface=""/>
                              </a:rPr>
                              <m:t>𝑝</m:t>
                            </m:r>
                          </m:sub>
                          <m:sup>
                            <m:r>
                              <a:rPr lang="en-US" sz="1350" b="0" i="1">
                                <a:solidFill>
                                  <a:srgbClr val="000000"/>
                                </a:solidFill>
                                <a:latin typeface="Cambria Math" charset="0"/>
                                <a:ea typeface=""/>
                                <a:cs typeface=""/>
                              </a:rPr>
                              <m:t>𝑡</m:t>
                            </m:r>
                          </m:sup>
                        </m:sSubSup>
                        <m:sSub>
                          <m:sSubPr>
                            <m:ctrlPr>
                              <a:rPr lang="en-US" sz="1350" b="0" i="1">
                                <a:solidFill>
                                  <a:srgbClr val="000000"/>
                                </a:solidFill>
                                <a:latin typeface="Cambria Math" charset="0"/>
                                <a:ea typeface=""/>
                                <a:cs typeface=""/>
                              </a:rPr>
                            </m:ctrlPr>
                          </m:sSubPr>
                          <m:e>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
                                    <a:cs typeface=""/>
                                  </a:rPr>
                                  <m:t>𝐾</m:t>
                                </m:r>
                              </m:e>
                            </m:acc>
                          </m:e>
                          <m:sub>
                            <m:r>
                              <a:rPr lang="en-US" sz="1350" b="0" i="1">
                                <a:solidFill>
                                  <a:srgbClr val="000000"/>
                                </a:solidFill>
                                <a:latin typeface="Cambria Math" charset="0"/>
                                <a:ea typeface=""/>
                                <a:cs typeface=""/>
                              </a:rPr>
                              <m:t>𝑝</m:t>
                            </m:r>
                          </m:sub>
                        </m:sSub>
                      </m:e>
                    </m:nary>
                  </m:oMath>
                </a14:m>
                <a:r>
                  <a:rPr lang="en-US" sz="1350" b="0" dirty="0">
                    <a:solidFill>
                      <a:srgbClr val="000000"/>
                    </a:solidFill>
                    <a:latin typeface="Arial"/>
                    <a:ea typeface=""/>
                    <a:cs typeface=""/>
                  </a:rPr>
                  <a:t>; i.e., the internally driven component of </a:t>
                </a:r>
                <a:r>
                  <a:rPr lang="en-US" sz="1350" b="0" i="1" dirty="0" err="1">
                    <a:solidFill>
                      <a:srgbClr val="000000"/>
                    </a:solidFill>
                    <a:latin typeface="Arial"/>
                    <a:ea typeface=""/>
                    <a:cs typeface=""/>
                  </a:rPr>
                  <a:t>i</a:t>
                </a:r>
                <a:r>
                  <a:rPr lang="en-US" sz="1350" b="0" baseline="30000" dirty="0" err="1">
                    <a:solidFill>
                      <a:srgbClr val="000000"/>
                    </a:solidFill>
                    <a:latin typeface="Arial"/>
                    <a:ea typeface=""/>
                    <a:cs typeface=""/>
                  </a:rPr>
                  <a:t>th</a:t>
                </a:r>
                <a:r>
                  <a:rPr lang="en-US" sz="1350" b="0" dirty="0">
                    <a:solidFill>
                      <a:srgbClr val="000000"/>
                    </a:solidFill>
                    <a:latin typeface="Arial"/>
                    <a:ea typeface=""/>
                    <a:cs typeface=""/>
                  </a:rPr>
                  <a:t> meta-gene’s expression across all time points,  </a:t>
                </a:r>
                <a14:m>
                  <m:oMath xmlns:m="http://schemas.openxmlformats.org/officeDocument/2006/math">
                    <m:d>
                      <m:dPr>
                        <m:begChr m:val="["/>
                        <m:endChr m:val="]"/>
                        <m:ctrlPr>
                          <a:rPr lang="en-US" sz="1350" b="0" i="1">
                            <a:solidFill>
                              <a:srgbClr val="000000"/>
                            </a:solidFill>
                            <a:latin typeface="Cambria Math" charset="0"/>
                            <a:ea typeface=""/>
                            <a:cs typeface=""/>
                          </a:rPr>
                        </m:ctrlPr>
                      </m:dPr>
                      <m:e>
                        <m:m>
                          <m:mPr>
                            <m:mcs>
                              <m:mc>
                                <m:mcPr>
                                  <m:count m:val="2"/>
                                  <m:mcJc m:val="center"/>
                                </m:mcPr>
                              </m:mc>
                            </m:mcs>
                            <m:ctrlPr>
                              <a:rPr lang="en-US" sz="1350" b="0" i="1">
                                <a:solidFill>
                                  <a:srgbClr val="000000"/>
                                </a:solidFill>
                                <a:latin typeface="Cambria Math" charset="0"/>
                                <a:ea typeface=""/>
                                <a:cs typeface=""/>
                              </a:rPr>
                            </m:ctrlPr>
                          </m:mPr>
                          <m:mr>
                            <m:e>
                              <m:m>
                                <m:mPr>
                                  <m:mcs>
                                    <m:mc>
                                      <m:mcPr>
                                        <m:count m:val="2"/>
                                        <m:mcJc m:val="center"/>
                                      </m:mcPr>
                                    </m:mc>
                                  </m:mcs>
                                  <m:ctrlPr>
                                    <a:rPr lang="en-US" sz="1350" b="0" i="1">
                                      <a:solidFill>
                                        <a:srgbClr val="000000"/>
                                      </a:solidFill>
                                      <a:latin typeface="Cambria Math" charset="0"/>
                                      <a:ea typeface=""/>
                                      <a:cs typeface=""/>
                                    </a:rPr>
                                  </m:ctrlPr>
                                </m:mPr>
                                <m:mr>
                                  <m:e>
                                    <m:sSubSup>
                                      <m:sSubSupPr>
                                        <m:ctrlPr>
                                          <a:rPr lang="en-US" sz="1350" b="0" i="1">
                                            <a:solidFill>
                                              <a:srgbClr val="000000"/>
                                            </a:solidFill>
                                            <a:latin typeface="Cambria Math" charset="0"/>
                                            <a:ea typeface=""/>
                                            <a:cs typeface=""/>
                                          </a:rPr>
                                        </m:ctrlPr>
                                      </m:sSubSupPr>
                                      <m:e>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
                                                <a:cs typeface=""/>
                                              </a:rPr>
                                              <m:t>𝑋</m:t>
                                            </m:r>
                                          </m:e>
                                        </m:acc>
                                      </m:e>
                                      <m:sub>
                                        <m:r>
                                          <a:rPr lang="en-US" sz="1350" b="0" i="1">
                                            <a:solidFill>
                                              <a:srgbClr val="000000"/>
                                            </a:solidFill>
                                            <a:latin typeface="Cambria Math" charset="0"/>
                                            <a:ea typeface=""/>
                                            <a:cs typeface=""/>
                                          </a:rPr>
                                          <m:t>1</m:t>
                                        </m:r>
                                      </m:sub>
                                      <m:sup>
                                        <m:r>
                                          <m:rPr>
                                            <m:sty m:val="p"/>
                                          </m:rPr>
                                          <a:rPr lang="en-US" sz="1350" b="0">
                                            <a:solidFill>
                                              <a:srgbClr val="000000"/>
                                            </a:solidFill>
                                            <a:latin typeface="Cambria Math" charset="0"/>
                                            <a:ea typeface=""/>
                                            <a:cs typeface=""/>
                                          </a:rPr>
                                          <m:t>INT</m:t>
                                        </m:r>
                                      </m:sup>
                                    </m:sSubSup>
                                    <m:r>
                                      <a:rPr lang="en-US" sz="1350" b="0" i="1">
                                        <a:solidFill>
                                          <a:srgbClr val="000000"/>
                                        </a:solidFill>
                                        <a:latin typeface="Cambria Math" charset="0"/>
                                        <a:ea typeface=""/>
                                        <a:cs typeface=""/>
                                      </a:rPr>
                                      <m:t>(</m:t>
                                    </m:r>
                                    <m:r>
                                      <a:rPr lang="en-US" sz="1350" b="0" i="1">
                                        <a:solidFill>
                                          <a:srgbClr val="000000"/>
                                        </a:solidFill>
                                        <a:latin typeface="Cambria Math" charset="0"/>
                                        <a:ea typeface=""/>
                                        <a:cs typeface=""/>
                                      </a:rPr>
                                      <m:t>𝑖</m:t>
                                    </m:r>
                                    <m:r>
                                      <a:rPr lang="en-US" sz="1350" b="0" i="1">
                                        <a:solidFill>
                                          <a:srgbClr val="000000"/>
                                        </a:solidFill>
                                        <a:latin typeface="Cambria Math" charset="0"/>
                                        <a:ea typeface=""/>
                                        <a:cs typeface=""/>
                                      </a:rPr>
                                      <m:t>)</m:t>
                                    </m:r>
                                  </m:e>
                                  <m:e>
                                    <m:sSubSup>
                                      <m:sSubSupPr>
                                        <m:ctrlPr>
                                          <a:rPr lang="en-US" sz="1350" b="0" i="1">
                                            <a:solidFill>
                                              <a:srgbClr val="000000"/>
                                            </a:solidFill>
                                            <a:latin typeface="Cambria Math" charset="0"/>
                                            <a:ea typeface=""/>
                                            <a:cs typeface=""/>
                                          </a:rPr>
                                        </m:ctrlPr>
                                      </m:sSubSupPr>
                                      <m:e>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
                                                <a:cs typeface=""/>
                                              </a:rPr>
                                              <m:t>𝑋</m:t>
                                            </m:r>
                                          </m:e>
                                        </m:acc>
                                      </m:e>
                                      <m:sub>
                                        <m:r>
                                          <a:rPr lang="en-US" sz="1350" b="0" i="1">
                                            <a:solidFill>
                                              <a:srgbClr val="000000"/>
                                            </a:solidFill>
                                            <a:latin typeface="Cambria Math" charset="0"/>
                                            <a:ea typeface=""/>
                                            <a:cs typeface=""/>
                                          </a:rPr>
                                          <m:t>2</m:t>
                                        </m:r>
                                      </m:sub>
                                      <m:sup>
                                        <m:r>
                                          <m:rPr>
                                            <m:sty m:val="p"/>
                                          </m:rPr>
                                          <a:rPr lang="en-US" sz="1350" b="0">
                                            <a:solidFill>
                                              <a:srgbClr val="000000"/>
                                            </a:solidFill>
                                            <a:latin typeface="Cambria Math" charset="0"/>
                                            <a:ea typeface=""/>
                                            <a:cs typeface=""/>
                                          </a:rPr>
                                          <m:t>INT</m:t>
                                        </m:r>
                                      </m:sup>
                                    </m:sSubSup>
                                    <m:r>
                                      <a:rPr lang="en-US" sz="1350" b="0" i="1">
                                        <a:solidFill>
                                          <a:srgbClr val="000000"/>
                                        </a:solidFill>
                                        <a:latin typeface="Cambria Math" charset="0"/>
                                        <a:ea typeface=""/>
                                        <a:cs typeface=""/>
                                      </a:rPr>
                                      <m:t>(</m:t>
                                    </m:r>
                                    <m:r>
                                      <a:rPr lang="en-US" sz="1350" b="0" i="1">
                                        <a:solidFill>
                                          <a:srgbClr val="000000"/>
                                        </a:solidFill>
                                        <a:latin typeface="Cambria Math" charset="0"/>
                                        <a:ea typeface=""/>
                                        <a:cs typeface=""/>
                                      </a:rPr>
                                      <m:t>𝑖</m:t>
                                    </m:r>
                                    <m:r>
                                      <a:rPr lang="en-US" sz="1350" b="0" i="1">
                                        <a:solidFill>
                                          <a:srgbClr val="000000"/>
                                        </a:solidFill>
                                        <a:latin typeface="Cambria Math" charset="0"/>
                                        <a:ea typeface=""/>
                                        <a:cs typeface=""/>
                                      </a:rPr>
                                      <m:t>)</m:t>
                                    </m:r>
                                  </m:e>
                                </m:mr>
                              </m:m>
                            </m:e>
                            <m:e>
                              <m:m>
                                <m:mPr>
                                  <m:mcs>
                                    <m:mc>
                                      <m:mcPr>
                                        <m:count m:val="2"/>
                                        <m:mcJc m:val="center"/>
                                      </m:mcPr>
                                    </m:mc>
                                  </m:mcs>
                                  <m:ctrlPr>
                                    <a:rPr lang="en-US" sz="1350" b="0" i="1">
                                      <a:solidFill>
                                        <a:srgbClr val="000000"/>
                                      </a:solidFill>
                                      <a:latin typeface="Cambria Math" charset="0"/>
                                      <a:ea typeface=""/>
                                      <a:cs typeface=""/>
                                    </a:rPr>
                                  </m:ctrlPr>
                                </m:mPr>
                                <m:mr>
                                  <m:e>
                                    <m:r>
                                      <a:rPr lang="en-US" sz="1350" b="0" i="1">
                                        <a:solidFill>
                                          <a:srgbClr val="000000"/>
                                        </a:solidFill>
                                        <a:latin typeface="Cambria Math" charset="0"/>
                                        <a:ea typeface=""/>
                                        <a:cs typeface=""/>
                                      </a:rPr>
                                      <m:t>…</m:t>
                                    </m:r>
                                  </m:e>
                                  <m:e>
                                    <m:sSubSup>
                                      <m:sSubSupPr>
                                        <m:ctrlPr>
                                          <a:rPr lang="en-US" sz="1350" b="0" i="1">
                                            <a:solidFill>
                                              <a:srgbClr val="000000"/>
                                            </a:solidFill>
                                            <a:latin typeface="Cambria Math" charset="0"/>
                                            <a:ea typeface=""/>
                                            <a:cs typeface=""/>
                                          </a:rPr>
                                        </m:ctrlPr>
                                      </m:sSubSupPr>
                                      <m:e>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
                                                <a:cs typeface=""/>
                                              </a:rPr>
                                              <m:t>𝑋</m:t>
                                            </m:r>
                                          </m:e>
                                        </m:acc>
                                      </m:e>
                                      <m:sub>
                                        <m:r>
                                          <a:rPr lang="en-US" sz="1350" b="0" i="1">
                                            <a:solidFill>
                                              <a:srgbClr val="000000"/>
                                            </a:solidFill>
                                            <a:latin typeface="Cambria Math" charset="0"/>
                                            <a:ea typeface=""/>
                                            <a:cs typeface=""/>
                                          </a:rPr>
                                          <m:t>𝑇</m:t>
                                        </m:r>
                                      </m:sub>
                                      <m:sup>
                                        <m:r>
                                          <m:rPr>
                                            <m:sty m:val="p"/>
                                          </m:rPr>
                                          <a:rPr lang="en-US" sz="1350" b="0">
                                            <a:solidFill>
                                              <a:srgbClr val="000000"/>
                                            </a:solidFill>
                                            <a:latin typeface="Cambria Math" charset="0"/>
                                            <a:ea typeface=""/>
                                            <a:cs typeface=""/>
                                          </a:rPr>
                                          <m:t>INT</m:t>
                                        </m:r>
                                      </m:sup>
                                    </m:sSubSup>
                                    <m:r>
                                      <a:rPr lang="en-US" sz="1350" b="0" i="1">
                                        <a:solidFill>
                                          <a:srgbClr val="000000"/>
                                        </a:solidFill>
                                        <a:latin typeface="Cambria Math" charset="0"/>
                                        <a:ea typeface=""/>
                                        <a:cs typeface=""/>
                                      </a:rPr>
                                      <m:t>(</m:t>
                                    </m:r>
                                    <m:r>
                                      <a:rPr lang="en-US" sz="1350" b="0" i="1">
                                        <a:solidFill>
                                          <a:srgbClr val="000000"/>
                                        </a:solidFill>
                                        <a:latin typeface="Cambria Math" charset="0"/>
                                        <a:ea typeface=""/>
                                        <a:cs typeface=""/>
                                      </a:rPr>
                                      <m:t>𝑖</m:t>
                                    </m:r>
                                    <m:r>
                                      <a:rPr lang="en-US" sz="1350" b="0" i="1">
                                        <a:solidFill>
                                          <a:srgbClr val="000000"/>
                                        </a:solidFill>
                                        <a:latin typeface="Cambria Math" charset="0"/>
                                        <a:ea typeface=""/>
                                        <a:cs typeface=""/>
                                      </a:rPr>
                                      <m:t>)</m:t>
                                    </m:r>
                                  </m:e>
                                </m:mr>
                              </m:m>
                            </m:e>
                          </m:mr>
                        </m:m>
                      </m:e>
                    </m:d>
                    <m:r>
                      <a:rPr lang="en-US" sz="1350" b="0" i="1">
                        <a:solidFill>
                          <a:srgbClr val="000000"/>
                        </a:solidFill>
                        <a:latin typeface="Cambria Math" charset="0"/>
                        <a:ea typeface=""/>
                        <a:cs typeface=""/>
                      </a:rPr>
                      <m:t>=</m:t>
                    </m:r>
                    <m:nary>
                      <m:naryPr>
                        <m:chr m:val="∑"/>
                        <m:limLoc m:val="undOvr"/>
                        <m:ctrlPr>
                          <a:rPr lang="en-US" sz="1350" b="0" i="1">
                            <a:solidFill>
                              <a:srgbClr val="000000"/>
                            </a:solidFill>
                            <a:latin typeface="Cambria Math" charset="0"/>
                            <a:ea typeface=""/>
                            <a:cs typeface=""/>
                          </a:rPr>
                        </m:ctrlPr>
                      </m:naryPr>
                      <m:sub>
                        <m:r>
                          <a:rPr lang="en-US" sz="1350" b="0" i="1">
                            <a:solidFill>
                              <a:srgbClr val="000000"/>
                            </a:solidFill>
                            <a:latin typeface="Cambria Math" charset="0"/>
                            <a:ea typeface=""/>
                            <a:cs typeface=""/>
                          </a:rPr>
                          <m:t>𝑝</m:t>
                        </m:r>
                        <m:r>
                          <a:rPr lang="en-US" sz="1350" b="0" i="1">
                            <a:solidFill>
                              <a:srgbClr val="000000"/>
                            </a:solidFill>
                            <a:latin typeface="Cambria Math" charset="0"/>
                            <a:ea typeface=""/>
                            <a:cs typeface=""/>
                          </a:rPr>
                          <m:t>=1</m:t>
                        </m:r>
                      </m:sub>
                      <m:sup>
                        <m:sSub>
                          <m:sSubPr>
                            <m:ctrlPr>
                              <a:rPr lang="en-US" sz="1350" b="0" i="1">
                                <a:solidFill>
                                  <a:srgbClr val="000000"/>
                                </a:solidFill>
                                <a:latin typeface="Cambria Math" charset="0"/>
                                <a:ea typeface=""/>
                                <a:cs typeface=""/>
                              </a:rPr>
                            </m:ctrlPr>
                          </m:sSubPr>
                          <m:e>
                            <m:r>
                              <a:rPr lang="en-US" sz="1350" b="0" i="1">
                                <a:solidFill>
                                  <a:srgbClr val="000000"/>
                                </a:solidFill>
                                <a:latin typeface="Cambria Math" charset="0"/>
                                <a:ea typeface=""/>
                                <a:cs typeface=""/>
                              </a:rPr>
                              <m:t>𝑀</m:t>
                            </m:r>
                          </m:e>
                          <m:sub>
                            <m:r>
                              <a:rPr lang="en-US" sz="1350" b="0" i="1">
                                <a:solidFill>
                                  <a:srgbClr val="000000"/>
                                </a:solidFill>
                                <a:latin typeface="Cambria Math" charset="0"/>
                                <a:ea typeface=""/>
                                <a:cs typeface=""/>
                              </a:rPr>
                              <m:t>1</m:t>
                            </m:r>
                          </m:sub>
                        </m:sSub>
                      </m:sup>
                      <m:e>
                        <m:sSub>
                          <m:sSubPr>
                            <m:ctrlPr>
                              <a:rPr lang="en-US" sz="1350" b="0" i="1">
                                <a:solidFill>
                                  <a:srgbClr val="000000"/>
                                </a:solidFill>
                                <a:latin typeface="Cambria Math" charset="0"/>
                                <a:ea typeface=""/>
                                <a:cs typeface=""/>
                              </a:rPr>
                            </m:ctrlPr>
                          </m:sSubPr>
                          <m:e>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
                                    <a:cs typeface=""/>
                                  </a:rPr>
                                  <m:t>𝐾</m:t>
                                </m:r>
                              </m:e>
                            </m:acc>
                          </m:e>
                          <m:sub>
                            <m:r>
                              <a:rPr lang="en-US" sz="1350" b="0" i="1">
                                <a:solidFill>
                                  <a:srgbClr val="000000"/>
                                </a:solidFill>
                                <a:latin typeface="Cambria Math" charset="0"/>
                                <a:ea typeface=""/>
                                <a:cs typeface=""/>
                              </a:rPr>
                              <m:t>𝑝</m:t>
                            </m:r>
                          </m:sub>
                        </m:sSub>
                        <m:d>
                          <m:dPr>
                            <m:ctrlPr>
                              <a:rPr lang="en-US" sz="1350" b="0" i="1">
                                <a:solidFill>
                                  <a:srgbClr val="000000"/>
                                </a:solidFill>
                                <a:latin typeface="Cambria Math" charset="0"/>
                                <a:ea typeface=""/>
                                <a:cs typeface=""/>
                              </a:rPr>
                            </m:ctrlPr>
                          </m:dPr>
                          <m:e>
                            <m:r>
                              <a:rPr lang="en-US" sz="1350" b="0" i="1">
                                <a:solidFill>
                                  <a:srgbClr val="000000"/>
                                </a:solidFill>
                                <a:latin typeface="Cambria Math" charset="0"/>
                                <a:ea typeface=""/>
                                <a:cs typeface=""/>
                              </a:rPr>
                              <m:t>𝑖</m:t>
                            </m:r>
                          </m:e>
                        </m:d>
                        <m:limLow>
                          <m:limLowPr>
                            <m:ctrlPr>
                              <a:rPr lang="en-US" sz="1350" b="0" i="1">
                                <a:solidFill>
                                  <a:srgbClr val="000000"/>
                                </a:solidFill>
                                <a:latin typeface="Cambria Math" charset="0"/>
                                <a:ea typeface=""/>
                                <a:cs typeface=""/>
                              </a:rPr>
                            </m:ctrlPr>
                          </m:limLowPr>
                          <m:e>
                            <m:groupChr>
                              <m:groupChrPr>
                                <m:chr m:val="⏟"/>
                                <m:ctrlPr>
                                  <a:rPr lang="en-US" sz="1350" b="0" i="1">
                                    <a:solidFill>
                                      <a:srgbClr val="000000"/>
                                    </a:solidFill>
                                    <a:latin typeface="Cambria Math" charset="0"/>
                                    <a:ea typeface=""/>
                                    <a:cs typeface=""/>
                                  </a:rPr>
                                </m:ctrlPr>
                              </m:groupChrPr>
                              <m:e>
                                <m:d>
                                  <m:dPr>
                                    <m:begChr m:val="["/>
                                    <m:endChr m:val="]"/>
                                    <m:ctrlPr>
                                      <a:rPr lang="en-US" sz="1350" b="0" i="1">
                                        <a:solidFill>
                                          <a:srgbClr val="000000"/>
                                        </a:solidFill>
                                        <a:latin typeface="Cambria Math" charset="0"/>
                                        <a:ea typeface=""/>
                                        <a:cs typeface=""/>
                                      </a:rPr>
                                    </m:ctrlPr>
                                  </m:dPr>
                                  <m:e>
                                    <m:m>
                                      <m:mPr>
                                        <m:mcs>
                                          <m:mc>
                                            <m:mcPr>
                                              <m:count m:val="2"/>
                                              <m:mcJc m:val="center"/>
                                            </m:mcPr>
                                          </m:mc>
                                        </m:mcs>
                                        <m:ctrlPr>
                                          <a:rPr lang="en-US" sz="1350" b="0" i="1">
                                            <a:solidFill>
                                              <a:srgbClr val="000000"/>
                                            </a:solidFill>
                                            <a:latin typeface="Cambria Math" charset="0"/>
                                            <a:ea typeface=""/>
                                            <a:cs typeface=""/>
                                          </a:rPr>
                                        </m:ctrlPr>
                                      </m:mPr>
                                      <m:mr>
                                        <m:e>
                                          <m:m>
                                            <m:mPr>
                                              <m:mcs>
                                                <m:mc>
                                                  <m:mcPr>
                                                    <m:count m:val="2"/>
                                                    <m:mcJc m:val="center"/>
                                                  </m:mcPr>
                                                </m:mc>
                                              </m:mcs>
                                              <m:ctrlPr>
                                                <a:rPr lang="en-US" sz="1350" b="0" i="1">
                                                  <a:solidFill>
                                                    <a:srgbClr val="000000"/>
                                                  </a:solidFill>
                                                  <a:latin typeface="Cambria Math" charset="0"/>
                                                  <a:ea typeface=""/>
                                                  <a:cs typeface=""/>
                                                </a:rPr>
                                              </m:ctrlPr>
                                            </m:mPr>
                                            <m:mr>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𝜆</m:t>
                                                    </m:r>
                                                  </m:e>
                                                  <m:sub>
                                                    <m:r>
                                                      <a:rPr lang="en-US" sz="1350" b="0" i="1">
                                                        <a:solidFill>
                                                          <a:srgbClr val="000000"/>
                                                        </a:solidFill>
                                                        <a:latin typeface="Cambria Math" charset="0"/>
                                                        <a:ea typeface=""/>
                                                        <a:cs typeface=""/>
                                                      </a:rPr>
                                                      <m:t>𝑝</m:t>
                                                    </m:r>
                                                  </m:sub>
                                                  <m:sup>
                                                    <m:r>
                                                      <a:rPr lang="en-US" sz="1350" b="0" i="1">
                                                        <a:solidFill>
                                                          <a:srgbClr val="000000"/>
                                                        </a:solidFill>
                                                        <a:latin typeface="Cambria Math" charset="0"/>
                                                        <a:ea typeface=""/>
                                                        <a:cs typeface=""/>
                                                      </a:rPr>
                                                      <m:t>1</m:t>
                                                    </m:r>
                                                  </m:sup>
                                                </m:sSubSup>
                                              </m:e>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𝜆</m:t>
                                                    </m:r>
                                                  </m:e>
                                                  <m:sub>
                                                    <m:r>
                                                      <a:rPr lang="en-US" sz="1350" b="0" i="1">
                                                        <a:solidFill>
                                                          <a:srgbClr val="000000"/>
                                                        </a:solidFill>
                                                        <a:latin typeface="Cambria Math" charset="0"/>
                                                        <a:ea typeface=""/>
                                                        <a:cs typeface=""/>
                                                      </a:rPr>
                                                      <m:t>𝑝</m:t>
                                                    </m:r>
                                                  </m:sub>
                                                  <m:sup>
                                                    <m:r>
                                                      <a:rPr lang="en-US" sz="1350" b="0" i="1">
                                                        <a:solidFill>
                                                          <a:srgbClr val="000000"/>
                                                        </a:solidFill>
                                                        <a:latin typeface="Cambria Math" charset="0"/>
                                                        <a:ea typeface=""/>
                                                        <a:cs typeface=""/>
                                                      </a:rPr>
                                                      <m:t>2</m:t>
                                                    </m:r>
                                                  </m:sup>
                                                </m:sSubSup>
                                              </m:e>
                                            </m:mr>
                                          </m:m>
                                        </m:e>
                                        <m:e>
                                          <m:m>
                                            <m:mPr>
                                              <m:mcs>
                                                <m:mc>
                                                  <m:mcPr>
                                                    <m:count m:val="2"/>
                                                    <m:mcJc m:val="center"/>
                                                  </m:mcPr>
                                                </m:mc>
                                              </m:mcs>
                                              <m:ctrlPr>
                                                <a:rPr lang="en-US" sz="1350" b="0" i="1">
                                                  <a:solidFill>
                                                    <a:srgbClr val="000000"/>
                                                  </a:solidFill>
                                                  <a:latin typeface="Cambria Math" charset="0"/>
                                                  <a:ea typeface=""/>
                                                  <a:cs typeface=""/>
                                                </a:rPr>
                                              </m:ctrlPr>
                                            </m:mPr>
                                            <m:mr>
                                              <m:e>
                                                <m:r>
                                                  <a:rPr lang="en-US" sz="1350" b="0" i="1">
                                                    <a:solidFill>
                                                      <a:srgbClr val="000000"/>
                                                    </a:solidFill>
                                                    <a:latin typeface="Cambria Math" charset="0"/>
                                                    <a:ea typeface=""/>
                                                    <a:cs typeface=""/>
                                                  </a:rPr>
                                                  <m:t>…</m:t>
                                                </m:r>
                                              </m:e>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𝜆</m:t>
                                                    </m:r>
                                                  </m:e>
                                                  <m:sub>
                                                    <m:r>
                                                      <a:rPr lang="en-US" sz="1350" b="0" i="1">
                                                        <a:solidFill>
                                                          <a:srgbClr val="000000"/>
                                                        </a:solidFill>
                                                        <a:latin typeface="Cambria Math" charset="0"/>
                                                        <a:ea typeface=""/>
                                                        <a:cs typeface=""/>
                                                      </a:rPr>
                                                      <m:t>𝑝</m:t>
                                                    </m:r>
                                                  </m:sub>
                                                  <m:sup>
                                                    <m:r>
                                                      <a:rPr lang="en-US" sz="1350" b="0" i="1">
                                                        <a:solidFill>
                                                          <a:srgbClr val="000000"/>
                                                        </a:solidFill>
                                                        <a:latin typeface="Cambria Math" charset="0"/>
                                                        <a:ea typeface=""/>
                                                        <a:cs typeface=""/>
                                                      </a:rPr>
                                                      <m:t>𝑇</m:t>
                                                    </m:r>
                                                  </m:sup>
                                                </m:sSubSup>
                                              </m:e>
                                            </m:mr>
                                          </m:m>
                                        </m:e>
                                      </m:mr>
                                    </m:m>
                                  </m:e>
                                </m:d>
                              </m:e>
                            </m:groupChr>
                          </m:e>
                          <m:lim>
                            <m:sSup>
                              <m:sSupPr>
                                <m:ctrlPr>
                                  <a:rPr lang="en-US" sz="1350" b="0" i="1">
                                    <a:solidFill>
                                      <a:srgbClr val="000000"/>
                                    </a:solidFill>
                                    <a:latin typeface="Cambria Math" charset="0"/>
                                    <a:ea typeface=""/>
                                    <a:cs typeface=""/>
                                  </a:rPr>
                                </m:ctrlPr>
                              </m:sSupPr>
                              <m:e>
                                <m:r>
                                  <a:rPr lang="en-US" sz="1350" b="0" i="1">
                                    <a:solidFill>
                                      <a:srgbClr val="000000"/>
                                    </a:solidFill>
                                    <a:latin typeface="Cambria Math" charset="0"/>
                                    <a:ea typeface=""/>
                                    <a:cs typeface=""/>
                                  </a:rPr>
                                  <m:t>𝑝</m:t>
                                </m:r>
                              </m:e>
                              <m:sup>
                                <m:r>
                                  <m:rPr>
                                    <m:sty m:val="p"/>
                                  </m:rPr>
                                  <a:rPr lang="en-US" sz="1350" b="0">
                                    <a:solidFill>
                                      <a:srgbClr val="000000"/>
                                    </a:solidFill>
                                    <a:latin typeface="Cambria Math" charset="0"/>
                                    <a:ea typeface=""/>
                                    <a:cs typeface=""/>
                                  </a:rPr>
                                  <m:t>th</m:t>
                                </m:r>
                              </m:sup>
                            </m:sSup>
                            <m:r>
                              <a:rPr lang="en-US" sz="1350" b="0" i="1">
                                <a:solidFill>
                                  <a:srgbClr val="000000"/>
                                </a:solidFill>
                                <a:latin typeface="Cambria Math" charset="0"/>
                                <a:ea typeface=""/>
                                <a:cs typeface=""/>
                              </a:rPr>
                              <m:t> </m:t>
                            </m:r>
                            <m:r>
                              <m:rPr>
                                <m:sty m:val="p"/>
                              </m:rPr>
                              <a:rPr lang="en-US" sz="1350" b="0">
                                <a:solidFill>
                                  <a:srgbClr val="000000"/>
                                </a:solidFill>
                                <a:latin typeface="Cambria Math" charset="0"/>
                                <a:ea typeface=""/>
                                <a:cs typeface=""/>
                              </a:rPr>
                              <m:t>iPDP</m:t>
                            </m:r>
                          </m:lim>
                        </m:limLow>
                      </m:e>
                    </m:nary>
                  </m:oMath>
                </a14:m>
                <a:r>
                  <a:rPr lang="en-US" sz="1350" b="0" dirty="0">
                    <a:solidFill>
                      <a:srgbClr val="000000"/>
                    </a:solidFill>
                    <a:latin typeface="Arial"/>
                    <a:ea typeface=""/>
                    <a:cs typeface=""/>
                  </a:rPr>
                  <a:t>            </a:t>
                </a:r>
              </a:p>
            </p:txBody>
          </p:sp>
        </mc:Choice>
        <mc:Fallback xmlns="">
          <p:sp>
            <p:nvSpPr>
              <p:cNvPr id="4" name="Rectangle 3"/>
              <p:cNvSpPr>
                <a:spLocks noRot="1" noChangeAspect="1" noMove="1" noResize="1" noEditPoints="1" noAdjustHandles="1" noChangeArrowheads="1" noChangeShapeType="1" noTextEdit="1"/>
              </p:cNvSpPr>
              <p:nvPr/>
            </p:nvSpPr>
            <p:spPr>
              <a:xfrm>
                <a:off x="417594" y="1682737"/>
                <a:ext cx="4155622" cy="1830950"/>
              </a:xfrm>
              <a:prstGeom prst="rect">
                <a:avLst/>
              </a:prstGeom>
              <a:blipFill rotWithShape="0">
                <a:blip r:embed="rId3"/>
                <a:stretch>
                  <a:fillRect l="-5286" t="-9000" b="-13333"/>
                </a:stretch>
              </a:blipFill>
            </p:spPr>
            <p:txBody>
              <a:bodyPr/>
              <a:lstStyle/>
              <a:p>
                <a:r>
                  <a:rPr lang="en-US">
                    <a:noFill/>
                  </a:rPr>
                  <a:t> </a:t>
                </a:r>
              </a:p>
            </p:txBody>
          </p:sp>
        </mc:Fallback>
      </mc:AlternateContent>
      <p:grpSp>
        <p:nvGrpSpPr>
          <p:cNvPr id="5" name="Group 4"/>
          <p:cNvGrpSpPr/>
          <p:nvPr/>
        </p:nvGrpSpPr>
        <p:grpSpPr>
          <a:xfrm>
            <a:off x="1087081" y="3619163"/>
            <a:ext cx="1620308" cy="1114056"/>
            <a:chOff x="1980129" y="5122480"/>
            <a:chExt cx="2160410" cy="1485408"/>
          </a:xfrm>
        </p:grpSpPr>
        <p:pic>
          <p:nvPicPr>
            <p:cNvPr id="6" name="Picture 3"/>
            <p:cNvPicPr>
              <a:picLocks noChangeAspect="1" noChangeArrowheads="1"/>
            </p:cNvPicPr>
            <p:nvPr/>
          </p:nvPicPr>
          <p:blipFill rotWithShape="1">
            <a:blip r:embed="rId4"/>
            <a:srcRect l="80091" t="40691" b="42760"/>
            <a:stretch/>
          </p:blipFill>
          <p:spPr bwMode="auto">
            <a:xfrm>
              <a:off x="2003747" y="5195224"/>
              <a:ext cx="759298" cy="646996"/>
            </a:xfrm>
            <a:prstGeom prst="rect">
              <a:avLst/>
            </a:prstGeom>
            <a:noFill/>
            <a:ln w="9525">
              <a:noFill/>
              <a:miter lim="800000"/>
              <a:headEnd/>
              <a:tailEnd/>
            </a:ln>
          </p:spPr>
        </p:pic>
        <p:pic>
          <p:nvPicPr>
            <p:cNvPr id="7" name="Picture 5"/>
            <p:cNvPicPr>
              <a:picLocks noChangeAspect="1" noChangeArrowheads="1"/>
            </p:cNvPicPr>
            <p:nvPr/>
          </p:nvPicPr>
          <p:blipFill rotWithShape="1">
            <a:blip r:embed="rId5"/>
            <a:srcRect l="5112" t="42483" r="81674" b="44539"/>
            <a:stretch/>
          </p:blipFill>
          <p:spPr bwMode="auto">
            <a:xfrm>
              <a:off x="3426824" y="5122480"/>
              <a:ext cx="713715" cy="718566"/>
            </a:xfrm>
            <a:prstGeom prst="rect">
              <a:avLst/>
            </a:prstGeom>
            <a:noFill/>
            <a:ln w="9525">
              <a:noFill/>
              <a:miter lim="800000"/>
              <a:headEnd/>
              <a:tailEnd/>
            </a:ln>
          </p:spPr>
        </p:pic>
        <p:pic>
          <p:nvPicPr>
            <p:cNvPr id="8" name="Picture 5"/>
            <p:cNvPicPr>
              <a:picLocks noChangeAspect="1" noChangeArrowheads="1"/>
            </p:cNvPicPr>
            <p:nvPr/>
          </p:nvPicPr>
          <p:blipFill rotWithShape="1">
            <a:blip r:embed="rId5"/>
            <a:srcRect l="24841" t="42483" r="61461" b="44539"/>
            <a:stretch/>
          </p:blipFill>
          <p:spPr bwMode="auto">
            <a:xfrm>
              <a:off x="2707807" y="5126033"/>
              <a:ext cx="739868" cy="718566"/>
            </a:xfrm>
            <a:prstGeom prst="rect">
              <a:avLst/>
            </a:prstGeom>
            <a:noFill/>
            <a:ln w="9525">
              <a:noFill/>
              <a:miter lim="800000"/>
              <a:headEnd/>
              <a:tailEnd/>
            </a:ln>
          </p:spPr>
        </p:pic>
        <p:pic>
          <p:nvPicPr>
            <p:cNvPr id="9" name="Picture 8"/>
            <p:cNvPicPr>
              <a:picLocks noChangeAspect="1" noChangeArrowheads="1"/>
            </p:cNvPicPr>
            <p:nvPr/>
          </p:nvPicPr>
          <p:blipFill rotWithShape="1">
            <a:blip r:embed="rId5"/>
            <a:srcRect l="64191" t="42483" r="21888" b="44539"/>
            <a:stretch/>
          </p:blipFill>
          <p:spPr bwMode="auto">
            <a:xfrm>
              <a:off x="2727235" y="5850929"/>
              <a:ext cx="751895" cy="718566"/>
            </a:xfrm>
            <a:prstGeom prst="rect">
              <a:avLst/>
            </a:prstGeom>
            <a:noFill/>
            <a:ln w="9525">
              <a:noFill/>
              <a:miter lim="800000"/>
              <a:headEnd/>
              <a:tailEnd/>
            </a:ln>
          </p:spPr>
        </p:pic>
        <p:pic>
          <p:nvPicPr>
            <p:cNvPr id="10" name="Picture 3"/>
            <p:cNvPicPr>
              <a:picLocks noChangeAspect="1" noChangeArrowheads="1"/>
            </p:cNvPicPr>
            <p:nvPr/>
          </p:nvPicPr>
          <p:blipFill rotWithShape="1">
            <a:blip r:embed="rId4"/>
            <a:srcRect l="54857" t="40691" r="26642" b="41339"/>
            <a:stretch/>
          </p:blipFill>
          <p:spPr bwMode="auto">
            <a:xfrm>
              <a:off x="1980129" y="5913645"/>
              <a:ext cx="697309" cy="694243"/>
            </a:xfrm>
            <a:prstGeom prst="rect">
              <a:avLst/>
            </a:prstGeom>
            <a:noFill/>
            <a:ln w="9525">
              <a:noFill/>
              <a:miter lim="800000"/>
              <a:headEnd/>
              <a:tailEnd/>
            </a:ln>
          </p:spPr>
        </p:pic>
        <p:sp>
          <p:nvSpPr>
            <p:cNvPr id="11" name="TextBox 10"/>
            <p:cNvSpPr txBox="1"/>
            <p:nvPr/>
          </p:nvSpPr>
          <p:spPr>
            <a:xfrm rot="10800000">
              <a:off x="3466430" y="5962568"/>
              <a:ext cx="656590" cy="615553"/>
            </a:xfrm>
            <a:prstGeom prst="rect">
              <a:avLst/>
            </a:prstGeom>
            <a:noFill/>
          </p:spPr>
          <p:txBody>
            <a:bodyPr wrap="none" rtlCol="0">
              <a:spAutoFit/>
            </a:bodyPr>
            <a:lstStyle/>
            <a:p>
              <a:pPr fontAlgn="auto">
                <a:spcBef>
                  <a:spcPts val="0"/>
                </a:spcBef>
                <a:spcAft>
                  <a:spcPts val="0"/>
                </a:spcAft>
                <a:defRPr/>
              </a:pPr>
              <a:r>
                <a:rPr lang="en-US" sz="2400" kern="0" dirty="0">
                  <a:solidFill>
                    <a:srgbClr val="000100"/>
                  </a:solidFill>
                  <a:latin typeface="Arial"/>
                  <a:ea typeface=""/>
                  <a:cs typeface=""/>
                </a:rPr>
                <a:t>…</a:t>
              </a:r>
            </a:p>
          </p:txBody>
        </p:sp>
      </p:grpSp>
      <mc:AlternateContent xmlns:mc="http://schemas.openxmlformats.org/markup-compatibility/2006" xmlns:a14="http://schemas.microsoft.com/office/drawing/2010/main">
        <mc:Choice Requires="a14">
          <p:sp>
            <p:nvSpPr>
              <p:cNvPr id="13" name="Rectangle 12"/>
              <p:cNvSpPr/>
              <p:nvPr/>
            </p:nvSpPr>
            <p:spPr>
              <a:xfrm>
                <a:off x="417594" y="1313595"/>
                <a:ext cx="3758914" cy="516039"/>
              </a:xfrm>
              <a:prstGeom prst="rect">
                <a:avLst/>
              </a:prstGeom>
            </p:spPr>
            <p:txBody>
              <a:bodyPr wrap="none">
                <a:spAutoFit/>
              </a:bodyPr>
              <a:lstStyle/>
              <a:p>
                <a:pPr fontAlgn="auto">
                  <a:spcBef>
                    <a:spcPts val="0"/>
                  </a:spcBef>
                  <a:spcAft>
                    <a:spcPts val="0"/>
                  </a:spcAft>
                </a:pPr>
                <a:r>
                  <a:rPr lang="en-US" sz="1350" b="0" dirty="0">
                    <a:solidFill>
                      <a:srgbClr val="000000"/>
                    </a:solidFill>
                    <a:latin typeface="Calibri" charset="0"/>
                    <a:ea typeface="宋体" charset="-122"/>
                    <a:cs typeface="Times New Roman" charset="0"/>
                  </a:rPr>
                  <a:t>Internal </a:t>
                </a:r>
                <a:r>
                  <a:rPr lang="en-US" sz="1350" b="0" dirty="0" smtClean="0">
                    <a:solidFill>
                      <a:srgbClr val="000000"/>
                    </a:solidFill>
                    <a:latin typeface="Calibri" charset="0"/>
                    <a:ea typeface="宋体" charset="-122"/>
                    <a:cs typeface="Times New Roman" charset="0"/>
                  </a:rPr>
                  <a:t>component of meta-genes: </a:t>
                </a:r>
                <a14:m>
                  <m:oMath xmlns:m="http://schemas.openxmlformats.org/officeDocument/2006/math">
                    <m:sSubSup>
                      <m:sSubSupPr>
                        <m:ctrlPr>
                          <a:rPr lang="en-US" sz="1350" b="0" i="1">
                            <a:solidFill>
                              <a:srgbClr val="000000"/>
                            </a:solidFill>
                            <a:latin typeface="Cambria Math" charset="0"/>
                            <a:ea typeface=""/>
                            <a:cs typeface=""/>
                          </a:rPr>
                        </m:ctrlPr>
                      </m:sSubSupPr>
                      <m:e>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宋体" charset="-122"/>
                                <a:cs typeface="Times New Roman" charset="0"/>
                              </a:rPr>
                              <m:t>𝑋</m:t>
                            </m:r>
                          </m:e>
                        </m:acc>
                      </m:e>
                      <m:sub>
                        <m:r>
                          <a:rPr lang="en-US" sz="1350" b="0" i="1">
                            <a:solidFill>
                              <a:srgbClr val="000000"/>
                            </a:solidFill>
                            <a:latin typeface="Cambria Math" charset="0"/>
                            <a:ea typeface="宋体" charset="-122"/>
                            <a:cs typeface="Times New Roman" charset="0"/>
                          </a:rPr>
                          <m:t>𝑡</m:t>
                        </m:r>
                        <m:r>
                          <a:rPr lang="en-US" sz="1350" b="0" i="1">
                            <a:solidFill>
                              <a:srgbClr val="000000"/>
                            </a:solidFill>
                            <a:latin typeface="Cambria Math" charset="0"/>
                            <a:ea typeface="宋体" charset="-122"/>
                            <a:cs typeface="Times New Roman" charset="0"/>
                          </a:rPr>
                          <m:t>+1</m:t>
                        </m:r>
                      </m:sub>
                      <m:sup>
                        <m:r>
                          <m:rPr>
                            <m:sty m:val="p"/>
                          </m:rPr>
                          <a:rPr lang="en-US" sz="1350" b="0">
                            <a:solidFill>
                              <a:srgbClr val="000000"/>
                            </a:solidFill>
                            <a:latin typeface="Cambria Math" charset="0"/>
                            <a:ea typeface="宋体" charset="-122"/>
                            <a:cs typeface="Times New Roman" charset="0"/>
                          </a:rPr>
                          <m:t>INT</m:t>
                        </m:r>
                      </m:sup>
                    </m:sSubSup>
                    <m:r>
                      <a:rPr lang="en-US" sz="1350" b="0" i="1">
                        <a:solidFill>
                          <a:srgbClr val="000000"/>
                        </a:solidFill>
                        <a:latin typeface="Cambria Math" charset="0"/>
                        <a:ea typeface="宋体" charset="-122"/>
                        <a:cs typeface="Times New Roman" charset="0"/>
                      </a:rPr>
                      <m:t>=</m:t>
                    </m:r>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宋体" charset="-122"/>
                            <a:cs typeface="Times New Roman" charset="0"/>
                          </a:rPr>
                          <m:t>𝐴</m:t>
                        </m:r>
                      </m:e>
                    </m:acc>
                    <m:sSubSup>
                      <m:sSubSupPr>
                        <m:ctrlPr>
                          <a:rPr lang="en-US" sz="1350" b="0" i="1">
                            <a:solidFill>
                              <a:srgbClr val="000000"/>
                            </a:solidFill>
                            <a:latin typeface="Cambria Math" charset="0"/>
                            <a:ea typeface=""/>
                            <a:cs typeface=""/>
                          </a:rPr>
                        </m:ctrlPr>
                      </m:sSubSupPr>
                      <m:e>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宋体" charset="-122"/>
                                <a:cs typeface="Times New Roman" charset="0"/>
                              </a:rPr>
                              <m:t>𝑋</m:t>
                            </m:r>
                          </m:e>
                        </m:acc>
                      </m:e>
                      <m:sub>
                        <m:r>
                          <a:rPr lang="en-US" sz="1350" b="0" i="1">
                            <a:solidFill>
                              <a:srgbClr val="000000"/>
                            </a:solidFill>
                            <a:latin typeface="Cambria Math" charset="0"/>
                            <a:ea typeface="宋体" charset="-122"/>
                            <a:cs typeface="Times New Roman" charset="0"/>
                          </a:rPr>
                          <m:t>𝑡</m:t>
                        </m:r>
                      </m:sub>
                      <m:sup>
                        <m:r>
                          <m:rPr>
                            <m:sty m:val="p"/>
                          </m:rPr>
                          <a:rPr lang="en-US" sz="1350" b="0">
                            <a:solidFill>
                              <a:srgbClr val="000000"/>
                            </a:solidFill>
                            <a:latin typeface="Cambria Math" charset="0"/>
                            <a:ea typeface="宋体" charset="-122"/>
                            <a:cs typeface="Times New Roman" charset="0"/>
                          </a:rPr>
                          <m:t>INT</m:t>
                        </m:r>
                      </m:sup>
                    </m:sSubSup>
                  </m:oMath>
                </a14:m>
                <a:endParaRPr lang="en-US" sz="1350" b="0" dirty="0">
                  <a:solidFill>
                    <a:srgbClr val="000000"/>
                  </a:solidFill>
                  <a:latin typeface="Arial"/>
                  <a:ea typeface=""/>
                  <a:cs typeface=""/>
                </a:endParaRPr>
              </a:p>
              <a:p>
                <a:pPr fontAlgn="auto">
                  <a:spcBef>
                    <a:spcPts val="0"/>
                  </a:spcBef>
                  <a:spcAft>
                    <a:spcPts val="0"/>
                  </a:spcAft>
                </a:pPr>
                <a:r>
                  <a:rPr lang="en-US" sz="1350" b="0" dirty="0">
                    <a:solidFill>
                      <a:srgbClr val="000000"/>
                    </a:solidFill>
                    <a:latin typeface="Arial"/>
                    <a:ea typeface=""/>
                    <a:cs typeface=""/>
                  </a:rPr>
                  <a:t>=&gt;  </a:t>
                </a:r>
              </a:p>
            </p:txBody>
          </p:sp>
        </mc:Choice>
        <mc:Fallback xmlns="">
          <p:sp>
            <p:nvSpPr>
              <p:cNvPr id="13" name="Rectangle 12"/>
              <p:cNvSpPr>
                <a:spLocks noRot="1" noChangeAspect="1" noMove="1" noResize="1" noEditPoints="1" noAdjustHandles="1" noChangeArrowheads="1" noChangeShapeType="1" noTextEdit="1"/>
              </p:cNvSpPr>
              <p:nvPr/>
            </p:nvSpPr>
            <p:spPr>
              <a:xfrm>
                <a:off x="417594" y="1313595"/>
                <a:ext cx="3758914" cy="516039"/>
              </a:xfrm>
              <a:prstGeom prst="rect">
                <a:avLst/>
              </a:prstGeom>
              <a:blipFill rotWithShape="0">
                <a:blip r:embed="rId6"/>
                <a:stretch>
                  <a:fillRect l="-487" b="-10588"/>
                </a:stretch>
              </a:blipFill>
            </p:spPr>
            <p:txBody>
              <a:bodyPr/>
              <a:lstStyle/>
              <a:p>
                <a:r>
                  <a:rPr lang="en-US">
                    <a:noFill/>
                  </a:rPr>
                  <a:t> </a:t>
                </a:r>
              </a:p>
            </p:txBody>
          </p:sp>
        </mc:Fallback>
      </mc:AlternateContent>
      <p:sp>
        <p:nvSpPr>
          <p:cNvPr id="14" name="TextBox 13"/>
          <p:cNvSpPr txBox="1"/>
          <p:nvPr/>
        </p:nvSpPr>
        <p:spPr>
          <a:xfrm>
            <a:off x="124625" y="5723751"/>
            <a:ext cx="3156633" cy="300082"/>
          </a:xfrm>
          <a:prstGeom prst="rect">
            <a:avLst/>
          </a:prstGeom>
          <a:noFill/>
        </p:spPr>
        <p:txBody>
          <a:bodyPr wrap="none" rtlCol="0">
            <a:spAutoFit/>
          </a:bodyPr>
          <a:lstStyle/>
          <a:p>
            <a:pPr fontAlgn="auto">
              <a:spcBef>
                <a:spcPts val="0"/>
              </a:spcBef>
              <a:spcAft>
                <a:spcPts val="0"/>
              </a:spcAft>
            </a:pPr>
            <a:r>
              <a:rPr lang="en-US" sz="1350" b="0" dirty="0">
                <a:solidFill>
                  <a:srgbClr val="000000"/>
                </a:solidFill>
                <a:latin typeface="Arial"/>
                <a:ea typeface=""/>
                <a:cs typeface=""/>
              </a:rPr>
              <a:t>* V(</a:t>
            </a:r>
            <a:r>
              <a:rPr lang="en-US" sz="1350" b="0" i="1" dirty="0" err="1">
                <a:solidFill>
                  <a:srgbClr val="000000"/>
                </a:solidFill>
                <a:latin typeface="Arial"/>
                <a:ea typeface=""/>
                <a:cs typeface=""/>
              </a:rPr>
              <a:t>i</a:t>
            </a:r>
            <a:r>
              <a:rPr lang="en-US" sz="1350" b="0" dirty="0">
                <a:solidFill>
                  <a:srgbClr val="000000"/>
                </a:solidFill>
                <a:latin typeface="Arial"/>
                <a:ea typeface=""/>
                <a:cs typeface=""/>
              </a:rPr>
              <a:t>) represents </a:t>
            </a:r>
            <a:r>
              <a:rPr lang="en-US" sz="1350" b="0" i="1" dirty="0" err="1">
                <a:solidFill>
                  <a:srgbClr val="000000"/>
                </a:solidFill>
                <a:latin typeface="Arial"/>
                <a:ea typeface=""/>
                <a:cs typeface=""/>
              </a:rPr>
              <a:t>i</a:t>
            </a:r>
            <a:r>
              <a:rPr lang="en-US" sz="1350" b="0" baseline="30000" dirty="0" err="1">
                <a:solidFill>
                  <a:srgbClr val="000000"/>
                </a:solidFill>
                <a:latin typeface="Arial"/>
                <a:ea typeface=""/>
                <a:cs typeface=""/>
              </a:rPr>
              <a:t>th</a:t>
            </a:r>
            <a:r>
              <a:rPr lang="en-US" sz="1350" b="0" dirty="0">
                <a:solidFill>
                  <a:srgbClr val="000000"/>
                </a:solidFill>
                <a:latin typeface="Arial"/>
                <a:ea typeface=""/>
                <a:cs typeface=""/>
              </a:rPr>
              <a:t> element of vector V</a:t>
            </a:r>
          </a:p>
        </p:txBody>
      </p:sp>
      <p:grpSp>
        <p:nvGrpSpPr>
          <p:cNvPr id="36" name="Group 35"/>
          <p:cNvGrpSpPr/>
          <p:nvPr/>
        </p:nvGrpSpPr>
        <p:grpSpPr>
          <a:xfrm>
            <a:off x="5257714" y="1000384"/>
            <a:ext cx="3082103" cy="1898714"/>
            <a:chOff x="33171" y="-36782"/>
            <a:chExt cx="4109470" cy="2531619"/>
          </a:xfrm>
        </p:grpSpPr>
        <p:grpSp>
          <p:nvGrpSpPr>
            <p:cNvPr id="37" name="Group 36"/>
            <p:cNvGrpSpPr/>
            <p:nvPr/>
          </p:nvGrpSpPr>
          <p:grpSpPr>
            <a:xfrm>
              <a:off x="33171" y="0"/>
              <a:ext cx="3789819" cy="2494837"/>
              <a:chOff x="291636" y="440706"/>
              <a:chExt cx="3789819" cy="2494837"/>
            </a:xfrm>
          </p:grpSpPr>
          <p:sp>
            <p:nvSpPr>
              <p:cNvPr id="41" name="Rectangle 40"/>
              <p:cNvSpPr/>
              <p:nvPr/>
            </p:nvSpPr>
            <p:spPr>
              <a:xfrm>
                <a:off x="3752766" y="440706"/>
                <a:ext cx="328689" cy="2494837"/>
              </a:xfrm>
              <a:prstGeom prst="rect">
                <a:avLst/>
              </a:prstGeom>
              <a:solidFill>
                <a:srgbClr val="9BBB59"/>
              </a:solidFill>
              <a:ln w="9525" cap="flat" cmpd="sng" algn="ctr">
                <a:noFill/>
                <a:prstDash val="solid"/>
              </a:ln>
              <a:effectLst/>
            </p:spPr>
            <p:txBody>
              <a:bodyPr rtlCol="0" anchor="ctr"/>
              <a:lstStyle/>
              <a:p>
                <a:pPr algn="ctr" defTabSz="342900" fontAlgn="auto">
                  <a:spcBef>
                    <a:spcPts val="0"/>
                  </a:spcBef>
                  <a:spcAft>
                    <a:spcPts val="0"/>
                  </a:spcAft>
                </a:pPr>
                <a:endParaRPr lang="en-US" sz="1350" b="0" kern="0">
                  <a:solidFill>
                    <a:srgbClr val="005C00"/>
                  </a:solidFill>
                  <a:latin typeface="Calibri"/>
                  <a:ea typeface=""/>
                  <a:cs typeface=""/>
                </a:endParaRPr>
              </a:p>
            </p:txBody>
          </p:sp>
          <p:sp>
            <p:nvSpPr>
              <p:cNvPr id="42" name="Rectangle 41"/>
              <p:cNvSpPr/>
              <p:nvPr/>
            </p:nvSpPr>
            <p:spPr>
              <a:xfrm>
                <a:off x="291636" y="459380"/>
                <a:ext cx="328690" cy="1247419"/>
              </a:xfrm>
              <a:prstGeom prst="rect">
                <a:avLst/>
              </a:prstGeom>
              <a:solidFill>
                <a:srgbClr val="005C00"/>
              </a:solidFill>
              <a:ln w="9525" cap="flat" cmpd="sng" algn="ctr">
                <a:noFill/>
                <a:prstDash val="solid"/>
              </a:ln>
              <a:effectLst/>
            </p:spPr>
            <p:txBody>
              <a:bodyPr rtlCol="0" anchor="ctr"/>
              <a:lstStyle/>
              <a:p>
                <a:pPr algn="ctr" defTabSz="342900" fontAlgn="auto">
                  <a:spcBef>
                    <a:spcPts val="0"/>
                  </a:spcBef>
                  <a:spcAft>
                    <a:spcPts val="0"/>
                  </a:spcAft>
                </a:pPr>
                <a:endParaRPr lang="en-US" sz="1350" b="0" kern="0">
                  <a:solidFill>
                    <a:srgbClr val="005C00"/>
                  </a:solidFill>
                  <a:latin typeface="Calibri"/>
                  <a:ea typeface=""/>
                  <a:cs typeface=""/>
                </a:endParaRPr>
              </a:p>
            </p:txBody>
          </p:sp>
          <p:sp>
            <p:nvSpPr>
              <p:cNvPr id="43" name="Equal 42"/>
              <p:cNvSpPr/>
              <p:nvPr/>
            </p:nvSpPr>
            <p:spPr>
              <a:xfrm>
                <a:off x="620326" y="847948"/>
                <a:ext cx="522914" cy="388418"/>
              </a:xfrm>
              <a:prstGeom prst="mathEqual">
                <a:avLst/>
              </a:prstGeom>
              <a:solidFill>
                <a:sysClr val="windowText" lastClr="000000"/>
              </a:solidFill>
              <a:ln w="9525" cap="flat" cmpd="sng" algn="ctr">
                <a:noFill/>
                <a:prstDash val="solid"/>
              </a:ln>
              <a:effectLst/>
            </p:spPr>
            <p:txBody>
              <a:bodyPr rtlCol="0" anchor="ctr"/>
              <a:lstStyle/>
              <a:p>
                <a:pPr algn="ctr" defTabSz="342900" fontAlgn="auto">
                  <a:spcBef>
                    <a:spcPts val="0"/>
                  </a:spcBef>
                  <a:spcAft>
                    <a:spcPts val="0"/>
                  </a:spcAft>
                </a:pPr>
                <a:endParaRPr lang="en-US" sz="1350" b="0" kern="0">
                  <a:solidFill>
                    <a:prstClr val="black"/>
                  </a:solidFill>
                  <a:latin typeface="Calibri"/>
                  <a:ea typeface=""/>
                  <a:cs typeface=""/>
                </a:endParaRPr>
              </a:p>
            </p:txBody>
          </p:sp>
          <p:sp>
            <p:nvSpPr>
              <p:cNvPr id="44" name="Rectangle 43"/>
              <p:cNvSpPr/>
              <p:nvPr/>
            </p:nvSpPr>
            <p:spPr>
              <a:xfrm>
                <a:off x="1143240" y="459380"/>
                <a:ext cx="2496312" cy="1247419"/>
              </a:xfrm>
              <a:prstGeom prst="rect">
                <a:avLst/>
              </a:prstGeom>
              <a:solidFill>
                <a:srgbClr val="EEECE1">
                  <a:lumMod val="25000"/>
                </a:srgbClr>
              </a:solidFill>
              <a:ln w="9525" cap="flat" cmpd="sng" algn="ctr">
                <a:noFill/>
                <a:prstDash val="solid"/>
              </a:ln>
              <a:effectLst/>
            </p:spPr>
            <p:txBody>
              <a:bodyPr rtlCol="0" anchor="ctr"/>
              <a:lstStyle/>
              <a:p>
                <a:pPr algn="ctr" defTabSz="342900" fontAlgn="auto">
                  <a:spcBef>
                    <a:spcPts val="0"/>
                  </a:spcBef>
                  <a:spcAft>
                    <a:spcPts val="0"/>
                  </a:spcAft>
                </a:pPr>
                <a:endParaRPr lang="en-US" sz="1350" b="0" kern="0">
                  <a:solidFill>
                    <a:srgbClr val="005C00"/>
                  </a:solidFill>
                  <a:latin typeface="Calibri"/>
                  <a:ea typeface=""/>
                  <a:cs typeface=""/>
                </a:endParaRPr>
              </a:p>
            </p:txBody>
          </p:sp>
        </p:grpSp>
        <p:sp>
          <p:nvSpPr>
            <p:cNvPr id="38" name="TextBox 37"/>
            <p:cNvSpPr txBox="1"/>
            <p:nvPr/>
          </p:nvSpPr>
          <p:spPr>
            <a:xfrm>
              <a:off x="3451646" y="-36782"/>
              <a:ext cx="690995" cy="430887"/>
            </a:xfrm>
            <a:prstGeom prst="rect">
              <a:avLst/>
            </a:prstGeom>
            <a:noFill/>
          </p:spPr>
          <p:txBody>
            <a:bodyPr wrap="square" rtlCol="0">
              <a:spAutoFit/>
            </a:bodyPr>
            <a:lstStyle/>
            <a:p>
              <a:pPr defTabSz="342900" fontAlgn="auto">
                <a:spcBef>
                  <a:spcPts val="0"/>
                </a:spcBef>
                <a:spcAft>
                  <a:spcPts val="0"/>
                </a:spcAft>
              </a:pPr>
              <a:r>
                <a:rPr lang="en-US" sz="1500" b="0" i="1" kern="0" dirty="0" err="1">
                  <a:solidFill>
                    <a:prstClr val="black"/>
                  </a:solidFill>
                  <a:latin typeface="Times New Roman"/>
                  <a:ea typeface=""/>
                  <a:cs typeface="Times New Roman"/>
                </a:rPr>
                <a:t>X</a:t>
              </a:r>
              <a:r>
                <a:rPr lang="en-US" sz="1500" b="0" i="1" kern="0" baseline="-25000" dirty="0" err="1">
                  <a:solidFill>
                    <a:prstClr val="black"/>
                  </a:solidFill>
                  <a:latin typeface="Times New Roman"/>
                  <a:ea typeface=""/>
                  <a:cs typeface="Times New Roman"/>
                </a:rPr>
                <a:t>t</a:t>
              </a:r>
              <a:endParaRPr lang="en-US" sz="1500" b="0" kern="0" baseline="-25000" dirty="0">
                <a:solidFill>
                  <a:prstClr val="black"/>
                </a:solidFill>
                <a:latin typeface="Times New Roman"/>
                <a:ea typeface=""/>
                <a:cs typeface="Times New Roman"/>
              </a:endParaRPr>
            </a:p>
          </p:txBody>
        </p:sp>
        <p:graphicFrame>
          <p:nvGraphicFramePr>
            <p:cNvPr id="39" name="Object 38"/>
            <p:cNvGraphicFramePr>
              <a:graphicFrameLocks noChangeAspect="1"/>
            </p:cNvGraphicFramePr>
            <p:nvPr>
              <p:extLst/>
            </p:nvPr>
          </p:nvGraphicFramePr>
          <p:xfrm>
            <a:off x="33171" y="24654"/>
            <a:ext cx="271462" cy="382588"/>
          </p:xfrm>
          <a:graphic>
            <a:graphicData uri="http://schemas.openxmlformats.org/presentationml/2006/ole">
              <mc:AlternateContent xmlns:mc="http://schemas.openxmlformats.org/markup-compatibility/2006">
                <mc:Choice xmlns:v="urn:schemas-microsoft-com:vml" Requires="v">
                  <p:oleObj spid="_x0000_s278532" name="Equation" r:id="rId7" imgW="177800" imgH="241300" progId="Equation.3">
                    <p:embed/>
                  </p:oleObj>
                </mc:Choice>
                <mc:Fallback>
                  <p:oleObj name="Equation" r:id="rId7" imgW="177800" imgH="241300" progId="Equation.3">
                    <p:embed/>
                    <p:pic>
                      <p:nvPicPr>
                        <p:cNvPr id="0" name=""/>
                        <p:cNvPicPr>
                          <a:picLocks noChangeAspect="1" noChangeArrowheads="1"/>
                        </p:cNvPicPr>
                        <p:nvPr/>
                      </p:nvPicPr>
                      <p:blipFill>
                        <a:blip r:embed="rId8"/>
                        <a:srcRect/>
                        <a:stretch>
                          <a:fillRect/>
                        </a:stretch>
                      </p:blipFill>
                      <p:spPr bwMode="auto">
                        <a:xfrm>
                          <a:off x="33171" y="24654"/>
                          <a:ext cx="271462" cy="3825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0" name="Object 39"/>
            <p:cNvGraphicFramePr>
              <a:graphicFrameLocks noChangeAspect="1"/>
            </p:cNvGraphicFramePr>
            <p:nvPr>
              <p:extLst/>
            </p:nvPr>
          </p:nvGraphicFramePr>
          <p:xfrm>
            <a:off x="1803327" y="3340"/>
            <a:ext cx="419280" cy="431539"/>
          </p:xfrm>
          <a:graphic>
            <a:graphicData uri="http://schemas.openxmlformats.org/presentationml/2006/ole">
              <mc:AlternateContent xmlns:mc="http://schemas.openxmlformats.org/markup-compatibility/2006">
                <mc:Choice xmlns:v="urn:schemas-microsoft-com:vml" Requires="v">
                  <p:oleObj spid="_x0000_s278533" name="Equation" r:id="rId9" imgW="228600" imgH="228600" progId="Equation.3">
                    <p:embed/>
                  </p:oleObj>
                </mc:Choice>
                <mc:Fallback>
                  <p:oleObj name="Equation" r:id="rId9" imgW="228600" imgH="228600" progId="Equation.3">
                    <p:embed/>
                    <p:pic>
                      <p:nvPicPr>
                        <p:cNvPr id="0" name=""/>
                        <p:cNvPicPr>
                          <a:picLocks noChangeAspect="1" noChangeArrowheads="1"/>
                        </p:cNvPicPr>
                        <p:nvPr/>
                      </p:nvPicPr>
                      <p:blipFill>
                        <a:blip r:embed="rId10"/>
                        <a:srcRect/>
                        <a:stretch>
                          <a:fillRect/>
                        </a:stretch>
                      </p:blipFill>
                      <p:spPr bwMode="auto">
                        <a:xfrm>
                          <a:off x="1803327" y="3340"/>
                          <a:ext cx="419280" cy="431539"/>
                        </a:xfrm>
                        <a:prstGeom prst="rect">
                          <a:avLst/>
                        </a:prstGeom>
                        <a:noFill/>
                        <a:extLst/>
                      </p:spPr>
                    </p:pic>
                  </p:oleObj>
                </mc:Fallback>
              </mc:AlternateContent>
            </a:graphicData>
          </a:graphic>
        </p:graphicFrame>
      </p:grpSp>
      <p:sp>
        <p:nvSpPr>
          <p:cNvPr id="45" name="TextBox 44"/>
          <p:cNvSpPr txBox="1"/>
          <p:nvPr/>
        </p:nvSpPr>
        <p:spPr>
          <a:xfrm>
            <a:off x="5155314" y="2179881"/>
            <a:ext cx="2530363" cy="507831"/>
          </a:xfrm>
          <a:prstGeom prst="rect">
            <a:avLst/>
          </a:prstGeom>
          <a:noFill/>
        </p:spPr>
        <p:txBody>
          <a:bodyPr wrap="square" rtlCol="0">
            <a:spAutoFit/>
          </a:bodyPr>
          <a:lstStyle/>
          <a:p>
            <a:pPr fontAlgn="auto">
              <a:spcBef>
                <a:spcPts val="0"/>
              </a:spcBef>
              <a:spcAft>
                <a:spcPts val="0"/>
              </a:spcAft>
            </a:pPr>
            <a:r>
              <a:rPr lang="en-US" sz="1350" b="0" dirty="0">
                <a:solidFill>
                  <a:srgbClr val="000000"/>
                </a:solidFill>
                <a:latin typeface="Arial"/>
                <a:ea typeface=""/>
                <a:cs typeface=""/>
              </a:rPr>
              <a:t>Linear </a:t>
            </a:r>
            <a:r>
              <a:rPr lang="en-US" sz="1350" b="0">
                <a:solidFill>
                  <a:srgbClr val="000000"/>
                </a:solidFill>
                <a:latin typeface="Arial"/>
                <a:ea typeface=""/>
                <a:cs typeface=""/>
              </a:rPr>
              <a:t>transformation between genes and meta-genes</a:t>
            </a:r>
          </a:p>
        </p:txBody>
      </p:sp>
      <p:sp>
        <p:nvSpPr>
          <p:cNvPr id="46" name="TextBox 45"/>
          <p:cNvSpPr txBox="1"/>
          <p:nvPr/>
        </p:nvSpPr>
        <p:spPr>
          <a:xfrm>
            <a:off x="4030086" y="5276688"/>
            <a:ext cx="3742804" cy="300082"/>
          </a:xfrm>
          <a:prstGeom prst="rect">
            <a:avLst/>
          </a:prstGeom>
          <a:noFill/>
        </p:spPr>
        <p:txBody>
          <a:bodyPr wrap="square" rtlCol="0">
            <a:spAutoFit/>
          </a:bodyPr>
          <a:lstStyle/>
          <a:p>
            <a:pPr fontAlgn="auto">
              <a:spcBef>
                <a:spcPts val="0"/>
              </a:spcBef>
              <a:spcAft>
                <a:spcPts val="0"/>
              </a:spcAft>
            </a:pPr>
            <a:r>
              <a:rPr lang="en-US" altLang="zh-CN" sz="1350" b="0" i="1" dirty="0" smtClean="0">
                <a:solidFill>
                  <a:srgbClr val="9BBB58"/>
                </a:solidFill>
                <a:latin typeface="Times New Roman"/>
                <a:ea typeface=""/>
                <a:cs typeface="Times New Roman"/>
              </a:rPr>
              <a:t>X</a:t>
            </a:r>
            <a:r>
              <a:rPr lang="en-US" sz="1350" b="0" dirty="0" smtClean="0">
                <a:solidFill>
                  <a:srgbClr val="C0504D"/>
                </a:solidFill>
                <a:latin typeface="Times New Roman"/>
                <a:ea typeface=""/>
                <a:cs typeface="Times New Roman"/>
              </a:rPr>
              <a:t>IN</a:t>
            </a:r>
            <a:r>
              <a:rPr lang="en-US" altLang="zh-CN" sz="1350" b="0" dirty="0" smtClean="0">
                <a:solidFill>
                  <a:srgbClr val="C0504D"/>
                </a:solidFill>
                <a:latin typeface="Times New Roman"/>
                <a:ea typeface=""/>
                <a:cs typeface="Times New Roman"/>
              </a:rPr>
              <a:t>T</a:t>
            </a:r>
            <a:r>
              <a:rPr lang="zh-CN" altLang="en-US" sz="1350" b="0" dirty="0" smtClean="0">
                <a:solidFill>
                  <a:srgbClr val="C0504D"/>
                </a:solidFill>
                <a:latin typeface="Times New Roman"/>
                <a:ea typeface=""/>
                <a:cs typeface="Times New Roman"/>
              </a:rPr>
              <a:t>（</a:t>
            </a:r>
            <a:r>
              <a:rPr lang="en-US" altLang="zh-CN" sz="1350" b="0" dirty="0" err="1" smtClean="0">
                <a:solidFill>
                  <a:srgbClr val="C0504D"/>
                </a:solidFill>
                <a:latin typeface="Times New Roman"/>
                <a:ea typeface=""/>
                <a:cs typeface="Times New Roman"/>
              </a:rPr>
              <a:t>i</a:t>
            </a:r>
            <a:r>
              <a:rPr lang="zh-CN" altLang="en-US" sz="1350" b="0" dirty="0" smtClean="0">
                <a:solidFill>
                  <a:srgbClr val="C0504D"/>
                </a:solidFill>
                <a:latin typeface="Times New Roman"/>
                <a:ea typeface=""/>
                <a:cs typeface="Times New Roman"/>
              </a:rPr>
              <a:t>）</a:t>
            </a:r>
            <a:r>
              <a:rPr lang="en-US" sz="1350" b="0" i="1" dirty="0" smtClean="0">
                <a:solidFill>
                  <a:srgbClr val="000000"/>
                </a:solidFill>
                <a:latin typeface="Times New Roman"/>
                <a:ea typeface=""/>
                <a:cs typeface="Times New Roman"/>
              </a:rPr>
              <a:t>=</a:t>
            </a:r>
            <a:r>
              <a:rPr lang="en-US" sz="1350" b="0" i="1" dirty="0" smtClean="0">
                <a:solidFill>
                  <a:srgbClr val="C0504D"/>
                </a:solidFill>
                <a:latin typeface="Times New Roman"/>
                <a:ea typeface=""/>
                <a:cs typeface="Times New Roman"/>
              </a:rPr>
              <a:t>c1</a:t>
            </a:r>
            <a:r>
              <a:rPr lang="en-US" sz="1350" b="0" i="1" baseline="-25000" dirty="0" smtClean="0">
                <a:solidFill>
                  <a:srgbClr val="C0504D"/>
                </a:solidFill>
                <a:latin typeface="Times New Roman"/>
                <a:ea typeface=""/>
                <a:cs typeface="Times New Roman"/>
              </a:rPr>
              <a:t>      </a:t>
            </a:r>
            <a:r>
              <a:rPr lang="en-US" sz="1350" b="0" i="1" dirty="0" smtClean="0">
                <a:solidFill>
                  <a:srgbClr val="C0504D"/>
                </a:solidFill>
                <a:latin typeface="Times New Roman"/>
                <a:ea typeface=""/>
                <a:cs typeface="Times New Roman"/>
              </a:rPr>
              <a:t>         </a:t>
            </a:r>
            <a:r>
              <a:rPr lang="en-US" sz="1350" b="0" i="1" dirty="0">
                <a:solidFill>
                  <a:srgbClr val="000000"/>
                </a:solidFill>
                <a:latin typeface="Times New Roman"/>
                <a:ea typeface=""/>
                <a:cs typeface="Times New Roman"/>
              </a:rPr>
              <a:t>+</a:t>
            </a:r>
            <a:r>
              <a:rPr lang="en-US" sz="1350" b="0" i="1" dirty="0">
                <a:solidFill>
                  <a:srgbClr val="C0504D"/>
                </a:solidFill>
                <a:latin typeface="Times New Roman"/>
                <a:ea typeface=""/>
                <a:cs typeface="Times New Roman"/>
              </a:rPr>
              <a:t>c</a:t>
            </a:r>
            <a:r>
              <a:rPr lang="en-US" sz="1350" b="0" i="1" baseline="-25000" dirty="0">
                <a:solidFill>
                  <a:srgbClr val="C0504D"/>
                </a:solidFill>
                <a:latin typeface="Times New Roman"/>
                <a:ea typeface=""/>
                <a:cs typeface="Times New Roman"/>
              </a:rPr>
              <a:t>2                     </a:t>
            </a:r>
            <a:r>
              <a:rPr lang="en-US" sz="1350" b="0" i="1" dirty="0">
                <a:solidFill>
                  <a:srgbClr val="000000"/>
                </a:solidFill>
                <a:latin typeface="Times New Roman"/>
                <a:ea typeface=""/>
                <a:cs typeface="Times New Roman"/>
              </a:rPr>
              <a:t>+</a:t>
            </a:r>
            <a:r>
              <a:rPr lang="en-US" sz="1350" b="0" i="1" dirty="0">
                <a:solidFill>
                  <a:srgbClr val="C0504D"/>
                </a:solidFill>
                <a:latin typeface="Times New Roman"/>
                <a:ea typeface=""/>
                <a:cs typeface="Times New Roman"/>
              </a:rPr>
              <a:t>c</a:t>
            </a:r>
            <a:r>
              <a:rPr lang="en-US" sz="1350" b="0" i="1" baseline="-25000" dirty="0">
                <a:solidFill>
                  <a:srgbClr val="C0504D"/>
                </a:solidFill>
                <a:latin typeface="Times New Roman"/>
                <a:ea typeface=""/>
                <a:cs typeface="Times New Roman"/>
              </a:rPr>
              <a:t>3</a:t>
            </a:r>
            <a:r>
              <a:rPr lang="en-US" sz="1350" b="0" i="1" dirty="0">
                <a:solidFill>
                  <a:srgbClr val="C0504D"/>
                </a:solidFill>
                <a:latin typeface="Times New Roman"/>
                <a:ea typeface=""/>
                <a:cs typeface="Times New Roman"/>
              </a:rPr>
              <a:t>            </a:t>
            </a:r>
            <a:r>
              <a:rPr lang="en-US" sz="1350" b="0" i="1" dirty="0">
                <a:solidFill>
                  <a:srgbClr val="000000"/>
                </a:solidFill>
                <a:latin typeface="Times New Roman"/>
                <a:ea typeface=""/>
                <a:cs typeface="Times New Roman"/>
              </a:rPr>
              <a:t>+</a:t>
            </a:r>
            <a:r>
              <a:rPr lang="en-US" sz="1350" b="0" i="1" dirty="0">
                <a:solidFill>
                  <a:srgbClr val="C0504D"/>
                </a:solidFill>
                <a:latin typeface="Times New Roman"/>
                <a:ea typeface=""/>
                <a:cs typeface="Times New Roman"/>
              </a:rPr>
              <a:t>c</a:t>
            </a:r>
            <a:r>
              <a:rPr lang="en-US" sz="1350" b="0" i="1" baseline="-25000" dirty="0">
                <a:solidFill>
                  <a:srgbClr val="C0504D"/>
                </a:solidFill>
                <a:latin typeface="Times New Roman"/>
                <a:ea typeface=""/>
                <a:cs typeface="Times New Roman"/>
              </a:rPr>
              <a:t>4</a:t>
            </a:r>
            <a:r>
              <a:rPr lang="en-US" sz="1350" b="0" i="1" dirty="0">
                <a:solidFill>
                  <a:srgbClr val="C0504D"/>
                </a:solidFill>
                <a:latin typeface="Times New Roman"/>
                <a:ea typeface=""/>
                <a:cs typeface="Times New Roman"/>
              </a:rPr>
              <a:t>            </a:t>
            </a:r>
            <a:endParaRPr lang="en-US" sz="1350" b="0" i="1" baseline="30000" dirty="0">
              <a:solidFill>
                <a:srgbClr val="000000"/>
              </a:solidFill>
              <a:latin typeface="Times New Roman"/>
              <a:ea typeface=""/>
              <a:cs typeface="Times New Roman"/>
            </a:endParaRPr>
          </a:p>
        </p:txBody>
      </p:sp>
      <p:pic>
        <p:nvPicPr>
          <p:cNvPr id="47" name="Picture 3"/>
          <p:cNvPicPr>
            <a:picLocks noChangeAspect="1" noChangeArrowheads="1"/>
          </p:cNvPicPr>
          <p:nvPr/>
        </p:nvPicPr>
        <p:blipFill rotWithShape="1">
          <a:blip r:embed="rId4"/>
          <a:srcRect l="80091" t="40691" b="42760"/>
          <a:stretch/>
        </p:blipFill>
        <p:spPr bwMode="auto">
          <a:xfrm>
            <a:off x="5983614" y="5164865"/>
            <a:ext cx="569474" cy="485247"/>
          </a:xfrm>
          <a:prstGeom prst="rect">
            <a:avLst/>
          </a:prstGeom>
          <a:noFill/>
          <a:ln w="9525">
            <a:noFill/>
            <a:miter lim="800000"/>
            <a:headEnd/>
            <a:tailEnd/>
          </a:ln>
        </p:spPr>
      </p:pic>
      <p:pic>
        <p:nvPicPr>
          <p:cNvPr id="48" name="Picture 5"/>
          <p:cNvPicPr>
            <a:picLocks noChangeAspect="1" noChangeArrowheads="1"/>
          </p:cNvPicPr>
          <p:nvPr/>
        </p:nvPicPr>
        <p:blipFill rotWithShape="1">
          <a:blip r:embed="rId5"/>
          <a:srcRect l="64918" t="42483" r="21888" b="44539"/>
          <a:stretch/>
        </p:blipFill>
        <p:spPr bwMode="auto">
          <a:xfrm>
            <a:off x="6848493" y="5138026"/>
            <a:ext cx="534460" cy="538925"/>
          </a:xfrm>
          <a:prstGeom prst="rect">
            <a:avLst/>
          </a:prstGeom>
          <a:noFill/>
          <a:ln w="9525">
            <a:noFill/>
            <a:miter lim="800000"/>
            <a:headEnd/>
            <a:tailEnd/>
          </a:ln>
        </p:spPr>
      </p:pic>
      <p:pic>
        <p:nvPicPr>
          <p:cNvPr id="49" name="Picture 48"/>
          <p:cNvPicPr>
            <a:picLocks noChangeAspect="1" noChangeArrowheads="1"/>
          </p:cNvPicPr>
          <p:nvPr/>
        </p:nvPicPr>
        <p:blipFill rotWithShape="1">
          <a:blip r:embed="rId4"/>
          <a:srcRect l="54857" t="40691" r="26642" b="41339"/>
          <a:stretch/>
        </p:blipFill>
        <p:spPr bwMode="auto">
          <a:xfrm>
            <a:off x="7678357" y="5154847"/>
            <a:ext cx="522982" cy="520682"/>
          </a:xfrm>
          <a:prstGeom prst="rect">
            <a:avLst/>
          </a:prstGeom>
          <a:noFill/>
          <a:ln w="9525">
            <a:noFill/>
            <a:miter lim="800000"/>
            <a:headEnd/>
            <a:tailEnd/>
          </a:ln>
        </p:spPr>
      </p:pic>
      <p:pic>
        <p:nvPicPr>
          <p:cNvPr id="50" name="Picture 3"/>
          <p:cNvPicPr>
            <a:picLocks noChangeAspect="1" noChangeArrowheads="1"/>
          </p:cNvPicPr>
          <p:nvPr/>
        </p:nvPicPr>
        <p:blipFill rotWithShape="1">
          <a:blip r:embed="rId4"/>
          <a:srcRect l="4743" t="40196" r="76990" b="41903"/>
          <a:stretch/>
        </p:blipFill>
        <p:spPr bwMode="auto">
          <a:xfrm>
            <a:off x="5195410" y="5156217"/>
            <a:ext cx="544787" cy="547277"/>
          </a:xfrm>
          <a:prstGeom prst="rect">
            <a:avLst/>
          </a:prstGeom>
          <a:noFill/>
          <a:ln w="9525">
            <a:noFill/>
            <a:miter lim="800000"/>
            <a:headEnd/>
            <a:tailEnd/>
          </a:ln>
        </p:spPr>
      </p:pic>
      <p:sp>
        <p:nvSpPr>
          <p:cNvPr id="51" name="Down Arrow 50"/>
          <p:cNvSpPr/>
          <p:nvPr/>
        </p:nvSpPr>
        <p:spPr bwMode="auto">
          <a:xfrm rot="16200000" flipH="1">
            <a:off x="4548714" y="1684650"/>
            <a:ext cx="441363" cy="359504"/>
          </a:xfrm>
          <a:prstGeom prst="downArrow">
            <a:avLst/>
          </a:prstGeom>
          <a:noFill/>
          <a:ln w="9525" cap="flat" cmpd="sng" algn="ctr">
            <a:solidFill>
              <a:schemeClr val="tx1"/>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eaLnBrk="0" hangingPunct="0"/>
            <a:endParaRPr lang="en-US" sz="1800" b="0">
              <a:solidFill>
                <a:srgbClr val="000000"/>
              </a:solidFill>
              <a:latin typeface="Times New Roman" pitchFamily="18" charset="0"/>
              <a:ea typeface=""/>
              <a:cs typeface=""/>
            </a:endParaRPr>
          </a:p>
        </p:txBody>
      </p:sp>
      <p:sp>
        <p:nvSpPr>
          <p:cNvPr id="52" name="Down Arrow 51"/>
          <p:cNvSpPr/>
          <p:nvPr/>
        </p:nvSpPr>
        <p:spPr bwMode="auto">
          <a:xfrm flipH="1">
            <a:off x="6458216" y="2825426"/>
            <a:ext cx="441363" cy="359504"/>
          </a:xfrm>
          <a:prstGeom prst="downArrow">
            <a:avLst/>
          </a:prstGeom>
          <a:noFill/>
          <a:ln w="9525" cap="flat" cmpd="sng" algn="ctr">
            <a:solidFill>
              <a:schemeClr val="tx1"/>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eaLnBrk="0" hangingPunct="0"/>
            <a:endParaRPr lang="en-US" sz="1800" b="0">
              <a:solidFill>
                <a:srgbClr val="000000"/>
              </a:solidFill>
              <a:latin typeface="Times New Roman" pitchFamily="18" charset="0"/>
              <a:ea typeface=""/>
              <a:cs typeface=""/>
            </a:endParaRPr>
          </a:p>
        </p:txBody>
      </p:sp>
      <p:sp>
        <p:nvSpPr>
          <p:cNvPr id="53" name="TextBox 52"/>
          <p:cNvSpPr txBox="1"/>
          <p:nvPr/>
        </p:nvSpPr>
        <p:spPr>
          <a:xfrm>
            <a:off x="5037575" y="5732209"/>
            <a:ext cx="3275384" cy="300082"/>
          </a:xfrm>
          <a:prstGeom prst="rect">
            <a:avLst/>
          </a:prstGeom>
          <a:noFill/>
        </p:spPr>
        <p:txBody>
          <a:bodyPr wrap="none" rtlCol="0">
            <a:spAutoFit/>
          </a:bodyPr>
          <a:lstStyle/>
          <a:p>
            <a:pPr fontAlgn="auto">
              <a:spcBef>
                <a:spcPts val="0"/>
              </a:spcBef>
              <a:spcAft>
                <a:spcPts val="0"/>
              </a:spcAft>
            </a:pPr>
            <a:r>
              <a:rPr lang="en-US" sz="1350" b="0" dirty="0">
                <a:solidFill>
                  <a:srgbClr val="000000"/>
                </a:solidFill>
                <a:latin typeface="Arial"/>
                <a:ea typeface=""/>
                <a:cs typeface=""/>
              </a:rPr>
              <a:t>Individual gene </a:t>
            </a:r>
            <a:r>
              <a:rPr lang="en-US" sz="1350" b="0" i="1" dirty="0">
                <a:solidFill>
                  <a:srgbClr val="000000"/>
                </a:solidFill>
                <a:latin typeface="Times New Roman" charset="0"/>
                <a:ea typeface="Times New Roman" charset="0"/>
                <a:cs typeface="Times New Roman" charset="0"/>
              </a:rPr>
              <a:t>x</a:t>
            </a:r>
            <a:r>
              <a:rPr lang="en-US" sz="1350" b="0" dirty="0">
                <a:solidFill>
                  <a:srgbClr val="000000"/>
                </a:solidFill>
                <a:latin typeface="Arial"/>
                <a:ea typeface=""/>
                <a:cs typeface=""/>
              </a:rPr>
              <a:t>’s coefficients on </a:t>
            </a:r>
            <a:r>
              <a:rPr lang="en-US" sz="1350" b="0" dirty="0" err="1">
                <a:solidFill>
                  <a:srgbClr val="000000"/>
                </a:solidFill>
                <a:latin typeface="Arial"/>
                <a:ea typeface=""/>
                <a:cs typeface=""/>
              </a:rPr>
              <a:t>iPDPs</a:t>
            </a:r>
            <a:endParaRPr lang="en-US" sz="1350" b="0" dirty="0">
              <a:solidFill>
                <a:srgbClr val="000000"/>
              </a:solidFill>
              <a:latin typeface="Arial"/>
              <a:ea typeface=""/>
              <a:cs typeface=""/>
            </a:endParaRPr>
          </a:p>
        </p:txBody>
      </p:sp>
      <mc:AlternateContent xmlns:mc="http://schemas.openxmlformats.org/markup-compatibility/2006" xmlns:a14="http://schemas.microsoft.com/office/drawing/2010/main">
        <mc:Choice Requires="a14">
          <p:sp>
            <p:nvSpPr>
              <p:cNvPr id="54" name="Rectangle 53"/>
              <p:cNvSpPr/>
              <p:nvPr/>
            </p:nvSpPr>
            <p:spPr>
              <a:xfrm>
                <a:off x="4476926" y="2937754"/>
                <a:ext cx="4531271" cy="2134302"/>
              </a:xfrm>
              <a:prstGeom prst="rect">
                <a:avLst/>
              </a:prstGeom>
            </p:spPr>
            <p:txBody>
              <a:bodyPr wrap="square">
                <a:spAutoFit/>
              </a:bodyPr>
              <a:lstStyle/>
              <a:p>
                <a:pPr fontAlgn="auto">
                  <a:lnSpc>
                    <a:spcPct val="150000"/>
                  </a:lnSpc>
                  <a:spcBef>
                    <a:spcPts val="0"/>
                  </a:spcBef>
                  <a:spcAft>
                    <a:spcPts val="0"/>
                  </a:spcAft>
                </a:pPr>
                <a14:m>
                  <m:oMath xmlns:m="http://schemas.openxmlformats.org/officeDocument/2006/math">
                    <m:sSubSup>
                      <m:sSubSupPr>
                        <m:ctrlPr>
                          <a:rPr lang="en-US" sz="1350" b="0" i="1">
                            <a:solidFill>
                              <a:srgbClr val="000000"/>
                            </a:solidFill>
                            <a:latin typeface="Cambria Math" charset="0"/>
                            <a:ea typeface=""/>
                            <a:cs typeface=""/>
                          </a:rPr>
                        </m:ctrlPr>
                      </m:sSubSupPr>
                      <m:e>
                        <m:sSub>
                          <m:sSubPr>
                            <m:ctrlPr>
                              <a:rPr lang="en-US" sz="1350" b="0" i="1">
                                <a:solidFill>
                                  <a:srgbClr val="000000"/>
                                </a:solidFill>
                                <a:latin typeface="Cambria Math" charset="0"/>
                                <a:ea typeface=""/>
                                <a:cs typeface=""/>
                              </a:rPr>
                            </m:ctrlPr>
                          </m:sSubPr>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𝑋</m:t>
                                </m:r>
                              </m:e>
                              <m:sub>
                                <m:r>
                                  <a:rPr lang="en-US" sz="1350" b="0" i="1">
                                    <a:solidFill>
                                      <a:srgbClr val="000000"/>
                                    </a:solidFill>
                                    <a:latin typeface="Cambria Math" charset="0"/>
                                    <a:ea typeface=""/>
                                    <a:cs typeface=""/>
                                  </a:rPr>
                                  <m:t>𝑡</m:t>
                                </m:r>
                              </m:sub>
                              <m:sup>
                                <m:r>
                                  <m:rPr>
                                    <m:sty m:val="p"/>
                                  </m:rPr>
                                  <a:rPr lang="en-US" sz="1350" b="0">
                                    <a:solidFill>
                                      <a:srgbClr val="000000"/>
                                    </a:solidFill>
                                    <a:latin typeface="Cambria Math" charset="0"/>
                                    <a:ea typeface=""/>
                                    <a:cs typeface=""/>
                                  </a:rPr>
                                  <m:t>INT</m:t>
                                </m:r>
                              </m:sup>
                            </m:sSubSup>
                            <m:r>
                              <a:rPr lang="en-US" sz="1350" b="0" i="1">
                                <a:solidFill>
                                  <a:srgbClr val="000000"/>
                                </a:solidFill>
                                <a:latin typeface="Cambria Math" charset="0"/>
                                <a:ea typeface=""/>
                                <a:cs typeface=""/>
                              </a:rPr>
                              <m:t>=</m:t>
                            </m:r>
                            <m:r>
                              <a:rPr lang="en-US" sz="1350" b="0" i="1">
                                <a:solidFill>
                                  <a:srgbClr val="000000"/>
                                </a:solidFill>
                                <a:latin typeface="Cambria Math" charset="0"/>
                                <a:ea typeface=""/>
                                <a:cs typeface=""/>
                              </a:rPr>
                              <m:t>𝑊</m:t>
                            </m:r>
                          </m:e>
                          <m:sub>
                            <m:r>
                              <a:rPr lang="en-US" sz="1350" b="0" i="1">
                                <a:solidFill>
                                  <a:srgbClr val="000000"/>
                                </a:solidFill>
                                <a:latin typeface="Cambria Math" charset="0"/>
                                <a:ea typeface=""/>
                                <a:cs typeface=""/>
                              </a:rPr>
                              <m:t>𝑋</m:t>
                            </m:r>
                          </m:sub>
                        </m:sSub>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
                                <a:cs typeface=""/>
                              </a:rPr>
                              <m:t>𝑋</m:t>
                            </m:r>
                          </m:e>
                        </m:acc>
                      </m:e>
                      <m:sub>
                        <m:r>
                          <a:rPr lang="en-US" sz="1350" b="0" i="1">
                            <a:solidFill>
                              <a:srgbClr val="000000"/>
                            </a:solidFill>
                            <a:latin typeface="Cambria Math" charset="0"/>
                            <a:ea typeface=""/>
                            <a:cs typeface=""/>
                          </a:rPr>
                          <m:t>𝑡</m:t>
                        </m:r>
                      </m:sub>
                      <m:sup>
                        <m:r>
                          <m:rPr>
                            <m:sty m:val="p"/>
                          </m:rPr>
                          <a:rPr lang="en-US" sz="1350" b="0">
                            <a:solidFill>
                              <a:srgbClr val="000000"/>
                            </a:solidFill>
                            <a:latin typeface="Cambria Math" charset="0"/>
                            <a:ea typeface=""/>
                            <a:cs typeface=""/>
                          </a:rPr>
                          <m:t>INT</m:t>
                        </m:r>
                      </m:sup>
                    </m:sSubSup>
                    <m:r>
                      <a:rPr lang="en-US" sz="1350" b="0" i="1">
                        <a:solidFill>
                          <a:srgbClr val="000000"/>
                        </a:solidFill>
                        <a:latin typeface="Cambria Math" charset="0"/>
                        <a:ea typeface=""/>
                        <a:cs typeface=""/>
                      </a:rPr>
                      <m:t>=</m:t>
                    </m:r>
                    <m:nary>
                      <m:naryPr>
                        <m:chr m:val="∑"/>
                        <m:limLoc m:val="undOvr"/>
                        <m:ctrlPr>
                          <a:rPr lang="en-US" sz="1350" b="0" i="1">
                            <a:solidFill>
                              <a:srgbClr val="000000"/>
                            </a:solidFill>
                            <a:latin typeface="Cambria Math" charset="0"/>
                            <a:ea typeface=""/>
                            <a:cs typeface=""/>
                          </a:rPr>
                        </m:ctrlPr>
                      </m:naryPr>
                      <m:sub>
                        <m:r>
                          <a:rPr lang="en-US" sz="1350" b="0" i="1">
                            <a:solidFill>
                              <a:srgbClr val="000000"/>
                            </a:solidFill>
                            <a:latin typeface="Cambria Math" charset="0"/>
                            <a:ea typeface=""/>
                            <a:cs typeface=""/>
                          </a:rPr>
                          <m:t>𝑝</m:t>
                        </m:r>
                        <m:r>
                          <a:rPr lang="en-US" sz="1350" b="0" i="1">
                            <a:solidFill>
                              <a:srgbClr val="000000"/>
                            </a:solidFill>
                            <a:latin typeface="Cambria Math" charset="0"/>
                            <a:ea typeface=""/>
                            <a:cs typeface=""/>
                          </a:rPr>
                          <m:t>=1</m:t>
                        </m:r>
                      </m:sub>
                      <m:sup>
                        <m:sSub>
                          <m:sSubPr>
                            <m:ctrlPr>
                              <a:rPr lang="en-US" sz="1350" b="0" i="1">
                                <a:solidFill>
                                  <a:srgbClr val="000000"/>
                                </a:solidFill>
                                <a:latin typeface="Cambria Math" charset="0"/>
                                <a:ea typeface=""/>
                                <a:cs typeface=""/>
                              </a:rPr>
                            </m:ctrlPr>
                          </m:sSubPr>
                          <m:e>
                            <m:r>
                              <a:rPr lang="en-US" sz="1350" b="0" i="1">
                                <a:solidFill>
                                  <a:srgbClr val="000000"/>
                                </a:solidFill>
                                <a:latin typeface="Cambria Math" charset="0"/>
                                <a:ea typeface=""/>
                                <a:cs typeface=""/>
                              </a:rPr>
                              <m:t>𝑀</m:t>
                            </m:r>
                          </m:e>
                          <m:sub>
                            <m:r>
                              <a:rPr lang="en-US" sz="1350" b="0" i="1">
                                <a:solidFill>
                                  <a:srgbClr val="000000"/>
                                </a:solidFill>
                                <a:latin typeface="Cambria Math" charset="0"/>
                                <a:ea typeface=""/>
                                <a:cs typeface=""/>
                              </a:rPr>
                              <m:t>1</m:t>
                            </m:r>
                          </m:sub>
                        </m:sSub>
                      </m:sup>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𝜆</m:t>
                            </m:r>
                          </m:e>
                          <m:sub>
                            <m:r>
                              <a:rPr lang="en-US" sz="1350" b="0" i="1">
                                <a:solidFill>
                                  <a:srgbClr val="000000"/>
                                </a:solidFill>
                                <a:latin typeface="Cambria Math" charset="0"/>
                                <a:ea typeface=""/>
                                <a:cs typeface=""/>
                              </a:rPr>
                              <m:t>𝑝</m:t>
                            </m:r>
                          </m:sub>
                          <m:sup>
                            <m:r>
                              <a:rPr lang="en-US" sz="1350" b="0" i="1">
                                <a:solidFill>
                                  <a:srgbClr val="000000"/>
                                </a:solidFill>
                                <a:latin typeface="Cambria Math" charset="0"/>
                                <a:ea typeface=""/>
                                <a:cs typeface=""/>
                              </a:rPr>
                              <m:t>𝑡</m:t>
                            </m:r>
                          </m:sup>
                        </m:sSubSup>
                        <m:limLow>
                          <m:limLowPr>
                            <m:ctrlPr>
                              <a:rPr lang="en-US" sz="1350" b="0" i="1">
                                <a:solidFill>
                                  <a:srgbClr val="000000"/>
                                </a:solidFill>
                                <a:latin typeface="Cambria Math" charset="0"/>
                                <a:ea typeface=""/>
                                <a:cs typeface=""/>
                              </a:rPr>
                            </m:ctrlPr>
                          </m:limLowPr>
                          <m:e>
                            <m:groupChr>
                              <m:groupChrPr>
                                <m:chr m:val="⏟"/>
                                <m:ctrlPr>
                                  <a:rPr lang="en-US" sz="1350" b="0" i="1">
                                    <a:solidFill>
                                      <a:srgbClr val="000000"/>
                                    </a:solidFill>
                                    <a:latin typeface="Cambria Math" charset="0"/>
                                    <a:ea typeface=""/>
                                    <a:cs typeface=""/>
                                  </a:rPr>
                                </m:ctrlPr>
                              </m:groupChrPr>
                              <m:e>
                                <m:sSub>
                                  <m:sSubPr>
                                    <m:ctrlPr>
                                      <a:rPr lang="en-US" sz="1350" b="0" i="1">
                                        <a:solidFill>
                                          <a:srgbClr val="000000"/>
                                        </a:solidFill>
                                        <a:latin typeface="Cambria Math" charset="0"/>
                                        <a:ea typeface=""/>
                                        <a:cs typeface=""/>
                                      </a:rPr>
                                    </m:ctrlPr>
                                  </m:sSubPr>
                                  <m:e>
                                    <m:r>
                                      <a:rPr lang="en-US" sz="1350" b="0" i="1">
                                        <a:solidFill>
                                          <a:srgbClr val="000000"/>
                                        </a:solidFill>
                                        <a:latin typeface="Cambria Math" charset="0"/>
                                        <a:ea typeface=""/>
                                        <a:cs typeface=""/>
                                      </a:rPr>
                                      <m:t>𝑊</m:t>
                                    </m:r>
                                  </m:e>
                                  <m:sub>
                                    <m:r>
                                      <a:rPr lang="en-US" sz="1350" b="0" i="1">
                                        <a:solidFill>
                                          <a:srgbClr val="000000"/>
                                        </a:solidFill>
                                        <a:latin typeface="Cambria Math" charset="0"/>
                                        <a:ea typeface=""/>
                                        <a:cs typeface=""/>
                                      </a:rPr>
                                      <m:t>𝑋</m:t>
                                    </m:r>
                                  </m:sub>
                                </m:sSub>
                                <m:sSub>
                                  <m:sSubPr>
                                    <m:ctrlPr>
                                      <a:rPr lang="en-US" sz="1350" b="0" i="1">
                                        <a:solidFill>
                                          <a:srgbClr val="000000"/>
                                        </a:solidFill>
                                        <a:latin typeface="Cambria Math" charset="0"/>
                                        <a:ea typeface=""/>
                                        <a:cs typeface=""/>
                                      </a:rPr>
                                    </m:ctrlPr>
                                  </m:sSubPr>
                                  <m:e>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
                                            <a:cs typeface=""/>
                                          </a:rPr>
                                          <m:t>𝐾</m:t>
                                        </m:r>
                                      </m:e>
                                    </m:acc>
                                  </m:e>
                                  <m:sub>
                                    <m:r>
                                      <a:rPr lang="en-US" sz="1350" b="0" i="1">
                                        <a:solidFill>
                                          <a:srgbClr val="000000"/>
                                        </a:solidFill>
                                        <a:latin typeface="Cambria Math" charset="0"/>
                                        <a:ea typeface=""/>
                                        <a:cs typeface=""/>
                                      </a:rPr>
                                      <m:t>𝑝</m:t>
                                    </m:r>
                                  </m:sub>
                                </m:sSub>
                              </m:e>
                            </m:groupChr>
                          </m:e>
                          <m:lim>
                            <m:sSub>
                              <m:sSubPr>
                                <m:ctrlPr>
                                  <a:rPr lang="en-US" sz="1350" b="0" i="1">
                                    <a:solidFill>
                                      <a:srgbClr val="000000"/>
                                    </a:solidFill>
                                    <a:latin typeface="Cambria Math" charset="0"/>
                                    <a:ea typeface=""/>
                                    <a:cs typeface=""/>
                                  </a:rPr>
                                </m:ctrlPr>
                              </m:sSubPr>
                              <m:e>
                                <m:r>
                                  <a:rPr lang="en-US" sz="1350" b="0" i="1">
                                    <a:solidFill>
                                      <a:srgbClr val="000000"/>
                                    </a:solidFill>
                                    <a:latin typeface="Cambria Math" charset="0"/>
                                    <a:ea typeface=""/>
                                    <a:cs typeface=""/>
                                  </a:rPr>
                                  <m:t>𝐶</m:t>
                                </m:r>
                              </m:e>
                              <m:sub>
                                <m:r>
                                  <a:rPr lang="en-US" sz="1350" b="0" i="1">
                                    <a:solidFill>
                                      <a:srgbClr val="000000"/>
                                    </a:solidFill>
                                    <a:latin typeface="Cambria Math" charset="0"/>
                                    <a:ea typeface=""/>
                                    <a:cs typeface=""/>
                                  </a:rPr>
                                  <m:t>𝑝</m:t>
                                </m:r>
                              </m:sub>
                            </m:sSub>
                          </m:lim>
                        </m:limLow>
                      </m:e>
                    </m:nary>
                    <m:r>
                      <a:rPr lang="en-US" sz="1350" b="0" i="1">
                        <a:solidFill>
                          <a:srgbClr val="000000"/>
                        </a:solidFill>
                        <a:latin typeface="Cambria Math" charset="0"/>
                        <a:ea typeface=""/>
                        <a:cs typeface=""/>
                      </a:rPr>
                      <m:t>=</m:t>
                    </m:r>
                    <m:nary>
                      <m:naryPr>
                        <m:chr m:val="∑"/>
                        <m:limLoc m:val="undOvr"/>
                        <m:ctrlPr>
                          <a:rPr lang="en-US" sz="1350" b="0" i="1">
                            <a:solidFill>
                              <a:srgbClr val="000000"/>
                            </a:solidFill>
                            <a:latin typeface="Cambria Math" charset="0"/>
                            <a:ea typeface=""/>
                            <a:cs typeface=""/>
                          </a:rPr>
                        </m:ctrlPr>
                      </m:naryPr>
                      <m:sub>
                        <m:r>
                          <a:rPr lang="en-US" sz="1350" b="0" i="1">
                            <a:solidFill>
                              <a:srgbClr val="000000"/>
                            </a:solidFill>
                            <a:latin typeface="Cambria Math" charset="0"/>
                            <a:ea typeface=""/>
                            <a:cs typeface=""/>
                          </a:rPr>
                          <m:t>𝑝</m:t>
                        </m:r>
                        <m:r>
                          <a:rPr lang="en-US" sz="1350" b="0" i="1">
                            <a:solidFill>
                              <a:srgbClr val="000000"/>
                            </a:solidFill>
                            <a:latin typeface="Cambria Math" charset="0"/>
                            <a:ea typeface=""/>
                            <a:cs typeface=""/>
                          </a:rPr>
                          <m:t>=1</m:t>
                        </m:r>
                      </m:sub>
                      <m:sup>
                        <m:sSub>
                          <m:sSubPr>
                            <m:ctrlPr>
                              <a:rPr lang="en-US" sz="1350" b="0" i="1">
                                <a:solidFill>
                                  <a:srgbClr val="000000"/>
                                </a:solidFill>
                                <a:latin typeface="Cambria Math" charset="0"/>
                                <a:ea typeface=""/>
                                <a:cs typeface=""/>
                              </a:rPr>
                            </m:ctrlPr>
                          </m:sSubPr>
                          <m:e>
                            <m:r>
                              <a:rPr lang="en-US" sz="1350" b="0" i="1">
                                <a:solidFill>
                                  <a:srgbClr val="000000"/>
                                </a:solidFill>
                                <a:latin typeface="Cambria Math" charset="0"/>
                                <a:ea typeface=""/>
                                <a:cs typeface=""/>
                              </a:rPr>
                              <m:t>𝑀</m:t>
                            </m:r>
                          </m:e>
                          <m:sub>
                            <m:r>
                              <a:rPr lang="en-US" sz="1350" b="0" i="1">
                                <a:solidFill>
                                  <a:srgbClr val="000000"/>
                                </a:solidFill>
                                <a:latin typeface="Cambria Math" charset="0"/>
                                <a:ea typeface=""/>
                                <a:cs typeface=""/>
                              </a:rPr>
                              <m:t>1</m:t>
                            </m:r>
                          </m:sub>
                        </m:sSub>
                      </m:sup>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𝜆</m:t>
                            </m:r>
                          </m:e>
                          <m:sub>
                            <m:r>
                              <a:rPr lang="en-US" sz="1350" b="0" i="1">
                                <a:solidFill>
                                  <a:srgbClr val="000000"/>
                                </a:solidFill>
                                <a:latin typeface="Cambria Math" charset="0"/>
                                <a:ea typeface=""/>
                                <a:cs typeface=""/>
                              </a:rPr>
                              <m:t>𝑝</m:t>
                            </m:r>
                          </m:sub>
                          <m:sup>
                            <m:r>
                              <a:rPr lang="en-US" sz="1350" b="0" i="1">
                                <a:solidFill>
                                  <a:srgbClr val="000000"/>
                                </a:solidFill>
                                <a:latin typeface="Cambria Math" charset="0"/>
                                <a:ea typeface=""/>
                                <a:cs typeface=""/>
                              </a:rPr>
                              <m:t>𝑡</m:t>
                            </m:r>
                          </m:sup>
                        </m:sSubSup>
                        <m:sSub>
                          <m:sSubPr>
                            <m:ctrlPr>
                              <a:rPr lang="en-US" sz="1350" b="0" i="1">
                                <a:solidFill>
                                  <a:srgbClr val="000000"/>
                                </a:solidFill>
                                <a:latin typeface="Cambria Math" charset="0"/>
                                <a:ea typeface=""/>
                                <a:cs typeface=""/>
                              </a:rPr>
                            </m:ctrlPr>
                          </m:sSubPr>
                          <m:e>
                            <m:r>
                              <a:rPr lang="en-US" sz="1350" b="0" i="1">
                                <a:solidFill>
                                  <a:srgbClr val="000000"/>
                                </a:solidFill>
                                <a:latin typeface="Cambria Math" charset="0"/>
                                <a:ea typeface=""/>
                                <a:cs typeface=""/>
                              </a:rPr>
                              <m:t>𝐶</m:t>
                            </m:r>
                          </m:e>
                          <m:sub>
                            <m:r>
                              <a:rPr lang="en-US" sz="1350" b="0" i="1">
                                <a:solidFill>
                                  <a:srgbClr val="000000"/>
                                </a:solidFill>
                                <a:latin typeface="Cambria Math" charset="0"/>
                                <a:ea typeface=""/>
                                <a:cs typeface=""/>
                              </a:rPr>
                              <m:t>𝑝</m:t>
                            </m:r>
                          </m:sub>
                        </m:sSub>
                      </m:e>
                    </m:nary>
                  </m:oMath>
                </a14:m>
                <a:r>
                  <a:rPr lang="en-US" sz="1350" b="0" dirty="0">
                    <a:solidFill>
                      <a:srgbClr val="000000"/>
                    </a:solidFill>
                    <a:latin typeface="Arial"/>
                    <a:ea typeface=""/>
                    <a:cs typeface=""/>
                  </a:rPr>
                  <a:t> ; i.e.,</a:t>
                </a:r>
              </a:p>
              <a:p>
                <a:pPr fontAlgn="auto">
                  <a:lnSpc>
                    <a:spcPct val="150000"/>
                  </a:lnSpc>
                  <a:spcBef>
                    <a:spcPts val="0"/>
                  </a:spcBef>
                  <a:spcAft>
                    <a:spcPts val="0"/>
                  </a:spcAft>
                </a:pPr>
                <a:r>
                  <a:rPr lang="en-US" sz="1350" b="0" dirty="0">
                    <a:solidFill>
                      <a:srgbClr val="000000"/>
                    </a:solidFill>
                    <a:latin typeface="Arial"/>
                    <a:ea typeface=""/>
                    <a:cs typeface=""/>
                  </a:rPr>
                  <a:t> the internally driven component of </a:t>
                </a:r>
                <a:r>
                  <a:rPr lang="en-US" sz="1350" b="0" i="1" dirty="0" err="1">
                    <a:solidFill>
                      <a:srgbClr val="000000"/>
                    </a:solidFill>
                    <a:latin typeface="Arial"/>
                    <a:ea typeface=""/>
                    <a:cs typeface=""/>
                  </a:rPr>
                  <a:t>i</a:t>
                </a:r>
                <a:r>
                  <a:rPr lang="en-US" sz="1350" b="0" baseline="30000" dirty="0" err="1">
                    <a:solidFill>
                      <a:srgbClr val="000000"/>
                    </a:solidFill>
                    <a:latin typeface="Arial"/>
                    <a:ea typeface=""/>
                    <a:cs typeface=""/>
                  </a:rPr>
                  <a:t>th</a:t>
                </a:r>
                <a:r>
                  <a:rPr lang="en-US" sz="1350" b="0" dirty="0">
                    <a:solidFill>
                      <a:srgbClr val="000000"/>
                    </a:solidFill>
                    <a:latin typeface="Arial"/>
                    <a:ea typeface=""/>
                    <a:cs typeface=""/>
                  </a:rPr>
                  <a:t> gene’s expression across all time points,  </a:t>
                </a:r>
                <a14:m>
                  <m:oMath xmlns:m="http://schemas.openxmlformats.org/officeDocument/2006/math">
                    <m:d>
                      <m:dPr>
                        <m:begChr m:val="["/>
                        <m:endChr m:val="]"/>
                        <m:ctrlPr>
                          <a:rPr lang="en-US" sz="1350" b="0" i="1">
                            <a:solidFill>
                              <a:srgbClr val="000000"/>
                            </a:solidFill>
                            <a:latin typeface="Cambria Math" charset="0"/>
                            <a:ea typeface=""/>
                            <a:cs typeface=""/>
                          </a:rPr>
                        </m:ctrlPr>
                      </m:dPr>
                      <m:e>
                        <m:m>
                          <m:mPr>
                            <m:mcs>
                              <m:mc>
                                <m:mcPr>
                                  <m:count m:val="2"/>
                                  <m:mcJc m:val="center"/>
                                </m:mcPr>
                              </m:mc>
                            </m:mcs>
                            <m:ctrlPr>
                              <a:rPr lang="en-US" sz="1350" b="0" i="1">
                                <a:solidFill>
                                  <a:srgbClr val="000000"/>
                                </a:solidFill>
                                <a:latin typeface="Cambria Math" charset="0"/>
                                <a:ea typeface=""/>
                                <a:cs typeface=""/>
                              </a:rPr>
                            </m:ctrlPr>
                          </m:mPr>
                          <m:mr>
                            <m:e>
                              <m:m>
                                <m:mPr>
                                  <m:mcs>
                                    <m:mc>
                                      <m:mcPr>
                                        <m:count m:val="2"/>
                                        <m:mcJc m:val="center"/>
                                      </m:mcPr>
                                    </m:mc>
                                  </m:mcs>
                                  <m:ctrlPr>
                                    <a:rPr lang="en-US" sz="1350" b="0" i="1">
                                      <a:solidFill>
                                        <a:srgbClr val="000000"/>
                                      </a:solidFill>
                                      <a:latin typeface="Cambria Math" charset="0"/>
                                      <a:ea typeface=""/>
                                      <a:cs typeface=""/>
                                    </a:rPr>
                                  </m:ctrlPr>
                                </m:mPr>
                                <m:mr>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𝑋</m:t>
                                        </m:r>
                                      </m:e>
                                      <m:sub>
                                        <m:r>
                                          <a:rPr lang="en-US" sz="1350" b="0" i="1">
                                            <a:solidFill>
                                              <a:srgbClr val="000000"/>
                                            </a:solidFill>
                                            <a:latin typeface="Cambria Math" charset="0"/>
                                            <a:ea typeface=""/>
                                            <a:cs typeface=""/>
                                          </a:rPr>
                                          <m:t>1</m:t>
                                        </m:r>
                                      </m:sub>
                                      <m:sup>
                                        <m:r>
                                          <m:rPr>
                                            <m:sty m:val="p"/>
                                          </m:rPr>
                                          <a:rPr lang="en-US" sz="1350" b="0">
                                            <a:solidFill>
                                              <a:srgbClr val="000000"/>
                                            </a:solidFill>
                                            <a:latin typeface="Cambria Math" charset="0"/>
                                            <a:ea typeface=""/>
                                            <a:cs typeface=""/>
                                          </a:rPr>
                                          <m:t>INT</m:t>
                                        </m:r>
                                      </m:sup>
                                    </m:sSubSup>
                                    <m:r>
                                      <a:rPr lang="en-US" sz="1350" b="0" i="1">
                                        <a:solidFill>
                                          <a:srgbClr val="000000"/>
                                        </a:solidFill>
                                        <a:latin typeface="Cambria Math" charset="0"/>
                                        <a:ea typeface=""/>
                                        <a:cs typeface=""/>
                                      </a:rPr>
                                      <m:t>(</m:t>
                                    </m:r>
                                    <m:r>
                                      <a:rPr lang="en-US" sz="1350" b="0" i="1">
                                        <a:solidFill>
                                          <a:srgbClr val="000000"/>
                                        </a:solidFill>
                                        <a:latin typeface="Cambria Math" charset="0"/>
                                        <a:ea typeface=""/>
                                        <a:cs typeface=""/>
                                      </a:rPr>
                                      <m:t>𝑖</m:t>
                                    </m:r>
                                    <m:r>
                                      <a:rPr lang="en-US" sz="1350" b="0" i="1">
                                        <a:solidFill>
                                          <a:srgbClr val="000000"/>
                                        </a:solidFill>
                                        <a:latin typeface="Cambria Math" charset="0"/>
                                        <a:ea typeface=""/>
                                        <a:cs typeface=""/>
                                      </a:rPr>
                                      <m:t>)</m:t>
                                    </m:r>
                                  </m:e>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𝑋</m:t>
                                        </m:r>
                                      </m:e>
                                      <m:sub>
                                        <m:r>
                                          <a:rPr lang="en-US" sz="1350" b="0" i="1">
                                            <a:solidFill>
                                              <a:srgbClr val="000000"/>
                                            </a:solidFill>
                                            <a:latin typeface="Cambria Math" charset="0"/>
                                            <a:ea typeface=""/>
                                            <a:cs typeface=""/>
                                          </a:rPr>
                                          <m:t>2</m:t>
                                        </m:r>
                                      </m:sub>
                                      <m:sup>
                                        <m:r>
                                          <m:rPr>
                                            <m:sty m:val="p"/>
                                          </m:rPr>
                                          <a:rPr lang="en-US" sz="1350" b="0">
                                            <a:solidFill>
                                              <a:srgbClr val="000000"/>
                                            </a:solidFill>
                                            <a:latin typeface="Cambria Math" charset="0"/>
                                            <a:ea typeface=""/>
                                            <a:cs typeface=""/>
                                          </a:rPr>
                                          <m:t>INT</m:t>
                                        </m:r>
                                      </m:sup>
                                    </m:sSubSup>
                                    <m:r>
                                      <a:rPr lang="en-US" sz="1350" b="0" i="1">
                                        <a:solidFill>
                                          <a:srgbClr val="000000"/>
                                        </a:solidFill>
                                        <a:latin typeface="Cambria Math" charset="0"/>
                                        <a:ea typeface=""/>
                                        <a:cs typeface=""/>
                                      </a:rPr>
                                      <m:t>(</m:t>
                                    </m:r>
                                    <m:r>
                                      <a:rPr lang="en-US" sz="1350" b="0" i="1">
                                        <a:solidFill>
                                          <a:srgbClr val="000000"/>
                                        </a:solidFill>
                                        <a:latin typeface="Cambria Math" charset="0"/>
                                        <a:ea typeface=""/>
                                        <a:cs typeface=""/>
                                      </a:rPr>
                                      <m:t>𝑖</m:t>
                                    </m:r>
                                    <m:r>
                                      <a:rPr lang="en-US" sz="1350" b="0" i="1">
                                        <a:solidFill>
                                          <a:srgbClr val="000000"/>
                                        </a:solidFill>
                                        <a:latin typeface="Cambria Math" charset="0"/>
                                        <a:ea typeface=""/>
                                        <a:cs typeface=""/>
                                      </a:rPr>
                                      <m:t>)</m:t>
                                    </m:r>
                                  </m:e>
                                </m:mr>
                              </m:m>
                            </m:e>
                            <m:e>
                              <m:m>
                                <m:mPr>
                                  <m:mcs>
                                    <m:mc>
                                      <m:mcPr>
                                        <m:count m:val="2"/>
                                        <m:mcJc m:val="center"/>
                                      </m:mcPr>
                                    </m:mc>
                                  </m:mcs>
                                  <m:ctrlPr>
                                    <a:rPr lang="en-US" sz="1350" b="0" i="1">
                                      <a:solidFill>
                                        <a:srgbClr val="000000"/>
                                      </a:solidFill>
                                      <a:latin typeface="Cambria Math" charset="0"/>
                                      <a:ea typeface=""/>
                                      <a:cs typeface=""/>
                                    </a:rPr>
                                  </m:ctrlPr>
                                </m:mPr>
                                <m:mr>
                                  <m:e>
                                    <m:r>
                                      <a:rPr lang="en-US" sz="1350" b="0" i="1">
                                        <a:solidFill>
                                          <a:srgbClr val="000000"/>
                                        </a:solidFill>
                                        <a:latin typeface="Cambria Math" charset="0"/>
                                        <a:ea typeface=""/>
                                        <a:cs typeface=""/>
                                      </a:rPr>
                                      <m:t>…</m:t>
                                    </m:r>
                                  </m:e>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𝑋</m:t>
                                        </m:r>
                                      </m:e>
                                      <m:sub>
                                        <m:r>
                                          <a:rPr lang="en-US" sz="1350" b="0" i="1">
                                            <a:solidFill>
                                              <a:srgbClr val="000000"/>
                                            </a:solidFill>
                                            <a:latin typeface="Cambria Math" charset="0"/>
                                            <a:ea typeface=""/>
                                            <a:cs typeface=""/>
                                          </a:rPr>
                                          <m:t>𝑇</m:t>
                                        </m:r>
                                      </m:sub>
                                      <m:sup>
                                        <m:r>
                                          <m:rPr>
                                            <m:sty m:val="p"/>
                                          </m:rPr>
                                          <a:rPr lang="en-US" sz="1350" b="0">
                                            <a:solidFill>
                                              <a:srgbClr val="000000"/>
                                            </a:solidFill>
                                            <a:latin typeface="Cambria Math" charset="0"/>
                                            <a:ea typeface=""/>
                                            <a:cs typeface=""/>
                                          </a:rPr>
                                          <m:t>INT</m:t>
                                        </m:r>
                                      </m:sup>
                                    </m:sSubSup>
                                    <m:r>
                                      <a:rPr lang="en-US" sz="1350" b="0" i="1">
                                        <a:solidFill>
                                          <a:srgbClr val="000000"/>
                                        </a:solidFill>
                                        <a:latin typeface="Cambria Math" charset="0"/>
                                        <a:ea typeface=""/>
                                        <a:cs typeface=""/>
                                      </a:rPr>
                                      <m:t>(</m:t>
                                    </m:r>
                                    <m:r>
                                      <a:rPr lang="en-US" sz="1350" b="0" i="1">
                                        <a:solidFill>
                                          <a:srgbClr val="000000"/>
                                        </a:solidFill>
                                        <a:latin typeface="Cambria Math" charset="0"/>
                                        <a:ea typeface=""/>
                                        <a:cs typeface=""/>
                                      </a:rPr>
                                      <m:t>𝑖</m:t>
                                    </m:r>
                                    <m:r>
                                      <a:rPr lang="en-US" sz="1350" b="0" i="1">
                                        <a:solidFill>
                                          <a:srgbClr val="000000"/>
                                        </a:solidFill>
                                        <a:latin typeface="Cambria Math" charset="0"/>
                                        <a:ea typeface=""/>
                                        <a:cs typeface=""/>
                                      </a:rPr>
                                      <m:t>)</m:t>
                                    </m:r>
                                  </m:e>
                                </m:mr>
                              </m:m>
                            </m:e>
                          </m:mr>
                        </m:m>
                      </m:e>
                    </m:d>
                    <m:r>
                      <a:rPr lang="en-US" sz="1350" b="0" i="1">
                        <a:solidFill>
                          <a:srgbClr val="000000"/>
                        </a:solidFill>
                        <a:latin typeface="Cambria Math" charset="0"/>
                        <a:ea typeface=""/>
                        <a:cs typeface=""/>
                      </a:rPr>
                      <m:t>=</m:t>
                    </m:r>
                    <m:nary>
                      <m:naryPr>
                        <m:chr m:val="∑"/>
                        <m:limLoc m:val="undOvr"/>
                        <m:ctrlPr>
                          <a:rPr lang="en-US" sz="1350" b="0" i="1">
                            <a:solidFill>
                              <a:srgbClr val="000000"/>
                            </a:solidFill>
                            <a:latin typeface="Cambria Math" charset="0"/>
                            <a:ea typeface=""/>
                            <a:cs typeface=""/>
                          </a:rPr>
                        </m:ctrlPr>
                      </m:naryPr>
                      <m:sub>
                        <m:r>
                          <a:rPr lang="en-US" sz="1350" b="0" i="1">
                            <a:solidFill>
                              <a:srgbClr val="000000"/>
                            </a:solidFill>
                            <a:latin typeface="Cambria Math" charset="0"/>
                            <a:ea typeface=""/>
                            <a:cs typeface=""/>
                          </a:rPr>
                          <m:t>𝑝</m:t>
                        </m:r>
                        <m:r>
                          <a:rPr lang="en-US" sz="1350" b="0" i="1">
                            <a:solidFill>
                              <a:srgbClr val="000000"/>
                            </a:solidFill>
                            <a:latin typeface="Cambria Math" charset="0"/>
                            <a:ea typeface=""/>
                            <a:cs typeface=""/>
                          </a:rPr>
                          <m:t>=1</m:t>
                        </m:r>
                      </m:sub>
                      <m:sup>
                        <m:sSub>
                          <m:sSubPr>
                            <m:ctrlPr>
                              <a:rPr lang="en-US" sz="1350" b="0" i="1">
                                <a:solidFill>
                                  <a:srgbClr val="000000"/>
                                </a:solidFill>
                                <a:latin typeface="Cambria Math" charset="0"/>
                                <a:ea typeface=""/>
                                <a:cs typeface=""/>
                              </a:rPr>
                            </m:ctrlPr>
                          </m:sSubPr>
                          <m:e>
                            <m:r>
                              <a:rPr lang="en-US" sz="1350" b="0" i="1">
                                <a:solidFill>
                                  <a:srgbClr val="000000"/>
                                </a:solidFill>
                                <a:latin typeface="Cambria Math" charset="0"/>
                                <a:ea typeface=""/>
                                <a:cs typeface=""/>
                              </a:rPr>
                              <m:t>𝑀</m:t>
                            </m:r>
                          </m:e>
                          <m:sub>
                            <m:r>
                              <a:rPr lang="en-US" sz="1350" b="0" i="1">
                                <a:solidFill>
                                  <a:srgbClr val="000000"/>
                                </a:solidFill>
                                <a:latin typeface="Cambria Math" charset="0"/>
                                <a:ea typeface=""/>
                                <a:cs typeface=""/>
                              </a:rPr>
                              <m:t>1</m:t>
                            </m:r>
                          </m:sub>
                        </m:sSub>
                      </m:sup>
                      <m:e>
                        <m:sSub>
                          <m:sSubPr>
                            <m:ctrlPr>
                              <a:rPr lang="en-US" sz="1350" b="0" i="1">
                                <a:solidFill>
                                  <a:srgbClr val="000000"/>
                                </a:solidFill>
                                <a:latin typeface="Cambria Math" charset="0"/>
                                <a:ea typeface=""/>
                                <a:cs typeface=""/>
                              </a:rPr>
                            </m:ctrlPr>
                          </m:sSubPr>
                          <m:e>
                            <m:r>
                              <a:rPr lang="en-US" sz="1350" b="0" i="1">
                                <a:solidFill>
                                  <a:srgbClr val="000000"/>
                                </a:solidFill>
                                <a:latin typeface="Cambria Math" charset="0"/>
                                <a:ea typeface=""/>
                                <a:cs typeface=""/>
                              </a:rPr>
                              <m:t>𝐶</m:t>
                            </m:r>
                          </m:e>
                          <m:sub>
                            <m:r>
                              <a:rPr lang="en-US" sz="1350" b="0" i="1">
                                <a:solidFill>
                                  <a:srgbClr val="000000"/>
                                </a:solidFill>
                                <a:latin typeface="Cambria Math" charset="0"/>
                                <a:ea typeface=""/>
                                <a:cs typeface=""/>
                              </a:rPr>
                              <m:t>𝑝</m:t>
                            </m:r>
                          </m:sub>
                        </m:sSub>
                        <m:d>
                          <m:dPr>
                            <m:ctrlPr>
                              <a:rPr lang="en-US" sz="1350" b="0" i="1">
                                <a:solidFill>
                                  <a:srgbClr val="000000"/>
                                </a:solidFill>
                                <a:latin typeface="Cambria Math" charset="0"/>
                                <a:ea typeface=""/>
                                <a:cs typeface=""/>
                              </a:rPr>
                            </m:ctrlPr>
                          </m:dPr>
                          <m:e>
                            <m:r>
                              <a:rPr lang="en-US" sz="1350" b="0" i="1">
                                <a:solidFill>
                                  <a:srgbClr val="000000"/>
                                </a:solidFill>
                                <a:latin typeface="Cambria Math" charset="0"/>
                                <a:ea typeface=""/>
                                <a:cs typeface=""/>
                              </a:rPr>
                              <m:t>𝑖</m:t>
                            </m:r>
                          </m:e>
                        </m:d>
                        <m:limLow>
                          <m:limLowPr>
                            <m:ctrlPr>
                              <a:rPr lang="en-US" sz="1350" b="0" i="1">
                                <a:solidFill>
                                  <a:srgbClr val="000000"/>
                                </a:solidFill>
                                <a:latin typeface="Cambria Math" charset="0"/>
                                <a:ea typeface=""/>
                                <a:cs typeface=""/>
                              </a:rPr>
                            </m:ctrlPr>
                          </m:limLowPr>
                          <m:e>
                            <m:groupChr>
                              <m:groupChrPr>
                                <m:chr m:val="⏟"/>
                                <m:ctrlPr>
                                  <a:rPr lang="en-US" sz="1350" b="0" i="1">
                                    <a:solidFill>
                                      <a:srgbClr val="000000"/>
                                    </a:solidFill>
                                    <a:latin typeface="Cambria Math" charset="0"/>
                                    <a:ea typeface=""/>
                                    <a:cs typeface=""/>
                                  </a:rPr>
                                </m:ctrlPr>
                              </m:groupChrPr>
                              <m:e>
                                <m:d>
                                  <m:dPr>
                                    <m:begChr m:val="["/>
                                    <m:endChr m:val="]"/>
                                    <m:ctrlPr>
                                      <a:rPr lang="en-US" sz="1350" b="0" i="1">
                                        <a:solidFill>
                                          <a:srgbClr val="000000"/>
                                        </a:solidFill>
                                        <a:latin typeface="Cambria Math" charset="0"/>
                                        <a:ea typeface=""/>
                                        <a:cs typeface=""/>
                                      </a:rPr>
                                    </m:ctrlPr>
                                  </m:dPr>
                                  <m:e>
                                    <m:m>
                                      <m:mPr>
                                        <m:mcs>
                                          <m:mc>
                                            <m:mcPr>
                                              <m:count m:val="2"/>
                                              <m:mcJc m:val="center"/>
                                            </m:mcPr>
                                          </m:mc>
                                        </m:mcs>
                                        <m:ctrlPr>
                                          <a:rPr lang="en-US" sz="1350" b="0" i="1">
                                            <a:solidFill>
                                              <a:srgbClr val="000000"/>
                                            </a:solidFill>
                                            <a:latin typeface="Cambria Math" charset="0"/>
                                            <a:ea typeface=""/>
                                            <a:cs typeface=""/>
                                          </a:rPr>
                                        </m:ctrlPr>
                                      </m:mPr>
                                      <m:mr>
                                        <m:e>
                                          <m:m>
                                            <m:mPr>
                                              <m:mcs>
                                                <m:mc>
                                                  <m:mcPr>
                                                    <m:count m:val="2"/>
                                                    <m:mcJc m:val="center"/>
                                                  </m:mcPr>
                                                </m:mc>
                                              </m:mcs>
                                              <m:ctrlPr>
                                                <a:rPr lang="en-US" sz="1350" b="0" i="1">
                                                  <a:solidFill>
                                                    <a:srgbClr val="000000"/>
                                                  </a:solidFill>
                                                  <a:latin typeface="Cambria Math" charset="0"/>
                                                  <a:ea typeface=""/>
                                                  <a:cs typeface=""/>
                                                </a:rPr>
                                              </m:ctrlPr>
                                            </m:mPr>
                                            <m:mr>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𝜆</m:t>
                                                    </m:r>
                                                  </m:e>
                                                  <m:sub>
                                                    <m:r>
                                                      <a:rPr lang="en-US" sz="1350" b="0" i="1">
                                                        <a:solidFill>
                                                          <a:srgbClr val="000000"/>
                                                        </a:solidFill>
                                                        <a:latin typeface="Cambria Math" charset="0"/>
                                                        <a:ea typeface=""/>
                                                        <a:cs typeface=""/>
                                                      </a:rPr>
                                                      <m:t>𝑝</m:t>
                                                    </m:r>
                                                  </m:sub>
                                                  <m:sup>
                                                    <m:r>
                                                      <a:rPr lang="en-US" sz="1350" b="0" i="1">
                                                        <a:solidFill>
                                                          <a:srgbClr val="000000"/>
                                                        </a:solidFill>
                                                        <a:latin typeface="Cambria Math" charset="0"/>
                                                        <a:ea typeface=""/>
                                                        <a:cs typeface=""/>
                                                      </a:rPr>
                                                      <m:t>1</m:t>
                                                    </m:r>
                                                  </m:sup>
                                                </m:sSubSup>
                                              </m:e>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𝜆</m:t>
                                                    </m:r>
                                                  </m:e>
                                                  <m:sub>
                                                    <m:r>
                                                      <a:rPr lang="en-US" sz="1350" b="0" i="1">
                                                        <a:solidFill>
                                                          <a:srgbClr val="000000"/>
                                                        </a:solidFill>
                                                        <a:latin typeface="Cambria Math" charset="0"/>
                                                        <a:ea typeface=""/>
                                                        <a:cs typeface=""/>
                                                      </a:rPr>
                                                      <m:t>𝑝</m:t>
                                                    </m:r>
                                                  </m:sub>
                                                  <m:sup>
                                                    <m:r>
                                                      <a:rPr lang="en-US" sz="1350" b="0" i="1">
                                                        <a:solidFill>
                                                          <a:srgbClr val="000000"/>
                                                        </a:solidFill>
                                                        <a:latin typeface="Cambria Math" charset="0"/>
                                                        <a:ea typeface=""/>
                                                        <a:cs typeface=""/>
                                                      </a:rPr>
                                                      <m:t>2</m:t>
                                                    </m:r>
                                                  </m:sup>
                                                </m:sSubSup>
                                              </m:e>
                                            </m:mr>
                                          </m:m>
                                        </m:e>
                                        <m:e>
                                          <m:m>
                                            <m:mPr>
                                              <m:mcs>
                                                <m:mc>
                                                  <m:mcPr>
                                                    <m:count m:val="2"/>
                                                    <m:mcJc m:val="center"/>
                                                  </m:mcPr>
                                                </m:mc>
                                              </m:mcs>
                                              <m:ctrlPr>
                                                <a:rPr lang="en-US" sz="1350" b="0" i="1">
                                                  <a:solidFill>
                                                    <a:srgbClr val="000000"/>
                                                  </a:solidFill>
                                                  <a:latin typeface="Cambria Math" charset="0"/>
                                                  <a:ea typeface=""/>
                                                  <a:cs typeface=""/>
                                                </a:rPr>
                                              </m:ctrlPr>
                                            </m:mPr>
                                            <m:mr>
                                              <m:e>
                                                <m:r>
                                                  <a:rPr lang="en-US" sz="1350" b="0" i="1">
                                                    <a:solidFill>
                                                      <a:srgbClr val="000000"/>
                                                    </a:solidFill>
                                                    <a:latin typeface="Cambria Math" charset="0"/>
                                                    <a:ea typeface=""/>
                                                    <a:cs typeface=""/>
                                                  </a:rPr>
                                                  <m:t>…</m:t>
                                                </m:r>
                                              </m:e>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𝜆</m:t>
                                                    </m:r>
                                                  </m:e>
                                                  <m:sub>
                                                    <m:r>
                                                      <a:rPr lang="en-US" sz="1350" b="0" i="1">
                                                        <a:solidFill>
                                                          <a:srgbClr val="000000"/>
                                                        </a:solidFill>
                                                        <a:latin typeface="Cambria Math" charset="0"/>
                                                        <a:ea typeface=""/>
                                                        <a:cs typeface=""/>
                                                      </a:rPr>
                                                      <m:t>𝑝</m:t>
                                                    </m:r>
                                                  </m:sub>
                                                  <m:sup>
                                                    <m:r>
                                                      <a:rPr lang="en-US" sz="1350" b="0" i="1">
                                                        <a:solidFill>
                                                          <a:srgbClr val="000000"/>
                                                        </a:solidFill>
                                                        <a:latin typeface="Cambria Math" charset="0"/>
                                                        <a:ea typeface=""/>
                                                        <a:cs typeface=""/>
                                                      </a:rPr>
                                                      <m:t>𝑇</m:t>
                                                    </m:r>
                                                  </m:sup>
                                                </m:sSubSup>
                                              </m:e>
                                            </m:mr>
                                          </m:m>
                                        </m:e>
                                      </m:mr>
                                    </m:m>
                                  </m:e>
                                </m:d>
                              </m:e>
                            </m:groupChr>
                          </m:e>
                          <m:lim>
                            <m:sSup>
                              <m:sSupPr>
                                <m:ctrlPr>
                                  <a:rPr lang="en-US" sz="1350" b="0" i="1">
                                    <a:solidFill>
                                      <a:srgbClr val="000000"/>
                                    </a:solidFill>
                                    <a:latin typeface="Cambria Math" charset="0"/>
                                    <a:ea typeface=""/>
                                    <a:cs typeface=""/>
                                  </a:rPr>
                                </m:ctrlPr>
                              </m:sSupPr>
                              <m:e>
                                <m:r>
                                  <a:rPr lang="en-US" sz="1350" b="0" i="1">
                                    <a:solidFill>
                                      <a:srgbClr val="000000"/>
                                    </a:solidFill>
                                    <a:latin typeface="Cambria Math" charset="0"/>
                                    <a:ea typeface=""/>
                                    <a:cs typeface=""/>
                                  </a:rPr>
                                  <m:t>𝑝</m:t>
                                </m:r>
                              </m:e>
                              <m:sup>
                                <m:r>
                                  <m:rPr>
                                    <m:sty m:val="p"/>
                                  </m:rPr>
                                  <a:rPr lang="en-US" sz="1350" b="0">
                                    <a:solidFill>
                                      <a:srgbClr val="000000"/>
                                    </a:solidFill>
                                    <a:latin typeface="Cambria Math" charset="0"/>
                                    <a:ea typeface=""/>
                                    <a:cs typeface=""/>
                                  </a:rPr>
                                  <m:t>th</m:t>
                                </m:r>
                              </m:sup>
                            </m:sSup>
                            <m:r>
                              <a:rPr lang="en-US" sz="1350" b="0" i="1">
                                <a:solidFill>
                                  <a:srgbClr val="000000"/>
                                </a:solidFill>
                                <a:latin typeface="Cambria Math" charset="0"/>
                                <a:ea typeface=""/>
                                <a:cs typeface=""/>
                              </a:rPr>
                              <m:t> </m:t>
                            </m:r>
                            <m:r>
                              <m:rPr>
                                <m:sty m:val="p"/>
                              </m:rPr>
                              <a:rPr lang="en-US" sz="1350" b="0">
                                <a:solidFill>
                                  <a:srgbClr val="000000"/>
                                </a:solidFill>
                                <a:latin typeface="Cambria Math" charset="0"/>
                                <a:ea typeface=""/>
                                <a:cs typeface=""/>
                              </a:rPr>
                              <m:t>iPDP</m:t>
                            </m:r>
                          </m:lim>
                        </m:limLow>
                      </m:e>
                    </m:nary>
                  </m:oMath>
                </a14:m>
                <a:r>
                  <a:rPr lang="en-US" sz="1350" b="0" dirty="0">
                    <a:solidFill>
                      <a:srgbClr val="000000"/>
                    </a:solidFill>
                    <a:latin typeface="Arial"/>
                    <a:ea typeface=""/>
                    <a:cs typeface=""/>
                  </a:rPr>
                  <a:t>           </a:t>
                </a:r>
              </a:p>
            </p:txBody>
          </p:sp>
        </mc:Choice>
        <mc:Fallback xmlns="">
          <p:sp>
            <p:nvSpPr>
              <p:cNvPr id="54" name="Rectangle 53"/>
              <p:cNvSpPr>
                <a:spLocks noRot="1" noChangeAspect="1" noMove="1" noResize="1" noEditPoints="1" noAdjustHandles="1" noChangeArrowheads="1" noChangeShapeType="1" noTextEdit="1"/>
              </p:cNvSpPr>
              <p:nvPr/>
            </p:nvSpPr>
            <p:spPr>
              <a:xfrm>
                <a:off x="4476926" y="2937754"/>
                <a:ext cx="4531271" cy="2134302"/>
              </a:xfrm>
              <a:prstGeom prst="rect">
                <a:avLst/>
              </a:prstGeom>
              <a:blipFill rotWithShape="0">
                <a:blip r:embed="rId11"/>
                <a:stretch>
                  <a:fillRect l="-4704" t="-1429" b="-11143"/>
                </a:stretch>
              </a:blipFill>
            </p:spPr>
            <p:txBody>
              <a:bodyPr/>
              <a:lstStyle/>
              <a:p>
                <a:r>
                  <a:rPr lang="en-US">
                    <a:noFill/>
                  </a:rPr>
                  <a:t> </a:t>
                </a:r>
              </a:p>
            </p:txBody>
          </p:sp>
        </mc:Fallback>
      </mc:AlternateContent>
    </p:spTree>
    <p:extLst>
      <p:ext uri="{BB962C8B-B14F-4D97-AF65-F5344CB8AC3E}">
        <p14:creationId xmlns:p14="http://schemas.microsoft.com/office/powerpoint/2010/main" val="114688525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9"/>
          <p:cNvGrpSpPr/>
          <p:nvPr/>
        </p:nvGrpSpPr>
        <p:grpSpPr>
          <a:xfrm>
            <a:off x="1307623" y="1101737"/>
            <a:ext cx="6787219" cy="5617101"/>
            <a:chOff x="28645139" y="18875434"/>
            <a:chExt cx="9696028" cy="8024430"/>
          </a:xfrm>
        </p:grpSpPr>
        <p:grpSp>
          <p:nvGrpSpPr>
            <p:cNvPr id="26" name="Group 35"/>
            <p:cNvGrpSpPr/>
            <p:nvPr/>
          </p:nvGrpSpPr>
          <p:grpSpPr>
            <a:xfrm>
              <a:off x="33317187" y="19218620"/>
              <a:ext cx="3807441" cy="3490417"/>
              <a:chOff x="34614135" y="18630898"/>
              <a:chExt cx="3807441" cy="3490417"/>
            </a:xfrm>
          </p:grpSpPr>
          <p:pic>
            <p:nvPicPr>
              <p:cNvPr id="44" name="Picture 32" descr="scatterplot_5_5_.pdf"/>
              <p:cNvPicPr>
                <a:picLocks noChangeAspect="1"/>
              </p:cNvPicPr>
              <p:nvPr/>
            </p:nvPicPr>
            <p:blipFill rotWithShape="1">
              <a:blip r:embed="rId2">
                <a:extLst>
                  <a:ext uri="{28A0092B-C50C-407E-A947-70E740481C1C}">
                    <a14:useLocalDpi xmlns:a14="http://schemas.microsoft.com/office/drawing/2010/main" val="0"/>
                  </a:ext>
                </a:extLst>
              </a:blip>
              <a:srcRect l="6153" t="8484" b="5483"/>
              <a:stretch/>
            </p:blipFill>
            <p:spPr>
              <a:xfrm>
                <a:off x="34614135" y="18630898"/>
                <a:ext cx="3807441" cy="3490417"/>
              </a:xfrm>
              <a:prstGeom prst="rect">
                <a:avLst/>
              </a:prstGeom>
            </p:spPr>
          </p:pic>
          <p:sp>
            <p:nvSpPr>
              <p:cNvPr id="45" name="TextBox 44"/>
              <p:cNvSpPr txBox="1"/>
              <p:nvPr/>
            </p:nvSpPr>
            <p:spPr>
              <a:xfrm>
                <a:off x="35906985" y="20761608"/>
                <a:ext cx="1528783"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=+0.66</a:t>
                </a:r>
                <a:endParaRPr lang="en-US" sz="1800" b="0" kern="0" dirty="0">
                  <a:solidFill>
                    <a:srgbClr val="000100"/>
                  </a:solidFill>
                  <a:latin typeface="Calibri"/>
                </a:endParaRPr>
              </a:p>
            </p:txBody>
          </p:sp>
        </p:grpSp>
        <p:grpSp>
          <p:nvGrpSpPr>
            <p:cNvPr id="27" name="Group 245"/>
            <p:cNvGrpSpPr/>
            <p:nvPr/>
          </p:nvGrpSpPr>
          <p:grpSpPr>
            <a:xfrm>
              <a:off x="29563603" y="19165505"/>
              <a:ext cx="3591050" cy="3591319"/>
              <a:chOff x="34411317" y="18500211"/>
              <a:chExt cx="3591050" cy="3591319"/>
            </a:xfrm>
          </p:grpSpPr>
          <p:pic>
            <p:nvPicPr>
              <p:cNvPr id="42" name="Picture 246"/>
              <p:cNvPicPr>
                <a:picLocks noChangeAspect="1"/>
              </p:cNvPicPr>
              <p:nvPr/>
            </p:nvPicPr>
            <p:blipFill rotWithShape="1">
              <a:blip r:embed="rId3">
                <a:extLst>
                  <a:ext uri="{28A0092B-C50C-407E-A947-70E740481C1C}">
                    <a14:useLocalDpi xmlns:a14="http://schemas.microsoft.com/office/drawing/2010/main" val="0"/>
                  </a:ext>
                </a:extLst>
              </a:blip>
              <a:srcRect l="19816" t="14618" r="19000" b="12260"/>
              <a:stretch/>
            </p:blipFill>
            <p:spPr>
              <a:xfrm>
                <a:off x="34411317" y="18500211"/>
                <a:ext cx="3591050" cy="3591319"/>
              </a:xfrm>
              <a:prstGeom prst="rect">
                <a:avLst/>
              </a:prstGeom>
            </p:spPr>
          </p:pic>
          <p:sp>
            <p:nvSpPr>
              <p:cNvPr id="43" name="TextBox 42"/>
              <p:cNvSpPr txBox="1"/>
              <p:nvPr/>
            </p:nvSpPr>
            <p:spPr>
              <a:xfrm>
                <a:off x="35505650" y="19922244"/>
                <a:ext cx="2235200"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=+0.33</a:t>
                </a:r>
              </a:p>
            </p:txBody>
          </p:sp>
        </p:grpSp>
        <p:grpSp>
          <p:nvGrpSpPr>
            <p:cNvPr id="28" name="Group 248"/>
            <p:cNvGrpSpPr/>
            <p:nvPr/>
          </p:nvGrpSpPr>
          <p:grpSpPr>
            <a:xfrm>
              <a:off x="29754614" y="23086572"/>
              <a:ext cx="3434326" cy="3311379"/>
              <a:chOff x="34626992" y="19003648"/>
              <a:chExt cx="3434326" cy="3311379"/>
            </a:xfrm>
          </p:grpSpPr>
          <p:pic>
            <p:nvPicPr>
              <p:cNvPr id="40" name="Picture 2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992" y="19003648"/>
                <a:ext cx="3434326" cy="3311379"/>
              </a:xfrm>
              <a:prstGeom prst="rect">
                <a:avLst/>
              </a:prstGeom>
            </p:spPr>
          </p:pic>
          <p:sp>
            <p:nvSpPr>
              <p:cNvPr id="41" name="TextBox 40"/>
              <p:cNvSpPr txBox="1"/>
              <p:nvPr/>
            </p:nvSpPr>
            <p:spPr>
              <a:xfrm>
                <a:off x="35046379" y="19586822"/>
                <a:ext cx="1300142"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=+0.67</a:t>
                </a:r>
                <a:endParaRPr lang="en-US" sz="1800" b="0" kern="0" dirty="0">
                  <a:solidFill>
                    <a:srgbClr val="000100"/>
                  </a:solidFill>
                  <a:latin typeface="Calibri"/>
                </a:endParaRPr>
              </a:p>
            </p:txBody>
          </p:sp>
        </p:grpSp>
        <p:grpSp>
          <p:nvGrpSpPr>
            <p:cNvPr id="29" name="Group 251"/>
            <p:cNvGrpSpPr/>
            <p:nvPr/>
          </p:nvGrpSpPr>
          <p:grpSpPr>
            <a:xfrm>
              <a:off x="33314629" y="23088928"/>
              <a:ext cx="3809997" cy="3256966"/>
              <a:chOff x="34626992" y="19006004"/>
              <a:chExt cx="3809997" cy="3256966"/>
            </a:xfrm>
          </p:grpSpPr>
          <p:pic>
            <p:nvPicPr>
              <p:cNvPr id="38" name="Picture 2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6992" y="19006004"/>
                <a:ext cx="3434326" cy="3256966"/>
              </a:xfrm>
              <a:prstGeom prst="rect">
                <a:avLst/>
              </a:prstGeom>
            </p:spPr>
          </p:pic>
          <p:sp>
            <p:nvSpPr>
              <p:cNvPr id="39" name="TextBox 38"/>
              <p:cNvSpPr txBox="1"/>
              <p:nvPr/>
            </p:nvSpPr>
            <p:spPr>
              <a:xfrm>
                <a:off x="36838188" y="21517044"/>
                <a:ext cx="1598801"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=+0.73</a:t>
                </a:r>
              </a:p>
            </p:txBody>
          </p:sp>
        </p:grpSp>
        <p:sp>
          <p:nvSpPr>
            <p:cNvPr id="30" name="TextBox 29"/>
            <p:cNvSpPr txBox="1"/>
            <p:nvPr/>
          </p:nvSpPr>
          <p:spPr>
            <a:xfrm>
              <a:off x="28645139" y="26328278"/>
              <a:ext cx="9696028" cy="571586"/>
            </a:xfrm>
            <a:prstGeom prst="rect">
              <a:avLst/>
            </a:prstGeom>
            <a:noFill/>
          </p:spPr>
          <p:txBody>
            <a:bodyPr wrap="square" rtlCol="0">
              <a:spAutoFit/>
            </a:bodyPr>
            <a:lstStyle/>
            <a:p>
              <a:pPr algn="ctr" fontAlgn="auto">
                <a:spcBef>
                  <a:spcPts val="0"/>
                </a:spcBef>
                <a:spcAft>
                  <a:spcPts val="0"/>
                </a:spcAft>
                <a:defRPr/>
              </a:pPr>
              <a:r>
                <a:rPr lang="en-US" sz="2000" b="0" kern="0" dirty="0" smtClean="0">
                  <a:solidFill>
                    <a:srgbClr val="000100"/>
                  </a:solidFill>
                  <a:latin typeface="Helvetica"/>
                  <a:cs typeface="Helvetica"/>
                </a:rPr>
                <a:t>Coefficients of </a:t>
              </a:r>
              <a:r>
                <a:rPr lang="en-US" sz="2000" b="0" kern="0" dirty="0" err="1" smtClean="0">
                  <a:solidFill>
                    <a:srgbClr val="000100"/>
                  </a:solidFill>
                  <a:latin typeface="Helvetica"/>
                  <a:cs typeface="Helvetica"/>
                </a:rPr>
                <a:t>orthologs</a:t>
              </a:r>
              <a:r>
                <a:rPr lang="en-US" sz="2000" b="0" kern="0" dirty="0" smtClean="0">
                  <a:solidFill>
                    <a:srgbClr val="000100"/>
                  </a:solidFill>
                  <a:latin typeface="Helvetica"/>
                  <a:cs typeface="Helvetica"/>
                </a:rPr>
                <a:t> on worm </a:t>
              </a:r>
              <a:r>
                <a:rPr lang="en-US" sz="2000" b="0" kern="0" dirty="0" err="1" smtClean="0">
                  <a:solidFill>
                    <a:srgbClr val="000100"/>
                  </a:solidFill>
                  <a:latin typeface="Helvetica"/>
                  <a:cs typeface="Helvetica"/>
                </a:rPr>
                <a:t>iPDPs</a:t>
              </a:r>
              <a:endParaRPr lang="en-US" sz="2000" b="0" i="1" kern="0" dirty="0">
                <a:solidFill>
                  <a:srgbClr val="000100"/>
                </a:solidFill>
                <a:latin typeface="Helvetica"/>
                <a:cs typeface="Helvetica"/>
              </a:endParaRPr>
            </a:p>
          </p:txBody>
        </p:sp>
        <p:sp>
          <p:nvSpPr>
            <p:cNvPr id="31" name="TextBox 30"/>
            <p:cNvSpPr txBox="1"/>
            <p:nvPr/>
          </p:nvSpPr>
          <p:spPr>
            <a:xfrm rot="16200000">
              <a:off x="25455246" y="22455233"/>
              <a:ext cx="7557186" cy="571586"/>
            </a:xfrm>
            <a:prstGeom prst="rect">
              <a:avLst/>
            </a:prstGeom>
            <a:noFill/>
          </p:spPr>
          <p:txBody>
            <a:bodyPr wrap="square" rtlCol="0">
              <a:spAutoFit/>
            </a:bodyPr>
            <a:lstStyle/>
            <a:p>
              <a:pPr algn="ctr" fontAlgn="auto">
                <a:spcBef>
                  <a:spcPts val="0"/>
                </a:spcBef>
                <a:spcAft>
                  <a:spcPts val="0"/>
                </a:spcAft>
                <a:defRPr/>
              </a:pPr>
              <a:r>
                <a:rPr lang="en-US" sz="2000" b="0" kern="0" dirty="0">
                  <a:solidFill>
                    <a:srgbClr val="000100"/>
                  </a:solidFill>
                  <a:latin typeface="Helvetica"/>
                  <a:cs typeface="Helvetica"/>
                </a:rPr>
                <a:t>Coefficients of </a:t>
              </a:r>
              <a:r>
                <a:rPr lang="en-US" sz="2000" b="0" kern="0" dirty="0" err="1">
                  <a:solidFill>
                    <a:srgbClr val="000100"/>
                  </a:solidFill>
                  <a:latin typeface="Helvetica"/>
                  <a:cs typeface="Helvetica"/>
                </a:rPr>
                <a:t>orthologs</a:t>
              </a:r>
              <a:r>
                <a:rPr lang="en-US" sz="2000" b="0" kern="0" dirty="0">
                  <a:solidFill>
                    <a:srgbClr val="000100"/>
                  </a:solidFill>
                  <a:latin typeface="Helvetica"/>
                  <a:cs typeface="Helvetica"/>
                </a:rPr>
                <a:t> on  </a:t>
              </a:r>
              <a:r>
                <a:rPr lang="en-US" sz="2000" b="0" kern="0" dirty="0" smtClean="0">
                  <a:solidFill>
                    <a:srgbClr val="000100"/>
                  </a:solidFill>
                  <a:latin typeface="Helvetica"/>
                  <a:cs typeface="Helvetica"/>
                </a:rPr>
                <a:t>fly </a:t>
              </a:r>
              <a:r>
                <a:rPr lang="en-US" sz="2000" b="0" kern="0" dirty="0" err="1" smtClean="0">
                  <a:solidFill>
                    <a:srgbClr val="000100"/>
                  </a:solidFill>
                  <a:latin typeface="Helvetica"/>
                  <a:cs typeface="Helvetica"/>
                </a:rPr>
                <a:t>iPDPs</a:t>
              </a:r>
              <a:endParaRPr lang="en-US" sz="2000" b="0" i="1" kern="0" dirty="0">
                <a:solidFill>
                  <a:srgbClr val="000100"/>
                </a:solidFill>
                <a:latin typeface="Helvetica"/>
                <a:cs typeface="Helvetica"/>
              </a:endParaRPr>
            </a:p>
          </p:txBody>
        </p:sp>
        <p:sp>
          <p:nvSpPr>
            <p:cNvPr id="32" name="TextBox 31"/>
            <p:cNvSpPr txBox="1"/>
            <p:nvPr/>
          </p:nvSpPr>
          <p:spPr>
            <a:xfrm>
              <a:off x="30810098" y="18875435"/>
              <a:ext cx="1328087"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1</a:t>
              </a:r>
              <a:r>
                <a:rPr lang="en-US" sz="1600" b="0" kern="0" baseline="30000" dirty="0" smtClean="0">
                  <a:solidFill>
                    <a:srgbClr val="000100"/>
                  </a:solidFill>
                  <a:latin typeface="Helvetica"/>
                  <a:cs typeface="Helvetica"/>
                </a:rPr>
                <a:t>st</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3" name="TextBox 32"/>
            <p:cNvSpPr txBox="1"/>
            <p:nvPr/>
          </p:nvSpPr>
          <p:spPr>
            <a:xfrm>
              <a:off x="30855591" y="22709037"/>
              <a:ext cx="1349843"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3</a:t>
              </a:r>
              <a:r>
                <a:rPr lang="en-US" sz="1600" b="0" kern="0" baseline="30000" dirty="0" smtClean="0">
                  <a:solidFill>
                    <a:srgbClr val="000100"/>
                  </a:solidFill>
                  <a:latin typeface="Helvetica"/>
                  <a:cs typeface="Helvetica"/>
                </a:rPr>
                <a:t>rd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4" name="TextBox 33"/>
            <p:cNvSpPr txBox="1"/>
            <p:nvPr/>
          </p:nvSpPr>
          <p:spPr>
            <a:xfrm>
              <a:off x="34276563" y="18875434"/>
              <a:ext cx="1393449"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2</a:t>
              </a:r>
              <a:r>
                <a:rPr lang="en-US" sz="1600" b="0" kern="0" baseline="30000" dirty="0" smtClean="0">
                  <a:solidFill>
                    <a:srgbClr val="000100"/>
                  </a:solidFill>
                  <a:latin typeface="Helvetica"/>
                  <a:cs typeface="Helvetica"/>
                </a:rPr>
                <a:t>nd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5" name="TextBox 34"/>
            <p:cNvSpPr txBox="1"/>
            <p:nvPr/>
          </p:nvSpPr>
          <p:spPr>
            <a:xfrm>
              <a:off x="34465462" y="22709037"/>
              <a:ext cx="1339060"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4</a:t>
              </a:r>
              <a:r>
                <a:rPr lang="en-US" sz="1600" b="0" kern="0" baseline="30000" dirty="0" smtClean="0">
                  <a:solidFill>
                    <a:srgbClr val="000100"/>
                  </a:solidFill>
                  <a:latin typeface="Helvetica"/>
                  <a:cs typeface="Helvetica"/>
                </a:rPr>
                <a:t>th</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grpSp>
      <p:sp>
        <p:nvSpPr>
          <p:cNvPr id="3" name="Title 2"/>
          <p:cNvSpPr>
            <a:spLocks noGrp="1"/>
          </p:cNvSpPr>
          <p:nvPr>
            <p:ph type="title"/>
          </p:nvPr>
        </p:nvSpPr>
        <p:spPr>
          <a:xfrm>
            <a:off x="0" y="0"/>
            <a:ext cx="9144000" cy="1143000"/>
          </a:xfrm>
        </p:spPr>
        <p:txBody>
          <a:bodyPr>
            <a:normAutofit fontScale="90000"/>
          </a:bodyPr>
          <a:lstStyle/>
          <a:p>
            <a:r>
              <a:rPr lang="en-US" sz="3600" dirty="0" err="1" smtClean="0">
                <a:latin typeface="Helvetica"/>
                <a:cs typeface="Helvetica"/>
              </a:rPr>
              <a:t>Orthologs</a:t>
            </a:r>
            <a:r>
              <a:rPr lang="en-US" sz="3600" dirty="0" smtClean="0">
                <a:latin typeface="Helvetica"/>
                <a:cs typeface="Helvetica"/>
              </a:rPr>
              <a:t> have correlated </a:t>
            </a:r>
            <a:r>
              <a:rPr lang="en-US" sz="3600" dirty="0" err="1" smtClean="0">
                <a:latin typeface="Helvetica"/>
                <a:cs typeface="Helvetica"/>
              </a:rPr>
              <a:t>iPDP</a:t>
            </a:r>
            <a:r>
              <a:rPr lang="en-US" sz="3600" dirty="0" smtClean="0">
                <a:latin typeface="Helvetica"/>
                <a:cs typeface="Helvetica"/>
              </a:rPr>
              <a:t> coefficients</a:t>
            </a:r>
            <a:endParaRPr lang="en-US" sz="3600" dirty="0"/>
          </a:p>
        </p:txBody>
      </p:sp>
      <p:sp>
        <p:nvSpPr>
          <p:cNvPr id="24" name="TextBox 4"/>
          <p:cNvSpPr txBox="1">
            <a:spLocks noChangeArrowheads="1"/>
          </p:cNvSpPr>
          <p:nvPr/>
        </p:nvSpPr>
        <p:spPr bwMode="auto">
          <a:xfrm>
            <a:off x="0" y="6552557"/>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50111761"/>
      </p:ext>
    </p:extLst>
  </p:cSld>
  <p:clrMapOvr>
    <a:masterClrMapping/>
  </p:clrMapOvr>
  <mc:AlternateContent xmlns:mc="http://schemas.openxmlformats.org/markup-compatibility/2006" xmlns:p14="http://schemas.microsoft.com/office/powerpoint/2010/main">
    <mc:Choice Requires="p14">
      <p:transition spd="slow" p14:dur="2000" advTm="2025"/>
    </mc:Choice>
    <mc:Fallback xmlns="">
      <p:transition xmlns:p14="http://schemas.microsoft.com/office/powerpoint/2010/main" spd="slow" advTm="2026"/>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Title 1"/>
          <p:cNvSpPr>
            <a:spLocks noGrp="1"/>
          </p:cNvSpPr>
          <p:nvPr>
            <p:ph type="title"/>
          </p:nvPr>
        </p:nvSpPr>
        <p:spPr>
          <a:xfrm>
            <a:off x="276259" y="202481"/>
            <a:ext cx="4024698" cy="1887538"/>
          </a:xfrm>
        </p:spPr>
        <p:txBody>
          <a:bodyPr/>
          <a:lstStyle/>
          <a:p>
            <a:r>
              <a:rPr lang="en-US" sz="3600" dirty="0" smtClean="0">
                <a:latin typeface="Calibri" charset="0"/>
              </a:rPr>
              <a:t>Comparative ENCODE Functional Genomics Resource</a:t>
            </a:r>
            <a:br>
              <a:rPr lang="en-US" sz="3600" dirty="0" smtClean="0">
                <a:latin typeface="Calibri" charset="0"/>
              </a:rPr>
            </a:br>
            <a:r>
              <a:rPr lang="en-US" sz="1800" dirty="0" smtClean="0">
                <a:latin typeface="Calibri" charset="0"/>
              </a:rPr>
              <a:t>(</a:t>
            </a:r>
            <a:r>
              <a:rPr lang="en-US" sz="1800" dirty="0" err="1" smtClean="0">
                <a:latin typeface="Calibri" charset="0"/>
              </a:rPr>
              <a:t>EncodeProject.org</a:t>
            </a:r>
            <a:r>
              <a:rPr lang="en-US" sz="1800" dirty="0" smtClean="0">
                <a:latin typeface="Calibri" charset="0"/>
              </a:rPr>
              <a:t>/comparative)</a:t>
            </a:r>
            <a:endParaRPr lang="en-US" sz="3600" dirty="0">
              <a:latin typeface="Calibri" charset="0"/>
            </a:endParaRPr>
          </a:p>
        </p:txBody>
      </p:sp>
      <p:sp>
        <p:nvSpPr>
          <p:cNvPr id="10" name="Content Placeholder 9"/>
          <p:cNvSpPr>
            <a:spLocks noGrp="1"/>
          </p:cNvSpPr>
          <p:nvPr>
            <p:ph idx="1"/>
          </p:nvPr>
        </p:nvSpPr>
        <p:spPr>
          <a:xfrm>
            <a:off x="4253023" y="184150"/>
            <a:ext cx="4778265" cy="3060700"/>
          </a:xfrm>
        </p:spPr>
        <p:txBody>
          <a:bodyPr rtlCol="0">
            <a:noAutofit/>
          </a:bodyPr>
          <a:lstStyle/>
          <a:p>
            <a:pPr fontAlgn="auto">
              <a:spcAft>
                <a:spcPts val="0"/>
              </a:spcAft>
              <a:buFont typeface="Arial"/>
              <a:buChar char="•"/>
              <a:defRPr/>
            </a:pPr>
            <a:r>
              <a:rPr lang="en-US" sz="2000" dirty="0" smtClean="0">
                <a:ea typeface="+mn-ea"/>
                <a:cs typeface="+mn-cs"/>
              </a:rPr>
              <a:t>Broad sampling of conditions across transcriptomes &amp; </a:t>
            </a:r>
            <a:r>
              <a:rPr lang="en-US" sz="2000" dirty="0" err="1" smtClean="0">
                <a:ea typeface="+mn-ea"/>
                <a:cs typeface="+mn-cs"/>
              </a:rPr>
              <a:t>regulomes</a:t>
            </a:r>
            <a:r>
              <a:rPr lang="en-US" sz="2000" dirty="0" smtClean="0">
                <a:ea typeface="+mn-ea"/>
                <a:cs typeface="+mn-cs"/>
              </a:rPr>
              <a:t> for human, worm &amp; fly</a:t>
            </a:r>
          </a:p>
          <a:p>
            <a:pPr lvl="1" fontAlgn="auto">
              <a:spcAft>
                <a:spcPts val="0"/>
              </a:spcAft>
              <a:buFont typeface="Arial"/>
              <a:buChar char="–"/>
              <a:defRPr/>
            </a:pPr>
            <a:r>
              <a:rPr lang="en-US" sz="1600" dirty="0"/>
              <a:t>embryo &amp; </a:t>
            </a:r>
            <a:r>
              <a:rPr lang="en-US" sz="1600" dirty="0" smtClean="0"/>
              <a:t>ES </a:t>
            </a:r>
            <a:r>
              <a:rPr lang="en-US" sz="1600" dirty="0"/>
              <a:t>cells</a:t>
            </a:r>
          </a:p>
          <a:p>
            <a:pPr lvl="1" fontAlgn="auto">
              <a:spcAft>
                <a:spcPts val="0"/>
              </a:spcAft>
              <a:buFont typeface="Arial"/>
              <a:buChar char="–"/>
              <a:defRPr/>
            </a:pPr>
            <a:r>
              <a:rPr lang="en-US" sz="1600" dirty="0"/>
              <a:t>developmental time course (worm-fly</a:t>
            </a:r>
            <a:r>
              <a:rPr lang="en-US" sz="1600" dirty="0" smtClean="0"/>
              <a:t>)</a:t>
            </a:r>
            <a:endParaRPr lang="en-US" sz="2000" dirty="0" smtClean="0">
              <a:ea typeface="+mn-ea"/>
              <a:cs typeface="+mn-cs"/>
            </a:endParaRPr>
          </a:p>
          <a:p>
            <a:pPr fontAlgn="auto">
              <a:spcAft>
                <a:spcPts val="0"/>
              </a:spcAft>
              <a:buFont typeface="Arial"/>
              <a:buChar char="•"/>
              <a:defRPr/>
            </a:pPr>
            <a:r>
              <a:rPr lang="en-US" sz="2000" dirty="0" smtClean="0">
                <a:ea typeface="+mn-ea"/>
              </a:rPr>
              <a:t>In total: ~3000 datasets (~</a:t>
            </a:r>
            <a:r>
              <a:rPr lang="en-US" sz="2000" dirty="0"/>
              <a:t>130B reads</a:t>
            </a:r>
            <a:r>
              <a:rPr lang="en-US" sz="2000" dirty="0" smtClean="0">
                <a:ea typeface="+mn-ea"/>
              </a:rPr>
              <a:t>)</a:t>
            </a:r>
            <a:endParaRPr lang="en-US" sz="1600" dirty="0"/>
          </a:p>
          <a:p>
            <a:pPr fontAlgn="auto">
              <a:spcAft>
                <a:spcPts val="0"/>
              </a:spcAft>
              <a:buFont typeface="Arial"/>
              <a:buChar char="•"/>
              <a:defRPr/>
            </a:pPr>
            <a:endParaRPr lang="en-US" sz="2000" dirty="0">
              <a:ea typeface="+mn-ea"/>
              <a:cs typeface="+mn-cs"/>
            </a:endParaRPr>
          </a:p>
        </p:txBody>
      </p:sp>
      <p:sp>
        <p:nvSpPr>
          <p:cNvPr id="594948" name="Slide Number Placeholder 169"/>
          <p:cNvSpPr>
            <a:spLocks noGrp="1"/>
          </p:cNvSpPr>
          <p:nvPr>
            <p:ph type="sldNum" sz="quarter" idx="4294967295"/>
          </p:nvPr>
        </p:nvSpPr>
        <p:spPr bwMode="auto">
          <a:xfrm>
            <a:off x="7010400" y="6356350"/>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9D4F671C-39DD-7540-AB8A-CAF79B740064}" type="slidenum">
              <a:rPr lang="en-US">
                <a:solidFill>
                  <a:srgbClr val="898989"/>
                </a:solidFill>
                <a:latin typeface="Calibri" charset="0"/>
              </a:rPr>
              <a:pPr eaLnBrk="1" hangingPunct="1"/>
              <a:t>4</a:t>
            </a:fld>
            <a:endParaRPr lang="en-US">
              <a:solidFill>
                <a:srgbClr val="898989"/>
              </a:solidFill>
              <a:latin typeface="Calibri" charset="0"/>
            </a:endParaRPr>
          </a:p>
        </p:txBody>
      </p:sp>
      <p:pic>
        <p:nvPicPr>
          <p:cNvPr id="18" name="Picture 17" descr="512374a-f1.cu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05" y="2181073"/>
            <a:ext cx="8144884" cy="4666124"/>
          </a:xfrm>
          <a:prstGeom prst="rect">
            <a:avLst/>
          </a:prstGeom>
        </p:spPr>
      </p:pic>
    </p:spTree>
    <p:extLst>
      <p:ext uri="{BB962C8B-B14F-4D97-AF65-F5344CB8AC3E}">
        <p14:creationId xmlns:p14="http://schemas.microsoft.com/office/powerpoint/2010/main" val="3948182069"/>
      </p:ext>
    </p:extLst>
  </p:cSld>
  <p:clrMapOvr>
    <a:masterClrMapping/>
  </p:clrMapOvr>
  <p:transition advTm="43406"/>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9119" y="996721"/>
            <a:ext cx="4502745" cy="4502745"/>
          </a:xfrm>
        </p:spPr>
      </p:pic>
      <p:sp>
        <p:nvSpPr>
          <p:cNvPr id="5" name="TextBox 4"/>
          <p:cNvSpPr txBox="1"/>
          <p:nvPr/>
        </p:nvSpPr>
        <p:spPr>
          <a:xfrm>
            <a:off x="3234266" y="5147734"/>
            <a:ext cx="592406" cy="276999"/>
          </a:xfrm>
          <a:prstGeom prst="rect">
            <a:avLst/>
          </a:prstGeom>
          <a:noFill/>
        </p:spPr>
        <p:txBody>
          <a:bodyPr wrap="none" rtlCol="0">
            <a:spAutoFit/>
          </a:bodyPr>
          <a:lstStyle/>
          <a:p>
            <a:r>
              <a:rPr lang="en-US" sz="1200" dirty="0" smtClean="0">
                <a:latin typeface="Helvetica"/>
                <a:cs typeface="Helvetica"/>
              </a:rPr>
              <a:t>Worm</a:t>
            </a:r>
            <a:endParaRPr lang="en-US" dirty="0">
              <a:latin typeface="Helvetica"/>
              <a:cs typeface="Helvetica"/>
            </a:endParaRPr>
          </a:p>
        </p:txBody>
      </p:sp>
      <p:sp>
        <p:nvSpPr>
          <p:cNvPr id="6" name="TextBox 5"/>
          <p:cNvSpPr txBox="1"/>
          <p:nvPr/>
        </p:nvSpPr>
        <p:spPr>
          <a:xfrm>
            <a:off x="5597153" y="5147734"/>
            <a:ext cx="389850" cy="276999"/>
          </a:xfrm>
          <a:prstGeom prst="rect">
            <a:avLst/>
          </a:prstGeom>
          <a:noFill/>
        </p:spPr>
        <p:txBody>
          <a:bodyPr wrap="none" rtlCol="0">
            <a:spAutoFit/>
          </a:bodyPr>
          <a:lstStyle/>
          <a:p>
            <a:r>
              <a:rPr lang="en-US" sz="1200" dirty="0" smtClean="0">
                <a:latin typeface="Helvetica"/>
                <a:cs typeface="Helvetica"/>
              </a:rPr>
              <a:t>Fly</a:t>
            </a:r>
            <a:endParaRPr lang="en-US" sz="1200" dirty="0">
              <a:latin typeface="Helvetica"/>
              <a:cs typeface="Helvetica"/>
            </a:endParaRPr>
          </a:p>
        </p:txBody>
      </p:sp>
      <p:sp>
        <p:nvSpPr>
          <p:cNvPr id="11" name="Right Brace 10"/>
          <p:cNvSpPr/>
          <p:nvPr/>
        </p:nvSpPr>
        <p:spPr>
          <a:xfrm rot="5400000">
            <a:off x="6081436" y="408448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5827095" y="4227180"/>
            <a:ext cx="67080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&lt;8.3e-</a:t>
            </a:r>
            <a:r>
              <a:rPr lang="en-US" sz="1000" dirty="0">
                <a:latin typeface="Times New Roman"/>
                <a:cs typeface="Times New Roman"/>
              </a:rPr>
              <a:t>4</a:t>
            </a:r>
          </a:p>
        </p:txBody>
      </p:sp>
      <p:sp>
        <p:nvSpPr>
          <p:cNvPr id="14" name="Right Brace 13"/>
          <p:cNvSpPr/>
          <p:nvPr/>
        </p:nvSpPr>
        <p:spPr>
          <a:xfrm rot="5400000">
            <a:off x="5277103" y="394375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5022762" y="4067206"/>
            <a:ext cx="730163"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&lt;5.6e</a:t>
            </a:r>
            <a:r>
              <a:rPr lang="en-US" sz="1000" dirty="0">
                <a:latin typeface="Times New Roman"/>
                <a:cs typeface="Times New Roman"/>
              </a:rPr>
              <a:t>-11</a:t>
            </a:r>
          </a:p>
        </p:txBody>
      </p:sp>
      <p:sp>
        <p:nvSpPr>
          <p:cNvPr id="17" name="Right Brace 16"/>
          <p:cNvSpPr/>
          <p:nvPr/>
        </p:nvSpPr>
        <p:spPr>
          <a:xfrm rot="16200000" flipV="1">
            <a:off x="3966079" y="1640820"/>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3711738" y="1512791"/>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&lt;2.6e</a:t>
            </a:r>
            <a:r>
              <a:rPr lang="en-US" sz="1000" dirty="0">
                <a:latin typeface="Times New Roman"/>
                <a:cs typeface="Times New Roman"/>
              </a:rPr>
              <a:t>-</a:t>
            </a:r>
            <a:r>
              <a:rPr lang="en-US" sz="1000" dirty="0" smtClean="0">
                <a:latin typeface="Times New Roman"/>
                <a:cs typeface="Times New Roman"/>
              </a:rPr>
              <a:t>13</a:t>
            </a:r>
            <a:endParaRPr lang="en-US" sz="1000" dirty="0">
              <a:latin typeface="Times New Roman"/>
              <a:cs typeface="Times New Roman"/>
            </a:endParaRPr>
          </a:p>
        </p:txBody>
      </p:sp>
      <p:sp>
        <p:nvSpPr>
          <p:cNvPr id="20" name="Right Brace 19"/>
          <p:cNvSpPr/>
          <p:nvPr/>
        </p:nvSpPr>
        <p:spPr>
          <a:xfrm rot="16200000" flipV="1">
            <a:off x="3190484" y="1773976"/>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2936143" y="1645947"/>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&lt;2.2e</a:t>
            </a:r>
            <a:r>
              <a:rPr lang="en-US" sz="1000" dirty="0">
                <a:latin typeface="Times New Roman"/>
                <a:cs typeface="Times New Roman"/>
              </a:rPr>
              <a:t>-</a:t>
            </a:r>
            <a:r>
              <a:rPr lang="en-US" sz="1000" dirty="0" smtClean="0">
                <a:latin typeface="Times New Roman"/>
                <a:cs typeface="Times New Roman"/>
              </a:rPr>
              <a:t>16</a:t>
            </a:r>
            <a:endParaRPr lang="en-US" sz="1000" dirty="0">
              <a:latin typeface="Times New Roman"/>
              <a:cs typeface="Times New Roman"/>
            </a:endParaRPr>
          </a:p>
        </p:txBody>
      </p:sp>
      <p:sp>
        <p:nvSpPr>
          <p:cNvPr id="16" name="Title 1"/>
          <p:cNvSpPr txBox="1">
            <a:spLocks/>
          </p:cNvSpPr>
          <p:nvPr/>
        </p:nvSpPr>
        <p:spPr>
          <a:xfrm>
            <a:off x="200686" y="473515"/>
            <a:ext cx="8679610" cy="97161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0" smtClean="0">
                <a:latin typeface="Helvetica"/>
                <a:cs typeface="Helvetica"/>
              </a:rPr>
              <a:t>Evolutionarily conserved and younger genes exhibit the opposite internal and external PDP coefficients</a:t>
            </a:r>
            <a:endParaRPr lang="en-US" sz="2800" b="0" dirty="0">
              <a:latin typeface="Helvetica"/>
              <a:cs typeface="Helvetica"/>
            </a:endParaRPr>
          </a:p>
        </p:txBody>
      </p:sp>
      <p:sp>
        <p:nvSpPr>
          <p:cNvPr id="19" name="Rectangle 18"/>
          <p:cNvSpPr/>
          <p:nvPr/>
        </p:nvSpPr>
        <p:spPr>
          <a:xfrm>
            <a:off x="541475" y="5440806"/>
            <a:ext cx="7998032" cy="707886"/>
          </a:xfrm>
          <a:prstGeom prst="rect">
            <a:avLst/>
          </a:prstGeom>
        </p:spPr>
        <p:txBody>
          <a:bodyPr wrap="square">
            <a:spAutoFit/>
          </a:bodyPr>
          <a:lstStyle/>
          <a:p>
            <a:pPr defTabSz="457200" fontAlgn="auto">
              <a:spcBef>
                <a:spcPts val="0"/>
              </a:spcBef>
              <a:spcAft>
                <a:spcPts val="0"/>
              </a:spcAft>
            </a:pPr>
            <a:r>
              <a:rPr lang="en-US" sz="2000" b="0" dirty="0">
                <a:solidFill>
                  <a:prstClr val="black"/>
                </a:solidFill>
                <a:latin typeface="Helvetica"/>
                <a:cs typeface="Helvetica"/>
              </a:rPr>
              <a:t>Ribosomal genes have significantly larger coefficients for the internal than external </a:t>
            </a:r>
            <a:r>
              <a:rPr lang="en-US" sz="2000" b="0" dirty="0" smtClean="0">
                <a:solidFill>
                  <a:prstClr val="black"/>
                </a:solidFill>
                <a:latin typeface="Helvetica"/>
                <a:cs typeface="Helvetica"/>
              </a:rPr>
              <a:t>PDPs, </a:t>
            </a:r>
            <a:r>
              <a:rPr lang="en-US" sz="2000" b="0" dirty="0">
                <a:solidFill>
                  <a:prstClr val="black"/>
                </a:solidFill>
                <a:latin typeface="Helvetica"/>
                <a:cs typeface="Helvetica"/>
              </a:rPr>
              <a:t>but signaling genes exhibit the opposite </a:t>
            </a:r>
            <a:r>
              <a:rPr lang="en-US" sz="2000" b="0" dirty="0" smtClean="0">
                <a:solidFill>
                  <a:prstClr val="black"/>
                </a:solidFill>
                <a:latin typeface="Helvetica"/>
                <a:cs typeface="Helvetica"/>
              </a:rPr>
              <a:t>trend</a:t>
            </a:r>
            <a:endParaRPr lang="en-US" sz="2000" b="0" dirty="0">
              <a:solidFill>
                <a:prstClr val="black"/>
              </a:solidFill>
              <a:latin typeface="Helvetica"/>
              <a:cs typeface="Helvetica"/>
            </a:endParaRPr>
          </a:p>
        </p:txBody>
      </p:sp>
      <p:sp>
        <p:nvSpPr>
          <p:cNvPr id="2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121104193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214" y="2745250"/>
            <a:ext cx="7126186" cy="3806967"/>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702101721"/>
              </p:ext>
            </p:extLst>
          </p:nvPr>
        </p:nvGraphicFramePr>
        <p:xfrm>
          <a:off x="22366" y="1219200"/>
          <a:ext cx="9045434" cy="1310640"/>
        </p:xfrm>
        <a:graphic>
          <a:graphicData uri="http://schemas.openxmlformats.org/drawingml/2006/table">
            <a:tbl>
              <a:tblPr firstRow="1" bandRow="1">
                <a:tableStyleId>{7E9639D4-E3E2-4D34-9284-5A2195B3D0D7}</a:tableStyleId>
              </a:tblPr>
              <a:tblGrid>
                <a:gridCol w="1958834"/>
                <a:gridCol w="2438400"/>
                <a:gridCol w="1828801"/>
                <a:gridCol w="2819399"/>
              </a:tblGrid>
              <a:tr h="558486">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dirty="0" smtClean="0">
                          <a:latin typeface="Times New Roman"/>
                          <a:cs typeface="Times New Roman"/>
                        </a:rPr>
                        <a:t>Dataset</a:t>
                      </a:r>
                      <a:endParaRPr lang="en-US" sz="1600" b="0" dirty="0">
                        <a:solidFill>
                          <a:srgbClr val="000000"/>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dirty="0" smtClean="0">
                          <a:latin typeface="Times New Roman"/>
                          <a:cs typeface="Times New Roman"/>
                        </a:rPr>
                        <a:t>Group </a:t>
                      </a:r>
                      <a:r>
                        <a:rPr lang="en-US" sz="1600" b="0" i="1" dirty="0" smtClean="0">
                          <a:latin typeface="Times New Roman"/>
                          <a:cs typeface="Times New Roman"/>
                        </a:rPr>
                        <a:t>X</a:t>
                      </a:r>
                      <a:r>
                        <a:rPr lang="en-US" sz="1600" b="0" dirty="0" smtClean="0">
                          <a:latin typeface="Times New Roman"/>
                          <a:cs typeface="Times New Roman"/>
                        </a:rPr>
                        <a:t> (internal)</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dirty="0" smtClean="0">
                          <a:latin typeface="Times New Roman"/>
                          <a:cs typeface="Times New Roman"/>
                        </a:rPr>
                        <a:t>Group </a:t>
                      </a:r>
                      <a:r>
                        <a:rPr lang="en-US" sz="1600" b="0" i="1" dirty="0" smtClean="0">
                          <a:latin typeface="Times New Roman"/>
                          <a:cs typeface="Times New Roman"/>
                        </a:rPr>
                        <a:t>U</a:t>
                      </a:r>
                      <a:r>
                        <a:rPr lang="en-US" sz="1600" b="0" dirty="0" smtClean="0">
                          <a:latin typeface="Times New Roman"/>
                          <a:cs typeface="Times New Roman"/>
                        </a:rPr>
                        <a:t> (external)</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baseline="0" dirty="0" smtClean="0">
                          <a:solidFill>
                            <a:srgbClr val="FFFFFF"/>
                          </a:solidFill>
                          <a:latin typeface="Times New Roman"/>
                          <a:cs typeface="Times New Roman"/>
                        </a:rPr>
                        <a:t>Time samples of a full cell cycle</a:t>
                      </a:r>
                      <a:endParaRPr lang="en-US" sz="1600" b="0" dirty="0" smtClean="0">
                        <a:solidFill>
                          <a:srgbClr val="FFFFFF"/>
                        </a:solidFill>
                        <a:latin typeface="Times New Roman"/>
                        <a:cs typeface="Times New Roman"/>
                      </a:endParaRPr>
                    </a:p>
                  </a:txBody>
                  <a:tcPr/>
                </a:tc>
              </a:tr>
              <a:tr h="604677">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Human breast cancer cell cycle under hormonal stimulation</a:t>
                      </a:r>
                    </a:p>
                  </a:txBody>
                  <a:tcPr/>
                </a:tc>
                <a:tc>
                  <a:txBody>
                    <a:bodyPr/>
                    <a:lstStyle/>
                    <a:p>
                      <a:r>
                        <a:rPr lang="en-US" sz="1400" dirty="0" smtClean="0">
                          <a:latin typeface="Times New Roman"/>
                          <a:cs typeface="Times New Roman"/>
                        </a:rPr>
                        <a:t>1132</a:t>
                      </a:r>
                      <a:r>
                        <a:rPr lang="en-US" sz="1400" baseline="0" dirty="0" smtClean="0">
                          <a:latin typeface="Times New Roman"/>
                          <a:cs typeface="Times New Roman"/>
                        </a:rPr>
                        <a:t> </a:t>
                      </a:r>
                      <a:r>
                        <a:rPr lang="en-US" sz="1400" dirty="0" smtClean="0">
                          <a:latin typeface="Times New Roman"/>
                          <a:cs typeface="Times New Roman"/>
                        </a:rPr>
                        <a:t>metazoan </a:t>
                      </a:r>
                      <a:r>
                        <a:rPr lang="en-US" sz="1400" baseline="0" dirty="0" smtClean="0">
                          <a:latin typeface="Times New Roman"/>
                          <a:cs typeface="Times New Roman"/>
                        </a:rPr>
                        <a:t>conserved genes incl. 150 orthologous TFs</a:t>
                      </a:r>
                      <a:endParaRPr lang="en-US" sz="1400" dirty="0">
                        <a:latin typeface="Times New Roman"/>
                        <a:cs typeface="Times New Roman"/>
                      </a:endParaRPr>
                    </a:p>
                  </a:txBody>
                  <a:tcPr/>
                </a:tc>
                <a:tc>
                  <a:txBody>
                    <a:bodyPr/>
                    <a:lstStyle/>
                    <a:p>
                      <a:pPr algn="ctr"/>
                      <a:r>
                        <a:rPr lang="en-US" sz="1400" dirty="0" smtClean="0">
                          <a:latin typeface="Times New Roman"/>
                          <a:cs typeface="Times New Roman"/>
                        </a:rPr>
                        <a:t>1870 non-conserved metazoan transcription</a:t>
                      </a:r>
                      <a:r>
                        <a:rPr lang="en-US" sz="1400" baseline="0" dirty="0" smtClean="0">
                          <a:latin typeface="Times New Roman"/>
                          <a:cs typeface="Times New Roman"/>
                        </a:rPr>
                        <a:t> factors</a:t>
                      </a:r>
                      <a:endParaRPr lang="en-US" sz="1400" dirty="0">
                        <a:solidFill>
                          <a:srgbClr val="000000"/>
                        </a:solidFill>
                        <a:latin typeface="Times New Roman"/>
                        <a:cs typeface="Times New Roman"/>
                      </a:endParaRPr>
                    </a:p>
                  </a:txBody>
                  <a:tcPr/>
                </a:tc>
                <a:tc>
                  <a:txBody>
                    <a:bodyPr/>
                    <a:lstStyle/>
                    <a:p>
                      <a:pPr algn="ctr"/>
                      <a:r>
                        <a:rPr lang="en-US" sz="1400" dirty="0" smtClean="0">
                          <a:latin typeface="Times New Roman"/>
                          <a:cs typeface="Times New Roman"/>
                        </a:rPr>
                        <a:t>T=12 time points:</a:t>
                      </a:r>
                      <a:r>
                        <a:rPr lang="en-US" sz="1400" baseline="0" dirty="0" smtClean="0">
                          <a:latin typeface="Times New Roman"/>
                          <a:cs typeface="Times New Roman"/>
                        </a:rPr>
                        <a:t> 0, 4, 6, 8, 12, …, 28, 32 hours</a:t>
                      </a:r>
                      <a:endParaRPr lang="en-US" sz="1400" dirty="0">
                        <a:solidFill>
                          <a:srgbClr val="000000"/>
                        </a:solidFill>
                        <a:latin typeface="Times New Roman"/>
                        <a:cs typeface="Times New Roman"/>
                      </a:endParaRPr>
                    </a:p>
                  </a:txBody>
                  <a:tcPr/>
                </a:tc>
              </a:tr>
            </a:tbl>
          </a:graphicData>
        </a:graphic>
      </p:graphicFrame>
      <p:sp>
        <p:nvSpPr>
          <p:cNvPr id="18" name="Title 1"/>
          <p:cNvSpPr>
            <a:spLocks noGrp="1"/>
          </p:cNvSpPr>
          <p:nvPr>
            <p:ph type="title"/>
          </p:nvPr>
        </p:nvSpPr>
        <p:spPr>
          <a:xfrm>
            <a:off x="0" y="274638"/>
            <a:ext cx="9144000" cy="759505"/>
          </a:xfrm>
        </p:spPr>
        <p:txBody>
          <a:bodyPr>
            <a:noAutofit/>
          </a:bodyPr>
          <a:lstStyle/>
          <a:p>
            <a:pPr algn="ctr"/>
            <a:r>
              <a:rPr lang="en-US" sz="2800" dirty="0" smtClean="0">
                <a:latin typeface="Helvetica"/>
                <a:cs typeface="Helvetica"/>
              </a:rPr>
              <a:t>Breast cancer cell cycle under hormonal stimulation</a:t>
            </a:r>
            <a:endParaRPr lang="en-US" sz="2800" dirty="0">
              <a:latin typeface="Helvetica"/>
              <a:cs typeface="Helvetica"/>
            </a:endParaRPr>
          </a:p>
        </p:txBody>
      </p:sp>
      <p:sp>
        <p:nvSpPr>
          <p:cNvPr id="8" name="TextBox 7"/>
          <p:cNvSpPr txBox="1"/>
          <p:nvPr/>
        </p:nvSpPr>
        <p:spPr>
          <a:xfrm>
            <a:off x="7391400" y="3793123"/>
            <a:ext cx="1752600" cy="338554"/>
          </a:xfrm>
          <a:prstGeom prst="rect">
            <a:avLst/>
          </a:prstGeom>
          <a:noFill/>
        </p:spPr>
        <p:txBody>
          <a:bodyPr wrap="square" rtlCol="0">
            <a:spAutoFit/>
          </a:bodyPr>
          <a:lstStyle/>
          <a:p>
            <a:pPr defTabSz="457200" fontAlgn="auto">
              <a:spcBef>
                <a:spcPts val="0"/>
              </a:spcBef>
              <a:spcAft>
                <a:spcPts val="0"/>
              </a:spcAft>
            </a:pPr>
            <a:r>
              <a:rPr lang="en-US" sz="1600" b="0" dirty="0">
                <a:solidFill>
                  <a:srgbClr val="FF0000"/>
                </a:solidFill>
                <a:latin typeface="Helvetica"/>
                <a:cs typeface="Helvetica"/>
              </a:rPr>
              <a:t>a full cell cycle</a:t>
            </a:r>
          </a:p>
        </p:txBody>
      </p:sp>
      <p:sp>
        <p:nvSpPr>
          <p:cNvPr id="9" name="TextBox 8"/>
          <p:cNvSpPr txBox="1"/>
          <p:nvPr/>
        </p:nvSpPr>
        <p:spPr>
          <a:xfrm>
            <a:off x="7282542" y="5397788"/>
            <a:ext cx="1752600" cy="584776"/>
          </a:xfrm>
          <a:prstGeom prst="rect">
            <a:avLst/>
          </a:prstGeom>
          <a:noFill/>
        </p:spPr>
        <p:txBody>
          <a:bodyPr wrap="square" rtlCol="0">
            <a:spAutoFit/>
          </a:bodyPr>
          <a:lstStyle/>
          <a:p>
            <a:pPr defTabSz="457200" fontAlgn="auto">
              <a:spcBef>
                <a:spcPts val="0"/>
              </a:spcBef>
              <a:spcAft>
                <a:spcPts val="0"/>
              </a:spcAft>
            </a:pPr>
            <a:r>
              <a:rPr lang="en-US" sz="1600" b="0" dirty="0">
                <a:solidFill>
                  <a:srgbClr val="FF0000"/>
                </a:solidFill>
                <a:latin typeface="Helvetica"/>
                <a:cs typeface="Helvetica"/>
              </a:rPr>
              <a:t>faster cycle due to hormone</a:t>
            </a:r>
          </a:p>
        </p:txBody>
      </p:sp>
      <p:sp>
        <p:nvSpPr>
          <p:cNvPr id="11" name="TextBox 10"/>
          <p:cNvSpPr txBox="1"/>
          <p:nvPr/>
        </p:nvSpPr>
        <p:spPr>
          <a:xfrm>
            <a:off x="7264400" y="3331458"/>
            <a:ext cx="1676400" cy="461665"/>
          </a:xfrm>
          <a:prstGeom prst="rect">
            <a:avLst/>
          </a:prstGeom>
          <a:solidFill>
            <a:schemeClr val="bg1"/>
          </a:solidFill>
        </p:spPr>
        <p:txBody>
          <a:bodyPr wrap="square" rtlCol="0">
            <a:spAutoFit/>
          </a:bodyPr>
          <a:lstStyle/>
          <a:p>
            <a:pPr algn="ctr" defTabSz="457200" fontAlgn="auto">
              <a:spcBef>
                <a:spcPts val="0"/>
              </a:spcBef>
              <a:spcAft>
                <a:spcPts val="0"/>
              </a:spcAft>
            </a:pPr>
            <a:r>
              <a:rPr lang="en-US" b="0" dirty="0">
                <a:solidFill>
                  <a:srgbClr val="000000"/>
                </a:solidFill>
                <a:latin typeface="Georgia"/>
              </a:rPr>
              <a:t>Oscillated </a:t>
            </a:r>
            <a:r>
              <a:rPr lang="en-US" b="0" dirty="0" err="1">
                <a:solidFill>
                  <a:srgbClr val="000000"/>
                </a:solidFill>
                <a:latin typeface="Georgia"/>
              </a:rPr>
              <a:t>iPDP</a:t>
            </a:r>
            <a:r>
              <a:rPr lang="en-US" b="0" dirty="0">
                <a:solidFill>
                  <a:srgbClr val="000000"/>
                </a:solidFill>
                <a:latin typeface="Georgia"/>
              </a:rPr>
              <a:t> by conserved TFs</a:t>
            </a:r>
          </a:p>
        </p:txBody>
      </p:sp>
      <p:sp>
        <p:nvSpPr>
          <p:cNvPr id="12" name="TextBox 11"/>
          <p:cNvSpPr txBox="1"/>
          <p:nvPr/>
        </p:nvSpPr>
        <p:spPr>
          <a:xfrm>
            <a:off x="7191828" y="4921611"/>
            <a:ext cx="1687286" cy="461665"/>
          </a:xfrm>
          <a:prstGeom prst="rect">
            <a:avLst/>
          </a:prstGeom>
          <a:noFill/>
        </p:spPr>
        <p:txBody>
          <a:bodyPr wrap="square" rtlCol="0">
            <a:spAutoFit/>
          </a:bodyPr>
          <a:lstStyle/>
          <a:p>
            <a:pPr algn="ctr" defTabSz="457200" fontAlgn="auto">
              <a:spcBef>
                <a:spcPts val="0"/>
              </a:spcBef>
              <a:spcAft>
                <a:spcPts val="0"/>
              </a:spcAft>
            </a:pPr>
            <a:r>
              <a:rPr lang="en-US" b="0" dirty="0">
                <a:solidFill>
                  <a:srgbClr val="000000"/>
                </a:solidFill>
                <a:latin typeface="Georgia"/>
              </a:rPr>
              <a:t>Oscillated </a:t>
            </a:r>
            <a:r>
              <a:rPr lang="en-US" b="0" dirty="0" err="1">
                <a:solidFill>
                  <a:srgbClr val="000000"/>
                </a:solidFill>
                <a:latin typeface="Georgia"/>
              </a:rPr>
              <a:t>ePDP</a:t>
            </a:r>
            <a:r>
              <a:rPr lang="en-US" b="0" dirty="0">
                <a:solidFill>
                  <a:srgbClr val="000000"/>
                </a:solidFill>
                <a:latin typeface="Georgia"/>
              </a:rPr>
              <a:t> by non-conserved TFs</a:t>
            </a:r>
          </a:p>
        </p:txBody>
      </p:sp>
      <p:sp>
        <p:nvSpPr>
          <p:cNvPr id="2" name="Rectangle 1"/>
          <p:cNvSpPr/>
          <p:nvPr/>
        </p:nvSpPr>
        <p:spPr>
          <a:xfrm>
            <a:off x="5722099" y="2745251"/>
            <a:ext cx="3109843" cy="1881178"/>
          </a:xfrm>
          <a:prstGeom prst="rect">
            <a:avLst/>
          </a:prstGeom>
          <a:noFill/>
          <a:ln>
            <a:solidFill>
              <a:schemeClr val="tx1"/>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3" name="Rectangle 12"/>
          <p:cNvSpPr/>
          <p:nvPr/>
        </p:nvSpPr>
        <p:spPr>
          <a:xfrm>
            <a:off x="2133601" y="4706257"/>
            <a:ext cx="6698342" cy="1881178"/>
          </a:xfrm>
          <a:prstGeom prst="rect">
            <a:avLst/>
          </a:prstGeom>
          <a:noFill/>
          <a:ln>
            <a:solidFill>
              <a:schemeClr val="tx1"/>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4" name="TextBox 4"/>
          <p:cNvSpPr txBox="1">
            <a:spLocks noChangeArrowheads="1"/>
          </p:cNvSpPr>
          <p:nvPr/>
        </p:nvSpPr>
        <p:spPr bwMode="auto">
          <a:xfrm>
            <a:off x="0" y="6603356"/>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377905422"/>
      </p:ext>
    </p:extLst>
  </p:cSld>
  <p:clrMapOvr>
    <a:masterClrMapping/>
  </p:clrMapOvr>
  <mc:AlternateContent xmlns:mc="http://schemas.openxmlformats.org/markup-compatibility/2006" xmlns:p14="http://schemas.microsoft.com/office/powerpoint/2010/main">
    <mc:Choice Requires="p14">
      <p:transition spd="slow" p14:dur="2000" advTm="73897"/>
    </mc:Choice>
    <mc:Fallback xmlns="">
      <p:transition xmlns:p14="http://schemas.microsoft.com/office/powerpoint/2010/main" spd="slow" advTm="73897"/>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2000">
                <a:solidFill>
                  <a:schemeClr val="tx1">
                    <a:lumMod val="75000"/>
                    <a:lumOff val="25000"/>
                  </a:schemeClr>
                </a:solidFill>
                <a:ea typeface="ＭＳ Ｐゴシック" charset="0"/>
                <a:cs typeface="ＭＳ Ｐゴシック" charset="0"/>
              </a:rPr>
              <a:t>Comparing Diverse Transcriptomes to Determine Deeply Conserved Aspects of Gene Expression</a:t>
            </a:r>
            <a:endParaRPr lang="en-US" sz="20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359228" y="738756"/>
            <a:ext cx="3794761" cy="6117515"/>
          </a:xfrm>
        </p:spPr>
        <p:txBody>
          <a:bodyPr/>
          <a:lstStyle/>
          <a:p>
            <a:r>
              <a:rPr lang="en-US" altLang="en-US" sz="1400" dirty="0">
                <a:solidFill>
                  <a:schemeClr val="tx1">
                    <a:lumMod val="75000"/>
                    <a:lumOff val="25000"/>
                  </a:schemeClr>
                </a:solidFill>
                <a:ea typeface="ＭＳ Ｐゴシック" charset="-128"/>
              </a:rPr>
              <a:t>Intro to </a:t>
            </a:r>
            <a:r>
              <a:rPr lang="en-US" altLang="en-US" sz="1400" b="1" dirty="0">
                <a:solidFill>
                  <a:srgbClr val="FFC000"/>
                </a:solidFill>
                <a:ea typeface="ＭＳ Ｐゴシック" charset="-128"/>
              </a:rPr>
              <a:t>Comparative ENCODE </a:t>
            </a:r>
          </a:p>
          <a:p>
            <a:pPr lvl="1"/>
            <a:r>
              <a:rPr lang="en-US" altLang="en-US" sz="1400" dirty="0">
                <a:solidFill>
                  <a:schemeClr val="tx1">
                    <a:lumMod val="75000"/>
                    <a:lumOff val="25000"/>
                  </a:schemeClr>
                </a:solidFill>
                <a:ea typeface="ＭＳ Ｐゴシック" charset="-128"/>
              </a:rPr>
              <a:t>Lots of Matched Data for Comparative Analysis</a:t>
            </a:r>
          </a:p>
          <a:p>
            <a:r>
              <a:rPr lang="en-US" altLang="en-US" sz="1400" b="1" dirty="0" smtClean="0">
                <a:solidFill>
                  <a:srgbClr val="FFC000"/>
                </a:solidFill>
                <a:ea typeface="ＭＳ Ｐゴシック" charset="-128"/>
              </a:rPr>
              <a:t>Expression </a:t>
            </a:r>
            <a:r>
              <a:rPr lang="en-US" altLang="en-US" sz="1400" b="1" dirty="0">
                <a:solidFill>
                  <a:srgbClr val="FFC000"/>
                </a:solidFill>
                <a:ea typeface="ＭＳ Ｐゴシック" charset="-128"/>
              </a:rPr>
              <a:t>Clustering</a:t>
            </a:r>
            <a:r>
              <a:rPr lang="en-US" altLang="en-US" sz="1400" dirty="0">
                <a:solidFill>
                  <a:schemeClr val="tx1">
                    <a:lumMod val="75000"/>
                    <a:lumOff val="25000"/>
                  </a:schemeClr>
                </a:solidFill>
                <a:ea typeface="ＭＳ Ｐゴシック" charset="-128"/>
              </a:rPr>
              <a:t>, Cross-species </a:t>
            </a:r>
          </a:p>
          <a:p>
            <a:pPr lvl="1"/>
            <a:r>
              <a:rPr lang="en-US" altLang="en-US" sz="1400" dirty="0">
                <a:solidFill>
                  <a:schemeClr val="tx1">
                    <a:lumMod val="75000"/>
                    <a:lumOff val="25000"/>
                  </a:schemeClr>
                </a:solidFill>
                <a:ea typeface="ＭＳ Ｐゴシック" charset="-128"/>
              </a:rPr>
              <a:t>Potts-model optimization gives 16 conserved co-expression modules (which can potentially annotate </a:t>
            </a:r>
            <a:r>
              <a:rPr lang="en-US" altLang="en-US" sz="1400" dirty="0" err="1">
                <a:solidFill>
                  <a:schemeClr val="tx1">
                    <a:lumMod val="75000"/>
                    <a:lumOff val="25000"/>
                  </a:schemeClr>
                </a:solidFill>
                <a:ea typeface="ＭＳ Ｐゴシック" charset="-128"/>
              </a:rPr>
              <a:t>ncRNAs</a:t>
            </a:r>
            <a:r>
              <a:rPr lang="en-US" altLang="en-US" sz="1400" dirty="0">
                <a:solidFill>
                  <a:schemeClr val="tx1">
                    <a:lumMod val="75000"/>
                    <a:lumOff val="25000"/>
                  </a:schemeClr>
                </a:solidFill>
                <a:ea typeface="ＭＳ Ｐゴシック" charset="-128"/>
              </a:rPr>
              <a:t>/TARs)</a:t>
            </a:r>
          </a:p>
          <a:p>
            <a:pPr lvl="1"/>
            <a:r>
              <a:rPr lang="en-US" altLang="en-US" sz="1400" dirty="0">
                <a:solidFill>
                  <a:schemeClr val="tx1">
                    <a:lumMod val="75000"/>
                    <a:lumOff val="25000"/>
                  </a:schemeClr>
                </a:solidFill>
                <a:ea typeface="ＭＳ Ｐゴシック" charset="-128"/>
              </a:rPr>
              <a:t>Developmental 'hourglass' genes in 12 of these. They also exhibit intra-organism hourglass behavior.</a:t>
            </a:r>
          </a:p>
          <a:p>
            <a:pPr lvl="1"/>
            <a:r>
              <a:rPr lang="en-US" altLang="en-US" sz="1400" dirty="0">
                <a:solidFill>
                  <a:schemeClr val="tx1">
                    <a:lumMod val="75000"/>
                    <a:lumOff val="25000"/>
                  </a:schemeClr>
                </a:solidFill>
                <a:ea typeface="ＭＳ Ｐゴシック" charset="-128"/>
              </a:rPr>
              <a:t>Stage alignment of worm &amp; fly development, strongest with hourglass </a:t>
            </a:r>
            <a:r>
              <a:rPr lang="en-US" altLang="en-US" sz="1400" dirty="0" smtClean="0">
                <a:solidFill>
                  <a:schemeClr val="tx1">
                    <a:lumMod val="75000"/>
                    <a:lumOff val="25000"/>
                  </a:schemeClr>
                </a:solidFill>
                <a:ea typeface="ＭＳ Ｐゴシック" charset="-128"/>
              </a:rPr>
              <a:t>genes</a:t>
            </a:r>
          </a:p>
          <a:p>
            <a:r>
              <a:rPr lang="en-US" altLang="en-US" sz="1400" b="1" dirty="0" smtClean="0">
                <a:solidFill>
                  <a:srgbClr val="FFC000"/>
                </a:solidFill>
                <a:ea typeface="ＭＳ Ｐゴシック" charset="-128"/>
              </a:rPr>
              <a:t>State </a:t>
            </a:r>
            <a:r>
              <a:rPr lang="en-US" altLang="en-US" sz="1400" b="1" dirty="0">
                <a:solidFill>
                  <a:srgbClr val="FFC000"/>
                </a:solidFill>
                <a:ea typeface="ＭＳ Ｐゴシック" charset="-128"/>
              </a:rPr>
              <a:t>Space </a:t>
            </a:r>
            <a:r>
              <a:rPr lang="en-US" altLang="en-US" sz="1400" b="1" dirty="0" smtClean="0">
                <a:solidFill>
                  <a:srgbClr val="FFC000"/>
                </a:solidFill>
                <a:ea typeface="ＭＳ Ｐゴシック" charset="-128"/>
              </a:rPr>
              <a:t>Models</a:t>
            </a:r>
            <a:r>
              <a:rPr lang="en-US" altLang="en-US" sz="1400" b="1" dirty="0" smtClean="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of Gene Expression</a:t>
            </a:r>
            <a:endParaRPr lang="en-US" altLang="en-US" sz="14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a:solidFill>
                  <a:schemeClr val="tx1">
                    <a:lumMod val="75000"/>
                    <a:lumOff val="25000"/>
                  </a:schemeClr>
                </a:solidFill>
                <a:ea typeface="ＭＳ Ｐゴシック" charset="-128"/>
              </a:rPr>
              <a:t>Decoupling expression changes into those driven by worm-fly conserved genes vs species-specific ones. Also, Conserved 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271555" y="725663"/>
            <a:ext cx="4689902" cy="6132338"/>
          </a:xfrm>
        </p:spPr>
        <p:txBody>
          <a:bodyPr/>
          <a:lstStyle/>
          <a:p>
            <a:r>
              <a:rPr lang="en-US" altLang="en-US" sz="1400" dirty="0" smtClean="0">
                <a:solidFill>
                  <a:schemeClr val="tx1">
                    <a:lumMod val="75000"/>
                    <a:lumOff val="25000"/>
                  </a:schemeClr>
                </a:solidFill>
                <a:ea typeface="ＭＳ Ｐゴシック" charset="-128"/>
              </a:rPr>
              <a:t>Characterizing </a:t>
            </a:r>
            <a:r>
              <a:rPr lang="en-US" altLang="en-US" sz="1400" b="1" dirty="0" err="1">
                <a:solidFill>
                  <a:srgbClr val="FFC000"/>
                </a:solidFill>
                <a:ea typeface="ＭＳ Ｐゴシック" charset="-128"/>
              </a:rPr>
              <a:t>ncRNAs</a:t>
            </a:r>
            <a:r>
              <a:rPr lang="en-US" altLang="en-US" sz="1400" b="1" dirty="0">
                <a:solidFill>
                  <a:srgbClr val="FFC000"/>
                </a:solidFill>
                <a:ea typeface="ＭＳ Ｐゴシック" charset="-128"/>
              </a:rPr>
              <a:t> &amp; TARs</a:t>
            </a:r>
          </a:p>
          <a:p>
            <a:pPr lvl="1"/>
            <a:r>
              <a:rPr lang="en-US" altLang="en-US" sz="1400" dirty="0">
                <a:solidFill>
                  <a:schemeClr val="tx1">
                    <a:lumMod val="75000"/>
                    <a:lumOff val="25000"/>
                  </a:schemeClr>
                </a:solidFill>
                <a:ea typeface="ＭＳ Ｐゴシック" charset="-128"/>
              </a:rPr>
              <a:t>Not much news in canonical gene models</a:t>
            </a:r>
          </a:p>
          <a:p>
            <a:pPr lvl="1"/>
            <a:r>
              <a:rPr lang="en-US" altLang="en-US" sz="1400" dirty="0">
                <a:solidFill>
                  <a:schemeClr val="tx1">
                    <a:lumMod val="75000"/>
                    <a:lumOff val="25000"/>
                  </a:schemeClr>
                </a:solidFill>
                <a:ea typeface="ＭＳ Ｐゴシック" charset="-128"/>
              </a:rPr>
              <a:t>Simple </a:t>
            </a:r>
            <a:r>
              <a:rPr lang="en-US" altLang="en-US" sz="1400" dirty="0" err="1">
                <a:solidFill>
                  <a:schemeClr val="tx1">
                    <a:lumMod val="75000"/>
                    <a:lumOff val="25000"/>
                  </a:schemeClr>
                </a:solidFill>
                <a:ea typeface="ＭＳ Ｐゴシック" charset="-128"/>
              </a:rPr>
              <a:t>contig</a:t>
            </a:r>
            <a:r>
              <a:rPr lang="en-US" altLang="en-US" sz="1400" dirty="0">
                <a:solidFill>
                  <a:schemeClr val="tx1">
                    <a:lumMod val="75000"/>
                    <a:lumOff val="25000"/>
                  </a:schemeClr>
                </a:solidFill>
                <a:ea typeface="ＭＳ Ｐゴシック" charset="-128"/>
              </a:rPr>
              <a:t> search (TARs) finds uniform density of non-canonical transcription</a:t>
            </a:r>
          </a:p>
          <a:p>
            <a:pPr lvl="1"/>
            <a:r>
              <a:rPr lang="en-US" altLang="en-US" sz="1400" dirty="0">
                <a:solidFill>
                  <a:schemeClr val="tx1">
                    <a:lumMod val="75000"/>
                    <a:lumOff val="25000"/>
                  </a:schemeClr>
                </a:solidFill>
                <a:ea typeface="ＭＳ Ｐゴシック" charset="-128"/>
              </a:rPr>
              <a:t>ML model shows few TARs similar to existing ones, but some enrichment for </a:t>
            </a:r>
            <a:r>
              <a:rPr lang="en-US" altLang="en-US" sz="1400" dirty="0" err="1">
                <a:solidFill>
                  <a:schemeClr val="tx1">
                    <a:lumMod val="75000"/>
                    <a:lumOff val="25000"/>
                  </a:schemeClr>
                </a:solidFill>
                <a:ea typeface="ＭＳ Ｐゴシック" charset="-128"/>
              </a:rPr>
              <a:t>eRNAs</a:t>
            </a:r>
            <a:r>
              <a:rPr lang="en-US" altLang="en-US" sz="1400" dirty="0">
                <a:solidFill>
                  <a:schemeClr val="tx1">
                    <a:lumMod val="75000"/>
                    <a:lumOff val="25000"/>
                  </a:schemeClr>
                </a:solidFill>
                <a:ea typeface="ＭＳ Ｐゴシック" charset="-128"/>
              </a:rPr>
              <a:t> </a:t>
            </a:r>
            <a:endParaRPr lang="en-US" altLang="en-US" sz="1400" dirty="0" smtClean="0">
              <a:solidFill>
                <a:schemeClr val="tx1">
                  <a:lumMod val="75000"/>
                  <a:lumOff val="25000"/>
                </a:schemeClr>
              </a:solidFill>
              <a:ea typeface="ＭＳ Ｐゴシック" charset="-128"/>
            </a:endParaRPr>
          </a:p>
          <a:p>
            <a:r>
              <a:rPr lang="en-US" altLang="en-US" sz="1400" b="1" dirty="0">
                <a:solidFill>
                  <a:srgbClr val="FFC000"/>
                </a:solidFill>
                <a:ea typeface="ＭＳ Ｐゴシック" charset="-128"/>
              </a:rPr>
              <a:t>Pseudogenes </a:t>
            </a:r>
          </a:p>
          <a:p>
            <a:pPr lvl="1"/>
            <a:r>
              <a:rPr lang="en-US" altLang="en-US" sz="1400" dirty="0">
                <a:solidFill>
                  <a:schemeClr val="tx1">
                    <a:lumMod val="75000"/>
                    <a:lumOff val="25000"/>
                  </a:schemeClr>
                </a:solidFill>
                <a:ea typeface="ＭＳ Ｐゴシック" charset="-128"/>
              </a:rPr>
              <a:t>Fundamentally repetitive elements</a:t>
            </a:r>
          </a:p>
          <a:p>
            <a:pPr lvl="1"/>
            <a:r>
              <a:rPr lang="en-US" altLang="en-US" sz="1400" dirty="0">
                <a:solidFill>
                  <a:schemeClr val="tx1">
                    <a:lumMod val="75000"/>
                    <a:lumOff val="25000"/>
                  </a:schemeClr>
                </a:solidFill>
                <a:ea typeface="ＭＳ Ｐゴシック" charset="-128"/>
              </a:rPr>
              <a:t>Collaborative assignment in results in ~14K</a:t>
            </a:r>
          </a:p>
          <a:p>
            <a:pPr lvl="1"/>
            <a:r>
              <a:rPr lang="en-US" altLang="en-US" sz="1400" dirty="0">
                <a:solidFill>
                  <a:schemeClr val="tx1">
                    <a:lumMod val="75000"/>
                    <a:lumOff val="25000"/>
                  </a:schemeClr>
                </a:solidFill>
                <a:ea typeface="ＭＳ Ｐゴシック" charset="-128"/>
              </a:rPr>
              <a:t>Impact of lineage-specific retro-</a:t>
            </a:r>
            <a:r>
              <a:rPr lang="en-US" altLang="en-US" sz="1400" dirty="0" err="1">
                <a:solidFill>
                  <a:schemeClr val="tx1">
                    <a:lumMod val="75000"/>
                    <a:lumOff val="25000"/>
                  </a:schemeClr>
                </a:solidFill>
                <a:ea typeface="ＭＳ Ｐゴシック" charset="-128"/>
              </a:rPr>
              <a:t>transpositional</a:t>
            </a:r>
            <a:r>
              <a:rPr lang="en-US" altLang="en-US" sz="1400" dirty="0">
                <a:solidFill>
                  <a:schemeClr val="tx1">
                    <a:lumMod val="75000"/>
                    <a:lumOff val="25000"/>
                  </a:schemeClr>
                </a:solidFill>
                <a:ea typeface="ＭＳ Ｐゴシック" charset="-128"/>
              </a:rPr>
              <a:t> burst – </a:t>
            </a:r>
            <a:r>
              <a:rPr lang="en-US" altLang="en-US" sz="1400" dirty="0" err="1">
                <a:solidFill>
                  <a:schemeClr val="tx1">
                    <a:lumMod val="75000"/>
                    <a:lumOff val="25000"/>
                  </a:schemeClr>
                </a:solidFill>
                <a:ea typeface="ＭＳ Ｐゴシック" charset="-128"/>
              </a:rPr>
              <a:t>ie</a:t>
            </a:r>
            <a:r>
              <a:rPr lang="en-US" altLang="en-US" sz="1400" dirty="0">
                <a:solidFill>
                  <a:schemeClr val="tx1">
                    <a:lumMod val="75000"/>
                    <a:lumOff val="25000"/>
                  </a:schemeClr>
                </a:solidFill>
                <a:ea typeface="ＭＳ Ｐゴシック" charset="-128"/>
              </a:rPr>
              <a:t> human v other metazoans is dominated (~80%) by retro-duplication ~40 MYA (</a:t>
            </a:r>
            <a:r>
              <a:rPr lang="en-US" altLang="en-US" sz="1400" dirty="0" err="1">
                <a:solidFill>
                  <a:schemeClr val="tx1">
                    <a:lumMod val="75000"/>
                    <a:lumOff val="25000"/>
                  </a:schemeClr>
                </a:solidFill>
                <a:ea typeface="ＭＳ Ｐゴシック" charset="-128"/>
              </a:rPr>
              <a:t>Ribo</a:t>
            </a:r>
            <a:r>
              <a:rPr lang="en-US" altLang="en-US" sz="1400" dirty="0">
                <a:solidFill>
                  <a:schemeClr val="tx1">
                    <a:lumMod val="75000"/>
                    <a:lumOff val="25000"/>
                  </a:schemeClr>
                </a:solidFill>
                <a:ea typeface="ＭＳ Ｐゴシック" charset="-128"/>
              </a:rPr>
              <a:t>. Proteins). </a:t>
            </a:r>
            <a:endParaRPr lang="en-US" altLang="en-US" sz="1400" dirty="0" smtClean="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Many Pseudogenes with Low Levels of Biochemical Activity</a:t>
            </a:r>
          </a:p>
          <a:p>
            <a:pPr lvl="2"/>
            <a:r>
              <a:rPr lang="en-US" altLang="en-US" sz="1000" dirty="0" smtClean="0">
                <a:solidFill>
                  <a:schemeClr val="tx1">
                    <a:lumMod val="75000"/>
                    <a:lumOff val="25000"/>
                  </a:schemeClr>
                </a:solidFill>
                <a:ea typeface="ＭＳ Ｐゴシック" charset="-128"/>
              </a:rPr>
              <a:t>~</a:t>
            </a:r>
            <a:r>
              <a:rPr lang="en-US" altLang="en-US" sz="1000" dirty="0">
                <a:solidFill>
                  <a:schemeClr val="tx1">
                    <a:lumMod val="75000"/>
                    <a:lumOff val="25000"/>
                  </a:schemeClr>
                </a:solidFill>
                <a:ea typeface="ＭＳ Ｐゴシック" charset="-128"/>
              </a:rPr>
              <a:t>15% transcribed &amp; </a:t>
            </a:r>
            <a:r>
              <a:rPr lang="en-US" altLang="en-US" sz="1000" dirty="0" smtClean="0">
                <a:solidFill>
                  <a:schemeClr val="tx1">
                    <a:lumMod val="75000"/>
                    <a:lumOff val="25000"/>
                  </a:schemeClr>
                </a:solidFill>
                <a:ea typeface="ＭＳ Ｐゴシック" charset="-128"/>
              </a:rPr>
              <a:t>80</a:t>
            </a:r>
            <a:r>
              <a:rPr lang="en-US" altLang="en-US" sz="1000" dirty="0">
                <a:solidFill>
                  <a:schemeClr val="tx1">
                    <a:lumMod val="75000"/>
                    <a:lumOff val="25000"/>
                  </a:schemeClr>
                </a:solidFill>
                <a:ea typeface="ＭＳ Ｐゴシック" charset="-128"/>
              </a:rPr>
              <a:t>% w/ some </a:t>
            </a:r>
            <a:r>
              <a:rPr lang="en-US" altLang="en-US" sz="1000" dirty="0" smtClean="0">
                <a:solidFill>
                  <a:schemeClr val="tx1">
                    <a:lumMod val="75000"/>
                    <a:lumOff val="25000"/>
                  </a:schemeClr>
                </a:solidFill>
                <a:ea typeface="ＭＳ Ｐゴシック" charset="-128"/>
              </a:rPr>
              <a:t>activity</a:t>
            </a:r>
          </a:p>
          <a:p>
            <a:r>
              <a:rPr lang="en-US" altLang="en-US" sz="1400" dirty="0">
                <a:solidFill>
                  <a:schemeClr val="tx1">
                    <a:lumMod val="75000"/>
                    <a:lumOff val="25000"/>
                  </a:schemeClr>
                </a:solidFill>
                <a:ea typeface="ＭＳ Ｐゴシック" charset="-128"/>
              </a:rPr>
              <a:t>Value of </a:t>
            </a:r>
            <a:r>
              <a:rPr lang="en-US" altLang="en-US" sz="1400" b="1" dirty="0">
                <a:solidFill>
                  <a:schemeClr val="tx1">
                    <a:lumMod val="75000"/>
                    <a:lumOff val="25000"/>
                  </a:schemeClr>
                </a:solidFill>
                <a:ea typeface="ＭＳ Ｐゴシック" charset="-128"/>
              </a:rPr>
              <a:t>publication </a:t>
            </a:r>
            <a:r>
              <a:rPr lang="en-US" altLang="en-US" sz="1400" b="1" dirty="0">
                <a:solidFill>
                  <a:srgbClr val="FFC000"/>
                </a:solidFill>
                <a:ea typeface="ＭＳ Ｐゴシック" charset="-128"/>
              </a:rPr>
              <a:t>patterns generated by the consortium</a:t>
            </a: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038216811"/>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Protein-coding gene counts in worm, fly &amp; human have stabilized &amp; have remained fairly constant</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90182464"/>
              </p:ext>
            </p:extLst>
          </p:nvPr>
        </p:nvGraphicFramePr>
        <p:xfrm>
          <a:off x="685800" y="1981200"/>
          <a:ext cx="7772400" cy="463867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4"/>
          <p:cNvSpPr txBox="1">
            <a:spLocks noChangeArrowheads="1"/>
          </p:cNvSpPr>
          <p:nvPr/>
        </p:nvSpPr>
        <p:spPr bwMode="auto">
          <a:xfrm rot="16200000">
            <a:off x="-1040707" y="5386406"/>
            <a:ext cx="2512301"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lumMod val="50000"/>
                    <a:lumOff val="50000"/>
                  </a:srgbClr>
                </a:solidFill>
                <a:latin typeface="Calibri" charset="0"/>
              </a:rPr>
              <a:t>[</a:t>
            </a:r>
            <a:r>
              <a:rPr lang="en-US" sz="1100" b="0" i="1" dirty="0" smtClean="0">
                <a:solidFill>
                  <a:srgbClr val="000000">
                    <a:lumMod val="50000"/>
                    <a:lumOff val="50000"/>
                  </a:srgbClr>
                </a:solidFill>
                <a:latin typeface="Calibri" charset="0"/>
              </a:rPr>
              <a:t>Nature</a:t>
            </a:r>
            <a:r>
              <a:rPr lang="en-US" sz="1100" b="0" dirty="0" smtClean="0">
                <a:solidFill>
                  <a:srgbClr val="000000">
                    <a:lumMod val="50000"/>
                    <a:lumOff val="50000"/>
                  </a:srgbClr>
                </a:solidFill>
                <a:latin typeface="Calibri" charset="0"/>
              </a:rPr>
              <a:t> 512:445 ('14); </a:t>
            </a:r>
            <a:br>
              <a:rPr lang="en-US" sz="1100" b="0" dirty="0" smtClean="0">
                <a:solidFill>
                  <a:srgbClr val="000000">
                    <a:lumMod val="50000"/>
                    <a:lumOff val="50000"/>
                  </a:srgbClr>
                </a:solidFill>
                <a:latin typeface="Calibri" charset="0"/>
              </a:rPr>
            </a:br>
            <a:r>
              <a:rPr lang="en-US" sz="1100" b="0" dirty="0" err="1" smtClean="0">
                <a:solidFill>
                  <a:srgbClr val="000000">
                    <a:lumMod val="50000"/>
                    <a:lumOff val="50000"/>
                  </a:srgbClr>
                </a:solidFill>
                <a:latin typeface="Calibri" charset="0"/>
              </a:rPr>
              <a:t>doi</a:t>
            </a:r>
            <a:r>
              <a:rPr lang="en-US" sz="1100" b="0" dirty="0" smtClean="0">
                <a:solidFill>
                  <a:srgbClr val="000000">
                    <a:lumMod val="50000"/>
                    <a:lumOff val="50000"/>
                  </a:srgbClr>
                </a:solidFill>
                <a:latin typeface="Calibri" charset="0"/>
              </a:rPr>
              <a:t>: 10.1038/nature13424]</a:t>
            </a:r>
            <a:endParaRPr lang="en-US" sz="1100" b="0" dirty="0">
              <a:solidFill>
                <a:srgbClr val="000000">
                  <a:lumMod val="50000"/>
                  <a:lumOff val="50000"/>
                </a:srgbClr>
              </a:solidFill>
              <a:latin typeface="Calibri" charset="0"/>
            </a:endParaRPr>
          </a:p>
        </p:txBody>
      </p:sp>
    </p:spTree>
    <p:extLst>
      <p:ext uri="{BB962C8B-B14F-4D97-AF65-F5344CB8AC3E}">
        <p14:creationId xmlns:p14="http://schemas.microsoft.com/office/powerpoint/2010/main" val="4111658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Discovering Transcriptionally Active Regions (novel RNA </a:t>
            </a:r>
            <a:r>
              <a:rPr lang="en-US" dirty="0" err="1" smtClean="0"/>
              <a:t>contigs</a:t>
            </a:r>
            <a:r>
              <a:rPr lang="en-US" dirty="0" smtClean="0"/>
              <a:t>)</a:t>
            </a:r>
            <a:endParaRPr lang="en-US" dirty="0"/>
          </a:p>
        </p:txBody>
      </p:sp>
      <p:sp>
        <p:nvSpPr>
          <p:cNvPr id="3" name="Content Placeholder 2"/>
          <p:cNvSpPr>
            <a:spLocks noGrp="1"/>
          </p:cNvSpPr>
          <p:nvPr>
            <p:ph idx="1"/>
          </p:nvPr>
        </p:nvSpPr>
        <p:spPr/>
        <p:txBody>
          <a:bodyPr>
            <a:normAutofit/>
          </a:bodyPr>
          <a:lstStyle/>
          <a:p>
            <a:r>
              <a:rPr lang="en-US" sz="2800" dirty="0" smtClean="0"/>
              <a:t>Cluster reads setting minimum-run and maximum gap parameters for newly identified transcribed regions (TARs)</a:t>
            </a:r>
          </a:p>
          <a:p>
            <a:r>
              <a:rPr lang="en-US" sz="2800" dirty="0" smtClean="0"/>
              <a:t>Assess exon discovery rates for known genes and noncoding RNAs</a:t>
            </a:r>
            <a:endParaRPr lang="en-US" sz="2800" dirty="0"/>
          </a:p>
        </p:txBody>
      </p:sp>
      <p:sp>
        <p:nvSpPr>
          <p:cNvPr id="7" name="Rounded Rectangle 6"/>
          <p:cNvSpPr/>
          <p:nvPr/>
        </p:nvSpPr>
        <p:spPr>
          <a:xfrm>
            <a:off x="3844031" y="5464589"/>
            <a:ext cx="2082800" cy="270933"/>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 name="Rounded Rectangle 7"/>
          <p:cNvSpPr/>
          <p:nvPr/>
        </p:nvSpPr>
        <p:spPr>
          <a:xfrm>
            <a:off x="7532168" y="5464589"/>
            <a:ext cx="1419211" cy="270933"/>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 name="TextBox 8"/>
          <p:cNvSpPr txBox="1"/>
          <p:nvPr/>
        </p:nvSpPr>
        <p:spPr>
          <a:xfrm>
            <a:off x="4220801" y="5383831"/>
            <a:ext cx="1343900"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Known exon</a:t>
            </a:r>
            <a:endParaRPr lang="en-US" sz="1800" b="0" dirty="0">
              <a:solidFill>
                <a:prstClr val="black"/>
              </a:solidFill>
              <a:latin typeface="Calibri"/>
            </a:endParaRPr>
          </a:p>
        </p:txBody>
      </p:sp>
      <p:sp>
        <p:nvSpPr>
          <p:cNvPr id="10" name="TextBox 9"/>
          <p:cNvSpPr txBox="1"/>
          <p:nvPr/>
        </p:nvSpPr>
        <p:spPr>
          <a:xfrm>
            <a:off x="7589839" y="5396175"/>
            <a:ext cx="1343900"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Known exon</a:t>
            </a:r>
            <a:endParaRPr lang="en-US" sz="1800" b="0" dirty="0">
              <a:solidFill>
                <a:prstClr val="black"/>
              </a:solidFill>
              <a:latin typeface="Calibri"/>
            </a:endParaRPr>
          </a:p>
        </p:txBody>
      </p:sp>
      <p:pic>
        <p:nvPicPr>
          <p:cNvPr id="14" name="Picture 13"/>
          <p:cNvPicPr>
            <a:picLocks noChangeAspect="1"/>
          </p:cNvPicPr>
          <p:nvPr/>
        </p:nvPicPr>
        <p:blipFill>
          <a:blip r:embed="rId2"/>
          <a:stretch>
            <a:fillRect/>
          </a:stretch>
        </p:blipFill>
        <p:spPr>
          <a:xfrm>
            <a:off x="127000" y="3905307"/>
            <a:ext cx="8877300" cy="1524000"/>
          </a:xfrm>
          <a:prstGeom prst="rect">
            <a:avLst/>
          </a:prstGeom>
        </p:spPr>
      </p:pic>
      <p:sp>
        <p:nvSpPr>
          <p:cNvPr id="17" name="Rounded Rectangle 16"/>
          <p:cNvSpPr/>
          <p:nvPr/>
        </p:nvSpPr>
        <p:spPr>
          <a:xfrm>
            <a:off x="1781622" y="5804065"/>
            <a:ext cx="1340620" cy="30091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8" name="TextBox 17"/>
          <p:cNvSpPr txBox="1"/>
          <p:nvPr/>
        </p:nvSpPr>
        <p:spPr>
          <a:xfrm>
            <a:off x="2169688" y="5751141"/>
            <a:ext cx="556563"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TAR</a:t>
            </a:r>
            <a:endParaRPr lang="en-US" sz="1800" b="0" dirty="0">
              <a:solidFill>
                <a:prstClr val="black"/>
              </a:solidFill>
              <a:latin typeface="Calibri"/>
            </a:endParaRPr>
          </a:p>
        </p:txBody>
      </p:sp>
      <p:sp>
        <p:nvSpPr>
          <p:cNvPr id="19" name="TextBox 18"/>
          <p:cNvSpPr txBox="1"/>
          <p:nvPr/>
        </p:nvSpPr>
        <p:spPr>
          <a:xfrm>
            <a:off x="0" y="6496924"/>
            <a:ext cx="2342634"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ENCODE RNA-</a:t>
            </a:r>
            <a:r>
              <a:rPr lang="en-US" sz="1800" b="0" dirty="0" err="1" smtClean="0">
                <a:solidFill>
                  <a:prstClr val="black"/>
                </a:solidFill>
                <a:latin typeface="Calibri"/>
              </a:rPr>
              <a:t>Seq</a:t>
            </a:r>
            <a:r>
              <a:rPr lang="en-US" sz="1800" b="0" dirty="0" smtClean="0">
                <a:solidFill>
                  <a:prstClr val="black"/>
                </a:solidFill>
                <a:latin typeface="Calibri"/>
              </a:rPr>
              <a:t> Data</a:t>
            </a:r>
            <a:endParaRPr lang="en-US" sz="1800" b="0" dirty="0">
              <a:solidFill>
                <a:prstClr val="black"/>
              </a:solidFill>
              <a:latin typeface="Calibri"/>
            </a:endParaRPr>
          </a:p>
        </p:txBody>
      </p:sp>
      <p:sp>
        <p:nvSpPr>
          <p:cNvPr id="20" name="Rounded Rectangle 19"/>
          <p:cNvSpPr/>
          <p:nvPr/>
        </p:nvSpPr>
        <p:spPr>
          <a:xfrm>
            <a:off x="3844031" y="5821719"/>
            <a:ext cx="2082800" cy="27884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1" name="TextBox 20"/>
          <p:cNvSpPr txBox="1"/>
          <p:nvPr/>
        </p:nvSpPr>
        <p:spPr>
          <a:xfrm>
            <a:off x="4549617" y="5768795"/>
            <a:ext cx="864682"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TAR</a:t>
            </a:r>
            <a:endParaRPr lang="en-US" sz="1800" b="0" dirty="0">
              <a:solidFill>
                <a:prstClr val="black"/>
              </a:solidFill>
              <a:latin typeface="Calibri"/>
            </a:endParaRPr>
          </a:p>
        </p:txBody>
      </p:sp>
      <p:sp>
        <p:nvSpPr>
          <p:cNvPr id="22" name="Rounded Rectangle 21"/>
          <p:cNvSpPr/>
          <p:nvPr/>
        </p:nvSpPr>
        <p:spPr>
          <a:xfrm>
            <a:off x="6985337" y="5829715"/>
            <a:ext cx="1987029" cy="27884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3" name="TextBox 22"/>
          <p:cNvSpPr txBox="1"/>
          <p:nvPr/>
        </p:nvSpPr>
        <p:spPr>
          <a:xfrm>
            <a:off x="7665712" y="5776791"/>
            <a:ext cx="864682"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TAR</a:t>
            </a:r>
            <a:endParaRPr lang="en-US" sz="1800" b="0" dirty="0">
              <a:solidFill>
                <a:prstClr val="black"/>
              </a:solidFill>
              <a:latin typeface="Calibri"/>
            </a:endParaRPr>
          </a:p>
        </p:txBody>
      </p:sp>
      <p:sp>
        <p:nvSpPr>
          <p:cNvPr id="24" name="TextBox 23"/>
          <p:cNvSpPr txBox="1"/>
          <p:nvPr/>
        </p:nvSpPr>
        <p:spPr>
          <a:xfrm>
            <a:off x="3895514" y="6095588"/>
            <a:ext cx="2147869"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correct identification</a:t>
            </a:r>
            <a:endParaRPr lang="en-US" sz="1800" b="0" dirty="0">
              <a:solidFill>
                <a:prstClr val="black"/>
              </a:solidFill>
              <a:latin typeface="Calibri"/>
            </a:endParaRPr>
          </a:p>
        </p:txBody>
      </p:sp>
      <p:sp>
        <p:nvSpPr>
          <p:cNvPr id="25" name="TextBox 24"/>
          <p:cNvSpPr txBox="1"/>
          <p:nvPr/>
        </p:nvSpPr>
        <p:spPr>
          <a:xfrm>
            <a:off x="1893070" y="6113229"/>
            <a:ext cx="1123324"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novel TAR</a:t>
            </a:r>
            <a:endParaRPr lang="en-US" sz="1800" b="0" dirty="0">
              <a:solidFill>
                <a:prstClr val="black"/>
              </a:solidFill>
              <a:latin typeface="Calibri"/>
            </a:endParaRPr>
          </a:p>
        </p:txBody>
      </p:sp>
      <p:sp>
        <p:nvSpPr>
          <p:cNvPr id="26" name="TextBox 25"/>
          <p:cNvSpPr txBox="1"/>
          <p:nvPr/>
        </p:nvSpPr>
        <p:spPr>
          <a:xfrm>
            <a:off x="6761830" y="6074950"/>
            <a:ext cx="2427054" cy="369332"/>
          </a:xfrm>
          <a:prstGeom prst="rect">
            <a:avLst/>
          </a:prstGeom>
          <a:noFill/>
        </p:spPr>
        <p:txBody>
          <a:bodyPr wrap="none" rtlCol="0">
            <a:spAutoFit/>
          </a:bodyPr>
          <a:lstStyle/>
          <a:p>
            <a:pPr algn="ctr" defTabSz="457200" fontAlgn="auto">
              <a:spcBef>
                <a:spcPts val="0"/>
              </a:spcBef>
              <a:spcAft>
                <a:spcPts val="0"/>
              </a:spcAft>
            </a:pPr>
            <a:r>
              <a:rPr lang="en-US" sz="1800" b="0" dirty="0" smtClean="0">
                <a:solidFill>
                  <a:prstClr val="black"/>
                </a:solidFill>
                <a:latin typeface="Calibri"/>
              </a:rPr>
              <a:t>possible exon extension</a:t>
            </a:r>
            <a:endParaRPr lang="en-US" sz="1800" b="0" dirty="0">
              <a:solidFill>
                <a:prstClr val="black"/>
              </a:solidFill>
              <a:latin typeface="Calibri"/>
            </a:endParaRPr>
          </a:p>
        </p:txBody>
      </p:sp>
    </p:spTree>
    <p:extLst>
      <p:ext uri="{BB962C8B-B14F-4D97-AF65-F5344CB8AC3E}">
        <p14:creationId xmlns:p14="http://schemas.microsoft.com/office/powerpoint/2010/main" val="350400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274" y="171189"/>
            <a:ext cx="7772400" cy="1143000"/>
          </a:xfrm>
        </p:spPr>
        <p:txBody>
          <a:bodyPr/>
          <a:lstStyle/>
          <a:p>
            <a:r>
              <a:rPr lang="en-US" dirty="0" smtClean="0"/>
              <a:t>Uniform Annotation of non-coding Elements</a:t>
            </a:r>
            <a:endParaRPr lang="en-US" dirty="0"/>
          </a:p>
        </p:txBody>
      </p:sp>
      <p:pic>
        <p:nvPicPr>
          <p:cNvPr id="69635" name="Picture 3" descr="C:\Users\Ozgun\Desktop\Working_Directories\Nov.23.2012_TAR_processing\hwf_ROC_plo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812" y="2682647"/>
            <a:ext cx="3771183" cy="377118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ontent Placeholder 5"/>
          <p:cNvSpPr>
            <a:spLocks noGrp="1"/>
          </p:cNvSpPr>
          <p:nvPr>
            <p:ph idx="1"/>
          </p:nvPr>
        </p:nvSpPr>
        <p:spPr>
          <a:xfrm>
            <a:off x="685800" y="1167010"/>
            <a:ext cx="7772400" cy="1112729"/>
          </a:xfrm>
        </p:spPr>
        <p:txBody>
          <a:bodyPr/>
          <a:lstStyle/>
          <a:p>
            <a:r>
              <a:rPr lang="en-US" dirty="0" smtClean="0"/>
              <a:t>Uniformly processed the RNA-seq expression compendium and for identification of pervasively transcribed regions</a:t>
            </a:r>
            <a:endParaRPr lang="en-US" dirty="0"/>
          </a:p>
        </p:txBody>
      </p:sp>
      <p:sp>
        <p:nvSpPr>
          <p:cNvPr id="7" name="TextBox 4"/>
          <p:cNvSpPr txBox="1">
            <a:spLocks noChangeArrowheads="1"/>
          </p:cNvSpPr>
          <p:nvPr/>
        </p:nvSpPr>
        <p:spPr bwMode="auto">
          <a:xfrm rot="16200000">
            <a:off x="-2700035" y="3811715"/>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lumMod val="50000"/>
                    <a:lumOff val="50000"/>
                  </a:srgbClr>
                </a:solidFill>
                <a:latin typeface="Calibri" charset="0"/>
              </a:rPr>
              <a:t>[</a:t>
            </a:r>
            <a:r>
              <a:rPr lang="en-US" sz="1100" b="0" i="1" dirty="0" smtClean="0">
                <a:solidFill>
                  <a:srgbClr val="000000">
                    <a:lumMod val="50000"/>
                    <a:lumOff val="50000"/>
                  </a:srgbClr>
                </a:solidFill>
                <a:latin typeface="Calibri" charset="0"/>
              </a:rPr>
              <a:t>Nature</a:t>
            </a:r>
            <a:r>
              <a:rPr lang="en-US" sz="1100" b="0" dirty="0" smtClean="0">
                <a:solidFill>
                  <a:srgbClr val="000000">
                    <a:lumMod val="50000"/>
                    <a:lumOff val="50000"/>
                  </a:srgbClr>
                </a:solidFill>
                <a:latin typeface="Calibri" charset="0"/>
              </a:rPr>
              <a:t> 512:445 ('14);  </a:t>
            </a:r>
            <a:r>
              <a:rPr lang="en-US" sz="1100" b="0" dirty="0" err="1" smtClean="0">
                <a:solidFill>
                  <a:srgbClr val="000000">
                    <a:lumMod val="50000"/>
                    <a:lumOff val="50000"/>
                  </a:srgbClr>
                </a:solidFill>
                <a:latin typeface="Calibri" charset="0"/>
              </a:rPr>
              <a:t>doi</a:t>
            </a:r>
            <a:r>
              <a:rPr lang="en-US" sz="1100" b="0" dirty="0" smtClean="0">
                <a:solidFill>
                  <a:srgbClr val="000000">
                    <a:lumMod val="50000"/>
                    <a:lumOff val="50000"/>
                  </a:srgbClr>
                </a:solidFill>
                <a:latin typeface="Calibri" charset="0"/>
              </a:rPr>
              <a:t>: 10.1038/nature13424]</a:t>
            </a:r>
            <a:endParaRPr lang="en-US" sz="1100" b="0" dirty="0">
              <a:solidFill>
                <a:srgbClr val="000000">
                  <a:lumMod val="50000"/>
                  <a:lumOff val="50000"/>
                </a:srgbClr>
              </a:solidFill>
              <a:latin typeface="Calibri" charset="0"/>
            </a:endParaRPr>
          </a:p>
        </p:txBody>
      </p:sp>
    </p:spTree>
    <p:extLst>
      <p:ext uri="{BB962C8B-B14F-4D97-AF65-F5344CB8AC3E}">
        <p14:creationId xmlns:p14="http://schemas.microsoft.com/office/powerpoint/2010/main" val="256927331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900"/>
            <a:ext cx="8229600" cy="719138"/>
          </a:xfrm>
        </p:spPr>
        <p:txBody>
          <a:bodyPr rtlCol="0">
            <a:normAutofit fontScale="90000"/>
          </a:bodyPr>
          <a:lstStyle/>
          <a:p>
            <a:pPr fontAlgn="auto">
              <a:spcAft>
                <a:spcPts val="0"/>
              </a:spcAft>
              <a:defRPr/>
            </a:pPr>
            <a:r>
              <a:rPr lang="en-US" dirty="0" smtClean="0">
                <a:ea typeface="+mj-ea"/>
                <a:cs typeface="+mj-cs"/>
              </a:rPr>
              <a:t>Annotated </a:t>
            </a:r>
            <a:r>
              <a:rPr lang="en-US" dirty="0" err="1" smtClean="0">
                <a:ea typeface="+mj-ea"/>
                <a:cs typeface="+mj-cs"/>
              </a:rPr>
              <a:t>ncRNAs</a:t>
            </a:r>
            <a:endParaRPr lang="en-US" dirty="0">
              <a:ea typeface="+mj-ea"/>
              <a:cs typeface="+mj-cs"/>
            </a:endParaRPr>
          </a:p>
        </p:txBody>
      </p:sp>
      <p:sp>
        <p:nvSpPr>
          <p:cNvPr id="601090"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CDF9FB8F-C02E-724A-A281-BD195B20CA58}" type="slidenum">
              <a:rPr lang="en-US">
                <a:solidFill>
                  <a:srgbClr val="898989"/>
                </a:solidFill>
                <a:latin typeface="Calibri" charset="0"/>
              </a:rPr>
              <a:pPr eaLnBrk="1" hangingPunct="1"/>
              <a:t>46</a:t>
            </a:fld>
            <a:endParaRPr lang="en-US">
              <a:solidFill>
                <a:srgbClr val="898989"/>
              </a:solidFill>
              <a:latin typeface="Calibri" charset="0"/>
            </a:endParaRPr>
          </a:p>
        </p:txBody>
      </p:sp>
      <p:graphicFrame>
        <p:nvGraphicFramePr>
          <p:cNvPr id="5" name="Table 4"/>
          <p:cNvGraphicFramePr>
            <a:graphicFrameLocks noGrp="1"/>
          </p:cNvGraphicFramePr>
          <p:nvPr/>
        </p:nvGraphicFramePr>
        <p:xfrm>
          <a:off x="536796" y="968779"/>
          <a:ext cx="8064654" cy="3810762"/>
        </p:xfrm>
        <a:graphic>
          <a:graphicData uri="http://schemas.openxmlformats.org/drawingml/2006/table">
            <a:tbl>
              <a:tblPr firstRow="1" bandRow="1">
                <a:tableStyleId>{5C22544A-7EE6-4342-B048-85BDC9FD1C3A}</a:tableStyleId>
              </a:tblPr>
              <a:tblGrid>
                <a:gridCol w="380400"/>
                <a:gridCol w="452860"/>
                <a:gridCol w="932888"/>
                <a:gridCol w="699834"/>
                <a:gridCol w="699834"/>
                <a:gridCol w="699834"/>
                <a:gridCol w="699834"/>
                <a:gridCol w="699834"/>
                <a:gridCol w="699834"/>
                <a:gridCol w="699834"/>
                <a:gridCol w="699834"/>
                <a:gridCol w="699834"/>
              </a:tblGrid>
              <a:tr h="229701">
                <a:tc rowSpan="3" gridSpan="3">
                  <a:txBody>
                    <a:bodyPr/>
                    <a:lstStyle/>
                    <a:p>
                      <a:pPr algn="ctr"/>
                      <a:endParaRPr lang="en-US" sz="1100" dirty="0">
                        <a:latin typeface="+mn-lt"/>
                      </a:endParaRPr>
                    </a:p>
                  </a:txBody>
                  <a:tcPr anchor="ctr">
                    <a:noFill/>
                  </a:tcPr>
                </a:tc>
                <a:tc rowSpan="3" hMerge="1">
                  <a:txBody>
                    <a:bodyPr/>
                    <a:lstStyle/>
                    <a:p>
                      <a:endParaRPr lang="en-US"/>
                    </a:p>
                  </a:txBody>
                  <a:tcPr/>
                </a:tc>
                <a:tc rowSpan="3" hMerge="1">
                  <a:txBody>
                    <a:bodyPr/>
                    <a:lstStyle/>
                    <a:p>
                      <a:endParaRPr lang="en-US"/>
                    </a:p>
                  </a:txBody>
                  <a:tcPr/>
                </a:tc>
                <a:tc gridSpan="3">
                  <a:txBody>
                    <a:bodyPr/>
                    <a:lstStyle/>
                    <a:p>
                      <a:pPr algn="ctr"/>
                      <a:r>
                        <a:rPr lang="en-US" sz="1200" b="1" dirty="0" smtClean="0">
                          <a:solidFill>
                            <a:schemeClr val="bg1"/>
                          </a:solidFill>
                          <a:latin typeface="+mn-lt"/>
                        </a:rPr>
                        <a:t>Human</a:t>
                      </a:r>
                    </a:p>
                  </a:txBody>
                  <a:tcPr marL="9525" marR="9525" marT="9525" marB="0" anchor="ctr">
                    <a:lnB w="12700" cap="flat" cmpd="sng" algn="ctr">
                      <a:no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Worm</a:t>
                      </a:r>
                    </a:p>
                  </a:txBody>
                  <a:tcPr marL="9525" marR="9525" marT="9525" marB="0" anchor="ctr">
                    <a:lnB w="12700" cap="flat" cmpd="sng" algn="ctr">
                      <a:noFill/>
                      <a:prstDash val="solid"/>
                      <a:round/>
                      <a:headEnd type="none" w="med" len="med"/>
                      <a:tailEnd type="none" w="med" len="med"/>
                    </a:lnB>
                    <a:solidFill>
                      <a:srgbClr val="008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Fly</a:t>
                      </a:r>
                      <a:endParaRPr lang="en-US" sz="1200" b="1" baseline="0" dirty="0" smtClean="0">
                        <a:solidFill>
                          <a:schemeClr val="bg1"/>
                        </a:solidFill>
                        <a:latin typeface="+mn-lt"/>
                      </a:endParaRPr>
                    </a:p>
                  </a:txBody>
                  <a:tcPr marL="9525" marR="9525" marT="9525" marB="0" anchor="ctr">
                    <a:lnR w="28575"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0000FF"/>
                    </a:solidFill>
                  </a:tcPr>
                </a:tc>
                <a:tc hMerge="1">
                  <a:txBody>
                    <a:bodyPr/>
                    <a:lstStyle/>
                    <a:p>
                      <a:endParaRPr lang="en-US"/>
                    </a:p>
                  </a:txBody>
                  <a:tcPr/>
                </a:tc>
                <a:tc hMerge="1">
                  <a:txBody>
                    <a:bodyPr/>
                    <a:lstStyle/>
                    <a:p>
                      <a:endParaRPr lang="en-US"/>
                    </a:p>
                  </a:txBody>
                  <a:tcPr/>
                </a:tc>
              </a:tr>
              <a:tr h="289890">
                <a:tc gridSpan="3" vMerge="1">
                  <a:txBody>
                    <a:bodyPr/>
                    <a:lstStyle/>
                    <a:p>
                      <a:pPr algn="ctr"/>
                      <a:endParaRPr lang="en-US" dirty="0"/>
                    </a:p>
                  </a:txBody>
                  <a:tcPr vert="vert270" anchor="ctr"/>
                </a:tc>
                <a:tc hMerge="1" vMerge="1">
                  <a:txBody>
                    <a:bodyPr/>
                    <a:lstStyle/>
                    <a:p>
                      <a:endParaRPr lang="en-US"/>
                    </a:p>
                  </a:txBody>
                  <a:tcPr/>
                </a:tc>
                <a:tc hMerge="1" vMerge="1">
                  <a:txBody>
                    <a:bodyPr/>
                    <a:lstStyle/>
                    <a:p>
                      <a:endParaRPr lang="en-US"/>
                    </a:p>
                  </a:txBody>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FF0000"/>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8000"/>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00FF"/>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r>
              <a:tr h="156424">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FF0000"/>
                    </a:solidFill>
                  </a:tcPr>
                </a:tc>
                <a:tc>
                  <a:txBody>
                    <a:bodyPr/>
                    <a:lstStyle/>
                    <a:p>
                      <a:pPr algn="ctr"/>
                      <a:r>
                        <a:rPr lang="en-US" sz="1100" b="1" dirty="0" smtClean="0">
                          <a:solidFill>
                            <a:schemeClr val="bg1"/>
                          </a:solidFill>
                          <a:latin typeface="+mn-lt"/>
                        </a:rPr>
                        <a:t>%</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FF0000"/>
                    </a:solidFill>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8000"/>
                    </a:solidFill>
                  </a:tcPr>
                </a:tc>
                <a:tc>
                  <a:txBody>
                    <a:bodyPr/>
                    <a:lstStyle/>
                    <a:p>
                      <a:pPr algn="ctr"/>
                      <a:r>
                        <a:rPr lang="en-US" sz="1100" b="1" dirty="0" smtClean="0">
                          <a:solidFill>
                            <a:schemeClr val="bg1"/>
                          </a:solidFill>
                          <a:latin typeface="+mn-lt"/>
                        </a:rPr>
                        <a:t>%</a:t>
                      </a:r>
                      <a:endParaRPr lang="en-US" sz="1100" dirty="0">
                        <a:solidFill>
                          <a:schemeClr val="bg1"/>
                        </a:solidFill>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008000"/>
                    </a:solidFill>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c>
                  <a:txBody>
                    <a:bodyPr/>
                    <a:lstStyle/>
                    <a:p>
                      <a:pPr algn="ctr"/>
                      <a:r>
                        <a:rPr lang="en-US" sz="1100" b="1" dirty="0" smtClean="0">
                          <a:solidFill>
                            <a:schemeClr val="bg1"/>
                          </a:solidFill>
                          <a:latin typeface="+mn-lt"/>
                        </a:rPr>
                        <a:t>%</a:t>
                      </a:r>
                      <a:endParaRPr lang="en-US" sz="1100" dirty="0">
                        <a:solidFill>
                          <a:schemeClr val="bg1"/>
                        </a:solidFill>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r>
              <a:tr h="217238">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latin typeface="+mn-lt"/>
                        </a:rPr>
                        <a:t>mRNAs</a:t>
                      </a:r>
                      <a:r>
                        <a:rPr lang="en-US" sz="900" b="1" baseline="0" dirty="0" smtClean="0">
                          <a:latin typeface="+mn-lt"/>
                        </a:rPr>
                        <a:t> (exons)</a:t>
                      </a:r>
                      <a:endParaRPr lang="en-US" sz="900" b="1" dirty="0" smtClean="0">
                        <a:latin typeface="+mn-lt"/>
                      </a:endParaRPr>
                    </a:p>
                  </a:txBody>
                  <a:tcPr anchor="ctr">
                    <a:lnR w="12700" cap="flat" cmpd="sng" algn="ctr">
                      <a:solidFill>
                        <a:prstClr val="white"/>
                      </a:solidFill>
                      <a:prstDash val="solid"/>
                      <a:round/>
                      <a:headEnd type="none" w="med" len="med"/>
                      <a:tailEnd type="none" w="med" len="med"/>
                    </a:lnR>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hMerge="1">
                  <a:txBody>
                    <a:bodyPr/>
                    <a:lstStyle/>
                    <a:p>
                      <a:endParaRPr lang="en-US"/>
                    </a:p>
                  </a:txBody>
                  <a:tcP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900" dirty="0" smtClean="0">
                          <a:solidFill>
                            <a:schemeClr val="tx1"/>
                          </a:solidFill>
                          <a:latin typeface="+mn-lt"/>
                        </a:rPr>
                        <a:t>20,007</a:t>
                      </a:r>
                      <a:endParaRPr lang="en-US" sz="900" dirty="0">
                        <a:solidFill>
                          <a:schemeClr val="tx1"/>
                        </a:solidFill>
                        <a:latin typeface="+mn-lt"/>
                      </a:endParaRPr>
                    </a:p>
                  </a:txBody>
                  <a:tcPr marL="9525" marR="9525" marT="9525" marB="0" anchor="ctr">
                    <a:lnL w="12700" cap="flat" cmpd="sng" algn="ctr">
                      <a:solidFill>
                        <a:prstClr val="white"/>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86,560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solidFill>
                      <a:schemeClr val="bg1">
                        <a:lumMod val="75000"/>
                      </a:schemeClr>
                    </a:solidFill>
                  </a:tcPr>
                </a:tc>
                <a:tc>
                  <a:txBody>
                    <a:bodyPr/>
                    <a:lstStyle/>
                    <a:p>
                      <a:pPr algn="ctr"/>
                      <a:r>
                        <a:rPr lang="en-US" sz="900" dirty="0" smtClean="0">
                          <a:solidFill>
                            <a:schemeClr val="tx1"/>
                          </a:solidFill>
                          <a:latin typeface="+mn-lt"/>
                        </a:rPr>
                        <a:t>3.0</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21,192</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34,437</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34.3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13,940</a:t>
                      </a:r>
                      <a:endParaRPr lang="en-US" sz="9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35,970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28.0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r>
              <a:tr h="217238">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err="1" smtClean="0">
                          <a:latin typeface="+mn-lt"/>
                        </a:rPr>
                        <a:t>Pseudogenes</a:t>
                      </a:r>
                      <a:endParaRPr lang="en-US" sz="900" b="1" dirty="0" smtClean="0">
                        <a:latin typeface="+mn-lt"/>
                      </a:endParaRPr>
                    </a:p>
                  </a:txBody>
                  <a:tcPr anchor="ctr">
                    <a:lnR w="12700" cap="flat" cmpd="sng" algn="ctr">
                      <a:solidFill>
                        <a:prstClr val="white"/>
                      </a:solidFill>
                      <a:prstDash val="solid"/>
                      <a:round/>
                      <a:headEnd type="none" w="med" len="med"/>
                      <a:tailEnd type="none" w="med" len="med"/>
                    </a:lnR>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hMerge="1">
                  <a:txBody>
                    <a:bodyPr/>
                    <a:lstStyle/>
                    <a:p>
                      <a:endParaRPr lang="en-US"/>
                    </a:p>
                  </a:txBody>
                  <a:tcP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900" dirty="0" smtClean="0">
                          <a:solidFill>
                            <a:schemeClr val="tx1"/>
                          </a:solidFill>
                          <a:latin typeface="+mn-lt"/>
                        </a:rPr>
                        <a:t>11,216</a:t>
                      </a:r>
                    </a:p>
                  </a:txBody>
                  <a:tcPr marL="9525" marR="9525" marT="9525" marB="0" anchor="ctr">
                    <a:lnL w="12700" cap="flat" cmpd="sng" algn="ctr">
                      <a:solidFill>
                        <a:prstClr val="white"/>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27,089</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solidFill>
                      <a:schemeClr val="bg1">
                        <a:lumMod val="75000"/>
                      </a:schemeClr>
                    </a:solidFill>
                  </a:tcPr>
                </a:tc>
                <a:tc>
                  <a:txBody>
                    <a:bodyPr/>
                    <a:lstStyle/>
                    <a:p>
                      <a:pPr algn="ctr"/>
                      <a:r>
                        <a:rPr lang="en-US" sz="900" dirty="0" smtClean="0">
                          <a:solidFill>
                            <a:schemeClr val="tx1"/>
                          </a:solidFill>
                          <a:latin typeface="+mn-lt"/>
                        </a:rPr>
                        <a:t>0.95</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881</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1,343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145</a:t>
                      </a:r>
                      <a:endParaRPr lang="en-US" sz="9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155</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0.12</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r>
              <a:tr h="217238">
                <a:tc row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rPr>
                        <a:t>Annotated </a:t>
                      </a:r>
                      <a:r>
                        <a:rPr lang="en-US" sz="1100" b="1" dirty="0" err="1" smtClean="0">
                          <a:latin typeface="+mn-lt"/>
                        </a:rPr>
                        <a:t>ncRNAs</a:t>
                      </a:r>
                      <a:endParaRPr lang="en-US" sz="1100" b="1" dirty="0" smtClean="0">
                        <a:latin typeface="+mn-lt"/>
                      </a:endParaRPr>
                    </a:p>
                  </a:txBody>
                  <a:tcPr vert="vert270" anchor="ctr">
                    <a:lnR w="6350" cap="flat" cmpd="sng" algn="ctr">
                      <a:solidFill>
                        <a:srgbClr val="FFFFFF"/>
                      </a:solidFill>
                      <a:prstDash val="solid"/>
                      <a:round/>
                      <a:headEnd type="none" w="med" len="med"/>
                      <a:tailEnd type="none" w="med" len="med"/>
                    </a:lnR>
                    <a:lnB w="6350" cap="flat" cmpd="sng" algn="ctr">
                      <a:noFill/>
                      <a:prstDash val="solid"/>
                      <a:round/>
                      <a:headEnd type="none" w="med" len="med"/>
                      <a:tailEnd type="none" w="med" len="med"/>
                    </a:lnB>
                    <a:solidFill>
                      <a:schemeClr val="bg1">
                        <a:lumMod val="75000"/>
                      </a:schemeClr>
                    </a:solidFill>
                  </a:tcPr>
                </a:tc>
                <a:tc row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cs typeface="Arial"/>
                        </a:rPr>
                        <a:t>Comparable</a:t>
                      </a:r>
                      <a:r>
                        <a:rPr lang="en-US" sz="1100" b="1" baseline="0" dirty="0" smtClean="0">
                          <a:latin typeface="+mn-lt"/>
                          <a:cs typeface="Arial"/>
                        </a:rPr>
                        <a:t> </a:t>
                      </a:r>
                      <a:r>
                        <a:rPr lang="en-US" sz="1100" b="1" baseline="0" dirty="0" err="1" smtClean="0">
                          <a:latin typeface="+mn-lt"/>
                          <a:cs typeface="Arial"/>
                        </a:rPr>
                        <a:t>ncRNAs</a:t>
                      </a:r>
                      <a:endParaRPr lang="en-US" sz="11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6350" cap="flat" cmpd="sng" algn="ctr">
                      <a:solidFill>
                        <a:prstClr val="white">
                          <a:lumMod val="85000"/>
                        </a:prstClr>
                      </a:solidFill>
                      <a:prstDash val="solid"/>
                      <a:round/>
                      <a:headEnd type="none" w="med" len="med"/>
                      <a:tailEnd type="none" w="med" len="med"/>
                    </a:lnB>
                    <a:solidFill>
                      <a:schemeClr val="bg1">
                        <a:lumMod val="85000"/>
                      </a:schemeClr>
                    </a:solidFill>
                  </a:tcPr>
                </a:tc>
                <a:tc>
                  <a:txBody>
                    <a:bodyPr/>
                    <a:lstStyle/>
                    <a:p>
                      <a:pPr algn="ctr"/>
                      <a:r>
                        <a:rPr lang="en-US" sz="1100" b="1" baseline="0" dirty="0" err="1" smtClean="0">
                          <a:solidFill>
                            <a:schemeClr val="tx1"/>
                          </a:solidFill>
                          <a:latin typeface="+mn-lt"/>
                        </a:rPr>
                        <a:t>pri-</a:t>
                      </a:r>
                      <a:r>
                        <a:rPr lang="en-US" sz="1100" b="1" dirty="0" err="1" smtClean="0">
                          <a:solidFill>
                            <a:schemeClr val="tx1"/>
                          </a:solidFill>
                          <a:latin typeface="+mn-lt"/>
                        </a:rPr>
                        <a:t>miRNA</a:t>
                      </a:r>
                      <a:endParaRPr lang="en-US" sz="1100" b="1" dirty="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58</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1,158</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43</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300</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0.23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347581">
                <a:tc vMerge="1">
                  <a:txBody>
                    <a:bodyPr/>
                    <a:lstStyle/>
                    <a:p>
                      <a:endParaRPr lang="en-US"/>
                    </a:p>
                  </a:txBody>
                  <a:tcPr/>
                </a:tc>
                <a:tc vMerge="1">
                  <a:txBody>
                    <a:bodyPr/>
                    <a:lstStyle/>
                    <a:p>
                      <a:endParaRPr lang="en-US"/>
                    </a:p>
                  </a:txBody>
                  <a:tcPr/>
                </a:tc>
                <a:tc>
                  <a:txBody>
                    <a:bodyPr/>
                    <a:lstStyle/>
                    <a:p>
                      <a:pPr algn="ctr"/>
                      <a:r>
                        <a:rPr lang="en-US" sz="1100" b="1" baseline="0" dirty="0" smtClean="0">
                          <a:solidFill>
                            <a:schemeClr val="tx1"/>
                          </a:solidFill>
                          <a:latin typeface="+mn-lt"/>
                        </a:rPr>
                        <a:t>pre-</a:t>
                      </a:r>
                      <a:r>
                        <a:rPr lang="en-US" sz="1100" b="1" baseline="0" dirty="0" err="1" smtClean="0">
                          <a:solidFill>
                            <a:schemeClr val="tx1"/>
                          </a:solidFill>
                          <a:latin typeface="+mn-lt"/>
                        </a:rPr>
                        <a:t>mi</a:t>
                      </a:r>
                      <a:r>
                        <a:rPr lang="en-US" sz="1100" b="1" dirty="0" err="1" smtClean="0">
                          <a:solidFill>
                            <a:schemeClr val="tx1"/>
                          </a:solidFill>
                          <a:latin typeface="+mn-lt"/>
                        </a:rPr>
                        <a:t>RNAs</a:t>
                      </a:r>
                      <a:endParaRPr lang="en-US" sz="1100" b="1" dirty="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1,756</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221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20</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236</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22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solidFill>
                            <a:schemeClr val="tx1"/>
                          </a:solidFill>
                          <a:latin typeface="+mn-lt"/>
                        </a:rPr>
                        <a:t>tRNAs</a:t>
                      </a:r>
                      <a:endParaRPr lang="en-US" sz="1100" b="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624</a:t>
                      </a: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47</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609</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45</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314</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22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snoRNAs</a:t>
                      </a:r>
                      <a:endParaRPr lang="en-US" sz="1100" b="1" i="0"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1,521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168</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141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287</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34</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solidFill>
                            <a:schemeClr val="tx1"/>
                          </a:solidFill>
                          <a:latin typeface="+mn-lt"/>
                        </a:rPr>
                        <a:t>snRNAs</a:t>
                      </a:r>
                      <a:endParaRPr lang="en-US" sz="1100" b="1" i="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1,944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210</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0.007</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114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0.01</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47</a:t>
                      </a:r>
                      <a:endParaRPr lang="en-US" sz="1400" baseline="300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7</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0.006</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lncRNAs</a:t>
                      </a:r>
                      <a:endParaRPr lang="en-US" sz="1100" b="1" i="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lnB w="6350" cap="flat" cmpd="sng" algn="ctr">
                      <a:solidFill>
                        <a:prstClr val="white">
                          <a:lumMod val="85000"/>
                        </a:prstClr>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dirty="0" smtClean="0">
                          <a:solidFill>
                            <a:schemeClr val="tx1"/>
                          </a:solidFill>
                          <a:effectLst/>
                          <a:latin typeface="+mn-lt"/>
                        </a:rPr>
                        <a:t>10,840</a:t>
                      </a:r>
                      <a:endParaRPr lang="en-US" sz="1400" b="0" i="0" u="none" strike="noStrike" dirty="0">
                        <a:solidFill>
                          <a:schemeClr val="tx1"/>
                        </a:solidFill>
                        <a:effectLst/>
                        <a:latin typeface="+mn-lt"/>
                      </a:endParaRPr>
                    </a:p>
                  </a:txBody>
                  <a:tcPr marL="9525" marR="9525" marT="9525" marB="0" anchor="ctr">
                    <a:solidFill>
                      <a:schemeClr val="bg1">
                        <a:lumMod val="85000"/>
                      </a:schemeClr>
                    </a:solidFill>
                  </a:tcPr>
                </a:tc>
                <a:tc>
                  <a:txBody>
                    <a:bodyPr/>
                    <a:lstStyle/>
                    <a:p>
                      <a:pPr algn="ctr" fontAlgn="b"/>
                      <a:r>
                        <a:rPr lang="en-US" sz="1100" b="0" i="0" dirty="0" smtClean="0">
                          <a:solidFill>
                            <a:schemeClr val="bg1">
                              <a:lumMod val="65000"/>
                            </a:schemeClr>
                          </a:solidFill>
                          <a:latin typeface="+mn-lt"/>
                        </a:rPr>
                        <a:t>10,581</a:t>
                      </a:r>
                      <a:endParaRPr lang="en-US" sz="1100" b="0" i="0" u="none" strike="noStrike" dirty="0">
                        <a:solidFill>
                          <a:schemeClr val="bg1">
                            <a:lumMod val="65000"/>
                          </a:schemeClr>
                        </a:solidFill>
                        <a:effectLst/>
                        <a:latin typeface="+mn-lt"/>
                      </a:endParaRPr>
                    </a:p>
                  </a:txBody>
                  <a:tcPr marL="9525" marR="9525" marT="9525" marB="0" anchor="ctr">
                    <a:solidFill>
                      <a:schemeClr val="bg1">
                        <a:lumMod val="85000"/>
                      </a:schemeClr>
                    </a:solidFill>
                  </a:tcPr>
                </a:tc>
                <a:tc>
                  <a:txBody>
                    <a:bodyPr/>
                    <a:lstStyle/>
                    <a:p>
                      <a:pPr algn="ctr" fontAlgn="b"/>
                      <a:r>
                        <a:rPr lang="en-US" sz="1100" b="0" i="0" u="none" strike="noStrike" dirty="0" smtClean="0">
                          <a:solidFill>
                            <a:schemeClr val="bg1">
                              <a:lumMod val="65000"/>
                            </a:schemeClr>
                          </a:solidFill>
                          <a:effectLst/>
                          <a:latin typeface="+mn-lt"/>
                        </a:rPr>
                        <a:t>0.37</a:t>
                      </a:r>
                      <a:endParaRPr lang="en-US" sz="1100" b="0" i="0" u="none" strike="noStrike" dirty="0">
                        <a:solidFill>
                          <a:schemeClr val="bg1">
                            <a:lumMod val="65000"/>
                          </a:schemeClr>
                        </a:solidFill>
                        <a:effectLst/>
                        <a:latin typeface="+mn-lt"/>
                      </a:endParaRPr>
                    </a:p>
                  </a:txBody>
                  <a:tcPr marL="9525" marR="9525" marT="9525" marB="0" anchor="ctr">
                    <a:solidFill>
                      <a:schemeClr val="bg1">
                        <a:lumMod val="85000"/>
                      </a:schemeClr>
                    </a:solidFill>
                  </a:tcPr>
                </a:tc>
                <a:tc>
                  <a:txBody>
                    <a:bodyPr/>
                    <a:lstStyle/>
                    <a:p>
                      <a:pPr algn="ctr"/>
                      <a:r>
                        <a:rPr lang="en-US" sz="1400" b="0" i="0" u="none" strike="noStrike" dirty="0" smtClean="0">
                          <a:solidFill>
                            <a:schemeClr val="tx1"/>
                          </a:solidFill>
                          <a:effectLst/>
                          <a:latin typeface="+mn-lt"/>
                        </a:rPr>
                        <a:t>233</a:t>
                      </a:r>
                      <a:endParaRPr lang="en-US" sz="1400" b="0" i="0" baseline="300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b="0" i="0" dirty="0" smtClean="0">
                          <a:solidFill>
                            <a:schemeClr val="bg1">
                              <a:lumMod val="65000"/>
                            </a:schemeClr>
                          </a:solidFill>
                          <a:latin typeface="+mn-lt"/>
                        </a:rPr>
                        <a:t>184</a:t>
                      </a:r>
                      <a:endParaRPr lang="en-US" sz="1100" b="0" i="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i="0" dirty="0" smtClean="0">
                          <a:solidFill>
                            <a:schemeClr val="bg1">
                              <a:lumMod val="65000"/>
                            </a:schemeClr>
                          </a:solidFill>
                          <a:latin typeface="+mn-lt"/>
                        </a:rPr>
                        <a:t>0.18</a:t>
                      </a:r>
                    </a:p>
                  </a:txBody>
                  <a:tcPr marL="9525" marR="9525" marT="9525" marB="0" anchor="ctr">
                    <a:solidFill>
                      <a:schemeClr val="bg1">
                        <a:lumMod val="85000"/>
                      </a:schemeClr>
                    </a:solidFill>
                  </a:tcPr>
                </a:tc>
                <a:tc>
                  <a:txBody>
                    <a:bodyPr/>
                    <a:lstStyle/>
                    <a:p>
                      <a:pPr algn="ctr"/>
                      <a:r>
                        <a:rPr lang="en-US" sz="1400" b="0" i="0" u="none" strike="noStrike" dirty="0" smtClean="0">
                          <a:solidFill>
                            <a:schemeClr val="tx1"/>
                          </a:solidFill>
                          <a:effectLst/>
                          <a:latin typeface="+mn-lt"/>
                        </a:rPr>
                        <a:t>852</a:t>
                      </a:r>
                      <a:endParaRPr lang="en-US" sz="1400" b="0" i="0" baseline="300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b="0" i="0" dirty="0" smtClean="0">
                          <a:solidFill>
                            <a:schemeClr val="bg1">
                              <a:lumMod val="50000"/>
                            </a:schemeClr>
                          </a:solidFill>
                          <a:latin typeface="+mn-lt"/>
                        </a:rPr>
                        <a:t>868</a:t>
                      </a:r>
                      <a:endParaRPr lang="en-US" sz="1100" b="0" i="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b="0" i="0" dirty="0" smtClean="0">
                          <a:solidFill>
                            <a:schemeClr val="bg1">
                              <a:lumMod val="50000"/>
                            </a:schemeClr>
                          </a:solidFill>
                          <a:latin typeface="+mn-lt"/>
                        </a:rPr>
                        <a:t>0.68</a:t>
                      </a:r>
                      <a:endParaRPr lang="en-US" sz="1100" b="0" i="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rPr>
                        <a:t>Other </a:t>
                      </a:r>
                      <a:r>
                        <a:rPr lang="en-US" sz="1100" b="1" dirty="0" err="1" smtClean="0">
                          <a:latin typeface="+mn-lt"/>
                        </a:rPr>
                        <a:t>ncRNAs</a:t>
                      </a:r>
                      <a:r>
                        <a:rPr lang="en-US" sz="1100" b="1" dirty="0" smtClean="0">
                          <a:latin typeface="+mn-lt"/>
                        </a:rPr>
                        <a:t> </a:t>
                      </a:r>
                      <a:endParaRPr lang="en-US" sz="1100" b="1" dirty="0" smtClean="0">
                        <a:latin typeface="+mn-lt"/>
                        <a:cs typeface="Arial"/>
                      </a:endParaRPr>
                    </a:p>
                  </a:txBody>
                  <a:tcPr anchor="ctr">
                    <a:lnL w="6350" cap="flat" cmpd="sng" algn="ctr">
                      <a:solidFill>
                        <a:srgbClr val="FFFFFF"/>
                      </a:solidFill>
                      <a:prstDash val="solid"/>
                      <a:round/>
                      <a:headEnd type="none" w="med" len="med"/>
                      <a:tailEnd type="none" w="med" len="med"/>
                    </a:lnL>
                    <a:lnT w="6350" cap="flat" cmpd="sng" algn="ctr">
                      <a:solidFill>
                        <a:prstClr val="white">
                          <a:lumMod val="85000"/>
                        </a:prstClr>
                      </a:solid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algn="ctr" fontAlgn="b"/>
                      <a:r>
                        <a:rPr lang="en-US" sz="1400" b="0" i="0" u="none" strike="noStrike" dirty="0" smtClean="0">
                          <a:solidFill>
                            <a:srgbClr val="000000"/>
                          </a:solidFill>
                          <a:effectLst/>
                          <a:latin typeface="+mn-lt"/>
                        </a:rPr>
                        <a:t>5,411</a:t>
                      </a:r>
                      <a:endParaRPr lang="en-US" sz="1400" b="0" i="0" u="none" strike="noStrike" dirty="0">
                        <a:solidFill>
                          <a:srgbClr val="000000"/>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3,268</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0.11</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400" b="0" i="0" u="none" strike="noStrike" dirty="0" smtClean="0">
                          <a:solidFill>
                            <a:srgbClr val="000000"/>
                          </a:solidFill>
                          <a:effectLst/>
                          <a:latin typeface="+mn-lt"/>
                        </a:rPr>
                        <a:t>40,104</a:t>
                      </a:r>
                      <a:endParaRPr lang="en-US" sz="1400" b="0" i="0" u="none" strike="noStrike" dirty="0">
                        <a:solidFill>
                          <a:srgbClr val="000000"/>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baseline="0" dirty="0" smtClean="0">
                          <a:solidFill>
                            <a:schemeClr val="bg1">
                              <a:lumMod val="65000"/>
                            </a:schemeClr>
                          </a:solidFill>
                          <a:latin typeface="+mn-lt"/>
                        </a:rPr>
                        <a:t>2,329</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2.3</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400" b="0" i="0" u="none" strike="noStrike" dirty="0" smtClean="0">
                          <a:solidFill>
                            <a:srgbClr val="000000"/>
                          </a:solidFill>
                          <a:effectLst/>
                          <a:latin typeface="+mn-lt"/>
                        </a:rPr>
                        <a:t>376</a:t>
                      </a:r>
                      <a:endParaRPr lang="en-US" sz="1400" b="0" i="0" u="none" strike="noStrike" dirty="0">
                        <a:solidFill>
                          <a:srgbClr val="000000"/>
                        </a:solidFill>
                        <a:effectLst/>
                        <a:latin typeface="+mn-lt"/>
                      </a:endParaRPr>
                    </a:p>
                  </a:txBody>
                  <a:tcPr marL="12700" marR="12700" marT="12700" marB="0" anchor="ctr">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fontAlgn="b"/>
                      <a:r>
                        <a:rPr lang="en-US" sz="1100" b="0" i="0" u="none" strike="noStrike" dirty="0" smtClean="0">
                          <a:solidFill>
                            <a:schemeClr val="bg1">
                              <a:lumMod val="50000"/>
                            </a:schemeClr>
                          </a:solidFill>
                          <a:effectLst/>
                          <a:latin typeface="+mn-lt"/>
                        </a:rPr>
                        <a:t>2,103</a:t>
                      </a:r>
                      <a:endParaRPr lang="en-US" sz="1100" b="0" i="0" u="none" strike="noStrike" dirty="0">
                        <a:solidFill>
                          <a:schemeClr val="bg1">
                            <a:lumMod val="50000"/>
                          </a:schemeClr>
                        </a:solidFill>
                        <a:effectLst/>
                        <a:latin typeface="+mn-lt"/>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fontAlgn="b"/>
                      <a:r>
                        <a:rPr lang="en-US" sz="1100" b="0" i="0" u="none" strike="noStrike" dirty="0" smtClean="0">
                          <a:solidFill>
                            <a:schemeClr val="bg1">
                              <a:lumMod val="50000"/>
                            </a:schemeClr>
                          </a:solidFill>
                          <a:effectLst/>
                          <a:latin typeface="+mn-lt"/>
                        </a:rPr>
                        <a:t>1.6</a:t>
                      </a:r>
                      <a:endParaRPr lang="en-US" sz="1100" b="0" i="0" u="none" strike="noStrike" dirty="0">
                        <a:solidFill>
                          <a:schemeClr val="bg1">
                            <a:lumMod val="50000"/>
                          </a:schemeClr>
                        </a:solidFill>
                        <a:effectLst/>
                        <a:latin typeface="+mn-lt"/>
                      </a:endParaRPr>
                    </a:p>
                  </a:txBody>
                  <a:tcPr marL="12700" marR="12700" marT="12700"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r>
              <a:tr h="21723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dirty="0" smtClean="0">
                        <a:latin typeface="+mn-lt"/>
                      </a:endParaRPr>
                    </a:p>
                  </a:txBody>
                  <a:tcPr vert="vert270" anchor="ctr">
                    <a:lnR w="127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solidFill>
                      <a:schemeClr val="bg1">
                        <a:lumMod val="75000"/>
                      </a:schemeClr>
                    </a:solidFill>
                  </a:tcPr>
                </a:tc>
                <a:tc>
                  <a:txBody>
                    <a:bodyPr/>
                    <a:lstStyle/>
                    <a:p>
                      <a:endParaRPr lang="en-US" sz="1100"/>
                    </a:p>
                  </a:txBody>
                  <a:tcPr anchor="ct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nc-piRNA</a:t>
                      </a:r>
                      <a:r>
                        <a:rPr lang="en-US" sz="1100" b="1" i="0" baseline="0" dirty="0" smtClean="0">
                          <a:solidFill>
                            <a:schemeClr val="tx1"/>
                          </a:solidFill>
                          <a:latin typeface="+mn-lt"/>
                        </a:rPr>
                        <a:t> loci</a:t>
                      </a:r>
                      <a:endParaRPr lang="en-US" sz="1100" b="1" i="0" dirty="0" smtClean="0">
                        <a:solidFill>
                          <a:schemeClr val="tx1"/>
                        </a:solidFill>
                        <a:latin typeface="+mn-lt"/>
                      </a:endParaRPr>
                    </a:p>
                  </a:txBody>
                  <a:tcPr anchor="ctr">
                    <a:lnL w="12700" cap="flat" cmpd="sng" algn="ctr">
                      <a:solidFill>
                        <a:prstClr val="white"/>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algn="ctr"/>
                      <a:r>
                        <a:rPr lang="en-US" sz="1400" dirty="0" smtClean="0">
                          <a:solidFill>
                            <a:schemeClr val="tx1"/>
                          </a:solidFill>
                          <a:latin typeface="+mn-lt"/>
                        </a:rPr>
                        <a:t>88</a:t>
                      </a: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1,272</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400" dirty="0" smtClean="0">
                          <a:solidFill>
                            <a:schemeClr val="tx1"/>
                          </a:solidFill>
                          <a:latin typeface="+mn-lt"/>
                        </a:rPr>
                        <a:t>35,329</a:t>
                      </a:r>
                      <a:endParaRPr lang="en-US" sz="1400" dirty="0">
                        <a:solidFill>
                          <a:schemeClr val="tx1"/>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449</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0.45</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400" baseline="0" dirty="0" smtClean="0">
                          <a:solidFill>
                            <a:schemeClr val="tx1"/>
                          </a:solidFill>
                          <a:latin typeface="+mn-lt"/>
                        </a:rPr>
                        <a:t>27</a:t>
                      </a:r>
                    </a:p>
                  </a:txBody>
                  <a:tcPr marL="9525" marR="9525" marT="9525" marB="0" anchor="ctr">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a:r>
                        <a:rPr lang="en-US" sz="1100" dirty="0" smtClean="0">
                          <a:solidFill>
                            <a:schemeClr val="bg1">
                              <a:lumMod val="50000"/>
                            </a:schemeClr>
                          </a:solidFill>
                          <a:latin typeface="+mn-lt"/>
                        </a:rPr>
                        <a:t>1,473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a:r>
                        <a:rPr lang="en-US" sz="1100" dirty="0" smtClean="0">
                          <a:solidFill>
                            <a:schemeClr val="bg1">
                              <a:lumMod val="50000"/>
                            </a:schemeClr>
                          </a:solidFill>
                          <a:latin typeface="+mn-lt"/>
                        </a:rPr>
                        <a:t>1.1</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r>
              <a:tr h="328025">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dirty="0" smtClean="0">
                          <a:solidFill>
                            <a:schemeClr val="tx1"/>
                          </a:solidFill>
                          <a:latin typeface="+mn-lt"/>
                        </a:rPr>
                        <a:t>Total</a:t>
                      </a:r>
                    </a:p>
                  </a:txBody>
                  <a:tcPr anchor="ctr">
                    <a:lnT w="6350" cap="flat" cmpd="sng" algn="ctr">
                      <a:noFill/>
                      <a:prstDash val="solid"/>
                      <a:round/>
                      <a:headEnd type="none" w="med" len="med"/>
                      <a:tailEnd type="none" w="med" len="med"/>
                    </a:lnT>
                    <a:lnB w="76200" cap="flat" cmpd="sng" algn="ctr">
                      <a:solidFill>
                        <a:prstClr val="white"/>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a:txBody>
                    <a:bodyPr/>
                    <a:lstStyle/>
                    <a:p>
                      <a:pPr algn="ctr" fontAlgn="b"/>
                      <a:r>
                        <a:rPr lang="en-US" sz="1400" b="0" i="0" u="none" strike="noStrike" dirty="0" smtClean="0">
                          <a:effectLst/>
                          <a:latin typeface="+mn-lt"/>
                        </a:rPr>
                        <a:t>22,154</a:t>
                      </a:r>
                      <a:endParaRPr lang="en-US" sz="14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baseline="0" dirty="0" smtClean="0">
                          <a:solidFill>
                            <a:srgbClr val="000000"/>
                          </a:solidFill>
                          <a:effectLst/>
                          <a:latin typeface="+mn-lt"/>
                        </a:rPr>
                        <a:t>17,770</a:t>
                      </a:r>
                      <a:endParaRPr lang="en-US" sz="14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800" b="0" i="0" u="none" strike="noStrike" baseline="0" dirty="0" smtClean="0">
                          <a:solidFill>
                            <a:srgbClr val="000000"/>
                          </a:solidFill>
                          <a:effectLst/>
                          <a:latin typeface="+mn-lt"/>
                        </a:rPr>
                        <a:t>0.62</a:t>
                      </a:r>
                      <a:endParaRPr lang="en-US" sz="18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dirty="0" smtClean="0">
                          <a:effectLst/>
                          <a:latin typeface="+mn-lt"/>
                        </a:rPr>
                        <a:t>41,466</a:t>
                      </a:r>
                      <a:endParaRPr lang="en-US" sz="14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400" b="0" i="0" baseline="0" dirty="0" smtClean="0">
                          <a:latin typeface="+mn-lt"/>
                        </a:rPr>
                        <a:t>2,611</a:t>
                      </a:r>
                      <a:endParaRPr lang="en-US" sz="1400" b="0" i="0" baseline="0" dirty="0">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baseline="0" dirty="0" smtClean="0">
                          <a:latin typeface="+mn-lt"/>
                        </a:rPr>
                        <a:t>2.6</a:t>
                      </a: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dirty="0" smtClean="0">
                          <a:effectLst/>
                          <a:latin typeface="+mn-lt"/>
                        </a:rPr>
                        <a:t>2,155</a:t>
                      </a:r>
                      <a:endParaRPr lang="en-US" sz="1400" b="0" i="0" u="none" strike="noStrike" dirty="0">
                        <a:effectLst/>
                        <a:latin typeface="+mn-lt"/>
                      </a:endParaRPr>
                    </a:p>
                  </a:txBody>
                  <a:tcPr marL="12700" marR="12700" marT="12700" marB="0" anchor="ctr">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400" b="0" i="0" baseline="0" dirty="0" smtClean="0">
                          <a:latin typeface="+mn-lt"/>
                        </a:rPr>
                        <a:t>3,279</a:t>
                      </a:r>
                      <a:endParaRPr lang="en-US" sz="14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800" b="0" i="0" baseline="0" dirty="0" smtClean="0">
                          <a:latin typeface="+mn-lt"/>
                        </a:rPr>
                        <a:t>2.6</a:t>
                      </a:r>
                      <a:endParaRPr lang="en-US" sz="18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r>
            </a:tbl>
          </a:graphicData>
        </a:graphic>
      </p:graphicFrame>
      <p:sp>
        <p:nvSpPr>
          <p:cNvPr id="601092" name="Content Placeholder 2"/>
          <p:cNvSpPr>
            <a:spLocks noGrp="1"/>
          </p:cNvSpPr>
          <p:nvPr>
            <p:ph idx="1"/>
          </p:nvPr>
        </p:nvSpPr>
        <p:spPr>
          <a:xfrm>
            <a:off x="457200" y="4978400"/>
            <a:ext cx="5902325" cy="1743075"/>
          </a:xfrm>
        </p:spPr>
        <p:txBody>
          <a:bodyPr/>
          <a:lstStyle/>
          <a:p>
            <a:pPr marL="0" indent="0">
              <a:buFont typeface="Arial" charset="0"/>
              <a:buNone/>
            </a:pPr>
            <a:r>
              <a:rPr lang="en-US" sz="2400">
                <a:latin typeface="Calibri" charset="0"/>
              </a:rPr>
              <a:t>Identify non-canonical transcription in regions of the genome excluding mRNA exons, pseudogenes or annotated ncRNAs.</a:t>
            </a:r>
          </a:p>
        </p:txBody>
      </p:sp>
      <p:cxnSp>
        <p:nvCxnSpPr>
          <p:cNvPr id="8" name="Curved Connector 7"/>
          <p:cNvCxnSpPr/>
          <p:nvPr/>
        </p:nvCxnSpPr>
        <p:spPr>
          <a:xfrm rot="5400000">
            <a:off x="-210344" y="5077620"/>
            <a:ext cx="1393825" cy="493712"/>
          </a:xfrm>
          <a:prstGeom prst="curvedConnector3">
            <a:avLst>
              <a:gd name="adj1" fmla="val 806"/>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4"/>
          <p:cNvSpPr txBox="1">
            <a:spLocks noChangeArrowheads="1"/>
          </p:cNvSpPr>
          <p:nvPr/>
        </p:nvSpPr>
        <p:spPr bwMode="auto">
          <a:xfrm>
            <a:off x="0" y="6476667"/>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prstClr val="black">
                    <a:lumMod val="50000"/>
                    <a:lumOff val="50000"/>
                  </a:prstClr>
                </a:solidFill>
                <a:latin typeface="Calibri" charset="0"/>
              </a:rPr>
              <a:t>[</a:t>
            </a:r>
            <a:r>
              <a:rPr lang="en-US" sz="1100" b="0" i="1" dirty="0" smtClean="0">
                <a:solidFill>
                  <a:prstClr val="black">
                    <a:lumMod val="50000"/>
                    <a:lumOff val="50000"/>
                  </a:prstClr>
                </a:solidFill>
                <a:latin typeface="Calibri" charset="0"/>
              </a:rPr>
              <a:t>Nature</a:t>
            </a:r>
            <a:r>
              <a:rPr lang="en-US" sz="1100" b="0" dirty="0" smtClean="0">
                <a:solidFill>
                  <a:prstClr val="black">
                    <a:lumMod val="50000"/>
                    <a:lumOff val="50000"/>
                  </a:prstClr>
                </a:solidFill>
                <a:latin typeface="Calibri" charset="0"/>
              </a:rPr>
              <a:t> 512:445 ('14);  </a:t>
            </a:r>
            <a:r>
              <a:rPr lang="en-US" sz="1100" b="0" dirty="0" err="1" smtClean="0">
                <a:solidFill>
                  <a:prstClr val="black">
                    <a:lumMod val="50000"/>
                    <a:lumOff val="50000"/>
                  </a:prstClr>
                </a:solidFill>
                <a:latin typeface="Calibri" charset="0"/>
              </a:rPr>
              <a:t>doi</a:t>
            </a:r>
            <a:r>
              <a:rPr lang="en-US" sz="1100" b="0" dirty="0" smtClean="0">
                <a:solidFill>
                  <a:prstClr val="black">
                    <a:lumMod val="50000"/>
                    <a:lumOff val="50000"/>
                  </a:prstClr>
                </a:solidFill>
                <a:latin typeface="Calibri" charset="0"/>
              </a:rPr>
              <a:t>: 10.1038/nature13424]</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2798061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9137"/>
          </a:xfrm>
        </p:spPr>
        <p:txBody>
          <a:bodyPr rtlCol="0">
            <a:normAutofit fontScale="90000"/>
          </a:bodyPr>
          <a:lstStyle/>
          <a:p>
            <a:pPr fontAlgn="auto">
              <a:spcAft>
                <a:spcPts val="0"/>
              </a:spcAft>
              <a:defRPr/>
            </a:pPr>
            <a:r>
              <a:rPr lang="en-US" dirty="0" smtClean="0">
                <a:ea typeface="+mj-ea"/>
                <a:cs typeface="+mj-cs"/>
              </a:rPr>
              <a:t>&amp; Non-Canonical Transcription</a:t>
            </a:r>
            <a:endParaRPr lang="en-US" dirty="0">
              <a:ea typeface="+mj-ea"/>
              <a:cs typeface="+mj-cs"/>
            </a:endParaRPr>
          </a:p>
        </p:txBody>
      </p:sp>
      <p:sp>
        <p:nvSpPr>
          <p:cNvPr id="602114"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3E6348A-6398-4C4B-9322-727A852C6D07}" type="slidenum">
              <a:rPr lang="en-US">
                <a:solidFill>
                  <a:srgbClr val="898989"/>
                </a:solidFill>
                <a:latin typeface="Calibri" charset="0"/>
              </a:rPr>
              <a:pPr eaLnBrk="1" hangingPunct="1"/>
              <a:t>47</a:t>
            </a:fld>
            <a:endParaRPr lang="en-US">
              <a:solidFill>
                <a:srgbClr val="898989"/>
              </a:solidFill>
              <a:latin typeface="Calibri" charset="0"/>
            </a:endParaRPr>
          </a:p>
        </p:txBody>
      </p:sp>
      <p:graphicFrame>
        <p:nvGraphicFramePr>
          <p:cNvPr id="5" name="Table 4"/>
          <p:cNvGraphicFramePr>
            <a:graphicFrameLocks noGrp="1"/>
          </p:cNvGraphicFramePr>
          <p:nvPr/>
        </p:nvGraphicFramePr>
        <p:xfrm>
          <a:off x="276093" y="1120927"/>
          <a:ext cx="8655656" cy="2992495"/>
        </p:xfrm>
        <a:graphic>
          <a:graphicData uri="http://schemas.openxmlformats.org/drawingml/2006/table">
            <a:tbl>
              <a:tblPr firstRow="1" bandRow="1">
                <a:tableStyleId>{5C22544A-7EE6-4342-B048-85BDC9FD1C3A}</a:tableStyleId>
              </a:tblPr>
              <a:tblGrid>
                <a:gridCol w="408277"/>
                <a:gridCol w="351899"/>
                <a:gridCol w="965437"/>
                <a:gridCol w="786878"/>
                <a:gridCol w="885325"/>
                <a:gridCol w="660820"/>
                <a:gridCol w="841420"/>
                <a:gridCol w="751120"/>
                <a:gridCol w="751120"/>
                <a:gridCol w="751120"/>
                <a:gridCol w="751120"/>
                <a:gridCol w="751120"/>
              </a:tblGrid>
              <a:tr h="229701">
                <a:tc rowSpan="3" gridSpan="3">
                  <a:txBody>
                    <a:bodyPr/>
                    <a:lstStyle/>
                    <a:p>
                      <a:pPr algn="ctr"/>
                      <a:endParaRPr lang="en-US" sz="900" dirty="0">
                        <a:latin typeface="+mn-lt"/>
                      </a:endParaRPr>
                    </a:p>
                  </a:txBody>
                  <a:tcPr anchor="ctr">
                    <a:noFill/>
                  </a:tcPr>
                </a:tc>
                <a:tc rowSpan="3" hMerge="1">
                  <a:txBody>
                    <a:bodyPr/>
                    <a:lstStyle/>
                    <a:p>
                      <a:endParaRPr lang="en-US"/>
                    </a:p>
                  </a:txBody>
                  <a:tcPr/>
                </a:tc>
                <a:tc rowSpan="3" hMerge="1">
                  <a:txBody>
                    <a:bodyPr/>
                    <a:lstStyle/>
                    <a:p>
                      <a:endParaRPr lang="en-US"/>
                    </a:p>
                  </a:txBody>
                  <a:tcPr/>
                </a:tc>
                <a:tc gridSpan="3">
                  <a:txBody>
                    <a:bodyPr/>
                    <a:lstStyle/>
                    <a:p>
                      <a:pPr algn="ctr"/>
                      <a:r>
                        <a:rPr lang="en-US" sz="1200" b="1" dirty="0" smtClean="0">
                          <a:solidFill>
                            <a:schemeClr val="bg1"/>
                          </a:solidFill>
                          <a:latin typeface="+mn-lt"/>
                        </a:rPr>
                        <a:t>Human</a:t>
                      </a:r>
                    </a:p>
                  </a:txBody>
                  <a:tcPr marL="9525" marR="9525" marT="9525" marB="0" anchor="ctr">
                    <a:lnB w="12700" cap="flat" cmpd="sng" algn="ctr">
                      <a:no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Worm</a:t>
                      </a:r>
                    </a:p>
                  </a:txBody>
                  <a:tcPr marL="9525" marR="9525" marT="9525" marB="0" anchor="ctr">
                    <a:lnB w="12700" cap="flat" cmpd="sng" algn="ctr">
                      <a:noFill/>
                      <a:prstDash val="solid"/>
                      <a:round/>
                      <a:headEnd type="none" w="med" len="med"/>
                      <a:tailEnd type="none" w="med" len="med"/>
                    </a:lnB>
                    <a:solidFill>
                      <a:srgbClr val="008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Fly</a:t>
                      </a:r>
                      <a:endParaRPr lang="en-US" sz="1200" b="1" baseline="0" dirty="0" smtClean="0">
                        <a:solidFill>
                          <a:schemeClr val="bg1"/>
                        </a:solidFill>
                        <a:latin typeface="+mn-lt"/>
                      </a:endParaRPr>
                    </a:p>
                  </a:txBody>
                  <a:tcPr marL="9525" marR="9525" marT="9525" marB="0" anchor="ctr">
                    <a:lnR w="28575"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0000FF"/>
                    </a:solidFill>
                  </a:tcPr>
                </a:tc>
                <a:tc hMerge="1">
                  <a:txBody>
                    <a:bodyPr/>
                    <a:lstStyle/>
                    <a:p>
                      <a:endParaRPr lang="en-US"/>
                    </a:p>
                  </a:txBody>
                  <a:tcPr/>
                </a:tc>
                <a:tc hMerge="1">
                  <a:txBody>
                    <a:bodyPr/>
                    <a:lstStyle/>
                    <a:p>
                      <a:endParaRPr lang="en-US"/>
                    </a:p>
                  </a:txBody>
                  <a:tcPr/>
                </a:tc>
              </a:tr>
              <a:tr h="289890">
                <a:tc gridSpan="3" vMerge="1">
                  <a:txBody>
                    <a:bodyPr/>
                    <a:lstStyle/>
                    <a:p>
                      <a:pPr algn="ctr"/>
                      <a:endParaRPr lang="en-US" dirty="0"/>
                    </a:p>
                  </a:txBody>
                  <a:tcPr vert="vert270" anchor="ctr"/>
                </a:tc>
                <a:tc hMerge="1" vMerge="1">
                  <a:txBody>
                    <a:bodyPr/>
                    <a:lstStyle/>
                    <a:p>
                      <a:endParaRPr lang="en-US"/>
                    </a:p>
                  </a:txBody>
                  <a:tcPr/>
                </a:tc>
                <a:tc hMerge="1" vMerge="1">
                  <a:txBody>
                    <a:bodyPr/>
                    <a:lstStyle/>
                    <a:p>
                      <a:endParaRPr lang="en-US"/>
                    </a:p>
                  </a:txBody>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FF0000"/>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8000"/>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00FF"/>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r>
              <a:tr h="156424">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FF0000"/>
                    </a:solidFill>
                  </a:tcPr>
                </a:tc>
                <a:tc>
                  <a:txBody>
                    <a:bodyPr/>
                    <a:lstStyle/>
                    <a:p>
                      <a:pPr algn="ctr"/>
                      <a:r>
                        <a:rPr lang="en-US" sz="900" b="1" dirty="0" smtClean="0">
                          <a:solidFill>
                            <a:schemeClr val="bg1"/>
                          </a:solidFill>
                          <a:latin typeface="+mn-lt"/>
                        </a:rPr>
                        <a:t>%</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FF0000"/>
                    </a:solidFill>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8000"/>
                    </a:solidFill>
                  </a:tcPr>
                </a:tc>
                <a:tc>
                  <a:txBody>
                    <a:bodyPr/>
                    <a:lstStyle/>
                    <a:p>
                      <a:pPr algn="ctr"/>
                      <a:r>
                        <a:rPr lang="en-US" sz="900" b="1" dirty="0" smtClean="0">
                          <a:solidFill>
                            <a:schemeClr val="bg1"/>
                          </a:solidFill>
                          <a:latin typeface="+mn-lt"/>
                        </a:rPr>
                        <a:t>%</a:t>
                      </a:r>
                      <a:endParaRPr lang="en-US" sz="900" dirty="0">
                        <a:solidFill>
                          <a:schemeClr val="bg1"/>
                        </a:solidFill>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008000"/>
                    </a:solidFill>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c>
                  <a:txBody>
                    <a:bodyPr/>
                    <a:lstStyle/>
                    <a:p>
                      <a:pPr algn="ctr"/>
                      <a:r>
                        <a:rPr lang="en-US" sz="900" b="1" dirty="0" smtClean="0">
                          <a:solidFill>
                            <a:schemeClr val="bg1"/>
                          </a:solidFill>
                          <a:latin typeface="+mn-lt"/>
                        </a:rPr>
                        <a:t>%</a:t>
                      </a:r>
                      <a:endParaRPr lang="en-US" sz="900" dirty="0">
                        <a:solidFill>
                          <a:schemeClr val="bg1"/>
                        </a:solidFill>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r>
              <a:tr h="27432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dirty="0" smtClean="0">
                          <a:solidFill>
                            <a:schemeClr val="tx1"/>
                          </a:solidFill>
                          <a:latin typeface="+mn-lt"/>
                        </a:rPr>
                        <a:t>Total</a:t>
                      </a:r>
                      <a:r>
                        <a:rPr lang="en-US" sz="1200" b="1" i="0" baseline="0" dirty="0" smtClean="0">
                          <a:solidFill>
                            <a:schemeClr val="tx1"/>
                          </a:solidFill>
                          <a:latin typeface="+mn-lt"/>
                        </a:rPr>
                        <a:t> </a:t>
                      </a:r>
                      <a:r>
                        <a:rPr lang="en-US" sz="1200" b="1" i="0" baseline="0" dirty="0" err="1" smtClean="0">
                          <a:solidFill>
                            <a:schemeClr val="tx1"/>
                          </a:solidFill>
                          <a:latin typeface="+mn-lt"/>
                        </a:rPr>
                        <a:t>ncRNAs</a:t>
                      </a:r>
                      <a:endParaRPr lang="en-US" sz="1200" b="1" i="0" dirty="0" smtClean="0">
                        <a:solidFill>
                          <a:schemeClr val="tx1"/>
                        </a:solidFill>
                        <a:latin typeface="+mn-lt"/>
                      </a:endParaRPr>
                    </a:p>
                  </a:txBody>
                  <a:tcPr anchor="ctr">
                    <a:lnB w="76200" cap="flat" cmpd="sng" algn="ctr">
                      <a:solidFill>
                        <a:prstClr val="white"/>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dirty="0" smtClean="0">
                          <a:effectLst/>
                          <a:latin typeface="+mn-lt"/>
                        </a:rPr>
                        <a:t>22,154</a:t>
                      </a:r>
                      <a:endParaRPr lang="en-US" sz="9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baseline="0" dirty="0" smtClean="0">
                          <a:solidFill>
                            <a:srgbClr val="000000"/>
                          </a:solidFill>
                          <a:effectLst/>
                          <a:latin typeface="+mn-lt"/>
                        </a:rPr>
                        <a:t>17,770</a:t>
                      </a:r>
                      <a:endParaRPr lang="en-US" sz="9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baseline="0" dirty="0" smtClean="0">
                          <a:solidFill>
                            <a:srgbClr val="000000"/>
                          </a:solidFill>
                          <a:effectLst/>
                          <a:latin typeface="+mn-lt"/>
                        </a:rPr>
                        <a:t>0.62</a:t>
                      </a:r>
                      <a:endParaRPr lang="en-US" sz="9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smtClean="0">
                          <a:effectLst/>
                          <a:latin typeface="+mn-lt"/>
                        </a:rPr>
                        <a:t>41,466</a:t>
                      </a:r>
                      <a:endParaRPr lang="en-US" sz="9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2,611</a:t>
                      </a:r>
                      <a:endParaRPr lang="en-US" sz="900" b="0" i="0" baseline="0" dirty="0">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baseline="0" dirty="0" smtClean="0">
                          <a:latin typeface="+mn-lt"/>
                        </a:rPr>
                        <a:t>2.6</a:t>
                      </a: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smtClean="0">
                          <a:effectLst/>
                          <a:latin typeface="+mn-lt"/>
                        </a:rPr>
                        <a:t>2,155</a:t>
                      </a:r>
                      <a:endParaRPr lang="en-US" sz="900" b="0" i="0" u="none" strike="noStrike" dirty="0">
                        <a:effectLst/>
                        <a:latin typeface="+mn-lt"/>
                      </a:endParaRPr>
                    </a:p>
                  </a:txBody>
                  <a:tcPr marL="12700" marR="12700" marT="12700" marB="0" anchor="ctr">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3,279</a:t>
                      </a:r>
                      <a:endParaRPr lang="en-US" sz="9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2.6</a:t>
                      </a:r>
                      <a:endParaRPr lang="en-US" sz="9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r>
              <a:tr h="94488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rPr>
                        <a:t>Regions</a:t>
                      </a:r>
                      <a:r>
                        <a:rPr lang="en-US" sz="1400" b="1" baseline="0" dirty="0" smtClean="0">
                          <a:latin typeface="+mn-lt"/>
                        </a:rPr>
                        <a:t> Excluding mRNAs, </a:t>
                      </a:r>
                      <a:r>
                        <a:rPr lang="en-US" sz="1400" b="1" baseline="0" dirty="0" err="1" smtClean="0">
                          <a:latin typeface="+mn-lt"/>
                        </a:rPr>
                        <a:t>Pseudogenes</a:t>
                      </a:r>
                      <a:r>
                        <a:rPr lang="en-US" sz="1400" b="1" baseline="0" dirty="0" smtClean="0">
                          <a:latin typeface="+mn-lt"/>
                        </a:rPr>
                        <a:t> or Annotated </a:t>
                      </a:r>
                      <a:r>
                        <a:rPr lang="en-US" sz="1400" b="1" baseline="0" dirty="0" err="1" smtClean="0">
                          <a:latin typeface="+mn-lt"/>
                        </a:rPr>
                        <a:t>ncRNAs</a:t>
                      </a:r>
                      <a:endParaRPr lang="en-US" sz="1400" b="1" dirty="0" smtClean="0">
                        <a:latin typeface="+mn-lt"/>
                      </a:endParaRPr>
                    </a:p>
                  </a:txBody>
                  <a:tcPr anchor="ctr">
                    <a:lnL w="6350" cap="flat" cmpd="sng" algn="ctr">
                      <a:solidFill>
                        <a:srgbClr val="FFFFFF"/>
                      </a:solidFill>
                      <a:prstDash val="solid"/>
                      <a:round/>
                      <a:headEnd type="none" w="med" len="med"/>
                      <a:tailEnd type="none" w="med" len="med"/>
                    </a:lnL>
                    <a:lnT w="76200" cap="flat" cmpd="sng" algn="ctr">
                      <a:solidFill>
                        <a:prstClr val="white"/>
                      </a:solidFill>
                      <a:prstDash val="solid"/>
                      <a:round/>
                      <a:headEnd type="none" w="med" len="med"/>
                      <a:tailEnd type="none" w="med" len="med"/>
                    </a:lnT>
                    <a:lnB w="6350" cap="flat" cmpd="sng" algn="ctr">
                      <a:solidFill>
                        <a:prstClr val="white">
                          <a:lumMod val="85000"/>
                        </a:prstClr>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dirty="0" smtClean="0">
                          <a:solidFill>
                            <a:srgbClr val="000000"/>
                          </a:solidFill>
                          <a:effectLst/>
                          <a:latin typeface="+mn-lt"/>
                        </a:rPr>
                        <a:t>283,816</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2,731,811</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95.5</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bg1">
                        <a:lumMod val="85000"/>
                      </a:schemeClr>
                    </a:solidFill>
                  </a:tcPr>
                </a:tc>
                <a:tc>
                  <a:txBody>
                    <a:bodyPr/>
                    <a:lstStyle/>
                    <a:p>
                      <a:pPr algn="ctr"/>
                      <a:r>
                        <a:rPr lang="en-US" sz="900" dirty="0" smtClean="0">
                          <a:latin typeface="+mn-lt"/>
                        </a:rPr>
                        <a:t>143,372</a:t>
                      </a:r>
                      <a:endParaRPr lang="en-US" sz="900" b="0" i="0" baseline="30000" dirty="0">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dirty="0" smtClean="0">
                          <a:latin typeface="+mn-lt"/>
                        </a:rPr>
                        <a:t>63,520</a:t>
                      </a:r>
                      <a:endParaRPr lang="en-US" sz="900" b="0" i="0" dirty="0">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smtClean="0">
                          <a:latin typeface="+mn-lt"/>
                        </a:rPr>
                        <a:t>63.3</a:t>
                      </a:r>
                    </a:p>
                  </a:txBody>
                  <a:tcPr marL="9525" marR="9525" marT="9525" marB="0" anchor="ctr">
                    <a:lnT w="76200" cap="flat" cmpd="sng" algn="ctr">
                      <a:solidFill>
                        <a:prstClr val="white"/>
                      </a:solidFill>
                      <a:prstDash val="solid"/>
                      <a:round/>
                      <a:headEnd type="none" w="med" len="med"/>
                      <a:tailEnd type="none" w="med" len="med"/>
                    </a:lnT>
                    <a:lnB w="28575" cap="flat" cmpd="sng" algn="ctr">
                      <a:solidFill>
                        <a:srgbClr val="008000"/>
                      </a:solidFill>
                      <a:prstDash val="solid"/>
                      <a:round/>
                      <a:headEnd type="none" w="med" len="med"/>
                      <a:tailEnd type="none" w="med" len="med"/>
                    </a:lnB>
                    <a:solidFill>
                      <a:schemeClr val="bg1">
                        <a:lumMod val="85000"/>
                      </a:schemeClr>
                    </a:solidFill>
                  </a:tcPr>
                </a:tc>
                <a:tc>
                  <a:txBody>
                    <a:bodyPr/>
                    <a:lstStyle/>
                    <a:p>
                      <a:pPr algn="ctr"/>
                      <a:r>
                        <a:rPr lang="en-US" sz="900" b="0" i="0" baseline="0" dirty="0" smtClean="0">
                          <a:latin typeface="+mn-lt"/>
                        </a:rPr>
                        <a:t>60,108</a:t>
                      </a:r>
                      <a:endParaRPr lang="en-US" sz="900" b="0" i="0" baseline="0" dirty="0">
                        <a:latin typeface="+mn-lt"/>
                      </a:endParaRPr>
                    </a:p>
                  </a:txBody>
                  <a:tcPr marL="9525" marR="9525" marT="9525" marB="0" anchor="ctr">
                    <a:lnR w="6350" cap="flat" cmpd="sng" algn="ctr">
                      <a:solidFill>
                        <a:srgbClr val="FFFFFF"/>
                      </a:solidFill>
                      <a:prstDash val="solid"/>
                      <a:round/>
                      <a:headEnd type="none" w="med" len="med"/>
                      <a:tailEnd type="none" w="med" len="med"/>
                    </a:ln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dirty="0" smtClean="0">
                          <a:latin typeface="+mn-lt"/>
                        </a:rPr>
                        <a:t>89,445</a:t>
                      </a:r>
                      <a:endParaRPr lang="en-US" sz="900" b="0" i="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smtClean="0">
                          <a:latin typeface="+mn-lt"/>
                        </a:rPr>
                        <a:t>69.6</a:t>
                      </a:r>
                      <a:endParaRPr lang="en-US" sz="900" b="0" i="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prstClr val="white"/>
                      </a:solidFill>
                      <a:prstDash val="solid"/>
                      <a:round/>
                      <a:headEnd type="none" w="med" len="med"/>
                      <a:tailEnd type="none" w="med" len="med"/>
                    </a:lnT>
                    <a:lnB w="28575" cap="flat" cmpd="sng" algn="ctr">
                      <a:solidFill>
                        <a:srgbClr val="3366FF"/>
                      </a:solidFill>
                      <a:prstDash val="solid"/>
                      <a:round/>
                      <a:headEnd type="none" w="med" len="med"/>
                      <a:tailEnd type="none" w="med" len="med"/>
                    </a:lnB>
                    <a:solidFill>
                      <a:schemeClr val="bg1">
                        <a:lumMod val="85000"/>
                      </a:schemeClr>
                    </a:solidFill>
                  </a:tcPr>
                </a:tc>
              </a:tr>
              <a:tr h="731520">
                <a:tc rowSpan="2">
                  <a:txBody>
                    <a:bodyPr/>
                    <a:lstStyle/>
                    <a:p>
                      <a:pPr algn="ctr"/>
                      <a:endParaRPr lang="en-US" sz="800" b="1" dirty="0" smtClean="0">
                        <a:latin typeface="+mn-lt"/>
                      </a:endParaRPr>
                    </a:p>
                  </a:txBody>
                  <a:tcPr vert="vert270" anchor="ctr">
                    <a:lnR w="6350" cap="flat" cmpd="sng" algn="ctr">
                      <a:solidFill>
                        <a:srgbClr val="FFFFFF"/>
                      </a:solidFill>
                      <a:prstDash val="solid"/>
                      <a:round/>
                      <a:headEnd type="none" w="med" len="med"/>
                      <a:tailEnd type="none" w="med" len="med"/>
                    </a:lnR>
                    <a:lnT w="6350" cap="flat" cmpd="sng" algn="ctr">
                      <a:solidFill>
                        <a:prstClr val="white">
                          <a:lumMod val="85000"/>
                        </a:prstClr>
                      </a:solidFill>
                      <a:prstDash val="solid"/>
                      <a:round/>
                      <a:headEnd type="none" w="med" len="med"/>
                      <a:tailEnd type="none" w="med" len="med"/>
                    </a:lnT>
                    <a:solidFill>
                      <a:schemeClr val="bg1">
                        <a:lumMod val="85000"/>
                      </a:schemeClr>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latin typeface="+mn-lt"/>
                          <a:cs typeface="Arial"/>
                        </a:rPr>
                        <a:t>Transcription</a:t>
                      </a:r>
                    </a:p>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latin typeface="+mn-lt"/>
                          <a:cs typeface="Arial"/>
                        </a:rPr>
                        <a:t>Detected (TARs)</a:t>
                      </a:r>
                      <a:endParaRPr lang="en-US" sz="1400" b="1" dirty="0" smtClean="0">
                        <a:latin typeface="+mn-lt"/>
                      </a:endParaRPr>
                    </a:p>
                  </a:txBody>
                  <a:tcPr anchor="ctr">
                    <a:lnL w="6350" cap="flat" cmpd="sng" algn="ctr">
                      <a:solidFill>
                        <a:srgbClr val="FFFFFF"/>
                      </a:solidFill>
                      <a:prstDash val="solid"/>
                      <a:round/>
                      <a:headEnd type="none" w="med" len="med"/>
                      <a:tailEnd type="none" w="med" len="med"/>
                    </a:lnL>
                    <a:lnT w="6350" cap="flat" cmpd="sng" algn="ctr">
                      <a:solidFill>
                        <a:prstClr val="white">
                          <a:lumMod val="85000"/>
                        </a:prstClr>
                      </a:solidFill>
                      <a:prstDash val="solid"/>
                      <a:round/>
                      <a:headEnd type="none" w="med" len="med"/>
                      <a:tailEnd type="none" w="med" len="med"/>
                    </a:lnT>
                    <a:lnB w="6350" cap="flat" cmpd="sng" algn="ctr">
                      <a:solidFill>
                        <a:prstClr val="white">
                          <a:lumMod val="85000"/>
                        </a:prstClr>
                      </a:solidFill>
                      <a:prstDash val="solid"/>
                      <a:round/>
                      <a:headEnd type="none" w="med" len="med"/>
                      <a:tailEnd type="none" w="med" len="med"/>
                    </a:lnB>
                    <a:solidFill>
                      <a:schemeClr val="bg1">
                        <a:lumMod val="75000"/>
                      </a:schemeClr>
                    </a:solidFill>
                  </a:tcPr>
                </a:tc>
                <a:tc hMerge="1">
                  <a:txBody>
                    <a:bodyPr/>
                    <a:lstStyle/>
                    <a:p>
                      <a:endParaRPr lang="en-US"/>
                    </a:p>
                  </a:txBody>
                  <a:tcPr/>
                </a:tc>
                <a:tc>
                  <a:txBody>
                    <a:bodyPr/>
                    <a:lstStyle/>
                    <a:p>
                      <a:pPr algn="ctr"/>
                      <a:r>
                        <a:rPr lang="en-US" sz="1400" dirty="0" smtClean="0">
                          <a:latin typeface="+mn-lt"/>
                        </a:rPr>
                        <a:t>708,253</a:t>
                      </a:r>
                      <a:endParaRPr lang="en-US" sz="1400" dirty="0">
                        <a:latin typeface="+mn-lt"/>
                      </a:endParaRPr>
                    </a:p>
                  </a:txBody>
                  <a:tcPr anchor="ctr">
                    <a:solidFill>
                      <a:schemeClr val="bg1">
                        <a:lumMod val="75000"/>
                      </a:schemeClr>
                    </a:solidFill>
                  </a:tcPr>
                </a:tc>
                <a:tc>
                  <a:txBody>
                    <a:bodyPr/>
                    <a:lstStyle/>
                    <a:p>
                      <a:pPr algn="ctr"/>
                      <a:r>
                        <a:rPr lang="en-US" sz="1400" dirty="0" smtClean="0">
                          <a:latin typeface="+mn-lt"/>
                        </a:rPr>
                        <a:t>916,401</a:t>
                      </a:r>
                      <a:endParaRPr lang="en-US" sz="1400" dirty="0">
                        <a:latin typeface="+mn-lt"/>
                      </a:endParaRPr>
                    </a:p>
                  </a:txBody>
                  <a:tcPr anchor="ctr">
                    <a:lnR w="28575" cap="flat" cmpd="sng" algn="ctr">
                      <a:solidFill>
                        <a:srgbClr val="FF0000"/>
                      </a:solidFill>
                      <a:prstDash val="solid"/>
                      <a:round/>
                      <a:headEnd type="none" w="med" len="med"/>
                      <a:tailEnd type="none" w="med" len="med"/>
                    </a:lnR>
                    <a:solidFill>
                      <a:schemeClr val="bg1">
                        <a:lumMod val="75000"/>
                      </a:schemeClr>
                    </a:solidFill>
                  </a:tcPr>
                </a:tc>
                <a:tc>
                  <a:txBody>
                    <a:bodyPr/>
                    <a:lstStyle/>
                    <a:p>
                      <a:pPr algn="ctr"/>
                      <a:r>
                        <a:rPr lang="en-US" sz="1800" dirty="0" smtClean="0">
                          <a:latin typeface="+mn-lt"/>
                        </a:rPr>
                        <a:t>32.0</a:t>
                      </a:r>
                      <a:endParaRPr lang="en-US" sz="1800" dirty="0">
                        <a:latin typeface="+mn-lt"/>
                      </a:endParaRPr>
                    </a:p>
                  </a:txBody>
                  <a:tcPr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r>
                        <a:rPr lang="en-US" sz="1400" dirty="0" smtClean="0">
                          <a:latin typeface="+mn-lt"/>
                        </a:rPr>
                        <a:t>232,150</a:t>
                      </a:r>
                      <a:endParaRPr lang="en-US" sz="1400" dirty="0">
                        <a:latin typeface="+mn-lt"/>
                      </a:endParaRPr>
                    </a:p>
                  </a:txBody>
                  <a:tcPr anchor="ctr">
                    <a:lnL w="28575" cap="flat" cmpd="sng" algn="ctr">
                      <a:solidFill>
                        <a:srgbClr val="FF0000"/>
                      </a:solidFill>
                      <a:prstDash val="solid"/>
                      <a:round/>
                      <a:headEnd type="none" w="med" len="med"/>
                      <a:tailEnd type="none" w="med" len="med"/>
                    </a:lnL>
                    <a:solidFill>
                      <a:schemeClr val="bg1">
                        <a:lumMod val="75000"/>
                      </a:schemeClr>
                    </a:solidFill>
                  </a:tcPr>
                </a:tc>
                <a:tc>
                  <a:txBody>
                    <a:bodyPr/>
                    <a:lstStyle/>
                    <a:p>
                      <a:pPr algn="ctr"/>
                      <a:r>
                        <a:rPr lang="en-US" sz="1400" dirty="0" smtClean="0">
                          <a:latin typeface="+mn-lt"/>
                        </a:rPr>
                        <a:t>37,029</a:t>
                      </a:r>
                      <a:endParaRPr lang="en-US" sz="1400" dirty="0">
                        <a:latin typeface="+mn-lt"/>
                      </a:endParaRPr>
                    </a:p>
                  </a:txBody>
                  <a:tcPr anchor="ctr">
                    <a:lnR w="28575" cap="flat" cmpd="sng" algn="ctr">
                      <a:solidFill>
                        <a:srgbClr val="008000"/>
                      </a:solidFill>
                      <a:prstDash val="solid"/>
                      <a:round/>
                      <a:headEnd type="none" w="med" len="med"/>
                      <a:tailEnd type="none" w="med" len="med"/>
                    </a:lnR>
                    <a:solidFill>
                      <a:schemeClr val="bg1">
                        <a:lumMod val="75000"/>
                      </a:schemeClr>
                    </a:solidFill>
                  </a:tcPr>
                </a:tc>
                <a:tc>
                  <a:txBody>
                    <a:bodyPr/>
                    <a:lstStyle/>
                    <a:p>
                      <a:pPr algn="ctr"/>
                      <a:r>
                        <a:rPr lang="en-US" sz="1800" dirty="0" smtClean="0">
                          <a:latin typeface="+mn-lt"/>
                        </a:rPr>
                        <a:t>36.9</a:t>
                      </a:r>
                      <a:endParaRPr lang="en-US" sz="1800" dirty="0">
                        <a:latin typeface="+mn-lt"/>
                      </a:endParaRPr>
                    </a:p>
                  </a:txBody>
                  <a:tcPr anchor="ctr">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solidFill>
                      <a:schemeClr val="bg1">
                        <a:lumMod val="75000"/>
                      </a:schemeClr>
                    </a:solidFill>
                  </a:tcPr>
                </a:tc>
                <a:tc>
                  <a:txBody>
                    <a:bodyPr/>
                    <a:lstStyle/>
                    <a:p>
                      <a:pPr algn="ctr"/>
                      <a:r>
                        <a:rPr lang="en-US" sz="1400" b="0" i="0" dirty="0" smtClean="0">
                          <a:latin typeface="+mn-lt"/>
                        </a:rPr>
                        <a:t>83,618</a:t>
                      </a:r>
                      <a:endParaRPr lang="en-US" sz="1400" b="0" i="0" dirty="0">
                        <a:latin typeface="+mn-lt"/>
                      </a:endParaRPr>
                    </a:p>
                  </a:txBody>
                  <a:tcPr anchor="ctr">
                    <a:lnL w="28575" cap="flat" cmpd="sng" algn="ctr">
                      <a:solidFill>
                        <a:srgbClr val="008000"/>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1400" b="0" i="0" dirty="0" smtClean="0">
                          <a:latin typeface="+mn-lt"/>
                        </a:rPr>
                        <a:t>44,256</a:t>
                      </a:r>
                      <a:endParaRPr lang="en-US" sz="1400" b="0" i="0" dirty="0">
                        <a:latin typeface="+mn-lt"/>
                      </a:endParaRPr>
                    </a:p>
                  </a:txBody>
                  <a:tcPr anchor="ctr">
                    <a:lnL w="6350" cap="flat" cmpd="sng" algn="ctr">
                      <a:solidFill>
                        <a:srgbClr val="FFFFFF"/>
                      </a:solidFill>
                      <a:prstDash val="solid"/>
                      <a:round/>
                      <a:headEnd type="none" w="med" len="med"/>
                      <a:tailEnd type="none" w="med" len="med"/>
                    </a:lnL>
                    <a:lnR w="28575" cap="flat" cmpd="sng" algn="ctr">
                      <a:solidFill>
                        <a:srgbClr val="3366FF"/>
                      </a:solidFill>
                      <a:prstDash val="solid"/>
                      <a:round/>
                      <a:headEnd type="none" w="med" len="med"/>
                      <a:tailEnd type="none" w="med" len="med"/>
                    </a:lnR>
                    <a:solidFill>
                      <a:schemeClr val="bg1">
                        <a:lumMod val="75000"/>
                      </a:schemeClr>
                    </a:solidFill>
                  </a:tcPr>
                </a:tc>
                <a:tc>
                  <a:txBody>
                    <a:bodyPr/>
                    <a:lstStyle/>
                    <a:p>
                      <a:pPr algn="ctr"/>
                      <a:r>
                        <a:rPr lang="en-US" sz="1800" b="0" i="0" dirty="0" smtClean="0">
                          <a:latin typeface="+mn-lt"/>
                        </a:rPr>
                        <a:t>34.5</a:t>
                      </a:r>
                      <a:endParaRPr lang="en-US" sz="1800" b="0" i="0" dirty="0">
                        <a:latin typeface="+mn-lt"/>
                      </a:endParaRPr>
                    </a:p>
                  </a:txBody>
                  <a:tcPr anchor="ctr">
                    <a:lnL w="28575" cap="flat" cmpd="sng" algn="ctr">
                      <a:solidFill>
                        <a:srgbClr val="3366FF"/>
                      </a:solidFill>
                      <a:prstDash val="solid"/>
                      <a:round/>
                      <a:headEnd type="none" w="med" len="med"/>
                      <a:tailEnd type="none" w="med" len="med"/>
                    </a:lnL>
                    <a:lnR w="28575" cap="flat" cmpd="sng" algn="ctr">
                      <a:solidFill>
                        <a:srgbClr val="3366FF"/>
                      </a:solidFill>
                      <a:prstDash val="solid"/>
                      <a:round/>
                      <a:headEnd type="none" w="med" len="med"/>
                      <a:tailEnd type="none" w="med" len="med"/>
                    </a:lnR>
                    <a:lnT w="28575" cap="flat" cmpd="sng" algn="ctr">
                      <a:solidFill>
                        <a:srgbClr val="3366FF"/>
                      </a:solidFill>
                      <a:prstDash val="solid"/>
                      <a:round/>
                      <a:headEnd type="none" w="med" len="med"/>
                      <a:tailEnd type="none" w="med" len="med"/>
                    </a:lnT>
                    <a:lnB w="28575" cap="flat" cmpd="sng" algn="ctr">
                      <a:solidFill>
                        <a:srgbClr val="3366FF"/>
                      </a:solidFill>
                      <a:prstDash val="solid"/>
                      <a:round/>
                      <a:headEnd type="none" w="med" len="med"/>
                      <a:tailEnd type="none" w="med" len="med"/>
                    </a:lnB>
                    <a:solidFill>
                      <a:schemeClr val="bg1">
                        <a:lumMod val="75000"/>
                      </a:schemeClr>
                    </a:solidFill>
                  </a:tcPr>
                </a:tc>
              </a:tr>
              <a:tr h="365760">
                <a:tc vMerge="1">
                  <a:txBody>
                    <a:bodyPr/>
                    <a:lstStyle/>
                    <a:p>
                      <a:endParaRPr lang="en-US"/>
                    </a:p>
                  </a:txBody>
                  <a:tcPr/>
                </a:tc>
                <a:tc>
                  <a:txBody>
                    <a:bodyPr/>
                    <a:lstStyle/>
                    <a:p>
                      <a:endParaRPr lang="en-US" sz="1800" dirty="0"/>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prstClr val="white">
                          <a:lumMod val="85000"/>
                        </a:prstClr>
                      </a:solidFill>
                      <a:prstDash val="solid"/>
                      <a:round/>
                      <a:headEnd type="none" w="med" len="med"/>
                      <a:tailEnd type="none" w="med" len="med"/>
                    </a:lnT>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latin typeface="+mn-lt"/>
                          <a:cs typeface="Arial"/>
                        </a:rPr>
                        <a:t>Supervised Predictions</a:t>
                      </a:r>
                    </a:p>
                  </a:txBody>
                  <a:tcPr anchor="ctr">
                    <a:lnL w="6350" cap="flat" cmpd="sng" algn="ctr">
                      <a:solidFill>
                        <a:srgbClr val="FFFFFF"/>
                      </a:solidFill>
                      <a:prstDash val="solid"/>
                      <a:round/>
                      <a:headEnd type="none" w="med" len="med"/>
                      <a:tailEnd type="none" w="med" len="med"/>
                    </a:lnL>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en-US" sz="900" dirty="0" smtClean="0">
                          <a:latin typeface="+mn-lt"/>
                          <a:cs typeface="Helvetica"/>
                        </a:rPr>
                        <a:t>104,016</a:t>
                      </a:r>
                      <a:endParaRPr lang="en-US" sz="900" dirty="0">
                        <a:latin typeface="+mn-lt"/>
                      </a:endParaRPr>
                    </a:p>
                  </a:txBody>
                  <a:tcPr marL="9525" marR="9525" marT="9525" marB="0" anchor="ctr">
                    <a:solidFill>
                      <a:schemeClr val="bg1">
                        <a:lumMod val="85000"/>
                      </a:schemeClr>
                    </a:solidFill>
                  </a:tcPr>
                </a:tc>
                <a:tc>
                  <a:txBody>
                    <a:bodyPr/>
                    <a:lstStyle/>
                    <a:p>
                      <a:pPr algn="ctr"/>
                      <a:r>
                        <a:rPr lang="en-US" sz="900" dirty="0" smtClean="0">
                          <a:latin typeface="+mn-lt"/>
                          <a:cs typeface="Helvetica"/>
                        </a:rPr>
                        <a:t>13,835</a:t>
                      </a:r>
                      <a:endParaRPr lang="en-US" sz="900" dirty="0">
                        <a:latin typeface="+mn-lt"/>
                      </a:endParaRPr>
                    </a:p>
                  </a:txBody>
                  <a:tcPr marL="9525" marR="9525" marT="9525" marB="0" anchor="ctr">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0.48</a:t>
                      </a:r>
                      <a:endParaRPr lang="en-US" sz="900" b="0" i="0" u="none" strike="noStrike" dirty="0">
                        <a:solidFill>
                          <a:srgbClr val="000000"/>
                        </a:solidFill>
                        <a:effectLst/>
                        <a:latin typeface="+mn-lt"/>
                      </a:endParaRPr>
                    </a:p>
                  </a:txBody>
                  <a:tcPr marL="9525" marR="9525" marT="9525" marB="0" anchor="ctr">
                    <a:lnT w="28575" cap="flat" cmpd="sng" algn="ctr">
                      <a:solidFill>
                        <a:srgbClr val="FF0000"/>
                      </a:solidFill>
                      <a:prstDash val="solid"/>
                      <a:round/>
                      <a:headEnd type="none" w="med" len="med"/>
                      <a:tailEnd type="none" w="med" len="med"/>
                    </a:lnT>
                    <a:solidFill>
                      <a:schemeClr val="bg1">
                        <a:lumMod val="85000"/>
                      </a:schemeClr>
                    </a:solidFill>
                  </a:tcPr>
                </a:tc>
                <a:tc>
                  <a:txBody>
                    <a:bodyPr/>
                    <a:lstStyle/>
                    <a:p>
                      <a:pPr algn="ctr"/>
                      <a:r>
                        <a:rPr lang="en-US" sz="900" dirty="0" smtClean="0">
                          <a:latin typeface="+mn-lt"/>
                          <a:cs typeface="Helvetica"/>
                        </a:rPr>
                        <a:t>2,525</a:t>
                      </a:r>
                      <a:endParaRPr lang="en-US" sz="900" dirty="0">
                        <a:latin typeface="+mn-lt"/>
                      </a:endParaRPr>
                    </a:p>
                  </a:txBody>
                  <a:tcPr marL="9525" marR="9525" marT="9525" marB="0" anchor="ctr">
                    <a:solidFill>
                      <a:schemeClr val="bg1">
                        <a:lumMod val="85000"/>
                      </a:schemeClr>
                    </a:solidFill>
                  </a:tcPr>
                </a:tc>
                <a:tc>
                  <a:txBody>
                    <a:bodyPr/>
                    <a:lstStyle/>
                    <a:p>
                      <a:pPr algn="ctr"/>
                      <a:r>
                        <a:rPr lang="en-US" sz="900" dirty="0" smtClean="0">
                          <a:latin typeface="+mn-lt"/>
                          <a:cs typeface="Helvetica"/>
                        </a:rPr>
                        <a:t>392</a:t>
                      </a:r>
                      <a:endParaRPr lang="en-US" sz="900" dirty="0">
                        <a:latin typeface="+mn-lt"/>
                      </a:endParaRPr>
                    </a:p>
                  </a:txBody>
                  <a:tcPr marL="9525" marR="9525" marT="9525" marB="0" anchor="ctr">
                    <a:solidFill>
                      <a:schemeClr val="bg1">
                        <a:lumMod val="85000"/>
                      </a:schemeClr>
                    </a:solidFill>
                  </a:tcPr>
                </a:tc>
                <a:tc>
                  <a:txBody>
                    <a:bodyPr/>
                    <a:lstStyle/>
                    <a:p>
                      <a:pPr algn="ctr" fontAlgn="b"/>
                      <a:r>
                        <a:rPr lang="en-US" sz="900" dirty="0" smtClean="0">
                          <a:latin typeface="+mn-lt"/>
                          <a:cs typeface="Helvetica"/>
                        </a:rPr>
                        <a:t>0.39</a:t>
                      </a:r>
                      <a:endParaRPr lang="en-US" sz="900" b="0" i="0" u="none" strike="noStrike" dirty="0">
                        <a:solidFill>
                          <a:srgbClr val="000000"/>
                        </a:solidFill>
                        <a:effectLst/>
                        <a:latin typeface="+mn-lt"/>
                      </a:endParaRPr>
                    </a:p>
                  </a:txBody>
                  <a:tcPr marL="9525" marR="9525" marT="9525" marB="0" anchor="ctr">
                    <a:lnT w="28575" cap="flat" cmpd="sng" algn="ctr">
                      <a:solidFill>
                        <a:srgbClr val="008000"/>
                      </a:solidFill>
                      <a:prstDash val="solid"/>
                      <a:round/>
                      <a:headEnd type="none" w="med" len="med"/>
                      <a:tailEnd type="none" w="med" len="med"/>
                    </a:lnT>
                    <a:solidFill>
                      <a:schemeClr val="bg1">
                        <a:lumMod val="85000"/>
                      </a:schemeClr>
                    </a:solidFill>
                  </a:tcPr>
                </a:tc>
                <a:tc>
                  <a:txBody>
                    <a:bodyPr/>
                    <a:lstStyle/>
                    <a:p>
                      <a:pPr algn="ctr"/>
                      <a:r>
                        <a:rPr lang="en-US" sz="900" dirty="0" smtClean="0">
                          <a:latin typeface="+mn-lt"/>
                          <a:cs typeface="Helvetica"/>
                        </a:rPr>
                        <a:t>599</a:t>
                      </a:r>
                      <a:endParaRPr lang="en-US" sz="900" dirty="0">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900" dirty="0" smtClean="0">
                          <a:latin typeface="+mn-lt"/>
                          <a:cs typeface="Helvetica"/>
                        </a:rPr>
                        <a:t>164</a:t>
                      </a:r>
                      <a:endParaRPr lang="en-US" sz="90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900" dirty="0" smtClean="0">
                          <a:latin typeface="+mn-lt"/>
                          <a:cs typeface="Helvetica"/>
                        </a:rPr>
                        <a:t>0.13</a:t>
                      </a:r>
                      <a:endParaRPr lang="en-US" sz="90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3366FF"/>
                      </a:solidFill>
                      <a:prstDash val="solid"/>
                      <a:round/>
                      <a:headEnd type="none" w="med" len="med"/>
                      <a:tailEnd type="none" w="med" len="med"/>
                    </a:lnT>
                    <a:solidFill>
                      <a:schemeClr val="bg1">
                        <a:lumMod val="85000"/>
                      </a:schemeClr>
                    </a:solidFill>
                  </a:tcPr>
                </a:tc>
              </a:tr>
            </a:tbl>
          </a:graphicData>
        </a:graphic>
      </p:graphicFrame>
      <p:sp>
        <p:nvSpPr>
          <p:cNvPr id="6" name="Content Placeholder 2"/>
          <p:cNvSpPr>
            <a:spLocks noGrp="1"/>
          </p:cNvSpPr>
          <p:nvPr>
            <p:ph idx="1"/>
          </p:nvPr>
        </p:nvSpPr>
        <p:spPr>
          <a:xfrm>
            <a:off x="457200" y="4881563"/>
            <a:ext cx="8229600" cy="1984375"/>
          </a:xfrm>
        </p:spPr>
        <p:txBody>
          <a:bodyPr rtlCol="0">
            <a:normAutofit/>
          </a:bodyPr>
          <a:lstStyle/>
          <a:p>
            <a:pPr fontAlgn="auto">
              <a:spcAft>
                <a:spcPts val="0"/>
              </a:spcAft>
              <a:buFont typeface="Arial"/>
              <a:buChar char="•"/>
              <a:defRPr/>
            </a:pPr>
            <a:r>
              <a:rPr lang="en-US" sz="2400" dirty="0" smtClean="0">
                <a:ea typeface="+mn-ea"/>
                <a:cs typeface="+mn-cs"/>
              </a:rPr>
              <a:t>Similar fraction of non-canonical transcription of non-canonical transcription in human, worm and fly</a:t>
            </a:r>
          </a:p>
          <a:p>
            <a:pPr lvl="1" fontAlgn="auto">
              <a:spcAft>
                <a:spcPts val="0"/>
              </a:spcAft>
              <a:buFont typeface="Arial"/>
              <a:buChar char="–"/>
              <a:defRPr/>
            </a:pPr>
            <a:r>
              <a:rPr lang="en-US" sz="2000" dirty="0" smtClean="0">
                <a:ea typeface="+mn-ea"/>
              </a:rPr>
              <a:t>32-37</a:t>
            </a:r>
            <a:r>
              <a:rPr lang="en-US" sz="2000" dirty="0">
                <a:ea typeface="+mn-ea"/>
              </a:rPr>
              <a:t>% </a:t>
            </a:r>
            <a:r>
              <a:rPr lang="en-US" sz="2000" dirty="0" smtClean="0">
                <a:ea typeface="+mn-ea"/>
              </a:rPr>
              <a:t>of each genome</a:t>
            </a:r>
            <a:endParaRPr lang="en-US" sz="2000" dirty="0">
              <a:ea typeface="+mn-ea"/>
            </a:endParaRPr>
          </a:p>
          <a:p>
            <a:pPr marL="457200" lvl="1" indent="0" fontAlgn="auto">
              <a:spcAft>
                <a:spcPts val="0"/>
              </a:spcAft>
              <a:buFont typeface="Arial"/>
              <a:buNone/>
              <a:defRPr/>
            </a:pPr>
            <a:endParaRPr lang="en-US" sz="2000" dirty="0" smtClean="0">
              <a:ea typeface="+mn-ea"/>
            </a:endParaRPr>
          </a:p>
        </p:txBody>
      </p:sp>
      <p:cxnSp>
        <p:nvCxnSpPr>
          <p:cNvPr id="7" name="Curved Connector 6"/>
          <p:cNvCxnSpPr/>
          <p:nvPr/>
        </p:nvCxnSpPr>
        <p:spPr>
          <a:xfrm rot="16200000" flipH="1">
            <a:off x="-196850" y="1062038"/>
            <a:ext cx="1158875" cy="584200"/>
          </a:xfrm>
          <a:prstGeom prst="curvedConnector3">
            <a:avLst>
              <a:gd name="adj1" fmla="val 99514"/>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4"/>
          <p:cNvSpPr txBox="1">
            <a:spLocks noChangeArrowheads="1"/>
          </p:cNvSpPr>
          <p:nvPr/>
        </p:nvSpPr>
        <p:spPr bwMode="auto">
          <a:xfrm>
            <a:off x="0" y="6476667"/>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prstClr val="black">
                    <a:lumMod val="50000"/>
                    <a:lumOff val="50000"/>
                  </a:prstClr>
                </a:solidFill>
                <a:latin typeface="Calibri" charset="0"/>
              </a:rPr>
              <a:t>[</a:t>
            </a:r>
            <a:r>
              <a:rPr lang="en-US" sz="1100" b="0" i="1" dirty="0" smtClean="0">
                <a:solidFill>
                  <a:prstClr val="black">
                    <a:lumMod val="50000"/>
                    <a:lumOff val="50000"/>
                  </a:prstClr>
                </a:solidFill>
                <a:latin typeface="Calibri" charset="0"/>
              </a:rPr>
              <a:t>Nature</a:t>
            </a:r>
            <a:r>
              <a:rPr lang="en-US" sz="1100" b="0" dirty="0" smtClean="0">
                <a:solidFill>
                  <a:prstClr val="black">
                    <a:lumMod val="50000"/>
                    <a:lumOff val="50000"/>
                  </a:prstClr>
                </a:solidFill>
                <a:latin typeface="Calibri" charset="0"/>
              </a:rPr>
              <a:t> 512:445 ('14);  </a:t>
            </a:r>
            <a:r>
              <a:rPr lang="en-US" sz="1100" b="0" dirty="0" err="1" smtClean="0">
                <a:solidFill>
                  <a:prstClr val="black">
                    <a:lumMod val="50000"/>
                    <a:lumOff val="50000"/>
                  </a:prstClr>
                </a:solidFill>
                <a:latin typeface="Calibri" charset="0"/>
              </a:rPr>
              <a:t>doi</a:t>
            </a:r>
            <a:r>
              <a:rPr lang="en-US" sz="1100" b="0" dirty="0" smtClean="0">
                <a:solidFill>
                  <a:prstClr val="black">
                    <a:lumMod val="50000"/>
                    <a:lumOff val="50000"/>
                  </a:prstClr>
                </a:solidFill>
                <a:latin typeface="Calibri" charset="0"/>
              </a:rPr>
              <a:t>: 10.1038/nature13424]</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3135583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3"/>
          <p:cNvPicPr>
            <a:picLocks noChangeAspect="1" noChangeArrowheads="1"/>
          </p:cNvPicPr>
          <p:nvPr/>
        </p:nvPicPr>
        <p:blipFill>
          <a:blip r:embed="rId3">
            <a:extLst>
              <a:ext uri="{28A0092B-C50C-407E-A947-70E740481C1C}">
                <a14:useLocalDpi xmlns:a14="http://schemas.microsoft.com/office/drawing/2010/main" val="0"/>
              </a:ext>
            </a:extLst>
          </a:blip>
          <a:srcRect l="2396" t="5476" b="47816"/>
          <a:stretch>
            <a:fillRect/>
          </a:stretch>
        </p:blipFill>
        <p:spPr bwMode="auto">
          <a:xfrm>
            <a:off x="4851400" y="1131888"/>
            <a:ext cx="3933825" cy="194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41314" name="Text Box 4"/>
          <p:cNvSpPr txBox="1">
            <a:spLocks noChangeArrowheads="1"/>
          </p:cNvSpPr>
          <p:nvPr/>
        </p:nvSpPr>
        <p:spPr bwMode="auto">
          <a:xfrm>
            <a:off x="57150" y="6626225"/>
            <a:ext cx="391795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lstStyle>
            <a:lvl1pPr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cs typeface="ＭＳ Ｐゴシック" charset="0"/>
              </a:defRPr>
            </a:lvl1pPr>
            <a:lvl2pPr marL="742950" indent="-28575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2pPr>
            <a:lvl3pPr marL="11430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3pPr>
            <a:lvl4pPr marL="16002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4pPr>
            <a:lvl5pPr marL="20574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5pPr>
            <a:lvl6pPr marL="25146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9pPr>
          </a:lstStyle>
          <a:p>
            <a:pPr eaLnBrk="1" hangingPunct="1"/>
            <a:r>
              <a:rPr lang="en-GB" sz="1100">
                <a:solidFill>
                  <a:srgbClr val="808080"/>
                </a:solidFill>
              </a:rPr>
              <a:t>[Lu et al. Genome Res. 2011;21:276-285]</a:t>
            </a:r>
          </a:p>
        </p:txBody>
      </p:sp>
      <p:pic>
        <p:nvPicPr>
          <p:cNvPr id="141315" name="Picture 3"/>
          <p:cNvPicPr>
            <a:picLocks noChangeAspect="1" noChangeArrowheads="1"/>
          </p:cNvPicPr>
          <p:nvPr/>
        </p:nvPicPr>
        <p:blipFill>
          <a:blip r:embed="rId3">
            <a:extLst>
              <a:ext uri="{28A0092B-C50C-407E-A947-70E740481C1C}">
                <a14:useLocalDpi xmlns:a14="http://schemas.microsoft.com/office/drawing/2010/main" val="0"/>
              </a:ext>
            </a:extLst>
          </a:blip>
          <a:srcRect l="49536" t="54756"/>
          <a:stretch>
            <a:fillRect/>
          </a:stretch>
        </p:blipFill>
        <p:spPr bwMode="auto">
          <a:xfrm>
            <a:off x="4953000" y="3324225"/>
            <a:ext cx="3806825" cy="352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41316" name="Title 1"/>
          <p:cNvSpPr>
            <a:spLocks noGrp="1"/>
          </p:cNvSpPr>
          <p:nvPr>
            <p:ph type="title"/>
          </p:nvPr>
        </p:nvSpPr>
        <p:spPr>
          <a:xfrm>
            <a:off x="314325" y="758825"/>
            <a:ext cx="2795588" cy="1143000"/>
          </a:xfrm>
        </p:spPr>
        <p:txBody>
          <a:bodyPr/>
          <a:lstStyle/>
          <a:p>
            <a:r>
              <a:rPr lang="en-US" sz="2000" dirty="0" err="1">
                <a:latin typeface="Arial" charset="0"/>
                <a:ea typeface="ＭＳ Ｐゴシック" charset="0"/>
                <a:cs typeface="ＭＳ Ｐゴシック" charset="0"/>
              </a:rPr>
              <a:t>IncRNA</a:t>
            </a:r>
            <a:r>
              <a:rPr lang="en-US" sz="2000" dirty="0">
                <a:latin typeface="Arial" charset="0"/>
                <a:ea typeface="ＭＳ Ｐゴシック" charset="0"/>
                <a:cs typeface="ＭＳ Ｐゴシック" charset="0"/>
              </a:rPr>
              <a:t>: </a:t>
            </a:r>
            <a:r>
              <a:rPr lang="en-US" sz="2000" dirty="0" smtClean="0">
                <a:latin typeface="Arial" charset="0"/>
                <a:ea typeface="ＭＳ Ｐゴシック" charset="0"/>
                <a:cs typeface="ＭＳ Ｐゴシック" charset="0"/>
              </a:rPr>
              <a:t/>
            </a:r>
            <a:br>
              <a:rPr lang="en-US" sz="2000" dirty="0" smtClean="0">
                <a:latin typeface="Arial" charset="0"/>
                <a:ea typeface="ＭＳ Ｐゴシック" charset="0"/>
                <a:cs typeface="ＭＳ Ｐゴシック" charset="0"/>
              </a:rPr>
            </a:br>
            <a:r>
              <a:rPr lang="en-US" sz="2000" dirty="0" smtClean="0">
                <a:latin typeface="Arial" charset="0"/>
                <a:ea typeface="ＭＳ Ｐゴシック" charset="0"/>
                <a:cs typeface="ＭＳ Ｐゴシック" charset="0"/>
              </a:rPr>
              <a:t>Machine-learning Identification </a:t>
            </a:r>
            <a:r>
              <a:rPr lang="en-US" sz="2000" dirty="0">
                <a:latin typeface="Arial" charset="0"/>
                <a:ea typeface="ＭＳ Ｐゴシック" charset="0"/>
                <a:cs typeface="ＭＳ Ｐゴシック" charset="0"/>
              </a:rPr>
              <a:t>of many candidate ncRNAs through evidence integration</a:t>
            </a:r>
          </a:p>
        </p:txBody>
      </p:sp>
      <p:sp>
        <p:nvSpPr>
          <p:cNvPr id="141317" name="Content Placeholder 5"/>
          <p:cNvSpPr>
            <a:spLocks noGrp="1"/>
          </p:cNvSpPr>
          <p:nvPr>
            <p:ph idx="1"/>
          </p:nvPr>
        </p:nvSpPr>
        <p:spPr>
          <a:xfrm>
            <a:off x="141288" y="2546350"/>
            <a:ext cx="3189287" cy="2595563"/>
          </a:xfrm>
        </p:spPr>
        <p:txBody>
          <a:bodyPr/>
          <a:lstStyle/>
          <a:p>
            <a:r>
              <a:rPr lang="en-US">
                <a:latin typeface="Arial" charset="0"/>
                <a:ea typeface="ＭＳ Ｐゴシック" charset="0"/>
                <a:cs typeface="ＭＳ Ｐゴシック" charset="0"/>
              </a:rPr>
              <a:t>No single feature (e.g. expr. expts., conservation, or sec. struc.) finds all known ncRNAs =&gt; combine features in stat. model </a:t>
            </a:r>
          </a:p>
          <a:p>
            <a:r>
              <a:rPr lang="en-US">
                <a:latin typeface="Arial" charset="0"/>
                <a:ea typeface="ＭＳ Ｐゴシック" charset="0"/>
                <a:cs typeface="ＭＳ Ｐゴシック" charset="0"/>
              </a:rPr>
              <a:t>90% PPV, 13 of 15 tested validate</a:t>
            </a:r>
          </a:p>
          <a:p>
            <a:endParaRPr lang="en-US">
              <a:latin typeface="Arial" charset="0"/>
              <a:ea typeface="ＭＳ Ｐゴシック" charset="0"/>
              <a:cs typeface="ＭＳ Ｐゴシック" charset="0"/>
            </a:endParaRPr>
          </a:p>
        </p:txBody>
      </p:sp>
      <p:pic>
        <p:nvPicPr>
          <p:cNvPr id="141318" name="Picture 3"/>
          <p:cNvPicPr>
            <a:picLocks noChangeAspect="1" noChangeArrowheads="1"/>
          </p:cNvPicPr>
          <p:nvPr/>
        </p:nvPicPr>
        <p:blipFill>
          <a:blip r:embed="rId3">
            <a:extLst>
              <a:ext uri="{28A0092B-C50C-407E-A947-70E740481C1C}">
                <a14:useLocalDpi xmlns:a14="http://schemas.microsoft.com/office/drawing/2010/main" val="0"/>
              </a:ext>
            </a:extLst>
          </a:blip>
          <a:srcRect l="79526" t="7414" r="12434" b="47818"/>
          <a:stretch>
            <a:fillRect/>
          </a:stretch>
        </p:blipFill>
        <p:spPr bwMode="auto">
          <a:xfrm>
            <a:off x="3586163" y="787400"/>
            <a:ext cx="1035050" cy="594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41319" name="Picture 3"/>
          <p:cNvPicPr>
            <a:picLocks noChangeAspect="1" noChangeArrowheads="1"/>
          </p:cNvPicPr>
          <p:nvPr/>
        </p:nvPicPr>
        <p:blipFill>
          <a:blip r:embed="rId3">
            <a:extLst>
              <a:ext uri="{28A0092B-C50C-407E-A947-70E740481C1C}">
                <a14:useLocalDpi xmlns:a14="http://schemas.microsoft.com/office/drawing/2010/main" val="0"/>
              </a:ext>
            </a:extLst>
          </a:blip>
          <a:srcRect l="22252" r="14365" b="93622"/>
          <a:stretch>
            <a:fillRect/>
          </a:stretch>
        </p:blipFill>
        <p:spPr bwMode="auto">
          <a:xfrm>
            <a:off x="3063875" y="117475"/>
            <a:ext cx="6064250" cy="63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val="3090728843"/>
      </p:ext>
    </p:extLst>
  </p:cSld>
  <p:clrMapOvr>
    <a:masterClrMapping/>
  </p:clrMapOvr>
  <p:transition spd="med" advTm="64315"/>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Title 1"/>
          <p:cNvSpPr>
            <a:spLocks noGrp="1"/>
          </p:cNvSpPr>
          <p:nvPr>
            <p:ph type="title"/>
          </p:nvPr>
        </p:nvSpPr>
        <p:spPr>
          <a:xfrm>
            <a:off x="457200" y="147638"/>
            <a:ext cx="8229600" cy="800100"/>
          </a:xfrm>
        </p:spPr>
        <p:txBody>
          <a:bodyPr/>
          <a:lstStyle/>
          <a:p>
            <a:r>
              <a:rPr lang="en-US">
                <a:latin typeface="Calibri" charset="0"/>
              </a:rPr>
              <a:t>TAR Characterization</a:t>
            </a:r>
          </a:p>
        </p:txBody>
      </p:sp>
      <p:pic>
        <p:nvPicPr>
          <p:cNvPr id="603140" name="Picture 4" descr="ED_Figures_ALL.pdf"/>
          <p:cNvPicPr>
            <a:picLocks noChangeAspect="1"/>
          </p:cNvPicPr>
          <p:nvPr/>
        </p:nvPicPr>
        <p:blipFill>
          <a:blip r:embed="rId2">
            <a:extLst>
              <a:ext uri="{28A0092B-C50C-407E-A947-70E740481C1C}">
                <a14:useLocalDpi xmlns:a14="http://schemas.microsoft.com/office/drawing/2010/main" val="0"/>
              </a:ext>
            </a:extLst>
          </a:blip>
          <a:srcRect l="15317" t="54591" r="8328" b="7315"/>
          <a:stretch>
            <a:fillRect/>
          </a:stretch>
        </p:blipFill>
        <p:spPr bwMode="auto">
          <a:xfrm>
            <a:off x="4230688" y="3827463"/>
            <a:ext cx="4913312"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236538" y="1071563"/>
            <a:ext cx="3994150" cy="5355313"/>
          </a:xfrm>
          <a:prstGeom prst="rect">
            <a:avLst/>
          </a:prstGeom>
          <a:noFill/>
        </p:spPr>
        <p:txBody>
          <a:bodyPr>
            <a:spAutoFit/>
          </a:bodyPr>
          <a:lstStyle/>
          <a:p>
            <a:pPr defTabSz="457200" fontAlgn="auto">
              <a:spcBef>
                <a:spcPts val="0"/>
              </a:spcBef>
              <a:spcAft>
                <a:spcPts val="0"/>
              </a:spcAft>
              <a:defRPr/>
            </a:pPr>
            <a:r>
              <a:rPr lang="en-US" sz="1800" b="0" dirty="0">
                <a:solidFill>
                  <a:prstClr val="black"/>
                </a:solidFill>
                <a:latin typeface="Calibri"/>
                <a:ea typeface="+mn-ea"/>
                <a:cs typeface="+mn-cs"/>
              </a:rPr>
              <a:t>Non-canonical transcription (TARs):</a:t>
            </a: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ea typeface="+mn-ea"/>
                <a:cs typeface="+mn-cs"/>
              </a:rPr>
              <a:t>Mostly transcribed at lower levels than protein-coding genes.</a:t>
            </a: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smtClean="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smtClean="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ea typeface="+mn-ea"/>
                <a:cs typeface="+mn-cs"/>
              </a:rPr>
              <a:t>Enrichment for overlap of TARs with ENCODE enhancers and distal HOT regions -&gt; potential enhancer RNAs (</a:t>
            </a:r>
            <a:r>
              <a:rPr lang="en-US" sz="1800" b="0" dirty="0" err="1">
                <a:solidFill>
                  <a:prstClr val="black"/>
                </a:solidFill>
                <a:latin typeface="Calibri"/>
                <a:ea typeface="+mn-ea"/>
                <a:cs typeface="+mn-cs"/>
              </a:rPr>
              <a:t>eRNAs</a:t>
            </a:r>
            <a:r>
              <a:rPr lang="en-US" sz="1800" b="0" dirty="0">
                <a:solidFill>
                  <a:prstClr val="black"/>
                </a:solidFill>
                <a:latin typeface="Calibri"/>
                <a:ea typeface="+mn-ea"/>
                <a:cs typeface="+mn-cs"/>
              </a:rPr>
              <a:t>).</a:t>
            </a: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p:txBody>
      </p:sp>
      <p:sp>
        <p:nvSpPr>
          <p:cNvPr id="7" name="TextBox 6"/>
          <p:cNvSpPr txBox="1"/>
          <p:nvPr/>
        </p:nvSpPr>
        <p:spPr>
          <a:xfrm>
            <a:off x="4654550" y="6019800"/>
            <a:ext cx="3659188" cy="368300"/>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HOT Regions = High TF Co-occupancy</a:t>
            </a:r>
          </a:p>
        </p:txBody>
      </p:sp>
      <p:pic>
        <p:nvPicPr>
          <p:cNvPr id="8" name="Picture 2" descr="C:\Users\Ozgun\Desktop\Working_Directories\Nov.23.2012_TAR_processing\hwf_tar_exon_rpkm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897" y="865319"/>
            <a:ext cx="3828910" cy="2871682"/>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4"/>
          <p:cNvSpPr txBox="1">
            <a:spLocks noChangeArrowheads="1"/>
          </p:cNvSpPr>
          <p:nvPr/>
        </p:nvSpPr>
        <p:spPr bwMode="auto">
          <a:xfrm>
            <a:off x="673876" y="6096017"/>
            <a:ext cx="2166008" cy="577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50" b="0" dirty="0">
                <a:solidFill>
                  <a:schemeClr val="tx1">
                    <a:lumMod val="50000"/>
                    <a:lumOff val="50000"/>
                  </a:schemeClr>
                </a:solidFill>
                <a:latin typeface="Calibri" charset="0"/>
              </a:rPr>
              <a:t>[ENCODE-</a:t>
            </a:r>
            <a:r>
              <a:rPr lang="en-US" sz="1050" b="0" dirty="0" err="1">
                <a:solidFill>
                  <a:schemeClr val="tx1">
                    <a:lumMod val="50000"/>
                    <a:lumOff val="50000"/>
                  </a:schemeClr>
                </a:solidFill>
                <a:latin typeface="Calibri" charset="0"/>
              </a:rPr>
              <a:t>modencode</a:t>
            </a:r>
            <a:r>
              <a:rPr lang="en-US" sz="1050" b="0" dirty="0">
                <a:solidFill>
                  <a:schemeClr val="tx1">
                    <a:lumMod val="50000"/>
                    <a:lumOff val="50000"/>
                  </a:schemeClr>
                </a:solidFill>
                <a:latin typeface="Calibri" charset="0"/>
              </a:rPr>
              <a:t> Transcriptome paper, </a:t>
            </a:r>
            <a:r>
              <a:rPr lang="en-US" sz="1050" b="0" dirty="0" smtClean="0">
                <a:solidFill>
                  <a:schemeClr val="tx1">
                    <a:lumMod val="50000"/>
                    <a:lumOff val="50000"/>
                  </a:schemeClr>
                </a:solidFill>
                <a:latin typeface="Calibri" charset="0"/>
              </a:rPr>
              <a:t>Nature (</a:t>
            </a:r>
            <a:r>
              <a:rPr lang="en-US" sz="1050" b="0" dirty="0">
                <a:solidFill>
                  <a:schemeClr val="tx1">
                    <a:lumMod val="50000"/>
                    <a:lumOff val="50000"/>
                  </a:schemeClr>
                </a:solidFill>
                <a:latin typeface="Calibri" charset="0"/>
              </a:rPr>
              <a:t>in press), </a:t>
            </a:r>
            <a:r>
              <a:rPr lang="en-US" sz="1050" b="0" dirty="0" err="1" smtClean="0">
                <a:solidFill>
                  <a:schemeClr val="tx1">
                    <a:lumMod val="50000"/>
                    <a:lumOff val="50000"/>
                  </a:schemeClr>
                </a:solidFill>
                <a:latin typeface="Calibri" charset="0"/>
              </a:rPr>
              <a:t>doi</a:t>
            </a:r>
            <a:r>
              <a:rPr lang="en-US" sz="1050" b="0" dirty="0" smtClean="0">
                <a:solidFill>
                  <a:schemeClr val="tx1">
                    <a:lumMod val="50000"/>
                    <a:lumOff val="50000"/>
                  </a:schemeClr>
                </a:solidFill>
                <a:latin typeface="Calibri" charset="0"/>
              </a:rPr>
              <a:t>: 10.1038</a:t>
            </a:r>
            <a:r>
              <a:rPr lang="en-US" sz="1050" b="0" dirty="0">
                <a:solidFill>
                  <a:schemeClr val="tx1">
                    <a:lumMod val="50000"/>
                    <a:lumOff val="50000"/>
                  </a:schemeClr>
                </a:solidFill>
                <a:latin typeface="Calibri" charset="0"/>
              </a:rPr>
              <a:t>/nature13424</a:t>
            </a:r>
            <a:r>
              <a:rPr lang="en-US" sz="1050" b="0" dirty="0" smtClean="0">
                <a:solidFill>
                  <a:schemeClr val="tx1">
                    <a:lumMod val="50000"/>
                    <a:lumOff val="50000"/>
                  </a:schemeClr>
                </a:solidFill>
                <a:latin typeface="Calibri" charset="0"/>
              </a:rPr>
              <a:t>]</a:t>
            </a:r>
            <a:endParaRPr lang="en-US" sz="1050" b="0" dirty="0">
              <a:solidFill>
                <a:schemeClr val="tx1">
                  <a:lumMod val="50000"/>
                  <a:lumOff val="50000"/>
                </a:schemeClr>
              </a:solidFill>
              <a:latin typeface="Calibri" charset="0"/>
            </a:endParaRPr>
          </a:p>
        </p:txBody>
      </p:sp>
      <p:sp>
        <p:nvSpPr>
          <p:cNvPr id="2" name="Rectangle 1"/>
          <p:cNvSpPr/>
          <p:nvPr/>
        </p:nvSpPr>
        <p:spPr>
          <a:xfrm>
            <a:off x="648028" y="5704188"/>
            <a:ext cx="2198038" cy="338554"/>
          </a:xfrm>
          <a:prstGeom prst="rect">
            <a:avLst/>
          </a:prstGeom>
        </p:spPr>
        <p:txBody>
          <a:bodyPr wrap="none">
            <a:spAutoFit/>
          </a:bodyPr>
          <a:lstStyle/>
          <a:p>
            <a:r>
              <a:rPr lang="en-US" sz="1600" dirty="0">
                <a:solidFill>
                  <a:srgbClr val="FF0000"/>
                </a:solidFill>
              </a:rPr>
              <a:t> Human</a:t>
            </a:r>
            <a:r>
              <a:rPr lang="en-US" sz="1600" dirty="0"/>
              <a:t>, </a:t>
            </a:r>
            <a:r>
              <a:rPr lang="en-US" sz="1600" dirty="0">
                <a:solidFill>
                  <a:srgbClr val="008000"/>
                </a:solidFill>
              </a:rPr>
              <a:t>Worm</a:t>
            </a:r>
            <a:r>
              <a:rPr lang="en-US" sz="1600" dirty="0"/>
              <a:t> &amp; </a:t>
            </a:r>
            <a:r>
              <a:rPr lang="en-US" sz="1600" dirty="0">
                <a:solidFill>
                  <a:srgbClr val="0000FF"/>
                </a:solidFill>
              </a:rPr>
              <a:t>Fly</a:t>
            </a:r>
            <a:endParaRPr lang="en-US" sz="3200" dirty="0"/>
          </a:p>
        </p:txBody>
      </p:sp>
      <p:sp>
        <p:nvSpPr>
          <p:cNvPr id="10" name="Rectangle 9"/>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264047309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7475"/>
            <a:ext cx="7772400" cy="1143000"/>
          </a:xfrm>
        </p:spPr>
        <p:txBody>
          <a:bodyPr/>
          <a:lstStyle/>
          <a:p>
            <a:r>
              <a:rPr lang="en-US" dirty="0" smtClean="0"/>
              <a:t>Time-course gene expression data of </a:t>
            </a:r>
            <a:br>
              <a:rPr lang="en-US" dirty="0" smtClean="0"/>
            </a:br>
            <a:r>
              <a:rPr lang="en-US" dirty="0" smtClean="0"/>
              <a:t>worm &amp; fly development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72943227"/>
              </p:ext>
            </p:extLst>
          </p:nvPr>
        </p:nvGraphicFramePr>
        <p:xfrm>
          <a:off x="2424449" y="5462146"/>
          <a:ext cx="4098474" cy="1371600"/>
        </p:xfrm>
        <a:graphic>
          <a:graphicData uri="http://schemas.openxmlformats.org/drawingml/2006/table">
            <a:tbl>
              <a:tblPr firstRow="1" bandRow="1">
                <a:tableStyleId>{7E9639D4-E3E2-4D34-9284-5A2195B3D0D7}</a:tableStyleId>
              </a:tblPr>
              <a:tblGrid>
                <a:gridCol w="1143477"/>
                <a:gridCol w="2954997"/>
              </a:tblGrid>
              <a:tr h="152400">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dirty="0" smtClean="0">
                          <a:solidFill>
                            <a:srgbClr val="FFFFFF"/>
                          </a:solidFill>
                          <a:latin typeface="Times New Roman"/>
                          <a:cs typeface="Times New Roman"/>
                        </a:rPr>
                        <a:t>Organism</a:t>
                      </a:r>
                      <a:endParaRPr lang="en-US" sz="1200" b="1" dirty="0">
                        <a:solidFill>
                          <a:srgbClr val="FFFFFF"/>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baseline="0" dirty="0" smtClean="0">
                          <a:solidFill>
                            <a:srgbClr val="FFFFFF"/>
                          </a:solidFill>
                          <a:latin typeface="Times New Roman"/>
                          <a:cs typeface="Times New Roman"/>
                        </a:rPr>
                        <a:t>Major developmental stages</a:t>
                      </a:r>
                      <a:endParaRPr lang="en-US" sz="1200" b="0" dirty="0" smtClean="0">
                        <a:solidFill>
                          <a:srgbClr val="FFFFFF"/>
                        </a:solidFill>
                        <a:latin typeface="Times New Roman"/>
                        <a:cs typeface="Times New Roman"/>
                      </a:endParaRPr>
                    </a:p>
                  </a:txBody>
                  <a:tcPr/>
                </a:tc>
              </a:tr>
              <a:tr h="411480">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C. </a:t>
                      </a:r>
                      <a:r>
                        <a:rPr kumimoji="0" lang="en-US" sz="1200" i="1" u="none" strike="noStrike" kern="1200" cap="none" spc="0" normalizeH="0" baseline="0" noProof="0" dirty="0" err="1" smtClean="0">
                          <a:ln>
                            <a:noFill/>
                          </a:ln>
                          <a:effectLst/>
                          <a:uLnTx/>
                          <a:uFillTx/>
                          <a:latin typeface="Times New Roman"/>
                          <a:cs typeface="Times New Roman"/>
                        </a:rPr>
                        <a:t>elegans</a:t>
                      </a:r>
                      <a:r>
                        <a:rPr kumimoji="0" lang="en-US" sz="1200" u="none" strike="noStrike" kern="1200" cap="none" spc="0" normalizeH="0" baseline="0" noProof="0" dirty="0" smtClean="0">
                          <a:ln>
                            <a:noFill/>
                          </a:ln>
                          <a:effectLst/>
                          <a:uLnTx/>
                          <a:uFillTx/>
                          <a:latin typeface="Times New Roman"/>
                          <a:cs typeface="Times New Roman"/>
                        </a:rPr>
                        <a:t>)</a:t>
                      </a:r>
                    </a:p>
                    <a:p>
                      <a:endParaRPr lang="en-US" sz="12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200" baseline="0" dirty="0" smtClean="0">
                          <a:latin typeface="Times New Roman"/>
                          <a:cs typeface="Times New Roman"/>
                        </a:rPr>
                        <a:t>33 stages: 0, 0.5, 1, …, 12 hours, L1, L2, L3, L4, …, Young Adults, Adults</a:t>
                      </a:r>
                      <a:endParaRPr lang="en-US" sz="1200" dirty="0">
                        <a:solidFill>
                          <a:srgbClr val="000000"/>
                        </a:solidFill>
                        <a:latin typeface="Times New Roman"/>
                        <a:cs typeface="Times New Roman"/>
                      </a:endParaRPr>
                    </a:p>
                  </a:txBody>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D. </a:t>
                      </a:r>
                      <a:r>
                        <a:rPr kumimoji="0" lang="en-US" sz="1200" i="1" u="none" strike="noStrike" kern="1200" cap="none" spc="0" normalizeH="0" baseline="0" noProof="0" dirty="0" err="1" smtClean="0">
                          <a:ln>
                            <a:noFill/>
                          </a:ln>
                          <a:effectLst/>
                          <a:uLnTx/>
                          <a:uFillTx/>
                          <a:latin typeface="Times New Roman"/>
                          <a:cs typeface="Times New Roman"/>
                        </a:rPr>
                        <a:t>mel</a:t>
                      </a:r>
                      <a:r>
                        <a:rPr kumimoji="0" lang="en-US" sz="1200" i="1" u="none" strike="noStrike" kern="1200" cap="none" spc="0" normalizeH="0" baseline="0" noProof="0" dirty="0" smtClean="0">
                          <a:ln>
                            <a:noFill/>
                          </a:ln>
                          <a:effectLst/>
                          <a:uLnTx/>
                          <a:uFillTx/>
                          <a:latin typeface="Times New Roman"/>
                          <a:cs typeface="Times New Roman"/>
                        </a:rPr>
                        <a:t>.</a:t>
                      </a:r>
                      <a:r>
                        <a:rPr kumimoji="0" lang="en-US" sz="1200" u="none" strike="noStrike" kern="1200" cap="none" spc="0" normalizeH="0" baseline="0" noProof="0" dirty="0" smtClean="0">
                          <a:ln>
                            <a:noFill/>
                          </a:ln>
                          <a:effectLst/>
                          <a:uLnTx/>
                          <a:uFillTx/>
                          <a:latin typeface="Times New Roman"/>
                          <a:cs typeface="Times New Roman"/>
                        </a:rPr>
                        <a:t>)</a:t>
                      </a:r>
                    </a:p>
                  </a:txBody>
                  <a:tcPr/>
                </a:tc>
                <a:tc>
                  <a:txBody>
                    <a:bodyPr/>
                    <a:lstStyle/>
                    <a:p>
                      <a:pPr algn="ctr"/>
                      <a:r>
                        <a:rPr lang="en-US" sz="1200" dirty="0" smtClean="0">
                          <a:latin typeface="Times New Roman"/>
                          <a:cs typeface="Times New Roman"/>
                        </a:rPr>
                        <a:t>30 stages:</a:t>
                      </a:r>
                      <a:r>
                        <a:rPr lang="en-US" sz="1200" baseline="0" dirty="0" smtClean="0">
                          <a:latin typeface="Times New Roman"/>
                          <a:cs typeface="Times New Roman"/>
                        </a:rPr>
                        <a:t> 0, 2, 4, 6, 8,…, 20, 22 hours, L1-L4, </a:t>
                      </a:r>
                      <a:r>
                        <a:rPr lang="en-US" sz="1200" baseline="0" dirty="0" err="1" smtClean="0">
                          <a:latin typeface="Times New Roman"/>
                          <a:cs typeface="Times New Roman"/>
                        </a:rPr>
                        <a:t>Pupaes</a:t>
                      </a:r>
                      <a:r>
                        <a:rPr lang="en-US" sz="1200" baseline="0" dirty="0" smtClean="0">
                          <a:latin typeface="Times New Roman"/>
                          <a:cs typeface="Times New Roman"/>
                        </a:rPr>
                        <a:t>, Adults</a:t>
                      </a:r>
                      <a:endParaRPr lang="en-US" sz="1200" dirty="0">
                        <a:solidFill>
                          <a:srgbClr val="000000"/>
                        </a:solidFill>
                        <a:latin typeface="Times New Roman"/>
                        <a:cs typeface="Times New Roman"/>
                      </a:endParaRPr>
                    </a:p>
                  </a:txBody>
                  <a:tcPr/>
                </a:tc>
              </a:tr>
            </a:tbl>
          </a:graphicData>
        </a:graphic>
      </p:graphicFrame>
      <p:pic>
        <p:nvPicPr>
          <p:cNvPr id="6" name="Picture 5"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32933" t="10186" r="40820" b="50064"/>
          <a:stretch/>
        </p:blipFill>
        <p:spPr>
          <a:xfrm>
            <a:off x="232362" y="903356"/>
            <a:ext cx="4330000" cy="4464706"/>
          </a:xfrm>
          <a:prstGeom prst="rect">
            <a:avLst/>
          </a:prstGeom>
        </p:spPr>
      </p:pic>
      <p:pic>
        <p:nvPicPr>
          <p:cNvPr id="7" name="Picture 6"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61106" t="10186" r="11889" b="50064"/>
          <a:stretch/>
        </p:blipFill>
        <p:spPr>
          <a:xfrm>
            <a:off x="4560123" y="845635"/>
            <a:ext cx="4454990" cy="4464706"/>
          </a:xfrm>
          <a:prstGeom prst="rect">
            <a:avLst/>
          </a:prstGeom>
        </p:spPr>
      </p:pic>
      <p:sp>
        <p:nvSpPr>
          <p:cNvPr id="8" name="TextBox 4"/>
          <p:cNvSpPr txBox="1">
            <a:spLocks noChangeArrowheads="1"/>
          </p:cNvSpPr>
          <p:nvPr/>
        </p:nvSpPr>
        <p:spPr bwMode="auto">
          <a:xfrm rot="16200000">
            <a:off x="-2784672" y="3811715"/>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594218942"/>
      </p:ext>
    </p:extLst>
  </p:cSld>
  <p:clrMapOvr>
    <a:masterClrMapping/>
  </p:clrMapOvr>
  <p:transition advTm="24901"/>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2000">
                <a:solidFill>
                  <a:schemeClr val="tx1">
                    <a:lumMod val="75000"/>
                    <a:lumOff val="25000"/>
                  </a:schemeClr>
                </a:solidFill>
                <a:ea typeface="ＭＳ Ｐゴシック" charset="0"/>
                <a:cs typeface="ＭＳ Ｐゴシック" charset="0"/>
              </a:rPr>
              <a:t>Comparing Diverse Transcriptomes to Determine Deeply Conserved Aspects of Gene Expression</a:t>
            </a:r>
            <a:endParaRPr lang="en-US" sz="20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359228" y="738756"/>
            <a:ext cx="3794761" cy="6117515"/>
          </a:xfrm>
        </p:spPr>
        <p:txBody>
          <a:bodyPr/>
          <a:lstStyle/>
          <a:p>
            <a:r>
              <a:rPr lang="en-US" altLang="en-US" sz="1400" dirty="0">
                <a:solidFill>
                  <a:schemeClr val="tx1">
                    <a:lumMod val="75000"/>
                    <a:lumOff val="25000"/>
                  </a:schemeClr>
                </a:solidFill>
                <a:ea typeface="ＭＳ Ｐゴシック" charset="-128"/>
              </a:rPr>
              <a:t>Intro to </a:t>
            </a:r>
            <a:r>
              <a:rPr lang="en-US" altLang="en-US" sz="1400" b="1" dirty="0">
                <a:solidFill>
                  <a:srgbClr val="FFC000"/>
                </a:solidFill>
                <a:ea typeface="ＭＳ Ｐゴシック" charset="-128"/>
              </a:rPr>
              <a:t>Comparative ENCODE </a:t>
            </a:r>
          </a:p>
          <a:p>
            <a:pPr lvl="1"/>
            <a:r>
              <a:rPr lang="en-US" altLang="en-US" sz="1400" dirty="0">
                <a:solidFill>
                  <a:schemeClr val="tx1">
                    <a:lumMod val="75000"/>
                    <a:lumOff val="25000"/>
                  </a:schemeClr>
                </a:solidFill>
                <a:ea typeface="ＭＳ Ｐゴシック" charset="-128"/>
              </a:rPr>
              <a:t>Lots of Matched Data for Comparative Analysis</a:t>
            </a:r>
          </a:p>
          <a:p>
            <a:r>
              <a:rPr lang="en-US" altLang="en-US" sz="1400" b="1" dirty="0" smtClean="0">
                <a:solidFill>
                  <a:srgbClr val="FFC000"/>
                </a:solidFill>
                <a:ea typeface="ＭＳ Ｐゴシック" charset="-128"/>
              </a:rPr>
              <a:t>Expression </a:t>
            </a:r>
            <a:r>
              <a:rPr lang="en-US" altLang="en-US" sz="1400" b="1" dirty="0">
                <a:solidFill>
                  <a:srgbClr val="FFC000"/>
                </a:solidFill>
                <a:ea typeface="ＭＳ Ｐゴシック" charset="-128"/>
              </a:rPr>
              <a:t>Clustering</a:t>
            </a:r>
            <a:r>
              <a:rPr lang="en-US" altLang="en-US" sz="1400" dirty="0">
                <a:solidFill>
                  <a:schemeClr val="tx1">
                    <a:lumMod val="75000"/>
                    <a:lumOff val="25000"/>
                  </a:schemeClr>
                </a:solidFill>
                <a:ea typeface="ＭＳ Ｐゴシック" charset="-128"/>
              </a:rPr>
              <a:t>, Cross-species </a:t>
            </a:r>
          </a:p>
          <a:p>
            <a:pPr lvl="1"/>
            <a:r>
              <a:rPr lang="en-US" altLang="en-US" sz="1400" dirty="0">
                <a:solidFill>
                  <a:schemeClr val="tx1">
                    <a:lumMod val="75000"/>
                    <a:lumOff val="25000"/>
                  </a:schemeClr>
                </a:solidFill>
                <a:ea typeface="ＭＳ Ｐゴシック" charset="-128"/>
              </a:rPr>
              <a:t>Potts-model optimization gives 16 conserved co-expression modules (which can potentially annotate </a:t>
            </a:r>
            <a:r>
              <a:rPr lang="en-US" altLang="en-US" sz="1400" dirty="0" err="1">
                <a:solidFill>
                  <a:schemeClr val="tx1">
                    <a:lumMod val="75000"/>
                    <a:lumOff val="25000"/>
                  </a:schemeClr>
                </a:solidFill>
                <a:ea typeface="ＭＳ Ｐゴシック" charset="-128"/>
              </a:rPr>
              <a:t>ncRNAs</a:t>
            </a:r>
            <a:r>
              <a:rPr lang="en-US" altLang="en-US" sz="1400" dirty="0">
                <a:solidFill>
                  <a:schemeClr val="tx1">
                    <a:lumMod val="75000"/>
                    <a:lumOff val="25000"/>
                  </a:schemeClr>
                </a:solidFill>
                <a:ea typeface="ＭＳ Ｐゴシック" charset="-128"/>
              </a:rPr>
              <a:t>/TARs)</a:t>
            </a:r>
          </a:p>
          <a:p>
            <a:pPr lvl="1"/>
            <a:r>
              <a:rPr lang="en-US" altLang="en-US" sz="1400" dirty="0">
                <a:solidFill>
                  <a:schemeClr val="tx1">
                    <a:lumMod val="75000"/>
                    <a:lumOff val="25000"/>
                  </a:schemeClr>
                </a:solidFill>
                <a:ea typeface="ＭＳ Ｐゴシック" charset="-128"/>
              </a:rPr>
              <a:t>Developmental 'hourglass' genes in 12 of these. They also exhibit intra-organism hourglass behavior.</a:t>
            </a:r>
          </a:p>
          <a:p>
            <a:pPr lvl="1"/>
            <a:r>
              <a:rPr lang="en-US" altLang="en-US" sz="1400" dirty="0">
                <a:solidFill>
                  <a:schemeClr val="tx1">
                    <a:lumMod val="75000"/>
                    <a:lumOff val="25000"/>
                  </a:schemeClr>
                </a:solidFill>
                <a:ea typeface="ＭＳ Ｐゴシック" charset="-128"/>
              </a:rPr>
              <a:t>Stage alignment of worm &amp; fly development, strongest with hourglass </a:t>
            </a:r>
            <a:r>
              <a:rPr lang="en-US" altLang="en-US" sz="1400" dirty="0" smtClean="0">
                <a:solidFill>
                  <a:schemeClr val="tx1">
                    <a:lumMod val="75000"/>
                    <a:lumOff val="25000"/>
                  </a:schemeClr>
                </a:solidFill>
                <a:ea typeface="ＭＳ Ｐゴシック" charset="-128"/>
              </a:rPr>
              <a:t>genes</a:t>
            </a:r>
          </a:p>
          <a:p>
            <a:r>
              <a:rPr lang="en-US" altLang="en-US" sz="1400" b="1" dirty="0" smtClean="0">
                <a:solidFill>
                  <a:srgbClr val="FFC000"/>
                </a:solidFill>
                <a:ea typeface="ＭＳ Ｐゴシック" charset="-128"/>
              </a:rPr>
              <a:t>State </a:t>
            </a:r>
            <a:r>
              <a:rPr lang="en-US" altLang="en-US" sz="1400" b="1" dirty="0">
                <a:solidFill>
                  <a:srgbClr val="FFC000"/>
                </a:solidFill>
                <a:ea typeface="ＭＳ Ｐゴシック" charset="-128"/>
              </a:rPr>
              <a:t>Space </a:t>
            </a:r>
            <a:r>
              <a:rPr lang="en-US" altLang="en-US" sz="1400" b="1" dirty="0" smtClean="0">
                <a:solidFill>
                  <a:srgbClr val="FFC000"/>
                </a:solidFill>
                <a:ea typeface="ＭＳ Ｐゴシック" charset="-128"/>
              </a:rPr>
              <a:t>Models</a:t>
            </a:r>
            <a:r>
              <a:rPr lang="en-US" altLang="en-US" sz="1400" b="1" dirty="0" smtClean="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of Gene Expression</a:t>
            </a:r>
            <a:endParaRPr lang="en-US" altLang="en-US" sz="14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a:solidFill>
                  <a:schemeClr val="tx1">
                    <a:lumMod val="75000"/>
                    <a:lumOff val="25000"/>
                  </a:schemeClr>
                </a:solidFill>
                <a:ea typeface="ＭＳ Ｐゴシック" charset="-128"/>
              </a:rPr>
              <a:t>Decoupling expression changes into those driven by worm-fly conserved genes vs species-specific ones. Also, Conserved 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271555" y="725663"/>
            <a:ext cx="4689902" cy="6132338"/>
          </a:xfrm>
        </p:spPr>
        <p:txBody>
          <a:bodyPr/>
          <a:lstStyle/>
          <a:p>
            <a:r>
              <a:rPr lang="en-US" altLang="en-US" sz="1400" dirty="0" smtClean="0">
                <a:solidFill>
                  <a:schemeClr val="tx1">
                    <a:lumMod val="75000"/>
                    <a:lumOff val="25000"/>
                  </a:schemeClr>
                </a:solidFill>
                <a:ea typeface="ＭＳ Ｐゴシック" charset="-128"/>
              </a:rPr>
              <a:t>Characterizing </a:t>
            </a:r>
            <a:r>
              <a:rPr lang="en-US" altLang="en-US" sz="1400" b="1" dirty="0" err="1">
                <a:solidFill>
                  <a:srgbClr val="FFC000"/>
                </a:solidFill>
                <a:ea typeface="ＭＳ Ｐゴシック" charset="-128"/>
              </a:rPr>
              <a:t>ncRNAs</a:t>
            </a:r>
            <a:r>
              <a:rPr lang="en-US" altLang="en-US" sz="1400" b="1" dirty="0">
                <a:solidFill>
                  <a:srgbClr val="FFC000"/>
                </a:solidFill>
                <a:ea typeface="ＭＳ Ｐゴシック" charset="-128"/>
              </a:rPr>
              <a:t> &amp; TARs</a:t>
            </a:r>
          </a:p>
          <a:p>
            <a:pPr lvl="1"/>
            <a:r>
              <a:rPr lang="en-US" altLang="en-US" sz="1400" dirty="0">
                <a:solidFill>
                  <a:schemeClr val="tx1">
                    <a:lumMod val="75000"/>
                    <a:lumOff val="25000"/>
                  </a:schemeClr>
                </a:solidFill>
                <a:ea typeface="ＭＳ Ｐゴシック" charset="-128"/>
              </a:rPr>
              <a:t>Not much news in canonical gene models</a:t>
            </a:r>
          </a:p>
          <a:p>
            <a:pPr lvl="1"/>
            <a:r>
              <a:rPr lang="en-US" altLang="en-US" sz="1400" dirty="0">
                <a:solidFill>
                  <a:schemeClr val="tx1">
                    <a:lumMod val="75000"/>
                    <a:lumOff val="25000"/>
                  </a:schemeClr>
                </a:solidFill>
                <a:ea typeface="ＭＳ Ｐゴシック" charset="-128"/>
              </a:rPr>
              <a:t>Simple </a:t>
            </a:r>
            <a:r>
              <a:rPr lang="en-US" altLang="en-US" sz="1400" dirty="0" err="1">
                <a:solidFill>
                  <a:schemeClr val="tx1">
                    <a:lumMod val="75000"/>
                    <a:lumOff val="25000"/>
                  </a:schemeClr>
                </a:solidFill>
                <a:ea typeface="ＭＳ Ｐゴシック" charset="-128"/>
              </a:rPr>
              <a:t>contig</a:t>
            </a:r>
            <a:r>
              <a:rPr lang="en-US" altLang="en-US" sz="1400" dirty="0">
                <a:solidFill>
                  <a:schemeClr val="tx1">
                    <a:lumMod val="75000"/>
                    <a:lumOff val="25000"/>
                  </a:schemeClr>
                </a:solidFill>
                <a:ea typeface="ＭＳ Ｐゴシック" charset="-128"/>
              </a:rPr>
              <a:t> search (TARs) finds uniform density of non-canonical transcription</a:t>
            </a:r>
          </a:p>
          <a:p>
            <a:pPr lvl="1"/>
            <a:r>
              <a:rPr lang="en-US" altLang="en-US" sz="1400" dirty="0">
                <a:solidFill>
                  <a:schemeClr val="tx1">
                    <a:lumMod val="75000"/>
                    <a:lumOff val="25000"/>
                  </a:schemeClr>
                </a:solidFill>
                <a:ea typeface="ＭＳ Ｐゴシック" charset="-128"/>
              </a:rPr>
              <a:t>ML model shows few TARs similar to existing ones, but some enrichment for </a:t>
            </a:r>
            <a:r>
              <a:rPr lang="en-US" altLang="en-US" sz="1400" dirty="0" err="1">
                <a:solidFill>
                  <a:schemeClr val="tx1">
                    <a:lumMod val="75000"/>
                    <a:lumOff val="25000"/>
                  </a:schemeClr>
                </a:solidFill>
                <a:ea typeface="ＭＳ Ｐゴシック" charset="-128"/>
              </a:rPr>
              <a:t>eRNAs</a:t>
            </a:r>
            <a:r>
              <a:rPr lang="en-US" altLang="en-US" sz="1400" dirty="0">
                <a:solidFill>
                  <a:schemeClr val="tx1">
                    <a:lumMod val="75000"/>
                    <a:lumOff val="25000"/>
                  </a:schemeClr>
                </a:solidFill>
                <a:ea typeface="ＭＳ Ｐゴシック" charset="-128"/>
              </a:rPr>
              <a:t> </a:t>
            </a:r>
            <a:endParaRPr lang="en-US" altLang="en-US" sz="1400" dirty="0" smtClean="0">
              <a:solidFill>
                <a:schemeClr val="tx1">
                  <a:lumMod val="75000"/>
                  <a:lumOff val="25000"/>
                </a:schemeClr>
              </a:solidFill>
              <a:ea typeface="ＭＳ Ｐゴシック" charset="-128"/>
            </a:endParaRPr>
          </a:p>
          <a:p>
            <a:r>
              <a:rPr lang="en-US" altLang="en-US" sz="1400" b="1" dirty="0">
                <a:solidFill>
                  <a:srgbClr val="FFC000"/>
                </a:solidFill>
                <a:ea typeface="ＭＳ Ｐゴシック" charset="-128"/>
              </a:rPr>
              <a:t>Pseudogenes </a:t>
            </a:r>
          </a:p>
          <a:p>
            <a:pPr lvl="1"/>
            <a:r>
              <a:rPr lang="en-US" altLang="en-US" sz="1400" dirty="0">
                <a:solidFill>
                  <a:schemeClr val="tx1">
                    <a:lumMod val="75000"/>
                    <a:lumOff val="25000"/>
                  </a:schemeClr>
                </a:solidFill>
                <a:ea typeface="ＭＳ Ｐゴシック" charset="-128"/>
              </a:rPr>
              <a:t>Fundamentally repetitive elements</a:t>
            </a:r>
          </a:p>
          <a:p>
            <a:pPr lvl="1"/>
            <a:r>
              <a:rPr lang="en-US" altLang="en-US" sz="1400" dirty="0">
                <a:solidFill>
                  <a:schemeClr val="tx1">
                    <a:lumMod val="75000"/>
                    <a:lumOff val="25000"/>
                  </a:schemeClr>
                </a:solidFill>
                <a:ea typeface="ＭＳ Ｐゴシック" charset="-128"/>
              </a:rPr>
              <a:t>Collaborative assignment in results in ~14K</a:t>
            </a:r>
          </a:p>
          <a:p>
            <a:pPr lvl="1"/>
            <a:r>
              <a:rPr lang="en-US" altLang="en-US" sz="1400" dirty="0">
                <a:solidFill>
                  <a:schemeClr val="tx1">
                    <a:lumMod val="75000"/>
                    <a:lumOff val="25000"/>
                  </a:schemeClr>
                </a:solidFill>
                <a:ea typeface="ＭＳ Ｐゴシック" charset="-128"/>
              </a:rPr>
              <a:t>Impact of lineage-specific retro-</a:t>
            </a:r>
            <a:r>
              <a:rPr lang="en-US" altLang="en-US" sz="1400" dirty="0" err="1">
                <a:solidFill>
                  <a:schemeClr val="tx1">
                    <a:lumMod val="75000"/>
                    <a:lumOff val="25000"/>
                  </a:schemeClr>
                </a:solidFill>
                <a:ea typeface="ＭＳ Ｐゴシック" charset="-128"/>
              </a:rPr>
              <a:t>transpositional</a:t>
            </a:r>
            <a:r>
              <a:rPr lang="en-US" altLang="en-US" sz="1400" dirty="0">
                <a:solidFill>
                  <a:schemeClr val="tx1">
                    <a:lumMod val="75000"/>
                    <a:lumOff val="25000"/>
                  </a:schemeClr>
                </a:solidFill>
                <a:ea typeface="ＭＳ Ｐゴシック" charset="-128"/>
              </a:rPr>
              <a:t> burst – </a:t>
            </a:r>
            <a:r>
              <a:rPr lang="en-US" altLang="en-US" sz="1400" dirty="0" err="1">
                <a:solidFill>
                  <a:schemeClr val="tx1">
                    <a:lumMod val="75000"/>
                    <a:lumOff val="25000"/>
                  </a:schemeClr>
                </a:solidFill>
                <a:ea typeface="ＭＳ Ｐゴシック" charset="-128"/>
              </a:rPr>
              <a:t>ie</a:t>
            </a:r>
            <a:r>
              <a:rPr lang="en-US" altLang="en-US" sz="1400" dirty="0">
                <a:solidFill>
                  <a:schemeClr val="tx1">
                    <a:lumMod val="75000"/>
                    <a:lumOff val="25000"/>
                  </a:schemeClr>
                </a:solidFill>
                <a:ea typeface="ＭＳ Ｐゴシック" charset="-128"/>
              </a:rPr>
              <a:t> human v other metazoans is dominated (~80%) by retro-duplication ~40 MYA (</a:t>
            </a:r>
            <a:r>
              <a:rPr lang="en-US" altLang="en-US" sz="1400" dirty="0" err="1">
                <a:solidFill>
                  <a:schemeClr val="tx1">
                    <a:lumMod val="75000"/>
                    <a:lumOff val="25000"/>
                  </a:schemeClr>
                </a:solidFill>
                <a:ea typeface="ＭＳ Ｐゴシック" charset="-128"/>
              </a:rPr>
              <a:t>Ribo</a:t>
            </a:r>
            <a:r>
              <a:rPr lang="en-US" altLang="en-US" sz="1400" dirty="0">
                <a:solidFill>
                  <a:schemeClr val="tx1">
                    <a:lumMod val="75000"/>
                    <a:lumOff val="25000"/>
                  </a:schemeClr>
                </a:solidFill>
                <a:ea typeface="ＭＳ Ｐゴシック" charset="-128"/>
              </a:rPr>
              <a:t>. Proteins). </a:t>
            </a:r>
            <a:endParaRPr lang="en-US" altLang="en-US" sz="1400" dirty="0" smtClean="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Many Pseudogenes with Low Levels of Biochemical Activity</a:t>
            </a:r>
          </a:p>
          <a:p>
            <a:pPr lvl="2"/>
            <a:r>
              <a:rPr lang="en-US" altLang="en-US" sz="1000" dirty="0" smtClean="0">
                <a:solidFill>
                  <a:schemeClr val="tx1">
                    <a:lumMod val="75000"/>
                    <a:lumOff val="25000"/>
                  </a:schemeClr>
                </a:solidFill>
                <a:ea typeface="ＭＳ Ｐゴシック" charset="-128"/>
              </a:rPr>
              <a:t>~</a:t>
            </a:r>
            <a:r>
              <a:rPr lang="en-US" altLang="en-US" sz="1000" dirty="0">
                <a:solidFill>
                  <a:schemeClr val="tx1">
                    <a:lumMod val="75000"/>
                    <a:lumOff val="25000"/>
                  </a:schemeClr>
                </a:solidFill>
                <a:ea typeface="ＭＳ Ｐゴシック" charset="-128"/>
              </a:rPr>
              <a:t>15% transcribed &amp; </a:t>
            </a:r>
            <a:r>
              <a:rPr lang="en-US" altLang="en-US" sz="1000" dirty="0" smtClean="0">
                <a:solidFill>
                  <a:schemeClr val="tx1">
                    <a:lumMod val="75000"/>
                    <a:lumOff val="25000"/>
                  </a:schemeClr>
                </a:solidFill>
                <a:ea typeface="ＭＳ Ｐゴシック" charset="-128"/>
              </a:rPr>
              <a:t>80</a:t>
            </a:r>
            <a:r>
              <a:rPr lang="en-US" altLang="en-US" sz="1000" dirty="0">
                <a:solidFill>
                  <a:schemeClr val="tx1">
                    <a:lumMod val="75000"/>
                    <a:lumOff val="25000"/>
                  </a:schemeClr>
                </a:solidFill>
                <a:ea typeface="ＭＳ Ｐゴシック" charset="-128"/>
              </a:rPr>
              <a:t>% w/ some </a:t>
            </a:r>
            <a:r>
              <a:rPr lang="en-US" altLang="en-US" sz="1000" dirty="0" smtClean="0">
                <a:solidFill>
                  <a:schemeClr val="tx1">
                    <a:lumMod val="75000"/>
                    <a:lumOff val="25000"/>
                  </a:schemeClr>
                </a:solidFill>
                <a:ea typeface="ＭＳ Ｐゴシック" charset="-128"/>
              </a:rPr>
              <a:t>activity</a:t>
            </a:r>
          </a:p>
          <a:p>
            <a:r>
              <a:rPr lang="en-US" altLang="en-US" sz="1400" dirty="0">
                <a:solidFill>
                  <a:schemeClr val="tx1">
                    <a:lumMod val="75000"/>
                    <a:lumOff val="25000"/>
                  </a:schemeClr>
                </a:solidFill>
                <a:ea typeface="ＭＳ Ｐゴシック" charset="-128"/>
              </a:rPr>
              <a:t>Value of </a:t>
            </a:r>
            <a:r>
              <a:rPr lang="en-US" altLang="en-US" sz="1400" b="1" dirty="0">
                <a:solidFill>
                  <a:schemeClr val="tx1">
                    <a:lumMod val="75000"/>
                    <a:lumOff val="25000"/>
                  </a:schemeClr>
                </a:solidFill>
                <a:ea typeface="ＭＳ Ｐゴシック" charset="-128"/>
              </a:rPr>
              <a:t>publication </a:t>
            </a:r>
            <a:r>
              <a:rPr lang="en-US" altLang="en-US" sz="1400" b="1" dirty="0">
                <a:solidFill>
                  <a:srgbClr val="FFC000"/>
                </a:solidFill>
                <a:ea typeface="ＭＳ Ｐゴシック" charset="-128"/>
              </a:rPr>
              <a:t>patterns generated by the consortium</a:t>
            </a: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960878691"/>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2"/>
          <p:cNvSpPr>
            <a:spLocks noGrp="1" noChangeArrowheads="1"/>
          </p:cNvSpPr>
          <p:nvPr>
            <p:ph type="title"/>
          </p:nvPr>
        </p:nvSpPr>
        <p:spPr/>
        <p:txBody>
          <a:bodyPr/>
          <a:lstStyle/>
          <a:p>
            <a:pPr eaLnBrk="1" hangingPunct="1"/>
            <a:r>
              <a:rPr lang="en-US" altLang="en-US">
                <a:ea typeface="ＭＳ Ｐゴシック" charset="-128"/>
                <a:sym typeface="Symbol" charset="2"/>
              </a:rPr>
              <a:t>Pseudogenes are among the most interesting intergenic elements</a:t>
            </a:r>
          </a:p>
        </p:txBody>
      </p:sp>
      <p:sp>
        <p:nvSpPr>
          <p:cNvPr id="419842" name="Rectangle 3"/>
          <p:cNvSpPr>
            <a:spLocks noGrp="1" noChangeArrowheads="1"/>
          </p:cNvSpPr>
          <p:nvPr>
            <p:ph idx="1"/>
          </p:nvPr>
        </p:nvSpPr>
        <p:spPr>
          <a:xfrm>
            <a:off x="685800" y="1981200"/>
            <a:ext cx="7772400" cy="4572000"/>
          </a:xfrm>
        </p:spPr>
        <p:txBody>
          <a:bodyPr/>
          <a:lstStyle/>
          <a:p>
            <a:pPr eaLnBrk="1" hangingPunct="1"/>
            <a:r>
              <a:rPr lang="en-US" altLang="en-US">
                <a:ea typeface="ＭＳ Ｐゴシック" charset="-128"/>
                <a:sym typeface="Symbol" charset="2"/>
              </a:rPr>
              <a:t>Formal Properties of Pseudogenes </a:t>
            </a:r>
            <a:r>
              <a:rPr lang="en-US" altLang="en-US">
                <a:ea typeface="ＭＳ Ｐゴシック" charset="-128"/>
              </a:rPr>
              <a:t>(</a:t>
            </a:r>
            <a:r>
              <a:rPr lang="en-US" altLang="en-US">
                <a:ea typeface="ＭＳ Ｐゴシック" charset="-128"/>
                <a:sym typeface="Symbol" charset="2"/>
              </a:rPr>
              <a:t>G)</a:t>
            </a:r>
            <a:endParaRPr lang="en-US" altLang="en-US">
              <a:ea typeface="ＭＳ Ｐゴシック" charset="-128"/>
            </a:endParaRPr>
          </a:p>
          <a:p>
            <a:pPr lvl="1" eaLnBrk="1" hangingPunct="1">
              <a:buFont typeface="Arial" charset="0"/>
              <a:buChar char="–"/>
            </a:pPr>
            <a:r>
              <a:rPr lang="en-US" altLang="en-US" sz="1800">
                <a:ea typeface="ＭＳ Ｐゴシック" charset="-128"/>
              </a:rPr>
              <a:t>Inheritable </a:t>
            </a:r>
          </a:p>
          <a:p>
            <a:pPr lvl="1" eaLnBrk="1" hangingPunct="1">
              <a:buFont typeface="Arial" charset="0"/>
              <a:buChar char="–"/>
            </a:pPr>
            <a:r>
              <a:rPr lang="en-US" altLang="en-US" sz="1800">
                <a:ea typeface="ＭＳ Ｐゴシック" charset="-128"/>
              </a:rPr>
              <a:t>Homologous to a functioning element – ergo a repeat! </a:t>
            </a:r>
          </a:p>
          <a:p>
            <a:pPr lvl="1" eaLnBrk="1" hangingPunct="1">
              <a:buFont typeface="Arial" charset="0"/>
              <a:buChar char="–"/>
            </a:pPr>
            <a:r>
              <a:rPr lang="en-US" altLang="en-US" sz="1800">
                <a:ea typeface="ＭＳ Ｐゴシック" charset="-128"/>
              </a:rPr>
              <a:t>Non-functional</a:t>
            </a:r>
            <a:r>
              <a:rPr lang="en-US" altLang="en-US">
                <a:ea typeface="ＭＳ Ｐゴシック" charset="-128"/>
              </a:rPr>
              <a:t> </a:t>
            </a:r>
          </a:p>
          <a:p>
            <a:pPr lvl="2" eaLnBrk="1" hangingPunct="1"/>
            <a:r>
              <a:rPr lang="en-US" altLang="en-US">
                <a:ea typeface="ＭＳ Ｐゴシック" charset="-128"/>
              </a:rPr>
              <a:t>No selection pressure so free to accumulate mutations</a:t>
            </a:r>
          </a:p>
          <a:p>
            <a:pPr lvl="3" eaLnBrk="1" hangingPunct="1"/>
            <a:r>
              <a:rPr lang="en-US" altLang="en-US">
                <a:ea typeface="ＭＳ Ｐゴシック" charset="-128"/>
              </a:rPr>
              <a:t>Frameshifts &amp; stops</a:t>
            </a:r>
          </a:p>
          <a:p>
            <a:pPr lvl="3" eaLnBrk="1" hangingPunct="1"/>
            <a:r>
              <a:rPr lang="en-US" altLang="en-US">
                <a:ea typeface="ＭＳ Ｐゴシック" charset="-128"/>
              </a:rPr>
              <a:t>Small Indels</a:t>
            </a:r>
          </a:p>
          <a:p>
            <a:pPr lvl="3" eaLnBrk="1" hangingPunct="1"/>
            <a:r>
              <a:rPr lang="en-US" altLang="en-US">
                <a:ea typeface="ＭＳ Ｐゴシック" charset="-128"/>
              </a:rPr>
              <a:t>Inserted repeats (LINE/Alu)</a:t>
            </a:r>
          </a:p>
          <a:p>
            <a:pPr lvl="2" eaLnBrk="1" hangingPunct="1"/>
            <a:r>
              <a:rPr lang="en-US" altLang="en-US" b="1">
                <a:solidFill>
                  <a:srgbClr val="800000"/>
                </a:solidFill>
                <a:ea typeface="ＭＳ Ｐゴシック" charset="-128"/>
              </a:rPr>
              <a:t>What does this mean?</a:t>
            </a:r>
            <a:r>
              <a:rPr lang="en-US" altLang="en-US">
                <a:solidFill>
                  <a:srgbClr val="800000"/>
                </a:solidFill>
                <a:ea typeface="ＭＳ Ｐゴシック" charset="-128"/>
              </a:rPr>
              <a:t> no transcription, no translation?…</a:t>
            </a:r>
          </a:p>
          <a:p>
            <a:pPr eaLnBrk="1" hangingPunct="1"/>
            <a:endParaRPr lang="en-US" altLang="en-US">
              <a:solidFill>
                <a:srgbClr val="800000"/>
              </a:solidFill>
              <a:ea typeface="ＭＳ Ｐゴシック" charset="-128"/>
            </a:endParaRPr>
          </a:p>
        </p:txBody>
      </p:sp>
      <p:sp>
        <p:nvSpPr>
          <p:cNvPr id="419843" name="Text Box 4"/>
          <p:cNvSpPr txBox="1">
            <a:spLocks noChangeArrowheads="1"/>
          </p:cNvSpPr>
          <p:nvPr/>
        </p:nvSpPr>
        <p:spPr bwMode="auto">
          <a:xfrm>
            <a:off x="5638800" y="6502400"/>
            <a:ext cx="3352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lnSpc>
                <a:spcPct val="90000"/>
              </a:lnSpc>
              <a:spcBef>
                <a:spcPct val="20000"/>
              </a:spcBef>
            </a:pPr>
            <a:r>
              <a:rPr lang="en-US" altLang="en-US" b="0">
                <a:solidFill>
                  <a:srgbClr val="000000"/>
                </a:solidFill>
                <a:latin typeface="Helvetica" charset="0"/>
              </a:rPr>
              <a:t>[Mighell et al. </a:t>
            </a:r>
            <a:r>
              <a:rPr lang="en-US" altLang="en-US" b="0" i="1">
                <a:solidFill>
                  <a:srgbClr val="000000"/>
                </a:solidFill>
                <a:latin typeface="Helvetica" charset="0"/>
              </a:rPr>
              <a:t>FEBS Letts</a:t>
            </a:r>
            <a:r>
              <a:rPr lang="en-US" altLang="en-US" b="0">
                <a:solidFill>
                  <a:srgbClr val="000000"/>
                </a:solidFill>
                <a:latin typeface="Helvetica" charset="0"/>
              </a:rPr>
              <a:t>,  2000]</a:t>
            </a:r>
          </a:p>
        </p:txBody>
      </p:sp>
    </p:spTree>
  </p:cSld>
  <p:clrMapOvr>
    <a:masterClrMapping/>
  </p:clrMapOvr>
  <p:transition advTm="3385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Title 1"/>
          <p:cNvSpPr>
            <a:spLocks noGrp="1"/>
          </p:cNvSpPr>
          <p:nvPr>
            <p:ph type="title" idx="4294967295"/>
          </p:nvPr>
        </p:nvSpPr>
        <p:spPr>
          <a:xfrm>
            <a:off x="0" y="87313"/>
            <a:ext cx="8331200" cy="1092200"/>
          </a:xfrm>
        </p:spPr>
        <p:txBody>
          <a:bodyPr lIns="91311" tIns="45658" rIns="91311" bIns="45658" anchor="b"/>
          <a:lstStyle/>
          <a:p>
            <a:pPr eaLnBrk="1" hangingPunct="1"/>
            <a:r>
              <a:rPr lang="en-US" altLang="en-US">
                <a:ea typeface="ＭＳ Ｐゴシック" charset="-128"/>
              </a:rPr>
              <a:t>Identifiable Features of a Pseudogene (</a:t>
            </a:r>
            <a:r>
              <a:rPr lang="en-US" altLang="en-US">
                <a:latin typeface="Symbol" charset="2"/>
                <a:ea typeface="ＭＳ Ｐゴシック" charset="-128"/>
              </a:rPr>
              <a:t>y</a:t>
            </a:r>
            <a:r>
              <a:rPr lang="en-US" altLang="en-US">
                <a:ea typeface="ＭＳ Ｐゴシック" charset="-128"/>
              </a:rPr>
              <a:t>RPL21)</a:t>
            </a:r>
          </a:p>
        </p:txBody>
      </p:sp>
      <p:pic>
        <p:nvPicPr>
          <p:cNvPr id="421890"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t="63718"/>
          <a:stretch>
            <a:fillRect/>
          </a:stretch>
        </p:blipFill>
        <p:spPr>
          <a:xfrm>
            <a:off x="0" y="1363663"/>
            <a:ext cx="8402638" cy="3095625"/>
          </a:xfrm>
        </p:spPr>
      </p:pic>
      <p:sp>
        <p:nvSpPr>
          <p:cNvPr id="421891" name="TextBox 3"/>
          <p:cNvSpPr txBox="1">
            <a:spLocks noChangeArrowheads="1"/>
          </p:cNvSpPr>
          <p:nvPr/>
        </p:nvSpPr>
        <p:spPr bwMode="auto">
          <a:xfrm>
            <a:off x="0" y="6581775"/>
            <a:ext cx="312737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[Gerstein &amp; Zheng. Sci Am 295: 48 (2006).]</a:t>
            </a:r>
          </a:p>
        </p:txBody>
      </p:sp>
      <p:pic>
        <p:nvPicPr>
          <p:cNvPr id="4218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 y="4840288"/>
            <a:ext cx="8420100" cy="154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cxnSp>
        <p:nvCxnSpPr>
          <p:cNvPr id="421893" name="AutoShape 6"/>
          <p:cNvCxnSpPr>
            <a:cxnSpLocks noChangeShapeType="1"/>
          </p:cNvCxnSpPr>
          <p:nvPr/>
        </p:nvCxnSpPr>
        <p:spPr bwMode="auto">
          <a:xfrm flipH="1">
            <a:off x="723900" y="2911475"/>
            <a:ext cx="7678738" cy="2700338"/>
          </a:xfrm>
          <a:prstGeom prst="bentConnector5">
            <a:avLst>
              <a:gd name="adj1" fmla="val -2958"/>
              <a:gd name="adj2" fmla="val 64375"/>
              <a:gd name="adj3" fmla="val 102977"/>
            </a:avLst>
          </a:prstGeom>
          <a:noFill/>
          <a:ln w="12700">
            <a:solidFill>
              <a:schemeClr val="tx1"/>
            </a:solidFill>
            <a:miter lim="800000"/>
            <a:headEnd type="none" w="sm" len="sm"/>
            <a:tailEnd type="triangle" w="lg" len="med"/>
          </a:ln>
          <a:extLst>
            <a:ext uri="{909E8E84-426E-40dd-AFC4-6F175D3DCCD1}">
              <a14:hiddenFill xmlns="" xmlns:a14="http://schemas.microsoft.com/office/drawing/2010/main">
                <a:noFill/>
              </a14:hiddenFill>
            </a:ext>
          </a:extLst>
        </p:spPr>
      </p:cxnSp>
    </p:spTree>
  </p:cSld>
  <p:clrMapOvr>
    <a:masterClrMapping/>
  </p:clrMapOvr>
  <p:transition advTm="1929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2"/>
          <p:cNvPicPr>
            <a:picLocks noChangeAspect="1" noChangeArrowheads="1"/>
          </p:cNvPicPr>
          <p:nvPr/>
        </p:nvPicPr>
        <p:blipFill>
          <a:blip r:embed="rId3">
            <a:extLst>
              <a:ext uri="{28A0092B-C50C-407E-A947-70E740481C1C}">
                <a14:useLocalDpi xmlns:a14="http://schemas.microsoft.com/office/drawing/2010/main" val="0"/>
              </a:ext>
            </a:extLst>
          </a:blip>
          <a:srcRect l="531"/>
          <a:stretch>
            <a:fillRect/>
          </a:stretch>
        </p:blipFill>
        <p:spPr bwMode="auto">
          <a:xfrm>
            <a:off x="-1588" y="2092325"/>
            <a:ext cx="8918576" cy="449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
        <p:nvSpPr>
          <p:cNvPr id="423938" name="Title 1"/>
          <p:cNvSpPr>
            <a:spLocks noGrp="1"/>
          </p:cNvSpPr>
          <p:nvPr>
            <p:ph type="title" idx="4294967295"/>
          </p:nvPr>
        </p:nvSpPr>
        <p:spPr/>
        <p:txBody>
          <a:bodyPr lIns="91311" tIns="45658" rIns="91311" bIns="45658" anchor="b"/>
          <a:lstStyle/>
          <a:p>
            <a:r>
              <a:rPr lang="en-US" altLang="en-US">
                <a:ea typeface="ＭＳ Ｐゴシック" charset="-128"/>
              </a:rPr>
              <a:t>Two Major Genomic Remodeling Processes Give Rise to Distinct Types of Pseudogenes</a:t>
            </a:r>
          </a:p>
        </p:txBody>
      </p:sp>
      <p:pic>
        <p:nvPicPr>
          <p:cNvPr id="42393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4173538"/>
            <a:ext cx="973138" cy="232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
        <p:nvSpPr>
          <p:cNvPr id="423940" name="TextBox 3"/>
          <p:cNvSpPr txBox="1">
            <a:spLocks noChangeArrowheads="1"/>
          </p:cNvSpPr>
          <p:nvPr/>
        </p:nvSpPr>
        <p:spPr bwMode="auto">
          <a:xfrm>
            <a:off x="0" y="6581775"/>
            <a:ext cx="28384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Calibri" charset="0"/>
              </a:rPr>
              <a:t>[Gerstein &amp; Zheng. Sci Am 295: 48 (2006).]</a:t>
            </a:r>
          </a:p>
        </p:txBody>
      </p:sp>
    </p:spTree>
  </p:cSld>
  <p:clrMapOvr>
    <a:masterClrMapping/>
  </p:clrMapOvr>
  <p:transition advTm="45002"/>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Title 4"/>
          <p:cNvSpPr>
            <a:spLocks noGrp="1"/>
          </p:cNvSpPr>
          <p:nvPr>
            <p:ph type="title"/>
          </p:nvPr>
        </p:nvSpPr>
        <p:spPr>
          <a:xfrm>
            <a:off x="312738" y="-33338"/>
            <a:ext cx="8518525" cy="1143001"/>
          </a:xfrm>
        </p:spPr>
        <p:txBody>
          <a:bodyPr/>
          <a:lstStyle/>
          <a:p>
            <a:pPr eaLnBrk="1" hangingPunct="1"/>
            <a:r>
              <a:rPr lang="en-US" altLang="en-US">
                <a:latin typeface="Helvetica" charset="0"/>
                <a:ea typeface="ＭＳ Ｐゴシック" charset="-128"/>
              </a:rPr>
              <a:t>Genome-wide Annotation of Pseudogenes</a:t>
            </a:r>
          </a:p>
        </p:txBody>
      </p:sp>
      <p:sp>
        <p:nvSpPr>
          <p:cNvPr id="425986" name="TextBox 65"/>
          <p:cNvSpPr txBox="1">
            <a:spLocks noChangeArrowheads="1"/>
          </p:cNvSpPr>
          <p:nvPr/>
        </p:nvSpPr>
        <p:spPr bwMode="auto">
          <a:xfrm>
            <a:off x="968375" y="1930400"/>
            <a:ext cx="877888" cy="461963"/>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Protein</a:t>
            </a:r>
          </a:p>
          <a:p>
            <a:pPr eaLnBrk="1" hangingPunct="1"/>
            <a:r>
              <a:rPr lang="en-US" altLang="en-US" b="0">
                <a:solidFill>
                  <a:srgbClr val="000000"/>
                </a:solidFill>
                <a:latin typeface="Helvetica" charset="0"/>
              </a:rPr>
              <a:t>Sequence</a:t>
            </a:r>
          </a:p>
        </p:txBody>
      </p:sp>
      <p:sp>
        <p:nvSpPr>
          <p:cNvPr id="425987" name="TextBox 66"/>
          <p:cNvSpPr txBox="1">
            <a:spLocks noChangeArrowheads="1"/>
          </p:cNvSpPr>
          <p:nvPr/>
        </p:nvSpPr>
        <p:spPr bwMode="auto">
          <a:xfrm>
            <a:off x="2608263" y="1930400"/>
            <a:ext cx="893762" cy="461963"/>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Reference</a:t>
            </a:r>
          </a:p>
          <a:p>
            <a:pPr eaLnBrk="1" hangingPunct="1"/>
            <a:r>
              <a:rPr lang="en-US" altLang="en-US" b="0">
                <a:solidFill>
                  <a:srgbClr val="000000"/>
                </a:solidFill>
                <a:latin typeface="Helvetica" charset="0"/>
              </a:rPr>
              <a:t>Genome</a:t>
            </a:r>
          </a:p>
        </p:txBody>
      </p:sp>
      <p:cxnSp>
        <p:nvCxnSpPr>
          <p:cNvPr id="69" name="Straight Arrow Connector 68"/>
          <p:cNvCxnSpPr>
            <a:stCxn id="425986" idx="2"/>
            <a:endCxn id="425989" idx="0"/>
          </p:cNvCxnSpPr>
          <p:nvPr/>
        </p:nvCxnSpPr>
        <p:spPr>
          <a:xfrm>
            <a:off x="1406525" y="2392363"/>
            <a:ext cx="900113" cy="381000"/>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89" name="TextBox 69"/>
          <p:cNvSpPr txBox="1">
            <a:spLocks noChangeArrowheads="1"/>
          </p:cNvSpPr>
          <p:nvPr/>
        </p:nvSpPr>
        <p:spPr bwMode="auto">
          <a:xfrm>
            <a:off x="1701800" y="2773363"/>
            <a:ext cx="1211263" cy="276225"/>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Six-frame blast</a:t>
            </a:r>
          </a:p>
        </p:txBody>
      </p:sp>
      <p:cxnSp>
        <p:nvCxnSpPr>
          <p:cNvPr id="74" name="Straight Arrow Connector 73"/>
          <p:cNvCxnSpPr>
            <a:stCxn id="425987" idx="2"/>
            <a:endCxn id="425989" idx="0"/>
          </p:cNvCxnSpPr>
          <p:nvPr/>
        </p:nvCxnSpPr>
        <p:spPr>
          <a:xfrm flipH="1">
            <a:off x="2306638" y="2392363"/>
            <a:ext cx="749300" cy="381000"/>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1" name="TextBox 76"/>
          <p:cNvSpPr txBox="1">
            <a:spLocks noChangeArrowheads="1"/>
          </p:cNvSpPr>
          <p:nvPr/>
        </p:nvSpPr>
        <p:spPr bwMode="auto">
          <a:xfrm>
            <a:off x="1190625" y="3382963"/>
            <a:ext cx="2255838" cy="646112"/>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Eliminate redundant hits</a:t>
            </a:r>
          </a:p>
          <a:p>
            <a:pPr algn="ctr" eaLnBrk="1" hangingPunct="1"/>
            <a:r>
              <a:rPr lang="en-US" altLang="en-US" b="0">
                <a:solidFill>
                  <a:srgbClr val="000000"/>
                </a:solidFill>
                <a:latin typeface="Helvetica" charset="0"/>
              </a:rPr>
              <a:t>Remove hits overlapping exon</a:t>
            </a:r>
          </a:p>
          <a:p>
            <a:pPr algn="ctr" eaLnBrk="1" hangingPunct="1"/>
            <a:endParaRPr lang="en-US" altLang="en-US" b="0">
              <a:solidFill>
                <a:srgbClr val="000000"/>
              </a:solidFill>
              <a:latin typeface="Helvetica" charset="0"/>
            </a:endParaRPr>
          </a:p>
        </p:txBody>
      </p:sp>
      <p:cxnSp>
        <p:nvCxnSpPr>
          <p:cNvPr id="78" name="Straight Arrow Connector 77"/>
          <p:cNvCxnSpPr>
            <a:stCxn id="425989" idx="2"/>
            <a:endCxn id="425991" idx="0"/>
          </p:cNvCxnSpPr>
          <p:nvPr/>
        </p:nvCxnSpPr>
        <p:spPr>
          <a:xfrm>
            <a:off x="2306638" y="3049588"/>
            <a:ext cx="12700" cy="333375"/>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3" name="TextBox 82"/>
          <p:cNvSpPr txBox="1">
            <a:spLocks noChangeArrowheads="1"/>
          </p:cNvSpPr>
          <p:nvPr/>
        </p:nvSpPr>
        <p:spPr bwMode="auto">
          <a:xfrm>
            <a:off x="1190625" y="4144963"/>
            <a:ext cx="2255838" cy="646112"/>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Merge hits and identify parents</a:t>
            </a:r>
          </a:p>
          <a:p>
            <a:pPr algn="ctr" eaLnBrk="1" hangingPunct="1"/>
            <a:endParaRPr lang="en-US" altLang="en-US" b="0">
              <a:solidFill>
                <a:srgbClr val="000000"/>
              </a:solidFill>
              <a:latin typeface="Helvetica" charset="0"/>
            </a:endParaRPr>
          </a:p>
        </p:txBody>
      </p:sp>
      <p:cxnSp>
        <p:nvCxnSpPr>
          <p:cNvPr id="84" name="Straight Arrow Connector 83"/>
          <p:cNvCxnSpPr>
            <a:stCxn id="425991" idx="2"/>
            <a:endCxn id="425993" idx="0"/>
          </p:cNvCxnSpPr>
          <p:nvPr/>
        </p:nvCxnSpPr>
        <p:spPr>
          <a:xfrm flipH="1">
            <a:off x="2319338" y="4029075"/>
            <a:ext cx="0" cy="11588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5" name="TextBox 88"/>
          <p:cNvSpPr txBox="1">
            <a:spLocks noChangeArrowheads="1"/>
          </p:cNvSpPr>
          <p:nvPr/>
        </p:nvSpPr>
        <p:spPr bwMode="auto">
          <a:xfrm>
            <a:off x="1190625" y="4906963"/>
            <a:ext cx="2255838" cy="461962"/>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FASTA re-alignment</a:t>
            </a:r>
          </a:p>
          <a:p>
            <a:pPr algn="ctr" eaLnBrk="1" hangingPunct="1"/>
            <a:endParaRPr lang="en-US" altLang="en-US" b="0">
              <a:solidFill>
                <a:srgbClr val="000000"/>
              </a:solidFill>
              <a:latin typeface="Helvetica" charset="0"/>
            </a:endParaRPr>
          </a:p>
        </p:txBody>
      </p:sp>
      <p:cxnSp>
        <p:nvCxnSpPr>
          <p:cNvPr id="90" name="Straight Arrow Connector 89"/>
          <p:cNvCxnSpPr>
            <a:stCxn id="425993" idx="2"/>
            <a:endCxn id="425995" idx="0"/>
          </p:cNvCxnSpPr>
          <p:nvPr/>
        </p:nvCxnSpPr>
        <p:spPr>
          <a:xfrm>
            <a:off x="2319338" y="4791075"/>
            <a:ext cx="0" cy="11588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7" name="TextBox 91"/>
          <p:cNvSpPr txBox="1">
            <a:spLocks noChangeArrowheads="1"/>
          </p:cNvSpPr>
          <p:nvPr/>
        </p:nvSpPr>
        <p:spPr bwMode="auto">
          <a:xfrm>
            <a:off x="968375" y="5668963"/>
            <a:ext cx="1125538" cy="461962"/>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Processed</a:t>
            </a:r>
          </a:p>
          <a:p>
            <a:pPr algn="ctr" eaLnBrk="1" hangingPunct="1"/>
            <a:r>
              <a:rPr lang="en-US" altLang="en-US" b="0">
                <a:solidFill>
                  <a:srgbClr val="000000"/>
                </a:solidFill>
                <a:latin typeface="Helvetica" charset="0"/>
              </a:rPr>
              <a:t>Pseudogenes</a:t>
            </a:r>
          </a:p>
        </p:txBody>
      </p:sp>
      <p:sp>
        <p:nvSpPr>
          <p:cNvPr id="425998" name="TextBox 92"/>
          <p:cNvSpPr txBox="1">
            <a:spLocks noChangeArrowheads="1"/>
          </p:cNvSpPr>
          <p:nvPr/>
        </p:nvSpPr>
        <p:spPr bwMode="auto">
          <a:xfrm>
            <a:off x="2608263" y="5668963"/>
            <a:ext cx="1125537" cy="461962"/>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Duplicated</a:t>
            </a:r>
          </a:p>
          <a:p>
            <a:pPr algn="ctr" eaLnBrk="1" hangingPunct="1"/>
            <a:r>
              <a:rPr lang="en-US" altLang="en-US" b="0">
                <a:solidFill>
                  <a:srgbClr val="000000"/>
                </a:solidFill>
                <a:latin typeface="Helvetica" charset="0"/>
              </a:rPr>
              <a:t>Pseudogenes</a:t>
            </a:r>
          </a:p>
        </p:txBody>
      </p:sp>
      <p:cxnSp>
        <p:nvCxnSpPr>
          <p:cNvPr id="94" name="Straight Arrow Connector 93"/>
          <p:cNvCxnSpPr>
            <a:stCxn id="425995" idx="2"/>
            <a:endCxn id="425997" idx="0"/>
          </p:cNvCxnSpPr>
          <p:nvPr/>
        </p:nvCxnSpPr>
        <p:spPr>
          <a:xfrm flipH="1">
            <a:off x="1531938" y="5368925"/>
            <a:ext cx="787400" cy="30003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a:stCxn id="425995" idx="2"/>
            <a:endCxn id="425998" idx="0"/>
          </p:cNvCxnSpPr>
          <p:nvPr/>
        </p:nvCxnSpPr>
        <p:spPr>
          <a:xfrm>
            <a:off x="2319338" y="5368925"/>
            <a:ext cx="852487" cy="30003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6001" name="TextBox 100"/>
          <p:cNvSpPr txBox="1">
            <a:spLocks noChangeArrowheads="1"/>
          </p:cNvSpPr>
          <p:nvPr/>
        </p:nvSpPr>
        <p:spPr bwMode="auto">
          <a:xfrm>
            <a:off x="1670050" y="1371600"/>
            <a:ext cx="12112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0">
                <a:solidFill>
                  <a:srgbClr val="000000"/>
                </a:solidFill>
                <a:round/>
                <a:headEnd/>
                <a:tailEnd/>
              </a14:hiddenLine>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000000"/>
                </a:solidFill>
                <a:latin typeface="Helvetica" charset="0"/>
              </a:rPr>
              <a:t>PseudoPipe</a:t>
            </a:r>
          </a:p>
        </p:txBody>
      </p:sp>
      <p:grpSp>
        <p:nvGrpSpPr>
          <p:cNvPr id="426002" name="Group 19"/>
          <p:cNvGrpSpPr>
            <a:grpSpLocks/>
          </p:cNvGrpSpPr>
          <p:nvPr/>
        </p:nvGrpSpPr>
        <p:grpSpPr bwMode="auto">
          <a:xfrm>
            <a:off x="4521200" y="1100138"/>
            <a:ext cx="4267200" cy="5743575"/>
            <a:chOff x="152399" y="136138"/>
            <a:chExt cx="6629401" cy="8931662"/>
          </a:xfrm>
        </p:grpSpPr>
        <p:sp>
          <p:nvSpPr>
            <p:cNvPr id="21" name="Rectangle 20"/>
            <p:cNvSpPr/>
            <p:nvPr/>
          </p:nvSpPr>
          <p:spPr>
            <a:xfrm>
              <a:off x="3055229" y="6628750"/>
              <a:ext cx="1492108" cy="1019562"/>
            </a:xfrm>
            <a:prstGeom prst="rect">
              <a:avLst/>
            </a:prstGeom>
            <a:pattFill prst="openDmnd">
              <a:fgClr>
                <a:schemeClr val="bg1">
                  <a:lumMod val="85000"/>
                </a:schemeClr>
              </a:fgClr>
              <a:bgClr>
                <a:prstClr val="white"/>
              </a:bgClr>
            </a:pattFill>
            <a:ln w="76200" cmpd="tri">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b="0" dirty="0" smtClean="0">
                  <a:solidFill>
                    <a:prstClr val="white"/>
                  </a:solidFill>
                  <a:latin typeface="Helvetica"/>
                </a:rPr>
                <a:t>````````</a:t>
              </a:r>
              <a:endParaRPr lang="en-US" b="0" dirty="0">
                <a:solidFill>
                  <a:prstClr val="white"/>
                </a:solidFill>
                <a:latin typeface="Helvetica"/>
              </a:endParaRPr>
            </a:p>
          </p:txBody>
        </p:sp>
        <p:sp>
          <p:nvSpPr>
            <p:cNvPr id="22" name="Rectangle 21"/>
            <p:cNvSpPr/>
            <p:nvPr/>
          </p:nvSpPr>
          <p:spPr>
            <a:xfrm>
              <a:off x="1370749" y="6628750"/>
              <a:ext cx="1146828" cy="609762"/>
            </a:xfrm>
            <a:prstGeom prst="rect">
              <a:avLst/>
            </a:prstGeom>
            <a:noFill/>
            <a:ln w="127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ln w="38100" cmpd="sng">
                  <a:solidFill>
                    <a:prstClr val="black"/>
                  </a:solidFill>
                </a:ln>
                <a:solidFill>
                  <a:prstClr val="white"/>
                </a:solidFill>
                <a:latin typeface="Helvetica"/>
              </a:endParaRPr>
            </a:p>
          </p:txBody>
        </p:sp>
        <p:sp>
          <p:nvSpPr>
            <p:cNvPr id="23" name="Rounded Rectangle 22"/>
            <p:cNvSpPr/>
            <p:nvPr/>
          </p:nvSpPr>
          <p:spPr>
            <a:xfrm>
              <a:off x="633327" y="136138"/>
              <a:ext cx="4602106" cy="1510828"/>
            </a:xfrm>
            <a:prstGeom prst="roundRect">
              <a:avLst/>
            </a:prstGeom>
            <a:pattFill prst="wdUpDiag">
              <a:fgClr>
                <a:schemeClr val="accent1">
                  <a:lumMod val="20000"/>
                  <a:lumOff val="80000"/>
                </a:schemeClr>
              </a:fgClr>
              <a:bgClr>
                <a:prstClr val="white"/>
              </a:bgClr>
            </a:patt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24" name="Magnetic Disk 23"/>
            <p:cNvSpPr/>
            <p:nvPr/>
          </p:nvSpPr>
          <p:spPr>
            <a:xfrm>
              <a:off x="818299" y="582967"/>
              <a:ext cx="1201086" cy="604826"/>
            </a:xfrm>
            <a:prstGeom prst="flowChartMagneticDisk">
              <a:avLst/>
            </a:prstGeom>
            <a:solidFill>
              <a:srgbClr val="0000FF">
                <a:alpha val="16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normAutofit fontScale="70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200" b="0" dirty="0" err="1">
                  <a:solidFill>
                    <a:prstClr val="black"/>
                  </a:solidFill>
                  <a:latin typeface="Helvetica"/>
                  <a:cs typeface="Helvetica"/>
                </a:rPr>
                <a:t>PseudoPipe</a:t>
              </a:r>
              <a:endParaRPr lang="en-US" sz="1200" b="0" dirty="0">
                <a:solidFill>
                  <a:prstClr val="black"/>
                </a:solidFill>
                <a:latin typeface="Helvetica"/>
                <a:cs typeface="Helvetica"/>
              </a:endParaRPr>
            </a:p>
          </p:txBody>
        </p:sp>
        <p:sp>
          <p:nvSpPr>
            <p:cNvPr id="25" name="Magnetic Disk 24"/>
            <p:cNvSpPr/>
            <p:nvPr/>
          </p:nvSpPr>
          <p:spPr>
            <a:xfrm>
              <a:off x="2307941" y="582967"/>
              <a:ext cx="1203552" cy="604826"/>
            </a:xfrm>
            <a:prstGeom prst="flowChartMagneticDisk">
              <a:avLst/>
            </a:prstGeom>
            <a:solidFill>
              <a:srgbClr val="FF0000">
                <a:alpha val="1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normAutofit fontScale="70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200" b="0" dirty="0" err="1">
                  <a:solidFill>
                    <a:prstClr val="black"/>
                  </a:solidFill>
                  <a:latin typeface="Helvetica"/>
                  <a:cs typeface="Helvetica"/>
                </a:rPr>
                <a:t>RetroFinder</a:t>
              </a:r>
              <a:endParaRPr lang="en-US" sz="1200" b="0" dirty="0">
                <a:solidFill>
                  <a:prstClr val="black"/>
                </a:solidFill>
                <a:latin typeface="Helvetica"/>
                <a:cs typeface="Helvetica"/>
              </a:endParaRPr>
            </a:p>
          </p:txBody>
        </p:sp>
        <p:sp>
          <p:nvSpPr>
            <p:cNvPr id="26" name="Magnetic Disk 25"/>
            <p:cNvSpPr/>
            <p:nvPr/>
          </p:nvSpPr>
          <p:spPr>
            <a:xfrm>
              <a:off x="3790185" y="582967"/>
              <a:ext cx="1201085" cy="604826"/>
            </a:xfrm>
            <a:prstGeom prst="flowChartMagneticDisk">
              <a:avLst/>
            </a:prstGeom>
            <a:solidFill>
              <a:srgbClr val="008000">
                <a:alpha val="19000"/>
              </a:srgbClr>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fontScale="70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200" b="0" dirty="0">
                  <a:solidFill>
                    <a:prstClr val="black"/>
                  </a:solidFill>
                  <a:latin typeface="Helvetica"/>
                  <a:cs typeface="Helvetica"/>
                </a:rPr>
                <a:t>HAVANA</a:t>
              </a:r>
            </a:p>
          </p:txBody>
        </p:sp>
        <p:sp>
          <p:nvSpPr>
            <p:cNvPr id="27" name="TextBox 13"/>
            <p:cNvSpPr txBox="1"/>
            <p:nvPr/>
          </p:nvSpPr>
          <p:spPr>
            <a:xfrm>
              <a:off x="633327" y="158355"/>
              <a:ext cx="4602106" cy="271554"/>
            </a:xfrm>
            <a:prstGeom prst="rect">
              <a:avLst/>
            </a:prstGeom>
            <a:noFill/>
            <a:ln>
              <a:noFill/>
            </a:ln>
            <a:effectLst/>
          </p:spPr>
          <p:txBody>
            <a:bodyPr>
              <a:normAutofit fontScale="32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dirty="0" err="1" smtClean="0">
                  <a:solidFill>
                    <a:prstClr val="black"/>
                  </a:solidFill>
                  <a:latin typeface="Helvetica"/>
                  <a:cs typeface="Helvetica"/>
                </a:rPr>
                <a:t>Pseudogene</a:t>
              </a:r>
              <a:r>
                <a:rPr lang="en-US" dirty="0" smtClean="0">
                  <a:solidFill>
                    <a:prstClr val="black"/>
                  </a:solidFill>
                  <a:latin typeface="Helvetica"/>
                  <a:cs typeface="Helvetica"/>
                </a:rPr>
                <a:t> Information </a:t>
              </a:r>
              <a:r>
                <a:rPr lang="en-US" dirty="0">
                  <a:solidFill>
                    <a:prstClr val="black"/>
                  </a:solidFill>
                  <a:latin typeface="Helvetica"/>
                  <a:cs typeface="Helvetica"/>
                </a:rPr>
                <a:t>P</a:t>
              </a:r>
              <a:r>
                <a:rPr lang="en-US" dirty="0" smtClean="0">
                  <a:solidFill>
                    <a:prstClr val="black"/>
                  </a:solidFill>
                  <a:latin typeface="Helvetica"/>
                  <a:cs typeface="Helvetica"/>
                </a:rPr>
                <a:t>ool</a:t>
              </a:r>
              <a:endParaRPr lang="en-US" dirty="0">
                <a:solidFill>
                  <a:prstClr val="black"/>
                </a:solidFill>
                <a:latin typeface="Helvetica"/>
                <a:cs typeface="Helvetica"/>
              </a:endParaRPr>
            </a:p>
          </p:txBody>
        </p:sp>
        <p:cxnSp>
          <p:nvCxnSpPr>
            <p:cNvPr id="28" name="Elbow Connector 27"/>
            <p:cNvCxnSpPr>
              <a:stCxn id="24" idx="3"/>
            </p:cNvCxnSpPr>
            <p:nvPr/>
          </p:nvCxnSpPr>
          <p:spPr>
            <a:xfrm rot="16200000" flipH="1">
              <a:off x="1223451" y="1381952"/>
              <a:ext cx="1152870" cy="764551"/>
            </a:xfrm>
            <a:prstGeom prst="bentConnector3">
              <a:avLst>
                <a:gd name="adj1" fmla="val 50000"/>
              </a:avLst>
            </a:prstGeom>
            <a:ln w="3175"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9" name="Elbow Connector 28"/>
            <p:cNvCxnSpPr/>
            <p:nvPr/>
          </p:nvCxnSpPr>
          <p:spPr>
            <a:xfrm rot="5400000">
              <a:off x="1983070" y="1396749"/>
              <a:ext cx="1152870" cy="734956"/>
            </a:xfrm>
            <a:prstGeom prst="bentConnector3">
              <a:avLst/>
            </a:prstGeom>
            <a:ln w="3175"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3037964" y="4392132"/>
              <a:ext cx="1489642" cy="1017094"/>
            </a:xfrm>
            <a:prstGeom prst="rect">
              <a:avLst/>
            </a:prstGeom>
            <a:pattFill prst="openDmnd">
              <a:fgClr>
                <a:schemeClr val="bg1">
                  <a:lumMod val="85000"/>
                </a:schemeClr>
              </a:fgClr>
              <a:bgClr>
                <a:prstClr val="white"/>
              </a:bgClr>
            </a:pattFill>
            <a:ln w="38100" cmpd="dbl">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b="0" dirty="0" smtClean="0">
                  <a:solidFill>
                    <a:prstClr val="white"/>
                  </a:solidFill>
                  <a:latin typeface="Helvetica"/>
                </a:rPr>
                <a:t>````````</a:t>
              </a:r>
              <a:endParaRPr lang="en-US" b="0" dirty="0">
                <a:solidFill>
                  <a:prstClr val="white"/>
                </a:solidFill>
                <a:latin typeface="Helvetica"/>
              </a:endParaRPr>
            </a:p>
          </p:txBody>
        </p:sp>
        <p:sp>
          <p:nvSpPr>
            <p:cNvPr id="31" name="TextBox 53"/>
            <p:cNvSpPr txBox="1"/>
            <p:nvPr/>
          </p:nvSpPr>
          <p:spPr>
            <a:xfrm>
              <a:off x="3067560" y="4648874"/>
              <a:ext cx="742356" cy="269085"/>
            </a:xfrm>
            <a:prstGeom prst="rect">
              <a:avLst/>
            </a:prstGeom>
            <a:noFill/>
            <a:ln>
              <a:noFill/>
            </a:ln>
            <a:effectLst/>
          </p:spPr>
          <p:txBody>
            <a:bodyPr>
              <a:normAutofit fontScale="47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latin typeface="Helvetica"/>
                  <a:cs typeface="Helvetica"/>
                </a:rPr>
                <a:t>Level 1</a:t>
              </a:r>
            </a:p>
          </p:txBody>
        </p:sp>
        <p:sp>
          <p:nvSpPr>
            <p:cNvPr id="32" name="TextBox 54"/>
            <p:cNvSpPr txBox="1"/>
            <p:nvPr/>
          </p:nvSpPr>
          <p:spPr>
            <a:xfrm>
              <a:off x="3829646" y="4648874"/>
              <a:ext cx="742354" cy="269085"/>
            </a:xfrm>
            <a:prstGeom prst="rect">
              <a:avLst/>
            </a:prstGeom>
            <a:noFill/>
            <a:ln>
              <a:noFill/>
            </a:ln>
            <a:effectLst/>
          </p:spPr>
          <p:txBody>
            <a:bodyPr>
              <a:normAutofit fontScale="40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latin typeface="Helvetica"/>
                  <a:cs typeface="Helvetica"/>
                </a:rPr>
                <a:t>Level 2&amp;3</a:t>
              </a:r>
            </a:p>
          </p:txBody>
        </p:sp>
        <p:sp>
          <p:nvSpPr>
            <p:cNvPr id="33" name="32-Point Star 32"/>
            <p:cNvSpPr/>
            <p:nvPr/>
          </p:nvSpPr>
          <p:spPr>
            <a:xfrm>
              <a:off x="4108336" y="7534753"/>
              <a:ext cx="2673464" cy="1533047"/>
            </a:xfrm>
            <a:prstGeom prst="star32">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34" name="Isosceles Triangle 33"/>
            <p:cNvSpPr/>
            <p:nvPr/>
          </p:nvSpPr>
          <p:spPr>
            <a:xfrm rot="16200000">
              <a:off x="6130513" y="8107618"/>
              <a:ext cx="385113" cy="276225"/>
            </a:xfrm>
            <a:prstGeom prst="triangl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35" name="Isosceles Triangle 34"/>
            <p:cNvSpPr/>
            <p:nvPr/>
          </p:nvSpPr>
          <p:spPr>
            <a:xfrm rot="5400000">
              <a:off x="4364645" y="8127368"/>
              <a:ext cx="385113" cy="276225"/>
            </a:xfrm>
            <a:prstGeom prst="triangl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cxnSp>
          <p:nvCxnSpPr>
            <p:cNvPr id="36" name="Straight Connector 35"/>
            <p:cNvCxnSpPr/>
            <p:nvPr/>
          </p:nvCxnSpPr>
          <p:spPr>
            <a:xfrm flipH="1">
              <a:off x="162264" y="5638811"/>
              <a:ext cx="2878167" cy="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flipH="1" flipV="1">
              <a:off x="-2206433" y="3265182"/>
              <a:ext cx="4747259" cy="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endCxn id="23" idx="1"/>
            </p:cNvCxnSpPr>
            <p:nvPr/>
          </p:nvCxnSpPr>
          <p:spPr>
            <a:xfrm>
              <a:off x="167197" y="891552"/>
              <a:ext cx="466131" cy="0"/>
            </a:xfrm>
            <a:prstGeom prst="straightConnector1">
              <a:avLst/>
            </a:prstGeom>
            <a:ln w="3175" cmpd="sng">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flipV="1">
              <a:off x="3047829" y="5258635"/>
              <a:ext cx="0" cy="380176"/>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0" name="TextBox 152"/>
            <p:cNvSpPr txBox="1"/>
            <p:nvPr/>
          </p:nvSpPr>
          <p:spPr>
            <a:xfrm rot="16200000">
              <a:off x="-531573" y="2970324"/>
              <a:ext cx="1676230" cy="308288"/>
            </a:xfrm>
            <a:prstGeom prst="rect">
              <a:avLst/>
            </a:prstGeom>
            <a:noFill/>
            <a:ln>
              <a:noFill/>
            </a:ln>
          </p:spPr>
          <p:txBody>
            <a:bodyPr>
              <a:normAutofit fontScale="5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400" b="0" dirty="0">
                  <a:solidFill>
                    <a:prstClr val="white">
                      <a:lumMod val="50000"/>
                    </a:prstClr>
                  </a:solidFill>
                  <a:latin typeface="Helvetica"/>
                  <a:cs typeface="Helvetica"/>
                </a:rPr>
                <a:t>Feedback Loop</a:t>
              </a:r>
            </a:p>
          </p:txBody>
        </p:sp>
        <p:sp>
          <p:nvSpPr>
            <p:cNvPr id="41" name="Oval 40"/>
            <p:cNvSpPr/>
            <p:nvPr/>
          </p:nvSpPr>
          <p:spPr>
            <a:xfrm>
              <a:off x="2216689" y="4520503"/>
              <a:ext cx="1573496" cy="738133"/>
            </a:xfrm>
            <a:prstGeom prst="ellipse">
              <a:avLst/>
            </a:prstGeom>
            <a:noFill/>
            <a:ln w="57150" cmpd="sng">
              <a:solidFill>
                <a:srgbClr val="A326D9"/>
              </a:solidFill>
            </a:ln>
            <a:effectLst/>
          </p:spPr>
          <p:style>
            <a:lnRef idx="1">
              <a:schemeClr val="accent1"/>
            </a:lnRef>
            <a:fillRef idx="3">
              <a:schemeClr val="accent1"/>
            </a:fillRef>
            <a:effectRef idx="2">
              <a:schemeClr val="accent1"/>
            </a:effectRef>
            <a:fontRef idx="minor">
              <a:schemeClr val="lt1"/>
            </a:fontRef>
          </p:style>
          <p:txBody>
            <a:bodyPr anchor="ctr">
              <a:normAutofit fontScale="92500" lnSpcReduction="1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42" name="Oval 41"/>
            <p:cNvSpPr/>
            <p:nvPr/>
          </p:nvSpPr>
          <p:spPr>
            <a:xfrm>
              <a:off x="1385547" y="2340663"/>
              <a:ext cx="1593227" cy="770226"/>
            </a:xfrm>
            <a:prstGeom prst="ellipse">
              <a:avLst/>
            </a:prstGeom>
            <a:noFill/>
            <a:ln w="57150" cmpd="sng">
              <a:solidFill>
                <a:srgbClr val="A326D9"/>
              </a:solidFill>
            </a:ln>
            <a:effectLst/>
          </p:spPr>
          <p:style>
            <a:lnRef idx="1">
              <a:schemeClr val="accent1"/>
            </a:lnRef>
            <a:fillRef idx="3">
              <a:schemeClr val="accent1"/>
            </a:fillRef>
            <a:effectRef idx="2">
              <a:schemeClr val="accent1"/>
            </a:effectRef>
            <a:fontRef idx="minor">
              <a:schemeClr val="lt1"/>
            </a:fontRef>
          </p:style>
          <p:txBody>
            <a:bodyPr anchor="ctr">
              <a:normAutofit lnSpcReduction="1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43" name="TextBox 42"/>
            <p:cNvSpPr txBox="1"/>
            <p:nvPr/>
          </p:nvSpPr>
          <p:spPr>
            <a:xfrm>
              <a:off x="1600115" y="2357944"/>
              <a:ext cx="1218350" cy="461641"/>
            </a:xfrm>
            <a:prstGeom prst="rect">
              <a:avLst/>
            </a:prstGeom>
            <a:noFill/>
          </p:spPr>
          <p:txBody>
            <a:bodyPr>
              <a:normAutofit fontScale="70000" lnSpcReduction="20000"/>
            </a:bodyPr>
            <a:lstStyle/>
            <a:p>
              <a:pPr algn="ctr" defTabSz="456631" fontAlgn="auto">
                <a:spcBef>
                  <a:spcPts val="0"/>
                </a:spcBef>
                <a:spcAft>
                  <a:spcPts val="0"/>
                </a:spcAft>
                <a:defRPr/>
              </a:pPr>
              <a:r>
                <a:rPr lang="en-US" b="0" dirty="0">
                  <a:solidFill>
                    <a:prstClr val="black"/>
                  </a:solidFill>
                  <a:latin typeface="Helvetica"/>
                  <a:ea typeface="ＭＳ Ｐゴシック" charset="0"/>
                  <a:cs typeface="Helvetica"/>
                </a:rPr>
                <a:t>2-way consensus</a:t>
              </a:r>
            </a:p>
          </p:txBody>
        </p:sp>
        <p:cxnSp>
          <p:nvCxnSpPr>
            <p:cNvPr id="44" name="Elbow Connector 43"/>
            <p:cNvCxnSpPr/>
            <p:nvPr/>
          </p:nvCxnSpPr>
          <p:spPr>
            <a:xfrm rot="16200000" flipH="1">
              <a:off x="3054641" y="5804420"/>
              <a:ext cx="1219525" cy="429135"/>
            </a:xfrm>
            <a:prstGeom prst="bentConnector3">
              <a:avLst>
                <a:gd name="adj1" fmla="val 37500"/>
              </a:avLst>
            </a:prstGeom>
            <a:ln w="38100" cap="flat" cmpd="dbl"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991270" y="4340289"/>
              <a:ext cx="722625" cy="308585"/>
            </a:xfrm>
            <a:prstGeom prst="rect">
              <a:avLst/>
            </a:prstGeom>
            <a:noFill/>
          </p:spPr>
          <p:txBody>
            <a:bodyPr wrap="none">
              <a:normAutofit fontScale="55000" lnSpcReduction="20000"/>
            </a:bodyPr>
            <a:lstStyle/>
            <a:p>
              <a:pPr defTabSz="456631" fontAlgn="auto">
                <a:spcBef>
                  <a:spcPts val="0"/>
                </a:spcBef>
                <a:spcAft>
                  <a:spcPts val="0"/>
                </a:spcAft>
                <a:defRPr/>
              </a:pPr>
              <a:r>
                <a:rPr lang="en-US" sz="1400" b="0" dirty="0">
                  <a:solidFill>
                    <a:prstClr val="black"/>
                  </a:solidFill>
                  <a:latin typeface="Helvetica"/>
                  <a:ea typeface="ＭＳ Ｐゴシック" charset="0"/>
                  <a:cs typeface="Helvetica"/>
                </a:rPr>
                <a:t>1000G</a:t>
              </a:r>
              <a:endParaRPr lang="en-US" sz="1400" b="0" dirty="0">
                <a:solidFill>
                  <a:prstClr val="black"/>
                </a:solidFill>
                <a:latin typeface="Helvetica"/>
                <a:ea typeface="ＭＳ Ｐゴシック" charset="0"/>
                <a:cs typeface="ＭＳ Ｐゴシック" charset="0"/>
              </a:endParaRPr>
            </a:p>
          </p:txBody>
        </p:sp>
        <p:sp>
          <p:nvSpPr>
            <p:cNvPr id="46" name="TextBox 45"/>
            <p:cNvSpPr txBox="1"/>
            <p:nvPr/>
          </p:nvSpPr>
          <p:spPr>
            <a:xfrm>
              <a:off x="5829810" y="4340289"/>
              <a:ext cx="951990" cy="308585"/>
            </a:xfrm>
            <a:prstGeom prst="rect">
              <a:avLst/>
            </a:prstGeom>
            <a:noFill/>
          </p:spPr>
          <p:txBody>
            <a:bodyPr wrap="none">
              <a:normAutofit fontScale="55000" lnSpcReduction="20000"/>
            </a:bodyPr>
            <a:lstStyle/>
            <a:p>
              <a:pPr defTabSz="456631" fontAlgn="auto">
                <a:spcBef>
                  <a:spcPts val="0"/>
                </a:spcBef>
                <a:spcAft>
                  <a:spcPts val="0"/>
                </a:spcAft>
                <a:defRPr/>
              </a:pPr>
              <a:r>
                <a:rPr lang="en-US" sz="1400" b="0" dirty="0">
                  <a:solidFill>
                    <a:prstClr val="black"/>
                  </a:solidFill>
                  <a:latin typeface="Helvetica"/>
                  <a:ea typeface="ＭＳ Ｐゴシック" charset="0"/>
                  <a:cs typeface="Helvetica"/>
                </a:rPr>
                <a:t>ENCODE</a:t>
              </a:r>
              <a:endParaRPr lang="en-US" sz="1400" b="0" dirty="0">
                <a:solidFill>
                  <a:prstClr val="black"/>
                </a:solidFill>
                <a:latin typeface="Helvetica"/>
                <a:ea typeface="ＭＳ Ｐゴシック" charset="0"/>
                <a:cs typeface="ＭＳ Ｐゴシック" charset="0"/>
              </a:endParaRPr>
            </a:p>
          </p:txBody>
        </p:sp>
        <p:sp>
          <p:nvSpPr>
            <p:cNvPr id="47" name="TextBox 46"/>
            <p:cNvSpPr txBox="1"/>
            <p:nvPr/>
          </p:nvSpPr>
          <p:spPr>
            <a:xfrm>
              <a:off x="4031882" y="531126"/>
              <a:ext cx="821275" cy="306116"/>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14,206</a:t>
              </a:r>
              <a:endParaRPr lang="en-US" sz="1400" b="0" dirty="0">
                <a:solidFill>
                  <a:prstClr val="black"/>
                </a:solidFill>
                <a:latin typeface="Arial"/>
                <a:ea typeface="ＭＳ Ｐゴシック" charset="0"/>
                <a:cs typeface="Arial"/>
              </a:endParaRPr>
            </a:p>
          </p:txBody>
        </p:sp>
        <p:sp>
          <p:nvSpPr>
            <p:cNvPr id="48" name="TextBox 47"/>
            <p:cNvSpPr txBox="1"/>
            <p:nvPr/>
          </p:nvSpPr>
          <p:spPr>
            <a:xfrm>
              <a:off x="1084659" y="531126"/>
              <a:ext cx="821277" cy="306116"/>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16,653</a:t>
              </a:r>
              <a:endParaRPr lang="en-US" sz="1400" b="0" dirty="0">
                <a:solidFill>
                  <a:prstClr val="black"/>
                </a:solidFill>
                <a:latin typeface="Arial"/>
                <a:ea typeface="ＭＳ Ｐゴシック" charset="0"/>
                <a:cs typeface="Arial"/>
              </a:endParaRPr>
            </a:p>
          </p:txBody>
        </p:sp>
        <p:sp>
          <p:nvSpPr>
            <p:cNvPr id="49" name="TextBox 48"/>
            <p:cNvSpPr txBox="1"/>
            <p:nvPr/>
          </p:nvSpPr>
          <p:spPr>
            <a:xfrm>
              <a:off x="2581700" y="528656"/>
              <a:ext cx="821275"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14,520</a:t>
              </a:r>
              <a:endParaRPr lang="en-US" sz="1400" b="0" dirty="0">
                <a:solidFill>
                  <a:prstClr val="black"/>
                </a:solidFill>
                <a:latin typeface="Arial"/>
                <a:ea typeface="ＭＳ Ｐゴシック" charset="0"/>
                <a:cs typeface="Arial"/>
              </a:endParaRPr>
            </a:p>
          </p:txBody>
        </p:sp>
        <p:sp>
          <p:nvSpPr>
            <p:cNvPr id="50" name="TextBox 49"/>
            <p:cNvSpPr txBox="1"/>
            <p:nvPr/>
          </p:nvSpPr>
          <p:spPr>
            <a:xfrm>
              <a:off x="1905936" y="2718371"/>
              <a:ext cx="752219" cy="308583"/>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9,772</a:t>
              </a:r>
              <a:endParaRPr lang="en-US" sz="1400" b="0" dirty="0">
                <a:solidFill>
                  <a:prstClr val="black"/>
                </a:solidFill>
                <a:latin typeface="Arial"/>
                <a:ea typeface="ＭＳ Ｐゴシック" charset="0"/>
                <a:cs typeface="Arial"/>
              </a:endParaRPr>
            </a:p>
          </p:txBody>
        </p:sp>
        <p:sp>
          <p:nvSpPr>
            <p:cNvPr id="51" name="TextBox 50"/>
            <p:cNvSpPr txBox="1"/>
            <p:nvPr/>
          </p:nvSpPr>
          <p:spPr>
            <a:xfrm>
              <a:off x="3057695" y="4873522"/>
              <a:ext cx="752221"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8,859</a:t>
              </a:r>
              <a:endParaRPr lang="en-US" sz="1400" b="0" dirty="0">
                <a:solidFill>
                  <a:prstClr val="black"/>
                </a:solidFill>
                <a:latin typeface="Arial"/>
                <a:ea typeface="ＭＳ Ｐゴシック" charset="0"/>
                <a:cs typeface="Arial"/>
              </a:endParaRPr>
            </a:p>
          </p:txBody>
        </p:sp>
        <p:sp>
          <p:nvSpPr>
            <p:cNvPr id="52" name="TextBox 51"/>
            <p:cNvSpPr txBox="1"/>
            <p:nvPr/>
          </p:nvSpPr>
          <p:spPr>
            <a:xfrm>
              <a:off x="3878972" y="4873522"/>
              <a:ext cx="754686"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5,347</a:t>
              </a:r>
              <a:endParaRPr lang="en-US" sz="1400" b="0" dirty="0">
                <a:solidFill>
                  <a:prstClr val="black"/>
                </a:solidFill>
                <a:latin typeface="Arial"/>
                <a:ea typeface="ＭＳ Ｐゴシック" charset="0"/>
                <a:cs typeface="Arial"/>
              </a:endParaRPr>
            </a:p>
          </p:txBody>
        </p:sp>
        <p:sp>
          <p:nvSpPr>
            <p:cNvPr id="53" name="TextBox 52"/>
            <p:cNvSpPr txBox="1"/>
            <p:nvPr/>
          </p:nvSpPr>
          <p:spPr>
            <a:xfrm>
              <a:off x="2369599" y="4873522"/>
              <a:ext cx="754686"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913</a:t>
              </a:r>
              <a:endParaRPr lang="en-US" sz="1400" b="0" dirty="0">
                <a:solidFill>
                  <a:prstClr val="black"/>
                </a:solidFill>
                <a:latin typeface="Arial"/>
                <a:ea typeface="ＭＳ Ｐゴシック" charset="0"/>
                <a:cs typeface="Arial"/>
              </a:endParaRPr>
            </a:p>
          </p:txBody>
        </p:sp>
        <p:cxnSp>
          <p:nvCxnSpPr>
            <p:cNvPr id="54" name="Elbow Connector 53"/>
            <p:cNvCxnSpPr/>
            <p:nvPr/>
          </p:nvCxnSpPr>
          <p:spPr>
            <a:xfrm rot="10800000" flipV="1">
              <a:off x="1970059" y="5868399"/>
              <a:ext cx="1479777" cy="718383"/>
            </a:xfrm>
            <a:prstGeom prst="bentConnector2">
              <a:avLst/>
            </a:prstGeom>
            <a:ln w="38100" cap="flat" cmpd="dbl"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55" name="TextBox 180"/>
            <p:cNvSpPr txBox="1"/>
            <p:nvPr/>
          </p:nvSpPr>
          <p:spPr>
            <a:xfrm>
              <a:off x="1185777" y="6628750"/>
              <a:ext cx="1482243" cy="609762"/>
            </a:xfrm>
            <a:prstGeom prst="rect">
              <a:avLst/>
            </a:prstGeom>
            <a:noFill/>
            <a:ln>
              <a:noFill/>
            </a:ln>
            <a:effectLst/>
          </p:spPr>
          <p:txBody>
            <a:bodyPr>
              <a:normAutofit fontScale="70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dirty="0">
                  <a:solidFill>
                    <a:prstClr val="black"/>
                  </a:solidFill>
                  <a:latin typeface="Helvetica"/>
                  <a:cs typeface="Helvetica"/>
                </a:rPr>
                <a:t>Polymorphic</a:t>
              </a:r>
            </a:p>
            <a:p>
              <a:pPr algn="ctr" fontAlgn="auto">
                <a:spcBef>
                  <a:spcPts val="0"/>
                </a:spcBef>
                <a:spcAft>
                  <a:spcPts val="0"/>
                </a:spcAft>
                <a:defRPr/>
              </a:pPr>
              <a:r>
                <a:rPr lang="en-US" sz="1200" dirty="0">
                  <a:solidFill>
                    <a:prstClr val="black"/>
                  </a:solidFill>
                  <a:latin typeface="Helvetica"/>
                  <a:cs typeface="Helvetica"/>
                </a:rPr>
                <a:t>Pseudogenes</a:t>
              </a:r>
              <a:br>
                <a:rPr lang="en-US" sz="1200" dirty="0">
                  <a:solidFill>
                    <a:prstClr val="black"/>
                  </a:solidFill>
                  <a:latin typeface="Helvetica"/>
                  <a:cs typeface="Helvetica"/>
                </a:rPr>
              </a:br>
              <a:r>
                <a:rPr lang="en-US" sz="1200" b="0" dirty="0">
                  <a:solidFill>
                    <a:prstClr val="black"/>
                  </a:solidFill>
                  <a:latin typeface="Helvetica"/>
                  <a:cs typeface="Helvetica"/>
                </a:rPr>
                <a:t>45</a:t>
              </a:r>
            </a:p>
          </p:txBody>
        </p:sp>
        <p:cxnSp>
          <p:nvCxnSpPr>
            <p:cNvPr id="56" name="Elbow Connector 55"/>
            <p:cNvCxnSpPr/>
            <p:nvPr/>
          </p:nvCxnSpPr>
          <p:spPr>
            <a:xfrm rot="16200000" flipH="1">
              <a:off x="4432319" y="7212793"/>
              <a:ext cx="698634" cy="419270"/>
            </a:xfrm>
            <a:prstGeom prst="bentConnector3">
              <a:avLst>
                <a:gd name="adj1" fmla="val 986"/>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426041" name="Group 56"/>
            <p:cNvGrpSpPr>
              <a:grpSpLocks/>
            </p:cNvGrpSpPr>
            <p:nvPr/>
          </p:nvGrpSpPr>
          <p:grpSpPr bwMode="auto">
            <a:xfrm>
              <a:off x="5334000" y="4643922"/>
              <a:ext cx="1341838" cy="461478"/>
              <a:chOff x="5374329" y="4643855"/>
              <a:chExt cx="1341838" cy="461478"/>
            </a:xfrm>
          </p:grpSpPr>
          <p:sp>
            <p:nvSpPr>
              <p:cNvPr id="71" name="32-Point Star 70"/>
              <p:cNvSpPr/>
              <p:nvPr/>
            </p:nvSpPr>
            <p:spPr>
              <a:xfrm>
                <a:off x="6203089" y="4643869"/>
                <a:ext cx="512989" cy="461641"/>
              </a:xfrm>
              <a:prstGeom prst="star32">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72" name="Isosceles Triangle 71"/>
              <p:cNvSpPr/>
              <p:nvPr/>
            </p:nvSpPr>
            <p:spPr>
              <a:xfrm rot="16200000">
                <a:off x="5319970" y="4703250"/>
                <a:ext cx="385113" cy="276225"/>
              </a:xfrm>
              <a:prstGeom prst="triangl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grpSp>
        <p:sp>
          <p:nvSpPr>
            <p:cNvPr id="58" name="Rectangle 57"/>
            <p:cNvSpPr/>
            <p:nvPr/>
          </p:nvSpPr>
          <p:spPr>
            <a:xfrm>
              <a:off x="4673119" y="7771745"/>
              <a:ext cx="1489642" cy="992407"/>
            </a:xfrm>
            <a:prstGeom prst="rect">
              <a:avLst/>
            </a:prstGeom>
            <a:pattFill prst="openDmnd">
              <a:fgClr>
                <a:schemeClr val="bg1">
                  <a:lumMod val="85000"/>
                </a:schemeClr>
              </a:fgClr>
              <a:bgClr>
                <a:prstClr val="white"/>
              </a:bgClr>
            </a:pattFill>
            <a:ln w="76200" cmpd="tri">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59" name="TextBox 180"/>
            <p:cNvSpPr txBox="1"/>
            <p:nvPr/>
          </p:nvSpPr>
          <p:spPr>
            <a:xfrm>
              <a:off x="3047829" y="6725028"/>
              <a:ext cx="1479777" cy="1019563"/>
            </a:xfrm>
            <a:prstGeom prst="rect">
              <a:avLst/>
            </a:prstGeom>
            <a:noFill/>
            <a:ln>
              <a:noFill/>
            </a:ln>
            <a:effectLst/>
          </p:spPr>
          <p:txBody>
            <a:bodyPr>
              <a:normAutofit fontScale="5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3300" dirty="0" smtClean="0">
                  <a:solidFill>
                    <a:prstClr val="black"/>
                  </a:solidFill>
                  <a:latin typeface="Helvetica"/>
                  <a:cs typeface="Helvetica"/>
                </a:rPr>
                <a:t>14,161</a:t>
              </a:r>
              <a:endParaRPr lang="en-US" sz="3300" dirty="0">
                <a:solidFill>
                  <a:prstClr val="black"/>
                </a:solidFill>
                <a:latin typeface="Helvetica"/>
                <a:cs typeface="Helvetica"/>
              </a:endParaRPr>
            </a:p>
            <a:p>
              <a:pPr algn="ctr" fontAlgn="auto">
                <a:spcBef>
                  <a:spcPts val="0"/>
                </a:spcBef>
                <a:spcAft>
                  <a:spcPts val="0"/>
                </a:spcAft>
                <a:defRPr/>
              </a:pPr>
              <a:endParaRPr lang="en-US" sz="1200" b="0" dirty="0">
                <a:solidFill>
                  <a:prstClr val="black"/>
                </a:solidFill>
                <a:latin typeface="Helvetica"/>
                <a:cs typeface="Helvetica"/>
              </a:endParaRPr>
            </a:p>
            <a:p>
              <a:pPr algn="ctr" fontAlgn="auto">
                <a:spcBef>
                  <a:spcPts val="0"/>
                </a:spcBef>
                <a:spcAft>
                  <a:spcPts val="0"/>
                </a:spcAft>
                <a:defRPr/>
              </a:pPr>
              <a:r>
                <a:rPr lang="en-US" sz="1200" b="0" dirty="0">
                  <a:solidFill>
                    <a:prstClr val="black"/>
                  </a:solidFill>
                  <a:latin typeface="Helvetica"/>
                  <a:cs typeface="Helvetica"/>
                </a:rPr>
                <a:t> 8,814 level 1</a:t>
              </a:r>
            </a:p>
            <a:p>
              <a:pPr algn="ctr" fontAlgn="auto">
                <a:spcBef>
                  <a:spcPts val="0"/>
                </a:spcBef>
                <a:spcAft>
                  <a:spcPts val="0"/>
                </a:spcAft>
                <a:defRPr/>
              </a:pPr>
              <a:r>
                <a:rPr lang="en-US" sz="1200" b="0" dirty="0">
                  <a:solidFill>
                    <a:prstClr val="black"/>
                  </a:solidFill>
                  <a:latin typeface="Helvetica"/>
                  <a:cs typeface="Helvetica"/>
                </a:rPr>
                <a:t> 5,347 level 2&amp;3</a:t>
              </a:r>
            </a:p>
            <a:p>
              <a:pPr algn="ctr" fontAlgn="auto">
                <a:spcBef>
                  <a:spcPts val="0"/>
                </a:spcBef>
                <a:spcAft>
                  <a:spcPts val="0"/>
                </a:spcAft>
                <a:defRPr/>
              </a:pPr>
              <a:endParaRPr lang="en-US" sz="1200" dirty="0">
                <a:solidFill>
                  <a:prstClr val="black"/>
                </a:solidFill>
                <a:latin typeface="Helvetica"/>
                <a:cs typeface="Helvetica"/>
              </a:endParaRPr>
            </a:p>
          </p:txBody>
        </p:sp>
        <p:sp>
          <p:nvSpPr>
            <p:cNvPr id="60" name="TextBox 180"/>
            <p:cNvSpPr txBox="1"/>
            <p:nvPr/>
          </p:nvSpPr>
          <p:spPr>
            <a:xfrm>
              <a:off x="4690382" y="7811244"/>
              <a:ext cx="1482244" cy="952908"/>
            </a:xfrm>
            <a:prstGeom prst="rect">
              <a:avLst/>
            </a:prstGeom>
            <a:noFill/>
            <a:ln>
              <a:noFill/>
            </a:ln>
            <a:effectLst/>
          </p:spPr>
          <p:txBody>
            <a:bodyPr>
              <a:normAutofit fontScale="8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dirty="0" err="1">
                  <a:solidFill>
                    <a:prstClr val="black"/>
                  </a:solidFill>
                  <a:latin typeface="Helvetica"/>
                  <a:cs typeface="Helvetica"/>
                </a:rPr>
                <a:t>Pseudogene</a:t>
              </a:r>
              <a:r>
                <a:rPr lang="en-US" sz="1200" dirty="0">
                  <a:solidFill>
                    <a:prstClr val="black"/>
                  </a:solidFill>
                  <a:latin typeface="Helvetica"/>
                  <a:cs typeface="Helvetica"/>
                </a:rPr>
                <a:t> Decoration</a:t>
              </a:r>
            </a:p>
            <a:p>
              <a:pPr algn="ctr" fontAlgn="auto">
                <a:spcBef>
                  <a:spcPts val="0"/>
                </a:spcBef>
                <a:spcAft>
                  <a:spcPts val="0"/>
                </a:spcAft>
                <a:defRPr/>
              </a:pPr>
              <a:r>
                <a:rPr lang="en-US" sz="1200" dirty="0">
                  <a:solidFill>
                    <a:prstClr val="black"/>
                  </a:solidFill>
                  <a:latin typeface="Helvetica"/>
                  <a:cs typeface="Helvetica"/>
                </a:rPr>
                <a:t>Resource</a:t>
              </a:r>
            </a:p>
            <a:p>
              <a:pPr algn="ctr" fontAlgn="auto">
                <a:spcBef>
                  <a:spcPts val="0"/>
                </a:spcBef>
                <a:spcAft>
                  <a:spcPts val="0"/>
                </a:spcAft>
                <a:defRPr/>
              </a:pPr>
              <a:r>
                <a:rPr lang="en-US" sz="1200" b="0" dirty="0" smtClean="0">
                  <a:solidFill>
                    <a:prstClr val="black"/>
                  </a:solidFill>
                  <a:latin typeface="Helvetica"/>
                  <a:cs typeface="Helvetica"/>
                </a:rPr>
                <a:t>12,358</a:t>
              </a:r>
            </a:p>
            <a:p>
              <a:pPr algn="ctr" fontAlgn="auto">
                <a:spcBef>
                  <a:spcPts val="0"/>
                </a:spcBef>
                <a:spcAft>
                  <a:spcPts val="0"/>
                </a:spcAft>
                <a:defRPr/>
              </a:pPr>
              <a:endParaRPr lang="en-US" sz="1200" dirty="0">
                <a:solidFill>
                  <a:prstClr val="black"/>
                </a:solidFill>
                <a:latin typeface="Helvetica"/>
                <a:cs typeface="Helvetica"/>
              </a:endParaRPr>
            </a:p>
          </p:txBody>
        </p:sp>
        <p:sp>
          <p:nvSpPr>
            <p:cNvPr id="61" name="TextBox 60"/>
            <p:cNvSpPr txBox="1"/>
            <p:nvPr/>
          </p:nvSpPr>
          <p:spPr>
            <a:xfrm>
              <a:off x="2293143" y="4572344"/>
              <a:ext cx="831142" cy="367833"/>
            </a:xfrm>
            <a:prstGeom prst="rect">
              <a:avLst/>
            </a:prstGeom>
            <a:noFill/>
          </p:spPr>
          <p:txBody>
            <a:bodyPr>
              <a:normAutofit fontScale="55000" lnSpcReduction="20000"/>
            </a:bodyPr>
            <a:lstStyle/>
            <a:p>
              <a:pPr defTabSz="456631" fontAlgn="auto">
                <a:spcBef>
                  <a:spcPts val="0"/>
                </a:spcBef>
                <a:spcAft>
                  <a:spcPts val="0"/>
                </a:spcAft>
                <a:defRPr/>
              </a:pPr>
              <a:r>
                <a:rPr lang="en-GB" sz="1800" dirty="0">
                  <a:solidFill>
                    <a:prstClr val="black"/>
                  </a:solidFill>
                  <a:latin typeface="Symbol" charset="2"/>
                  <a:ea typeface="ＭＳ Ｐゴシック" charset="0"/>
                  <a:cs typeface="Symbol" charset="2"/>
                </a:rPr>
                <a:t>D</a:t>
              </a:r>
              <a:r>
                <a:rPr lang="en-GB" dirty="0">
                  <a:solidFill>
                    <a:prstClr val="black"/>
                  </a:solidFill>
                  <a:latin typeface="Helvetica"/>
                  <a:ea typeface="ＭＳ Ｐゴシック" charset="0"/>
                  <a:cs typeface="Helvetica"/>
                </a:rPr>
                <a:t>2-way</a:t>
              </a:r>
              <a:endParaRPr lang="en-US" dirty="0">
                <a:solidFill>
                  <a:prstClr val="black"/>
                </a:solidFill>
                <a:latin typeface="Helvetica"/>
                <a:ea typeface="ＭＳ Ｐゴシック" charset="0"/>
                <a:cs typeface="Helvetica"/>
              </a:endParaRPr>
            </a:p>
          </p:txBody>
        </p:sp>
        <p:cxnSp>
          <p:nvCxnSpPr>
            <p:cNvPr id="62" name="Elbow Connector 61"/>
            <p:cNvCxnSpPr>
              <a:stCxn id="26" idx="3"/>
              <a:endCxn id="30" idx="0"/>
            </p:cNvCxnSpPr>
            <p:nvPr/>
          </p:nvCxnSpPr>
          <p:spPr>
            <a:xfrm rot="5400000">
              <a:off x="2483970" y="2486608"/>
              <a:ext cx="3204339" cy="606709"/>
            </a:xfrm>
            <a:prstGeom prst="bentConnector3">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Elbow Connector 62"/>
            <p:cNvCxnSpPr>
              <a:stCxn id="42" idx="4"/>
            </p:cNvCxnSpPr>
            <p:nvPr/>
          </p:nvCxnSpPr>
          <p:spPr>
            <a:xfrm rot="16200000" flipH="1">
              <a:off x="1757277" y="3535773"/>
              <a:ext cx="1409614" cy="559848"/>
            </a:xfrm>
            <a:prstGeom prst="bentConnector3">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5472198" y="4932771"/>
              <a:ext cx="0" cy="2838975"/>
            </a:xfrm>
            <a:prstGeom prst="straightConnector1">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Elbow Connector 67"/>
            <p:cNvCxnSpPr>
              <a:stCxn id="71" idx="2"/>
            </p:cNvCxnSpPr>
            <p:nvPr/>
          </p:nvCxnSpPr>
          <p:spPr>
            <a:xfrm rot="5400000">
              <a:off x="4848174" y="6200664"/>
              <a:ext cx="2666168" cy="475996"/>
            </a:xfrm>
            <a:prstGeom prst="bentConnector3">
              <a:avLst>
                <a:gd name="adj1" fmla="val 74286"/>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 name="Can 2"/>
          <p:cNvSpPr/>
          <p:nvPr/>
        </p:nvSpPr>
        <p:spPr>
          <a:xfrm>
            <a:off x="593725" y="1282700"/>
            <a:ext cx="3429000" cy="5164138"/>
          </a:xfrm>
          <a:prstGeom prst="can">
            <a:avLst>
              <a:gd name="adj" fmla="val 14372"/>
            </a:avLst>
          </a:prstGeom>
          <a:solidFill>
            <a:srgbClr val="3366FF">
              <a:alpha val="14000"/>
            </a:srgbClr>
          </a:solidFill>
          <a:ln w="3175" cmpd="sng">
            <a:solidFill>
              <a:srgbClr val="0000FF"/>
            </a:solidFill>
            <a:prstDash val="solid"/>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31" fontAlgn="auto">
              <a:spcBef>
                <a:spcPts val="0"/>
              </a:spcBef>
              <a:spcAft>
                <a:spcPts val="0"/>
              </a:spcAft>
              <a:defRPr/>
            </a:pPr>
            <a:endParaRPr lang="en-US" sz="1800" b="0" dirty="0">
              <a:solidFill>
                <a:prstClr val="white"/>
              </a:solidFill>
              <a:latin typeface="Helvetica"/>
            </a:endParaRPr>
          </a:p>
        </p:txBody>
      </p:sp>
      <p:sp>
        <p:nvSpPr>
          <p:cNvPr id="426004" name="TextBox 4"/>
          <p:cNvSpPr txBox="1">
            <a:spLocks noChangeArrowheads="1"/>
          </p:cNvSpPr>
          <p:nvPr/>
        </p:nvSpPr>
        <p:spPr bwMode="auto">
          <a:xfrm>
            <a:off x="3751263" y="6519863"/>
            <a:ext cx="31877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r>
              <a:rPr lang="en-US" altLang="en-US" b="0">
                <a:solidFill>
                  <a:srgbClr val="BFBFBF"/>
                </a:solidFill>
                <a:latin typeface="Helvetica" charset="0"/>
              </a:rPr>
              <a:t>[Pei et al., GenomeBiology (2012, 13:</a:t>
            </a:r>
            <a:r>
              <a:rPr lang="en-US" altLang="en-US">
                <a:solidFill>
                  <a:srgbClr val="BFBFBF"/>
                </a:solidFill>
                <a:latin typeface="Helvetica" charset="0"/>
              </a:rPr>
              <a:t>R51</a:t>
            </a:r>
            <a:r>
              <a:rPr lang="en-US" altLang="en-US" b="0">
                <a:solidFill>
                  <a:srgbClr val="BFBFBF"/>
                </a:solidFill>
                <a:latin typeface="Helvetica" charset="0"/>
              </a:rPr>
              <a:t>)]</a:t>
            </a:r>
          </a:p>
        </p:txBody>
      </p:sp>
    </p:spTree>
  </p:cSld>
  <p:clrMapOvr>
    <a:masterClrMapping/>
  </p:clrMapOvr>
  <p:transition spd="slow" advTm="47527"/>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2"/>
          <p:cNvSpPr>
            <a:spLocks noGrp="1" noChangeArrowheads="1"/>
          </p:cNvSpPr>
          <p:nvPr>
            <p:ph type="title"/>
          </p:nvPr>
        </p:nvSpPr>
        <p:spPr>
          <a:xfrm>
            <a:off x="225425" y="269875"/>
            <a:ext cx="3602038" cy="1143000"/>
          </a:xfrm>
        </p:spPr>
        <p:txBody>
          <a:bodyPr/>
          <a:lstStyle/>
          <a:p>
            <a:r>
              <a:rPr lang="en-US" altLang="en-US" sz="2400">
                <a:ea typeface="ＭＳ Ｐゴシック" charset="-128"/>
              </a:rPr>
              <a:t>EX: Number of pseudogenes for each glycolytic enzyme</a:t>
            </a:r>
          </a:p>
        </p:txBody>
      </p:sp>
      <p:pic>
        <p:nvPicPr>
          <p:cNvPr id="427010" name="Picture 4"/>
          <p:cNvPicPr>
            <a:picLocks noChangeAspect="1" noChangeArrowheads="1"/>
          </p:cNvPicPr>
          <p:nvPr/>
        </p:nvPicPr>
        <p:blipFill>
          <a:blip r:embed="rId3">
            <a:extLst>
              <a:ext uri="{28A0092B-C50C-407E-A947-70E740481C1C}">
                <a14:useLocalDpi xmlns:a14="http://schemas.microsoft.com/office/drawing/2010/main" val="0"/>
              </a:ext>
            </a:extLst>
          </a:blip>
          <a:srcRect l="969"/>
          <a:stretch>
            <a:fillRect/>
          </a:stretch>
        </p:blipFill>
        <p:spPr bwMode="auto">
          <a:xfrm>
            <a:off x="0" y="3565525"/>
            <a:ext cx="8929688" cy="3275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7011" name="Rectangle 6"/>
          <p:cNvSpPr>
            <a:spLocks noChangeArrowheads="1"/>
          </p:cNvSpPr>
          <p:nvPr/>
        </p:nvSpPr>
        <p:spPr bwMode="auto">
          <a:xfrm>
            <a:off x="147638" y="3327400"/>
            <a:ext cx="168116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rPr>
              <a:t>Processed/Duplicated</a:t>
            </a:r>
          </a:p>
        </p:txBody>
      </p:sp>
      <p:sp>
        <p:nvSpPr>
          <p:cNvPr id="427012" name="TextBox 6"/>
          <p:cNvSpPr txBox="1">
            <a:spLocks noChangeArrowheads="1"/>
          </p:cNvSpPr>
          <p:nvPr/>
        </p:nvSpPr>
        <p:spPr bwMode="auto">
          <a:xfrm>
            <a:off x="804863" y="1644650"/>
            <a:ext cx="24447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606060"/>
                </a:solidFill>
              </a:rPr>
              <a:t>[Liu et al. BMC Genomics ('09)]</a:t>
            </a:r>
          </a:p>
        </p:txBody>
      </p:sp>
      <p:pic>
        <p:nvPicPr>
          <p:cNvPr id="427013" name="Picture 4"/>
          <p:cNvPicPr>
            <a:picLocks noChangeAspect="1" noChangeArrowheads="1"/>
          </p:cNvPicPr>
          <p:nvPr/>
        </p:nvPicPr>
        <p:blipFill>
          <a:blip r:embed="rId4">
            <a:grayscl/>
            <a:extLst>
              <a:ext uri="{28A0092B-C50C-407E-A947-70E740481C1C}">
                <a14:useLocalDpi xmlns:a14="http://schemas.microsoft.com/office/drawing/2010/main" val="0"/>
              </a:ext>
            </a:extLst>
          </a:blip>
          <a:srcRect l="7365" t="11658" r="9961" b="9586"/>
          <a:stretch>
            <a:fillRect/>
          </a:stretch>
        </p:blipFill>
        <p:spPr bwMode="auto">
          <a:xfrm>
            <a:off x="4105275" y="0"/>
            <a:ext cx="5038725" cy="360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7014" name="Picture 22" descr="gapd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7963" y="2130425"/>
            <a:ext cx="1174750" cy="117475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427015" name="TextBox 11"/>
          <p:cNvSpPr txBox="1">
            <a:spLocks noChangeArrowheads="1"/>
          </p:cNvSpPr>
          <p:nvPr/>
        </p:nvSpPr>
        <p:spPr bwMode="auto">
          <a:xfrm>
            <a:off x="5167313" y="276701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GAPDH</a:t>
            </a:r>
            <a:endParaRPr lang="en-US" altLang="en-US" sz="1400">
              <a:solidFill>
                <a:srgbClr val="000000"/>
              </a:solidFill>
            </a:endParaRPr>
          </a:p>
        </p:txBody>
      </p:sp>
      <p:sp>
        <p:nvSpPr>
          <p:cNvPr id="427016" name="TextBox 12"/>
          <p:cNvSpPr txBox="1">
            <a:spLocks noChangeArrowheads="1"/>
          </p:cNvSpPr>
          <p:nvPr/>
        </p:nvSpPr>
        <p:spPr bwMode="auto">
          <a:xfrm>
            <a:off x="157163" y="507206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GAPDH</a:t>
            </a:r>
          </a:p>
        </p:txBody>
      </p:sp>
      <p:sp>
        <p:nvSpPr>
          <p:cNvPr id="427017" name="Rectangle 13"/>
          <p:cNvSpPr>
            <a:spLocks noChangeArrowheads="1"/>
          </p:cNvSpPr>
          <p:nvPr/>
        </p:nvSpPr>
        <p:spPr bwMode="auto">
          <a:xfrm>
            <a:off x="1087438" y="5075238"/>
            <a:ext cx="3252787" cy="269875"/>
          </a:xfrm>
          <a:prstGeom prst="rect">
            <a:avLst/>
          </a:prstGeom>
          <a:noFill/>
          <a:ln w="190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320" tIns="45663" rIns="91320" bIns="45663"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endParaRPr>
          </a:p>
        </p:txBody>
      </p:sp>
      <p:sp>
        <p:nvSpPr>
          <p:cNvPr id="427018" name="TextBox 14"/>
          <p:cNvSpPr txBox="1">
            <a:spLocks noChangeArrowheads="1"/>
          </p:cNvSpPr>
          <p:nvPr/>
        </p:nvSpPr>
        <p:spPr bwMode="auto">
          <a:xfrm>
            <a:off x="147638" y="2111375"/>
            <a:ext cx="2417762" cy="1200150"/>
          </a:xfrm>
          <a:prstGeom prst="rect">
            <a:avLst/>
          </a:prstGeom>
          <a:solidFill>
            <a:schemeClr val="bg1"/>
          </a:solidFill>
          <a:ln w="38100">
            <a:solidFill>
              <a:srgbClr val="FF0000"/>
            </a:solidFill>
            <a:miter lim="800000"/>
            <a:headEnd/>
            <a:tailEnd/>
          </a:ln>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Large numbers of processed GAPDH pseudogenes in mammals comprise one of the biggest families but numbers not obviously correlated with mRNA abundance.</a:t>
            </a:r>
          </a:p>
        </p:txBody>
      </p:sp>
    </p:spTree>
  </p:cSld>
  <p:clrMapOvr>
    <a:masterClrMapping/>
  </p:clrMapOvr>
  <p:transition advTm="19766"/>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
          <p:cNvSpPr>
            <a:spLocks noGrp="1" noChangeArrowheads="1"/>
          </p:cNvSpPr>
          <p:nvPr>
            <p:ph type="title"/>
          </p:nvPr>
        </p:nvSpPr>
        <p:spPr>
          <a:xfrm>
            <a:off x="225425" y="269875"/>
            <a:ext cx="3602038" cy="1143000"/>
          </a:xfrm>
        </p:spPr>
        <p:txBody>
          <a:bodyPr/>
          <a:lstStyle/>
          <a:p>
            <a:r>
              <a:rPr lang="en-US" altLang="en-US" sz="2400">
                <a:ea typeface="ＭＳ Ｐゴシック" charset="-128"/>
              </a:rPr>
              <a:t>EX: Number of pseudogenes for each glycolytic enzyme</a:t>
            </a:r>
          </a:p>
        </p:txBody>
      </p:sp>
      <p:pic>
        <p:nvPicPr>
          <p:cNvPr id="429058" name="Picture 4"/>
          <p:cNvPicPr>
            <a:picLocks noChangeAspect="1" noChangeArrowheads="1"/>
          </p:cNvPicPr>
          <p:nvPr/>
        </p:nvPicPr>
        <p:blipFill>
          <a:blip r:embed="rId3">
            <a:extLst>
              <a:ext uri="{28A0092B-C50C-407E-A947-70E740481C1C}">
                <a14:useLocalDpi xmlns:a14="http://schemas.microsoft.com/office/drawing/2010/main" val="0"/>
              </a:ext>
            </a:extLst>
          </a:blip>
          <a:srcRect l="969"/>
          <a:stretch>
            <a:fillRect/>
          </a:stretch>
        </p:blipFill>
        <p:spPr bwMode="auto">
          <a:xfrm>
            <a:off x="0" y="3565525"/>
            <a:ext cx="8929688" cy="3275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9059" name="Rectangle 6"/>
          <p:cNvSpPr>
            <a:spLocks noChangeArrowheads="1"/>
          </p:cNvSpPr>
          <p:nvPr/>
        </p:nvSpPr>
        <p:spPr bwMode="auto">
          <a:xfrm>
            <a:off x="147638" y="3327400"/>
            <a:ext cx="168116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rPr>
              <a:t>Processed/Duplicated</a:t>
            </a:r>
          </a:p>
        </p:txBody>
      </p:sp>
      <p:sp>
        <p:nvSpPr>
          <p:cNvPr id="429060" name="TextBox 6"/>
          <p:cNvSpPr txBox="1">
            <a:spLocks noChangeArrowheads="1"/>
          </p:cNvSpPr>
          <p:nvPr/>
        </p:nvSpPr>
        <p:spPr bwMode="auto">
          <a:xfrm>
            <a:off x="804863" y="1644650"/>
            <a:ext cx="24447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606060"/>
                </a:solidFill>
              </a:rPr>
              <a:t>[Liu et al. BMC Genomics ('09)]</a:t>
            </a:r>
          </a:p>
        </p:txBody>
      </p:sp>
      <p:pic>
        <p:nvPicPr>
          <p:cNvPr id="429061" name="Picture 4"/>
          <p:cNvPicPr>
            <a:picLocks noChangeAspect="1" noChangeArrowheads="1"/>
          </p:cNvPicPr>
          <p:nvPr/>
        </p:nvPicPr>
        <p:blipFill>
          <a:blip r:embed="rId4">
            <a:grayscl/>
            <a:extLst>
              <a:ext uri="{28A0092B-C50C-407E-A947-70E740481C1C}">
                <a14:useLocalDpi xmlns:a14="http://schemas.microsoft.com/office/drawing/2010/main" val="0"/>
              </a:ext>
            </a:extLst>
          </a:blip>
          <a:srcRect l="7365" t="11658" r="9961" b="9586"/>
          <a:stretch>
            <a:fillRect/>
          </a:stretch>
        </p:blipFill>
        <p:spPr bwMode="auto">
          <a:xfrm>
            <a:off x="4105275" y="0"/>
            <a:ext cx="5038725" cy="360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9062" name="Picture 22" descr="gapd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7963" y="2130425"/>
            <a:ext cx="1174750" cy="117475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429063" name="TextBox 11"/>
          <p:cNvSpPr txBox="1">
            <a:spLocks noChangeArrowheads="1"/>
          </p:cNvSpPr>
          <p:nvPr/>
        </p:nvSpPr>
        <p:spPr bwMode="auto">
          <a:xfrm>
            <a:off x="5167313" y="276701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GAPDH</a:t>
            </a:r>
            <a:endParaRPr lang="en-US" altLang="en-US" sz="1400">
              <a:solidFill>
                <a:srgbClr val="000000"/>
              </a:solidFill>
            </a:endParaRPr>
          </a:p>
        </p:txBody>
      </p:sp>
      <p:sp>
        <p:nvSpPr>
          <p:cNvPr id="429064" name="TextBox 12"/>
          <p:cNvSpPr txBox="1">
            <a:spLocks noChangeArrowheads="1"/>
          </p:cNvSpPr>
          <p:nvPr/>
        </p:nvSpPr>
        <p:spPr bwMode="auto">
          <a:xfrm>
            <a:off x="157163" y="507206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GAPDH</a:t>
            </a:r>
          </a:p>
        </p:txBody>
      </p:sp>
      <p:sp>
        <p:nvSpPr>
          <p:cNvPr id="429065" name="Rectangle 13"/>
          <p:cNvSpPr>
            <a:spLocks noChangeArrowheads="1"/>
          </p:cNvSpPr>
          <p:nvPr/>
        </p:nvSpPr>
        <p:spPr bwMode="auto">
          <a:xfrm>
            <a:off x="1087438" y="5075238"/>
            <a:ext cx="3252787" cy="269875"/>
          </a:xfrm>
          <a:prstGeom prst="rect">
            <a:avLst/>
          </a:prstGeom>
          <a:noFill/>
          <a:ln w="190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320" tIns="45663" rIns="91320" bIns="45663"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endParaRPr>
          </a:p>
        </p:txBody>
      </p:sp>
      <p:sp>
        <p:nvSpPr>
          <p:cNvPr id="429066" name="TextBox 14"/>
          <p:cNvSpPr txBox="1">
            <a:spLocks noChangeArrowheads="1"/>
          </p:cNvSpPr>
          <p:nvPr/>
        </p:nvSpPr>
        <p:spPr bwMode="auto">
          <a:xfrm>
            <a:off x="147638" y="2111375"/>
            <a:ext cx="2417762" cy="1200150"/>
          </a:xfrm>
          <a:prstGeom prst="rect">
            <a:avLst/>
          </a:prstGeom>
          <a:solidFill>
            <a:schemeClr val="bg1"/>
          </a:solidFill>
          <a:ln w="38100">
            <a:solidFill>
              <a:srgbClr val="FF0000"/>
            </a:solidFill>
            <a:miter lim="800000"/>
            <a:headEnd/>
            <a:tailEnd/>
          </a:ln>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Large numbers of processed GAPDH pseudogenes in mammals comprise one of the biggest families but numbers not obviously correlated with mRNA abundance.</a:t>
            </a:r>
          </a:p>
        </p:txBody>
      </p:sp>
      <p:sp>
        <p:nvSpPr>
          <p:cNvPr id="429067" name="TextBox 15"/>
          <p:cNvSpPr txBox="1">
            <a:spLocks noChangeArrowheads="1"/>
          </p:cNvSpPr>
          <p:nvPr/>
        </p:nvSpPr>
        <p:spPr bwMode="auto">
          <a:xfrm>
            <a:off x="895350" y="5072063"/>
            <a:ext cx="1304925" cy="276225"/>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FFFFFF"/>
                </a:solidFill>
              </a:rPr>
              <a:t>60 Proc/2 Dup</a:t>
            </a:r>
          </a:p>
        </p:txBody>
      </p:sp>
    </p:spTree>
  </p:cSld>
  <p:clrMapOvr>
    <a:masterClrMapping/>
  </p:clrMapOvr>
  <p:transition advTm="4822"/>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5" name="Picture 20"/>
          <p:cNvPicPr>
            <a:picLocks noChangeAspect="1" noChangeArrowheads="1"/>
          </p:cNvPicPr>
          <p:nvPr/>
        </p:nvPicPr>
        <p:blipFill>
          <a:blip r:embed="rId3">
            <a:extLst>
              <a:ext uri="{28A0092B-C50C-407E-A947-70E740481C1C}">
                <a14:useLocalDpi xmlns:a14="http://schemas.microsoft.com/office/drawing/2010/main" val="0"/>
              </a:ext>
            </a:extLst>
          </a:blip>
          <a:srcRect l="5817" r="2151"/>
          <a:stretch>
            <a:fillRect/>
          </a:stretch>
        </p:blipFill>
        <p:spPr bwMode="auto">
          <a:xfrm>
            <a:off x="88900" y="1966913"/>
            <a:ext cx="8890000" cy="417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1106" name="Text Box 21"/>
          <p:cNvSpPr txBox="1">
            <a:spLocks noChangeArrowheads="1"/>
          </p:cNvSpPr>
          <p:nvPr/>
        </p:nvSpPr>
        <p:spPr bwMode="auto">
          <a:xfrm>
            <a:off x="228600" y="152400"/>
            <a:ext cx="87185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3200" u="sng">
                <a:solidFill>
                  <a:srgbClr val="262699"/>
                </a:solidFill>
              </a:rPr>
              <a:t>Distribution of human GAPDH pseudogenes</a:t>
            </a:r>
          </a:p>
        </p:txBody>
      </p:sp>
      <p:sp>
        <p:nvSpPr>
          <p:cNvPr id="431107" name="TextBox 5"/>
          <p:cNvSpPr txBox="1">
            <a:spLocks noChangeArrowheads="1"/>
          </p:cNvSpPr>
          <p:nvPr/>
        </p:nvSpPr>
        <p:spPr bwMode="auto">
          <a:xfrm>
            <a:off x="122238" y="6472238"/>
            <a:ext cx="31194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595959"/>
                </a:solidFill>
              </a:rPr>
              <a:t>[Liu et al. BMC Genomics ('09, in press)]</a:t>
            </a:r>
          </a:p>
        </p:txBody>
      </p:sp>
      <p:pic>
        <p:nvPicPr>
          <p:cNvPr id="431108" name="Picture 22" descr="gapd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4950" y="1155700"/>
            <a:ext cx="1547813" cy="1547813"/>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431109" name="TextBox 8"/>
          <p:cNvSpPr txBox="1">
            <a:spLocks noChangeArrowheads="1"/>
          </p:cNvSpPr>
          <p:nvPr/>
        </p:nvSpPr>
        <p:spPr bwMode="auto">
          <a:xfrm>
            <a:off x="3175000" y="1136650"/>
            <a:ext cx="3140075" cy="1384300"/>
          </a:xfrm>
          <a:prstGeom prst="rect">
            <a:avLst/>
          </a:prstGeom>
          <a:solidFill>
            <a:schemeClr val="bg1"/>
          </a:solidFill>
          <a:ln w="38100">
            <a:solidFill>
              <a:srgbClr val="FF0000"/>
            </a:solidFill>
            <a:miter lim="800000"/>
            <a:headEnd/>
            <a:tailEnd/>
          </a:ln>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000000"/>
                </a:solidFill>
              </a:rPr>
              <a:t>Large numbers of processed GAPDH pseudogenes in mammals comprise one of the biggest families but numbers not obviously correlated with mRNA abundance.</a:t>
            </a:r>
          </a:p>
        </p:txBody>
      </p:sp>
      <p:sp>
        <p:nvSpPr>
          <p:cNvPr id="431110" name="TextBox 9"/>
          <p:cNvSpPr txBox="1">
            <a:spLocks noChangeArrowheads="1"/>
          </p:cNvSpPr>
          <p:nvPr/>
        </p:nvSpPr>
        <p:spPr bwMode="auto">
          <a:xfrm>
            <a:off x="5010150" y="2984500"/>
            <a:ext cx="2035175" cy="40005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000">
                <a:solidFill>
                  <a:srgbClr val="FFFFFF"/>
                </a:solidFill>
              </a:rPr>
              <a:t>60 Proc/2 Dup</a:t>
            </a:r>
          </a:p>
        </p:txBody>
      </p:sp>
    </p:spTree>
  </p:cSld>
  <p:clrMapOvr>
    <a:masterClrMapping/>
  </p:clrMapOvr>
  <p:transition advTm="12892"/>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503363"/>
            <a:ext cx="9402763" cy="3195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3154" name="Title 1"/>
          <p:cNvSpPr>
            <a:spLocks noGrp="1"/>
          </p:cNvSpPr>
          <p:nvPr>
            <p:ph type="title"/>
          </p:nvPr>
        </p:nvSpPr>
        <p:spPr>
          <a:xfrm>
            <a:off x="172747" y="347062"/>
            <a:ext cx="8763960" cy="620313"/>
          </a:xfrm>
        </p:spPr>
        <p:txBody>
          <a:bodyPr anchor="t"/>
          <a:lstStyle/>
          <a:p>
            <a:pPr algn="ctr"/>
            <a:r>
              <a:rPr lang="en-US" altLang="en-US" sz="2800" dirty="0">
                <a:latin typeface="Helvetica BOLD" charset="0"/>
                <a:ea typeface="ＭＳ Ｐゴシック" charset="-128"/>
              </a:rPr>
              <a:t>Annotation of Human </a:t>
            </a:r>
            <a:r>
              <a:rPr lang="en-US" altLang="en-US" sz="2800" dirty="0" err="1" smtClean="0">
                <a:latin typeface="Helvetica BOLD" charset="0"/>
                <a:ea typeface="ＭＳ Ｐゴシック" charset="-128"/>
              </a:rPr>
              <a:t>Pseudogenes</a:t>
            </a:r>
            <a:r>
              <a:rPr lang="en-US" altLang="en-US" sz="2800" dirty="0" smtClean="0">
                <a:latin typeface="Helvetica BOLD" charset="0"/>
                <a:ea typeface="ＭＳ Ｐゴシック" charset="-128"/>
              </a:rPr>
              <a:t> </a:t>
            </a:r>
            <a:r>
              <a:rPr lang="en-US" altLang="en-US" sz="2800" dirty="0">
                <a:latin typeface="Helvetica BOLD" charset="0"/>
                <a:ea typeface="ＭＳ Ｐゴシック" charset="-128"/>
              </a:rPr>
              <a:t>in Comparison to those in other Model Organisms</a:t>
            </a:r>
          </a:p>
        </p:txBody>
      </p:sp>
      <p:sp>
        <p:nvSpPr>
          <p:cNvPr id="2" name="TextBox 1"/>
          <p:cNvSpPr txBox="1"/>
          <p:nvPr/>
        </p:nvSpPr>
        <p:spPr>
          <a:xfrm>
            <a:off x="0" y="6581775"/>
            <a:ext cx="4164013" cy="276225"/>
          </a:xfrm>
          <a:prstGeom prst="rect">
            <a:avLst/>
          </a:prstGeom>
          <a:noFill/>
        </p:spPr>
        <p:txBody>
          <a:bodyPr wrap="none" lIns="91320" tIns="45663" rIns="91320" bIns="45663">
            <a:spAutoFit/>
          </a:bodyPr>
          <a:lstStyle/>
          <a:p>
            <a:pPr>
              <a:defRPr/>
            </a:pPr>
            <a:r>
              <a:rPr lang="en-US" dirty="0">
                <a:solidFill>
                  <a:schemeClr val="tx1">
                    <a:lumMod val="50000"/>
                    <a:lumOff val="50000"/>
                  </a:schemeClr>
                </a:solidFill>
                <a:ea typeface="ＭＳ Ｐゴシック" charset="0"/>
                <a:cs typeface="ＭＳ Ｐゴシック" charset="0"/>
              </a:rPr>
              <a:t>[Sisu et al. PNAS ('14);  </a:t>
            </a:r>
            <a:r>
              <a:rPr lang="pt-BR" dirty="0" err="1">
                <a:solidFill>
                  <a:schemeClr val="tx1">
                    <a:lumMod val="50000"/>
                    <a:lumOff val="50000"/>
                  </a:schemeClr>
                </a:solidFill>
                <a:ea typeface="ＭＳ Ｐゴシック" charset="0"/>
                <a:cs typeface="ＭＳ Ｐゴシック" charset="0"/>
              </a:rPr>
              <a:t>doi</a:t>
            </a:r>
            <a:r>
              <a:rPr lang="pt-BR" dirty="0">
                <a:solidFill>
                  <a:schemeClr val="tx1">
                    <a:lumMod val="50000"/>
                    <a:lumOff val="50000"/>
                  </a:schemeClr>
                </a:solidFill>
                <a:ea typeface="ＭＳ Ｐゴシック" charset="0"/>
                <a:cs typeface="ＭＳ Ｐゴシック" charset="0"/>
              </a:rPr>
              <a:t>: 10.1073/pnas.1407293111</a:t>
            </a:r>
            <a:r>
              <a:rPr lang="en-US" dirty="0">
                <a:solidFill>
                  <a:schemeClr val="tx1">
                    <a:lumMod val="50000"/>
                    <a:lumOff val="50000"/>
                  </a:schemeClr>
                </a:solidFill>
                <a:ea typeface="ＭＳ Ｐゴシック" charset="0"/>
                <a:cs typeface="ＭＳ Ｐゴシック" charset="0"/>
              </a:rPr>
              <a:t> ]</a:t>
            </a:r>
          </a:p>
        </p:txBody>
      </p:sp>
    </p:spTree>
  </p:cSld>
  <p:clrMapOvr>
    <a:masterClrMapping/>
  </p:clrMapOvr>
  <p:transition advTm="53712"/>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Title 1"/>
          <p:cNvSpPr>
            <a:spLocks noGrp="1"/>
          </p:cNvSpPr>
          <p:nvPr>
            <p:ph type="title"/>
          </p:nvPr>
        </p:nvSpPr>
        <p:spPr>
          <a:xfrm>
            <a:off x="3070225" y="820738"/>
            <a:ext cx="3008313" cy="608012"/>
          </a:xfrm>
        </p:spPr>
        <p:txBody>
          <a:bodyPr anchor="t"/>
          <a:lstStyle/>
          <a:p>
            <a:pPr algn="ctr"/>
            <a:r>
              <a:rPr lang="en-US" altLang="en-US" sz="3200">
                <a:latin typeface="Helvetica BOLD" charset="0"/>
                <a:ea typeface="ＭＳ Ｐゴシック" charset="-128"/>
              </a:rPr>
              <a:t>Evolution</a:t>
            </a:r>
          </a:p>
        </p:txBody>
      </p:sp>
      <p:sp>
        <p:nvSpPr>
          <p:cNvPr id="2" name="TextBox 1"/>
          <p:cNvSpPr txBox="1"/>
          <p:nvPr/>
        </p:nvSpPr>
        <p:spPr>
          <a:xfrm rot="16200000">
            <a:off x="-1943893" y="4637881"/>
            <a:ext cx="4164012" cy="276225"/>
          </a:xfrm>
          <a:prstGeom prst="rect">
            <a:avLst/>
          </a:prstGeom>
          <a:noFill/>
        </p:spPr>
        <p:txBody>
          <a:bodyPr wrap="none" lIns="91320" tIns="45663" rIns="91320" bIns="45663">
            <a:spAutoFit/>
          </a:bodyPr>
          <a:lstStyle/>
          <a:p>
            <a:pPr>
              <a:defRPr/>
            </a:pPr>
            <a:r>
              <a:rPr lang="en-US" dirty="0">
                <a:solidFill>
                  <a:schemeClr val="tx1">
                    <a:lumMod val="50000"/>
                    <a:lumOff val="50000"/>
                  </a:schemeClr>
                </a:solidFill>
                <a:ea typeface="ＭＳ Ｐゴシック" charset="0"/>
                <a:cs typeface="ＭＳ Ｐゴシック" charset="0"/>
              </a:rPr>
              <a:t>[Sisu et al. PNAS ('14);  </a:t>
            </a:r>
            <a:r>
              <a:rPr lang="pt-BR" dirty="0" err="1">
                <a:solidFill>
                  <a:schemeClr val="tx1">
                    <a:lumMod val="50000"/>
                    <a:lumOff val="50000"/>
                  </a:schemeClr>
                </a:solidFill>
                <a:ea typeface="ＭＳ Ｐゴシック" charset="0"/>
                <a:cs typeface="ＭＳ Ｐゴシック" charset="0"/>
              </a:rPr>
              <a:t>doi</a:t>
            </a:r>
            <a:r>
              <a:rPr lang="pt-BR" dirty="0">
                <a:solidFill>
                  <a:schemeClr val="tx1">
                    <a:lumMod val="50000"/>
                    <a:lumOff val="50000"/>
                  </a:schemeClr>
                </a:solidFill>
                <a:ea typeface="ＭＳ Ｐゴシック" charset="0"/>
                <a:cs typeface="ＭＳ Ｐゴシック" charset="0"/>
              </a:rPr>
              <a:t>: 10.1073/pnas.1407293111</a:t>
            </a:r>
            <a:r>
              <a:rPr lang="en-US" dirty="0">
                <a:solidFill>
                  <a:schemeClr val="tx1">
                    <a:lumMod val="50000"/>
                    <a:lumOff val="50000"/>
                  </a:schemeClr>
                </a:solidFill>
                <a:ea typeface="ＭＳ Ｐゴシック" charset="0"/>
                <a:cs typeface="ＭＳ Ｐゴシック" charset="0"/>
              </a:rPr>
              <a:t> ]</a:t>
            </a:r>
          </a:p>
        </p:txBody>
      </p:sp>
      <p:grpSp>
        <p:nvGrpSpPr>
          <p:cNvPr id="434179" name="Group 10"/>
          <p:cNvGrpSpPr>
            <a:grpSpLocks/>
          </p:cNvGrpSpPr>
          <p:nvPr/>
        </p:nvGrpSpPr>
        <p:grpSpPr bwMode="auto">
          <a:xfrm>
            <a:off x="8166100" y="901700"/>
            <a:ext cx="977900" cy="646113"/>
            <a:chOff x="7581900" y="2387600"/>
            <a:chExt cx="977900" cy="646331"/>
          </a:xfrm>
        </p:grpSpPr>
        <p:sp>
          <p:nvSpPr>
            <p:cNvPr id="434181" name="TextBox 11"/>
            <p:cNvSpPr txBox="1">
              <a:spLocks noChangeArrowheads="1"/>
            </p:cNvSpPr>
            <p:nvPr/>
          </p:nvSpPr>
          <p:spPr bwMode="auto">
            <a:xfrm>
              <a:off x="7581900" y="2387600"/>
              <a:ext cx="9779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t>   Human</a:t>
              </a:r>
            </a:p>
            <a:p>
              <a:pPr eaLnBrk="1" hangingPunct="1"/>
              <a:r>
                <a:rPr lang="en-US" altLang="en-US" b="0"/>
                <a:t>   Worm</a:t>
              </a:r>
            </a:p>
            <a:p>
              <a:pPr eaLnBrk="1" hangingPunct="1"/>
              <a:r>
                <a:rPr lang="en-US" altLang="en-US" b="0"/>
                <a:t>   Fly    </a:t>
              </a:r>
            </a:p>
          </p:txBody>
        </p:sp>
        <p:sp>
          <p:nvSpPr>
            <p:cNvPr id="434182" name="Rectangle 14"/>
            <p:cNvSpPr>
              <a:spLocks noChangeAspect="1"/>
            </p:cNvSpPr>
            <p:nvPr/>
          </p:nvSpPr>
          <p:spPr bwMode="auto">
            <a:xfrm>
              <a:off x="7645400" y="2489201"/>
              <a:ext cx="108000" cy="95669"/>
            </a:xfrm>
            <a:prstGeom prst="rect">
              <a:avLst/>
            </a:prstGeom>
            <a:solidFill>
              <a:srgbClr val="FF0000"/>
            </a:solidFill>
            <a:ln w="12700">
              <a:solidFill>
                <a:srgbClr val="FF0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34183" name="Rectangle 15"/>
            <p:cNvSpPr>
              <a:spLocks noChangeAspect="1"/>
            </p:cNvSpPr>
            <p:nvPr/>
          </p:nvSpPr>
          <p:spPr bwMode="auto">
            <a:xfrm>
              <a:off x="7645400" y="2667001"/>
              <a:ext cx="108000" cy="104775"/>
            </a:xfrm>
            <a:prstGeom prst="rect">
              <a:avLst/>
            </a:prstGeom>
            <a:solidFill>
              <a:srgbClr val="008000"/>
            </a:solidFill>
            <a:ln w="12700">
              <a:solidFill>
                <a:srgbClr val="008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34184" name="Rectangle 16"/>
            <p:cNvSpPr>
              <a:spLocks noChangeAspect="1"/>
            </p:cNvSpPr>
            <p:nvPr/>
          </p:nvSpPr>
          <p:spPr bwMode="auto">
            <a:xfrm>
              <a:off x="7645400" y="2844801"/>
              <a:ext cx="108000" cy="104775"/>
            </a:xfrm>
            <a:prstGeom prst="rect">
              <a:avLst/>
            </a:prstGeom>
            <a:solidFill>
              <a:srgbClr val="0000FF"/>
            </a:solidFill>
            <a:ln w="12700">
              <a:solidFill>
                <a:srgbClr val="0000FF"/>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grpSp>
      <p:pic>
        <p:nvPicPr>
          <p:cNvPr id="434180" name="Picture 3"/>
          <p:cNvPicPr>
            <a:picLocks noChangeAspect="1"/>
          </p:cNvPicPr>
          <p:nvPr/>
        </p:nvPicPr>
        <p:blipFill>
          <a:blip r:embed="rId2">
            <a:extLst>
              <a:ext uri="{28A0092B-C50C-407E-A947-70E740481C1C}">
                <a14:useLocalDpi xmlns:a14="http://schemas.microsoft.com/office/drawing/2010/main" val="0"/>
              </a:ext>
            </a:extLst>
          </a:blip>
          <a:srcRect l="1385" r="2727"/>
          <a:stretch>
            <a:fillRect/>
          </a:stretch>
        </p:blipFill>
        <p:spPr bwMode="auto">
          <a:xfrm>
            <a:off x="254000" y="1485900"/>
            <a:ext cx="8750300" cy="497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28868"/>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smtClean="0">
                <a:solidFill>
                  <a:srgbClr val="00B050"/>
                </a:solidFill>
                <a:latin typeface="Calibri"/>
              </a:rPr>
              <a:t>Comparative ENCODE</a:t>
            </a:r>
            <a:endParaRPr lang="en-US" sz="2800" b="0" dirty="0">
              <a:solidFill>
                <a:srgbClr val="00B050"/>
              </a:solidFill>
              <a:latin typeface="Calibri"/>
            </a:endParaRP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3952963091"/>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14338" y="6581775"/>
            <a:ext cx="4164012" cy="276225"/>
          </a:xfrm>
          <a:prstGeom prst="rect">
            <a:avLst/>
          </a:prstGeom>
          <a:noFill/>
        </p:spPr>
        <p:txBody>
          <a:bodyPr wrap="none" lIns="91320" tIns="45663" rIns="91320" bIns="45663">
            <a:spAutoFit/>
          </a:bodyPr>
          <a:lstStyle/>
          <a:p>
            <a:pPr>
              <a:defRPr/>
            </a:pPr>
            <a:r>
              <a:rPr lang="en-US" dirty="0">
                <a:solidFill>
                  <a:schemeClr val="tx1">
                    <a:lumMod val="50000"/>
                    <a:lumOff val="50000"/>
                  </a:schemeClr>
                </a:solidFill>
                <a:ea typeface="ＭＳ Ｐゴシック" charset="0"/>
                <a:cs typeface="ＭＳ Ｐゴシック" charset="0"/>
              </a:rPr>
              <a:t>[</a:t>
            </a:r>
            <a:r>
              <a:rPr lang="en-US" dirty="0" err="1">
                <a:solidFill>
                  <a:schemeClr val="tx1">
                    <a:lumMod val="50000"/>
                    <a:lumOff val="50000"/>
                  </a:schemeClr>
                </a:solidFill>
                <a:ea typeface="ＭＳ Ｐゴシック" charset="0"/>
                <a:cs typeface="ＭＳ Ｐゴシック" charset="0"/>
              </a:rPr>
              <a:t>Sisu</a:t>
            </a:r>
            <a:r>
              <a:rPr lang="en-US" dirty="0">
                <a:solidFill>
                  <a:schemeClr val="tx1">
                    <a:lumMod val="50000"/>
                    <a:lumOff val="50000"/>
                  </a:schemeClr>
                </a:solidFill>
                <a:ea typeface="ＭＳ Ｐゴシック" charset="0"/>
                <a:cs typeface="ＭＳ Ｐゴシック" charset="0"/>
              </a:rPr>
              <a:t> et al. PNAS ('14);  </a:t>
            </a:r>
            <a:r>
              <a:rPr lang="pt-BR" dirty="0" err="1">
                <a:solidFill>
                  <a:schemeClr val="tx1">
                    <a:lumMod val="50000"/>
                    <a:lumOff val="50000"/>
                  </a:schemeClr>
                </a:solidFill>
                <a:ea typeface="ＭＳ Ｐゴシック" charset="0"/>
                <a:cs typeface="ＭＳ Ｐゴシック" charset="0"/>
              </a:rPr>
              <a:t>doi</a:t>
            </a:r>
            <a:r>
              <a:rPr lang="pt-BR" dirty="0">
                <a:solidFill>
                  <a:schemeClr val="tx1">
                    <a:lumMod val="50000"/>
                    <a:lumOff val="50000"/>
                  </a:schemeClr>
                </a:solidFill>
                <a:ea typeface="ＭＳ Ｐゴシック" charset="0"/>
                <a:cs typeface="ＭＳ Ｐゴシック" charset="0"/>
              </a:rPr>
              <a:t>: 10.1073/pnas.1407293111</a:t>
            </a:r>
            <a:r>
              <a:rPr lang="en-US" dirty="0">
                <a:solidFill>
                  <a:schemeClr val="tx1">
                    <a:lumMod val="50000"/>
                    <a:lumOff val="50000"/>
                  </a:schemeClr>
                </a:solidFill>
                <a:ea typeface="ＭＳ Ｐゴシック" charset="0"/>
                <a:cs typeface="ＭＳ Ｐゴシック" charset="0"/>
              </a:rPr>
              <a:t> ]</a:t>
            </a:r>
          </a:p>
        </p:txBody>
      </p:sp>
      <p:pic>
        <p:nvPicPr>
          <p:cNvPr id="435202" name="Picture 1" descr="OrthParFam-2.png"/>
          <p:cNvPicPr>
            <a:picLocks noChangeAspect="1"/>
          </p:cNvPicPr>
          <p:nvPr/>
        </p:nvPicPr>
        <p:blipFill>
          <a:blip r:embed="rId2">
            <a:extLst>
              <a:ext uri="{28A0092B-C50C-407E-A947-70E740481C1C}">
                <a14:useLocalDpi xmlns:a14="http://schemas.microsoft.com/office/drawing/2010/main" val="0"/>
              </a:ext>
            </a:extLst>
          </a:blip>
          <a:srcRect t="5441" r="46645" b="6963"/>
          <a:stretch>
            <a:fillRect/>
          </a:stretch>
        </p:blipFill>
        <p:spPr bwMode="auto">
          <a:xfrm>
            <a:off x="4491038" y="4162425"/>
            <a:ext cx="4405312" cy="267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5203" name="Title 7"/>
          <p:cNvSpPr>
            <a:spLocks noGrp="1"/>
          </p:cNvSpPr>
          <p:nvPr>
            <p:ph type="title"/>
          </p:nvPr>
        </p:nvSpPr>
        <p:spPr>
          <a:xfrm>
            <a:off x="4243388" y="2943225"/>
            <a:ext cx="4114800" cy="825500"/>
          </a:xfrm>
        </p:spPr>
        <p:txBody>
          <a:bodyPr lIns="0" rIns="0" anchor="ctr"/>
          <a:lstStyle/>
          <a:p>
            <a:pPr algn="ctr"/>
            <a:r>
              <a:rPr lang="en-US" altLang="en-US" sz="2400">
                <a:latin typeface="Helvetica" charset="0"/>
                <a:ea typeface="ＭＳ Ｐゴシック" charset="-128"/>
              </a:rPr>
              <a:t>Great divergence in pseudogenes in terms of Orthologs &amp; Paralogs</a:t>
            </a:r>
          </a:p>
        </p:txBody>
      </p:sp>
      <p:pic>
        <p:nvPicPr>
          <p:cNvPr id="435204" name="Picture 1" descr="OrthParFam-2.png"/>
          <p:cNvPicPr>
            <a:picLocks noChangeAspect="1"/>
          </p:cNvPicPr>
          <p:nvPr/>
        </p:nvPicPr>
        <p:blipFill>
          <a:blip r:embed="rId2">
            <a:extLst>
              <a:ext uri="{28A0092B-C50C-407E-A947-70E740481C1C}">
                <a14:useLocalDpi xmlns:a14="http://schemas.microsoft.com/office/drawing/2010/main" val="0"/>
              </a:ext>
            </a:extLst>
          </a:blip>
          <a:srcRect l="53574" t="29367" r="14912" b="3288"/>
          <a:stretch>
            <a:fillRect/>
          </a:stretch>
        </p:blipFill>
        <p:spPr bwMode="auto">
          <a:xfrm>
            <a:off x="5235575" y="666750"/>
            <a:ext cx="2601913" cy="205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35205" name="Group 2"/>
          <p:cNvGrpSpPr>
            <a:grpSpLocks/>
          </p:cNvGrpSpPr>
          <p:nvPr/>
        </p:nvGrpSpPr>
        <p:grpSpPr bwMode="auto">
          <a:xfrm>
            <a:off x="0" y="334963"/>
            <a:ext cx="4335463" cy="5159375"/>
            <a:chOff x="3969704" y="954840"/>
            <a:chExt cx="4335581" cy="5159661"/>
          </a:xfrm>
        </p:grpSpPr>
        <p:pic>
          <p:nvPicPr>
            <p:cNvPr id="435208" name="Picture 3" descr="OrthParFam-1.pdf"/>
            <p:cNvPicPr>
              <a:picLocks noChangeAspect="1"/>
            </p:cNvPicPr>
            <p:nvPr/>
          </p:nvPicPr>
          <p:blipFill>
            <a:blip r:embed="rId3">
              <a:extLst>
                <a:ext uri="{28A0092B-C50C-407E-A947-70E740481C1C}">
                  <a14:useLocalDpi xmlns:a14="http://schemas.microsoft.com/office/drawing/2010/main" val="0"/>
                </a:ext>
              </a:extLst>
            </a:blip>
            <a:srcRect t="43285"/>
            <a:stretch>
              <a:fillRect/>
            </a:stretch>
          </p:blipFill>
          <p:spPr bwMode="auto">
            <a:xfrm>
              <a:off x="3969704" y="3161751"/>
              <a:ext cx="4144962"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5209" name="Picture 3" descr="OrthParFam-1.pdf"/>
            <p:cNvPicPr>
              <a:picLocks noChangeAspect="1"/>
            </p:cNvPicPr>
            <p:nvPr/>
          </p:nvPicPr>
          <p:blipFill>
            <a:blip r:embed="rId3">
              <a:extLst>
                <a:ext uri="{28A0092B-C50C-407E-A947-70E740481C1C}">
                  <a14:useLocalDpi xmlns:a14="http://schemas.microsoft.com/office/drawing/2010/main" val="0"/>
                </a:ext>
              </a:extLst>
            </a:blip>
            <a:srcRect b="55733"/>
            <a:stretch>
              <a:fillRect/>
            </a:stretch>
          </p:blipFill>
          <p:spPr bwMode="auto">
            <a:xfrm>
              <a:off x="4011097" y="954840"/>
              <a:ext cx="4294188"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435206" name="Picture 1" descr="OrthParFam-2.png"/>
          <p:cNvPicPr>
            <a:picLocks noChangeAspect="1"/>
          </p:cNvPicPr>
          <p:nvPr/>
        </p:nvPicPr>
        <p:blipFill>
          <a:blip r:embed="rId2">
            <a:extLst>
              <a:ext uri="{28A0092B-C50C-407E-A947-70E740481C1C}">
                <a14:useLocalDpi xmlns:a14="http://schemas.microsoft.com/office/drawing/2010/main" val="0"/>
              </a:ext>
            </a:extLst>
          </a:blip>
          <a:srcRect l="84180" b="62543"/>
          <a:stretch>
            <a:fillRect/>
          </a:stretch>
        </p:blipFill>
        <p:spPr bwMode="auto">
          <a:xfrm>
            <a:off x="8224838" y="742950"/>
            <a:ext cx="919162" cy="80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5207" name="Picture 1" descr="OrthParFam-2.png"/>
          <p:cNvPicPr>
            <a:picLocks noChangeAspect="1"/>
          </p:cNvPicPr>
          <p:nvPr/>
        </p:nvPicPr>
        <p:blipFill>
          <a:blip r:embed="rId2">
            <a:extLst>
              <a:ext uri="{28A0092B-C50C-407E-A947-70E740481C1C}">
                <a14:useLocalDpi xmlns:a14="http://schemas.microsoft.com/office/drawing/2010/main" val="0"/>
              </a:ext>
            </a:extLst>
          </a:blip>
          <a:srcRect l="61481" t="4132" r="21823" b="78146"/>
          <a:stretch>
            <a:fillRect/>
          </a:stretch>
        </p:blipFill>
        <p:spPr bwMode="auto">
          <a:xfrm>
            <a:off x="5854700" y="139700"/>
            <a:ext cx="1377950" cy="54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7647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Title 7"/>
          <p:cNvSpPr>
            <a:spLocks noGrp="1"/>
          </p:cNvSpPr>
          <p:nvPr>
            <p:ph type="title"/>
          </p:nvPr>
        </p:nvSpPr>
        <p:spPr>
          <a:xfrm>
            <a:off x="573088" y="330200"/>
            <a:ext cx="8570912" cy="698500"/>
          </a:xfrm>
        </p:spPr>
        <p:txBody>
          <a:bodyPr lIns="0" rIns="0" anchor="ctr"/>
          <a:lstStyle/>
          <a:p>
            <a:pPr algn="ctr"/>
            <a:r>
              <a:rPr lang="en-US" altLang="en-US">
                <a:latin typeface="Helvetica" charset="0"/>
                <a:ea typeface="ＭＳ Ｐゴシック" charset="-128"/>
              </a:rPr>
              <a:t>Divergence but </a:t>
            </a:r>
            <a:br>
              <a:rPr lang="en-US" altLang="en-US">
                <a:latin typeface="Helvetica" charset="0"/>
                <a:ea typeface="ＭＳ Ｐゴシック" charset="-128"/>
              </a:rPr>
            </a:br>
            <a:r>
              <a:rPr lang="en-US" altLang="en-US">
                <a:latin typeface="Helvetica" charset="0"/>
                <a:ea typeface="ＭＳ Ｐゴシック" charset="-128"/>
              </a:rPr>
              <a:t>More interpretable Patterns in terms of Families</a:t>
            </a:r>
          </a:p>
        </p:txBody>
      </p:sp>
      <p:pic>
        <p:nvPicPr>
          <p:cNvPr id="436226"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8488" y="1060450"/>
            <a:ext cx="7464425" cy="562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rot="16200000">
            <a:off x="-1943893" y="4637881"/>
            <a:ext cx="4164012" cy="276225"/>
          </a:xfrm>
          <a:prstGeom prst="rect">
            <a:avLst/>
          </a:prstGeom>
          <a:noFill/>
        </p:spPr>
        <p:txBody>
          <a:bodyPr wrap="none" lIns="91320" tIns="45663" rIns="91320" bIns="45663">
            <a:spAutoFit/>
          </a:bodyPr>
          <a:lstStyle/>
          <a:p>
            <a:pPr>
              <a:defRPr/>
            </a:pPr>
            <a:r>
              <a:rPr lang="en-US" dirty="0">
                <a:solidFill>
                  <a:schemeClr val="tx1">
                    <a:lumMod val="50000"/>
                    <a:lumOff val="50000"/>
                  </a:schemeClr>
                </a:solidFill>
                <a:ea typeface="ＭＳ Ｐゴシック" charset="0"/>
                <a:cs typeface="ＭＳ Ｐゴシック" charset="0"/>
              </a:rPr>
              <a:t>[</a:t>
            </a:r>
            <a:r>
              <a:rPr lang="en-US" dirty="0" err="1">
                <a:solidFill>
                  <a:schemeClr val="tx1">
                    <a:lumMod val="50000"/>
                    <a:lumOff val="50000"/>
                  </a:schemeClr>
                </a:solidFill>
                <a:ea typeface="ＭＳ Ｐゴシック" charset="0"/>
                <a:cs typeface="ＭＳ Ｐゴシック" charset="0"/>
              </a:rPr>
              <a:t>Sisu</a:t>
            </a:r>
            <a:r>
              <a:rPr lang="en-US" dirty="0">
                <a:solidFill>
                  <a:schemeClr val="tx1">
                    <a:lumMod val="50000"/>
                    <a:lumOff val="50000"/>
                  </a:schemeClr>
                </a:solidFill>
                <a:ea typeface="ＭＳ Ｐゴシック" charset="0"/>
                <a:cs typeface="ＭＳ Ｐゴシック" charset="0"/>
              </a:rPr>
              <a:t> et al. PNAS ('14);  </a:t>
            </a:r>
            <a:r>
              <a:rPr lang="pt-BR" dirty="0" err="1">
                <a:solidFill>
                  <a:schemeClr val="tx1">
                    <a:lumMod val="50000"/>
                    <a:lumOff val="50000"/>
                  </a:schemeClr>
                </a:solidFill>
                <a:ea typeface="ＭＳ Ｐゴシック" charset="0"/>
                <a:cs typeface="ＭＳ Ｐゴシック" charset="0"/>
              </a:rPr>
              <a:t>doi</a:t>
            </a:r>
            <a:r>
              <a:rPr lang="pt-BR" dirty="0">
                <a:solidFill>
                  <a:schemeClr val="tx1">
                    <a:lumMod val="50000"/>
                    <a:lumOff val="50000"/>
                  </a:schemeClr>
                </a:solidFill>
                <a:ea typeface="ＭＳ Ｐゴシック" charset="0"/>
                <a:cs typeface="ＭＳ Ｐゴシック" charset="0"/>
              </a:rPr>
              <a:t>: 10.1073/pnas.1407293111</a:t>
            </a:r>
            <a:r>
              <a:rPr lang="en-US" dirty="0">
                <a:solidFill>
                  <a:schemeClr val="tx1">
                    <a:lumMod val="50000"/>
                    <a:lumOff val="50000"/>
                  </a:schemeClr>
                </a:solidFill>
                <a:ea typeface="ＭＳ Ｐゴシック" charset="0"/>
                <a:cs typeface="ＭＳ Ｐゴシック" charset="0"/>
              </a:rPr>
              <a:t> ]</a:t>
            </a:r>
          </a:p>
        </p:txBody>
      </p:sp>
    </p:spTree>
  </p:cSld>
  <p:clrMapOvr>
    <a:masterClrMapping/>
  </p:clrMapOvr>
  <p:transition advTm="59971"/>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2"/>
          <p:cNvSpPr>
            <a:spLocks noGrp="1" noChangeArrowheads="1"/>
          </p:cNvSpPr>
          <p:nvPr>
            <p:ph type="title"/>
          </p:nvPr>
        </p:nvSpPr>
        <p:spPr>
          <a:xfrm>
            <a:off x="0" y="215900"/>
            <a:ext cx="3810000" cy="1905000"/>
          </a:xfrm>
        </p:spPr>
        <p:txBody>
          <a:bodyPr/>
          <a:lstStyle/>
          <a:p>
            <a:r>
              <a:rPr lang="en-US" altLang="en-US">
                <a:ea typeface="ＭＳ Ｐゴシック" charset="-128"/>
              </a:rPr>
              <a:t>Examples &amp; speculation on the function of pseudogene ncRNAs:</a:t>
            </a:r>
            <a:br>
              <a:rPr lang="en-US" altLang="en-US">
                <a:ea typeface="ＭＳ Ｐゴシック" charset="-128"/>
              </a:rPr>
            </a:br>
            <a:r>
              <a:rPr lang="en-US" altLang="en-US">
                <a:ea typeface="ＭＳ Ｐゴシック" charset="-128"/>
              </a:rPr>
              <a:t/>
            </a:r>
            <a:br>
              <a:rPr lang="en-US" altLang="en-US">
                <a:ea typeface="ＭＳ Ｐゴシック" charset="-128"/>
              </a:rPr>
            </a:br>
            <a:r>
              <a:rPr lang="en-US" altLang="en-US">
                <a:ea typeface="ＭＳ Ｐゴシック" charset="-128"/>
              </a:rPr>
              <a:t>Regulating their parents</a:t>
            </a:r>
          </a:p>
        </p:txBody>
      </p:sp>
      <p:sp>
        <p:nvSpPr>
          <p:cNvPr id="456706" name="Rectangle 3"/>
          <p:cNvSpPr>
            <a:spLocks noGrp="1" noChangeArrowheads="1"/>
          </p:cNvSpPr>
          <p:nvPr>
            <p:ph idx="1"/>
          </p:nvPr>
        </p:nvSpPr>
        <p:spPr>
          <a:xfrm>
            <a:off x="28575" y="2649538"/>
            <a:ext cx="3870325" cy="3954462"/>
          </a:xfrm>
        </p:spPr>
        <p:txBody>
          <a:bodyPr/>
          <a:lstStyle/>
          <a:p>
            <a:r>
              <a:rPr lang="en-US" altLang="en-US" sz="2000">
                <a:ea typeface="ＭＳ Ｐゴシック" charset="-128"/>
              </a:rPr>
              <a:t>via acting as </a:t>
            </a:r>
            <a:r>
              <a:rPr lang="en-US" altLang="en-US" sz="2000" b="1">
                <a:ea typeface="ＭＳ Ｐゴシック" charset="-128"/>
              </a:rPr>
              <a:t>endo-siRNAs </a:t>
            </a:r>
            <a:r>
              <a:rPr lang="en-US" altLang="en-US" sz="2000">
                <a:ea typeface="ＭＳ Ｐゴシック" charset="-128"/>
              </a:rPr>
              <a:t/>
            </a:r>
            <a:br>
              <a:rPr lang="en-US" altLang="en-US" sz="2000">
                <a:ea typeface="ＭＳ Ｐゴシック" charset="-128"/>
              </a:rPr>
            </a:br>
            <a:r>
              <a:rPr lang="en-US" altLang="en-US" sz="2000">
                <a:ea typeface="ＭＳ Ｐゴシック" charset="-128"/>
              </a:rPr>
              <a:t>[ex. in fly &amp; mouse, ‘08 refs.]</a:t>
            </a:r>
          </a:p>
          <a:p>
            <a:r>
              <a:rPr lang="en-US" altLang="en-US" sz="2000">
                <a:ea typeface="ＭＳ Ｐゴシック" charset="-128"/>
              </a:rPr>
              <a:t>via acting as  </a:t>
            </a:r>
            <a:r>
              <a:rPr lang="en-US" altLang="en-US" sz="2000" b="1">
                <a:ea typeface="ＭＳ Ｐゴシック" charset="-128"/>
              </a:rPr>
              <a:t>miRNA decoys </a:t>
            </a:r>
            <a:r>
              <a:rPr lang="en-US" altLang="en-US" sz="2000">
                <a:ea typeface="ＭＳ Ｐゴシック" charset="-128"/>
              </a:rPr>
              <a:t/>
            </a:r>
            <a:br>
              <a:rPr lang="en-US" altLang="en-US" sz="2000">
                <a:ea typeface="ＭＳ Ｐゴシック" charset="-128"/>
              </a:rPr>
            </a:br>
            <a:r>
              <a:rPr lang="en-US" altLang="en-US" sz="2000">
                <a:ea typeface="ＭＳ Ｐゴシック" charset="-128"/>
              </a:rPr>
              <a:t>[PTEN]</a:t>
            </a:r>
          </a:p>
          <a:p>
            <a:r>
              <a:rPr lang="en-US" altLang="en-US" sz="2000">
                <a:ea typeface="ＭＳ Ｐゴシック" charset="-128"/>
              </a:rPr>
              <a:t>via </a:t>
            </a:r>
            <a:r>
              <a:rPr lang="en-US" altLang="en-US" sz="2000" b="1">
                <a:ea typeface="ＭＳ Ｐゴシック" charset="-128"/>
              </a:rPr>
              <a:t>inhibiting degradation</a:t>
            </a:r>
            <a:r>
              <a:rPr lang="en-US" altLang="en-US" sz="2000">
                <a:ea typeface="ＭＳ Ｐゴシック" charset="-128"/>
              </a:rPr>
              <a:t> of parent’s mRNA [makorin] </a:t>
            </a:r>
          </a:p>
          <a:p>
            <a:endParaRPr lang="en-US" altLang="en-US" sz="2000">
              <a:ea typeface="ＭＳ Ｐゴシック" charset="-128"/>
            </a:endParaRPr>
          </a:p>
          <a:p>
            <a:r>
              <a:rPr lang="en-US" altLang="en-US" sz="2000">
                <a:ea typeface="ＭＳ Ｐゴシック" charset="-128"/>
              </a:rPr>
              <a:t>Functional candidates:</a:t>
            </a:r>
          </a:p>
          <a:p>
            <a:pPr lvl="1"/>
            <a:r>
              <a:rPr lang="en-US" altLang="en-US" sz="1400">
                <a:ea typeface="ＭＳ Ｐゴシック" charset="-128"/>
              </a:rPr>
              <a:t>SLIT-ROBO Rho GTPase activating protein 2B pseudogene </a:t>
            </a:r>
          </a:p>
          <a:p>
            <a:pPr lvl="1"/>
            <a:r>
              <a:rPr lang="en-US" altLang="en-US" sz="1400">
                <a:ea typeface="ＭＳ Ｐゴシック" charset="-128"/>
              </a:rPr>
              <a:t>PRKY-004, Y-linked protein kinase pseudogene </a:t>
            </a:r>
          </a:p>
          <a:p>
            <a:pPr lvl="1"/>
            <a:r>
              <a:rPr lang="en-US" altLang="en-US" sz="1400">
                <a:ea typeface="ＭＳ Ｐゴシック" charset="-128"/>
              </a:rPr>
              <a:t>Fer-1-like 4 (C. elegans), pseudogene </a:t>
            </a:r>
          </a:p>
          <a:p>
            <a:endParaRPr lang="en-US" altLang="en-US" sz="2000">
              <a:ea typeface="ＭＳ Ｐゴシック" charset="-128"/>
            </a:endParaRPr>
          </a:p>
          <a:p>
            <a:endParaRPr lang="en-US" altLang="en-US" sz="2000">
              <a:ea typeface="ＭＳ Ｐゴシック" charset="-128"/>
            </a:endParaRPr>
          </a:p>
        </p:txBody>
      </p:sp>
      <p:pic>
        <p:nvPicPr>
          <p:cNvPr id="456707" name="Picture 4" descr="im1"/>
          <p:cNvPicPr>
            <a:picLocks noChangeAspect="1" noChangeArrowheads="1"/>
          </p:cNvPicPr>
          <p:nvPr/>
        </p:nvPicPr>
        <p:blipFill>
          <a:blip r:embed="rId2">
            <a:extLst>
              <a:ext uri="{28A0092B-C50C-407E-A947-70E740481C1C}">
                <a14:useLocalDpi xmlns:a14="http://schemas.microsoft.com/office/drawing/2010/main" val="0"/>
              </a:ext>
            </a:extLst>
          </a:blip>
          <a:srcRect l="3407" r="3380"/>
          <a:stretch>
            <a:fillRect/>
          </a:stretch>
        </p:blipFill>
        <p:spPr bwMode="auto">
          <a:xfrm>
            <a:off x="3759200" y="0"/>
            <a:ext cx="5384800" cy="454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6708" name="Text Box 5"/>
          <p:cNvSpPr txBox="1">
            <a:spLocks noChangeArrowheads="1"/>
          </p:cNvSpPr>
          <p:nvPr/>
        </p:nvSpPr>
        <p:spPr bwMode="auto">
          <a:xfrm>
            <a:off x="6069013" y="5097463"/>
            <a:ext cx="3074987" cy="1938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20" tIns="45663" rIns="91320" bIns="4566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rPr>
              <a:t>Czech </a:t>
            </a:r>
            <a:r>
              <a:rPr lang="en-US" altLang="en-US" b="0" i="1">
                <a:solidFill>
                  <a:srgbClr val="000000"/>
                </a:solidFill>
              </a:rPr>
              <a:t>et al. Nature </a:t>
            </a:r>
            <a:r>
              <a:rPr lang="en-US" altLang="en-US" b="0">
                <a:solidFill>
                  <a:srgbClr val="000000"/>
                </a:solidFill>
              </a:rPr>
              <a:t>453: 798 (‘08).</a:t>
            </a:r>
          </a:p>
          <a:p>
            <a:pPr eaLnBrk="1" hangingPunct="1"/>
            <a:r>
              <a:rPr lang="en-US" altLang="en-US" b="0">
                <a:solidFill>
                  <a:srgbClr val="000000"/>
                </a:solidFill>
              </a:rPr>
              <a:t>Ghildiyal </a:t>
            </a:r>
            <a:r>
              <a:rPr lang="en-US" altLang="en-US" b="0" i="1">
                <a:solidFill>
                  <a:srgbClr val="000000"/>
                </a:solidFill>
              </a:rPr>
              <a:t>et al. Science </a:t>
            </a:r>
            <a:r>
              <a:rPr lang="en-US" altLang="en-US" b="0">
                <a:solidFill>
                  <a:srgbClr val="000000"/>
                </a:solidFill>
              </a:rPr>
              <a:t>320: 1077 (‘08).</a:t>
            </a:r>
          </a:p>
          <a:p>
            <a:pPr eaLnBrk="1" hangingPunct="1"/>
            <a:r>
              <a:rPr lang="en-US" altLang="en-US" b="0">
                <a:solidFill>
                  <a:srgbClr val="000000"/>
                </a:solidFill>
              </a:rPr>
              <a:t>Kawamur </a:t>
            </a:r>
            <a:r>
              <a:rPr lang="en-US" altLang="en-US" b="0" i="1">
                <a:solidFill>
                  <a:srgbClr val="000000"/>
                </a:solidFill>
              </a:rPr>
              <a:t>et al. Nature </a:t>
            </a:r>
            <a:r>
              <a:rPr lang="en-US" altLang="en-US" b="0">
                <a:solidFill>
                  <a:srgbClr val="000000"/>
                </a:solidFill>
              </a:rPr>
              <a:t>453: 793 (‘08).</a:t>
            </a:r>
          </a:p>
          <a:p>
            <a:pPr eaLnBrk="1" hangingPunct="1"/>
            <a:r>
              <a:rPr lang="en-US" altLang="en-US" b="0">
                <a:solidFill>
                  <a:srgbClr val="000000"/>
                </a:solidFill>
              </a:rPr>
              <a:t>Okamura </a:t>
            </a:r>
            <a:r>
              <a:rPr lang="en-US" altLang="en-US" b="0" i="1">
                <a:solidFill>
                  <a:srgbClr val="000000"/>
                </a:solidFill>
              </a:rPr>
              <a:t>et al. Nature </a:t>
            </a:r>
            <a:r>
              <a:rPr lang="en-US" altLang="en-US" b="0">
                <a:solidFill>
                  <a:srgbClr val="000000"/>
                </a:solidFill>
              </a:rPr>
              <a:t>453: 803 (‘08).</a:t>
            </a:r>
          </a:p>
          <a:p>
            <a:pPr eaLnBrk="1" hangingPunct="1"/>
            <a:r>
              <a:rPr lang="en-US" altLang="en-US" b="0">
                <a:solidFill>
                  <a:srgbClr val="000000"/>
                </a:solidFill>
              </a:rPr>
              <a:t>Tam </a:t>
            </a:r>
            <a:r>
              <a:rPr lang="en-US" altLang="en-US" b="0" i="1">
                <a:solidFill>
                  <a:srgbClr val="000000"/>
                </a:solidFill>
              </a:rPr>
              <a:t>et al. Nature </a:t>
            </a:r>
            <a:r>
              <a:rPr lang="en-US" altLang="en-US" b="0">
                <a:solidFill>
                  <a:srgbClr val="000000"/>
                </a:solidFill>
              </a:rPr>
              <a:t>453: 534 (‘08).</a:t>
            </a:r>
          </a:p>
          <a:p>
            <a:pPr eaLnBrk="1" hangingPunct="1"/>
            <a:r>
              <a:rPr lang="en-US" altLang="en-US" b="0">
                <a:solidFill>
                  <a:srgbClr val="000000"/>
                </a:solidFill>
              </a:rPr>
              <a:t>Watanabe </a:t>
            </a:r>
            <a:r>
              <a:rPr lang="en-US" altLang="en-US" b="0" i="1">
                <a:solidFill>
                  <a:srgbClr val="000000"/>
                </a:solidFill>
              </a:rPr>
              <a:t>et al. Nature </a:t>
            </a:r>
            <a:r>
              <a:rPr lang="en-US" altLang="en-US" b="0">
                <a:solidFill>
                  <a:srgbClr val="000000"/>
                </a:solidFill>
              </a:rPr>
              <a:t>453: 539 (‘08).</a:t>
            </a:r>
          </a:p>
          <a:p>
            <a:pPr eaLnBrk="1" hangingPunct="1"/>
            <a:endParaRPr lang="en-US" altLang="en-US" b="0">
              <a:solidFill>
                <a:srgbClr val="000000"/>
              </a:solidFill>
            </a:endParaRPr>
          </a:p>
          <a:p>
            <a:pPr eaLnBrk="1" hangingPunct="1"/>
            <a:r>
              <a:rPr lang="en-US" altLang="en-US" b="0">
                <a:solidFill>
                  <a:srgbClr val="000000"/>
                </a:solidFill>
              </a:rPr>
              <a:t>Poliseno et al. Nature </a:t>
            </a:r>
            <a:r>
              <a:rPr lang="da-DK" altLang="en-US" b="0">
                <a:solidFill>
                  <a:srgbClr val="000000"/>
                </a:solidFill>
              </a:rPr>
              <a:t>465:1033 (’10).</a:t>
            </a:r>
            <a:endParaRPr lang="en-US" altLang="en-US" b="0">
              <a:solidFill>
                <a:srgbClr val="000000"/>
              </a:solidFill>
            </a:endParaRPr>
          </a:p>
          <a:p>
            <a:pPr eaLnBrk="1" hangingPunct="1"/>
            <a:endParaRPr lang="en-US" altLang="en-US" b="0">
              <a:solidFill>
                <a:srgbClr val="000000"/>
              </a:solidFill>
            </a:endParaRPr>
          </a:p>
          <a:p>
            <a:pPr eaLnBrk="1" hangingPunct="1"/>
            <a:endParaRPr lang="en-US" altLang="en-US" b="0">
              <a:solidFill>
                <a:srgbClr val="000000"/>
              </a:solidFill>
            </a:endParaRPr>
          </a:p>
        </p:txBody>
      </p:sp>
      <p:sp>
        <p:nvSpPr>
          <p:cNvPr id="456709" name="Text Box 6"/>
          <p:cNvSpPr txBox="1">
            <a:spLocks noChangeArrowheads="1"/>
          </p:cNvSpPr>
          <p:nvPr/>
        </p:nvSpPr>
        <p:spPr bwMode="auto">
          <a:xfrm>
            <a:off x="3659188" y="4467225"/>
            <a:ext cx="27114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20" tIns="45663" rIns="91320" bIns="4566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de-DE" altLang="en-US" b="0">
                <a:solidFill>
                  <a:srgbClr val="808080"/>
                </a:solidFill>
              </a:rPr>
              <a:t>[Sasidharan &amp; Gerstein, Nature ('08)]</a:t>
            </a:r>
            <a:endParaRPr lang="en-US" altLang="en-US" b="0">
              <a:solidFill>
                <a:srgbClr val="808080"/>
              </a:solidFill>
            </a:endParaRPr>
          </a:p>
        </p:txBody>
      </p:sp>
      <p:sp>
        <p:nvSpPr>
          <p:cNvPr id="456710" name="Rectangle 3"/>
          <p:cNvSpPr txBox="1">
            <a:spLocks noChangeArrowheads="1"/>
          </p:cNvSpPr>
          <p:nvPr/>
        </p:nvSpPr>
        <p:spPr bwMode="auto">
          <a:xfrm>
            <a:off x="3851275" y="5087938"/>
            <a:ext cx="1939925" cy="15875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just">
              <a:spcBef>
                <a:spcPct val="20000"/>
              </a:spcBef>
            </a:pPr>
            <a:r>
              <a:rPr lang="en-US" altLang="en-US" sz="2000">
                <a:solidFill>
                  <a:srgbClr val="800000"/>
                </a:solidFill>
              </a:rPr>
              <a:t>Alternatively,</a:t>
            </a:r>
            <a:r>
              <a:rPr lang="en-US" altLang="en-US" sz="2000" b="0">
                <a:solidFill>
                  <a:srgbClr val="000000"/>
                </a:solidFill>
              </a:rPr>
              <a:t> just last gasps of a dying gene</a:t>
            </a:r>
          </a:p>
        </p:txBody>
      </p:sp>
    </p:spTree>
  </p:cSld>
  <p:clrMapOvr>
    <a:masterClrMapping/>
  </p:clrMapOvr>
  <p:transition advTm="97725"/>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4657" name="Group 10"/>
          <p:cNvGrpSpPr>
            <a:grpSpLocks/>
          </p:cNvGrpSpPr>
          <p:nvPr/>
        </p:nvGrpSpPr>
        <p:grpSpPr bwMode="auto">
          <a:xfrm>
            <a:off x="-225425" y="1101725"/>
            <a:ext cx="7037388" cy="5764213"/>
            <a:chOff x="-48" y="768"/>
            <a:chExt cx="4224" cy="3460"/>
          </a:xfrm>
        </p:grpSpPr>
        <p:pic>
          <p:nvPicPr>
            <p:cNvPr id="454661" name="Picture 5" descr="Screen shot 2010-11-13 at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 y="912"/>
              <a:ext cx="4224" cy="3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4662" name="Rectangle 6"/>
            <p:cNvSpPr>
              <a:spLocks noChangeArrowheads="1"/>
            </p:cNvSpPr>
            <p:nvPr/>
          </p:nvSpPr>
          <p:spPr bwMode="auto">
            <a:xfrm>
              <a:off x="-48" y="768"/>
              <a:ext cx="576" cy="1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p>
          </p:txBody>
        </p:sp>
        <p:sp>
          <p:nvSpPr>
            <p:cNvPr id="454663" name="Rectangle 7"/>
            <p:cNvSpPr>
              <a:spLocks noChangeArrowheads="1"/>
            </p:cNvSpPr>
            <p:nvPr/>
          </p:nvSpPr>
          <p:spPr bwMode="auto">
            <a:xfrm>
              <a:off x="-48" y="864"/>
              <a:ext cx="1056" cy="38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p>
          </p:txBody>
        </p:sp>
      </p:grpSp>
      <p:sp>
        <p:nvSpPr>
          <p:cNvPr id="454658" name="Rectangle 4"/>
          <p:cNvSpPr>
            <a:spLocks noGrp="1" noChangeArrowheads="1"/>
          </p:cNvSpPr>
          <p:nvPr>
            <p:ph type="title"/>
          </p:nvPr>
        </p:nvSpPr>
        <p:spPr>
          <a:xfrm>
            <a:off x="536087" y="158640"/>
            <a:ext cx="7772400" cy="1143000"/>
          </a:xfrm>
        </p:spPr>
        <p:txBody>
          <a:bodyPr/>
          <a:lstStyle/>
          <a:p>
            <a:r>
              <a:rPr lang="en-US" altLang="en-US" dirty="0" err="1">
                <a:ea typeface="ＭＳ Ｐゴシック" charset="-128"/>
              </a:rPr>
              <a:t>Pseudogene</a:t>
            </a:r>
            <a:r>
              <a:rPr lang="en-US" altLang="en-US" dirty="0">
                <a:ea typeface="ＭＳ Ｐゴシック" charset="-128"/>
              </a:rPr>
              <a:t> Transcription: </a:t>
            </a:r>
            <a:r>
              <a:rPr lang="en-US" altLang="en-US" dirty="0" smtClean="0">
                <a:ea typeface="ＭＳ Ｐゴシック" charset="-128"/>
              </a:rPr>
              <a:t/>
            </a:r>
            <a:br>
              <a:rPr lang="en-US" altLang="en-US" dirty="0" smtClean="0">
                <a:ea typeface="ＭＳ Ｐゴシック" charset="-128"/>
              </a:rPr>
            </a:br>
            <a:r>
              <a:rPr lang="en-US" altLang="en-US" dirty="0" smtClean="0">
                <a:ea typeface="ＭＳ Ｐゴシック" charset="-128"/>
              </a:rPr>
              <a:t>interesting </a:t>
            </a:r>
            <a:r>
              <a:rPr lang="en-US" altLang="en-US" dirty="0">
                <a:ea typeface="ＭＳ Ｐゴシック" charset="-128"/>
              </a:rPr>
              <a:t>but tricky to ascertain</a:t>
            </a:r>
          </a:p>
        </p:txBody>
      </p:sp>
      <p:sp>
        <p:nvSpPr>
          <p:cNvPr id="454659" name="Content Placeholder 1"/>
          <p:cNvSpPr>
            <a:spLocks noGrp="1"/>
          </p:cNvSpPr>
          <p:nvPr>
            <p:ph idx="1"/>
          </p:nvPr>
        </p:nvSpPr>
        <p:spPr>
          <a:xfrm>
            <a:off x="6910388" y="1931988"/>
            <a:ext cx="2005012" cy="4598987"/>
          </a:xfrm>
        </p:spPr>
        <p:txBody>
          <a:bodyPr/>
          <a:lstStyle/>
          <a:p>
            <a:r>
              <a:rPr lang="en-US" altLang="en-US" sz="2000">
                <a:ea typeface="ＭＳ Ｐゴシック" charset="-128"/>
              </a:rPr>
              <a:t>Difficulty in ascertainment because of mis-mapping v parent</a:t>
            </a:r>
          </a:p>
          <a:p>
            <a:r>
              <a:rPr lang="en-US" altLang="en-US" sz="2000">
                <a:ea typeface="ＭＳ Ｐゴシック" charset="-128"/>
              </a:rPr>
              <a:t>One approach to this confound is look across mult. samples</a:t>
            </a:r>
          </a:p>
        </p:txBody>
      </p:sp>
      <p:sp>
        <p:nvSpPr>
          <p:cNvPr id="454660" name="TextBox 4"/>
          <p:cNvSpPr txBox="1">
            <a:spLocks noChangeArrowheads="1"/>
          </p:cNvSpPr>
          <p:nvPr/>
        </p:nvSpPr>
        <p:spPr bwMode="auto">
          <a:xfrm>
            <a:off x="7207250" y="6523038"/>
            <a:ext cx="15621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808080"/>
                </a:solidFill>
              </a:rPr>
              <a:t>[</a:t>
            </a:r>
            <a:r>
              <a:rPr lang="en-US" altLang="en-US" b="0" i="1">
                <a:solidFill>
                  <a:srgbClr val="808080"/>
                </a:solidFill>
              </a:rPr>
              <a:t>Science</a:t>
            </a:r>
            <a:r>
              <a:rPr lang="en-US" altLang="en-US" b="0">
                <a:solidFill>
                  <a:srgbClr val="808080"/>
                </a:solidFill>
              </a:rPr>
              <a:t> 330:6012]</a:t>
            </a:r>
          </a:p>
        </p:txBody>
      </p:sp>
    </p:spTree>
  </p:cSld>
  <p:clrMapOvr>
    <a:masterClrMapping/>
  </p:clrMapOvr>
  <p:transition advTm="52227"/>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Title 7"/>
          <p:cNvSpPr>
            <a:spLocks noGrp="1"/>
          </p:cNvSpPr>
          <p:nvPr>
            <p:ph type="title"/>
          </p:nvPr>
        </p:nvSpPr>
        <p:spPr>
          <a:xfrm>
            <a:off x="2092325" y="106363"/>
            <a:ext cx="4564063" cy="609600"/>
          </a:xfrm>
        </p:spPr>
        <p:txBody>
          <a:bodyPr tIns="0" bIns="0"/>
          <a:lstStyle/>
          <a:p>
            <a:r>
              <a:rPr lang="en-US" altLang="en-US">
                <a:latin typeface="Helvetica" charset="0"/>
                <a:ea typeface="ＭＳ Ｐゴシック" charset="-128"/>
              </a:rPr>
              <a:t>Pseudogene Activity</a:t>
            </a:r>
          </a:p>
        </p:txBody>
      </p:sp>
      <p:sp>
        <p:nvSpPr>
          <p:cNvPr id="9" name="TextBox 8"/>
          <p:cNvSpPr txBox="1"/>
          <p:nvPr/>
        </p:nvSpPr>
        <p:spPr>
          <a:xfrm rot="16200000">
            <a:off x="-1811338" y="3775076"/>
            <a:ext cx="4164013" cy="277812"/>
          </a:xfrm>
          <a:prstGeom prst="rect">
            <a:avLst/>
          </a:prstGeom>
          <a:noFill/>
        </p:spPr>
        <p:txBody>
          <a:bodyPr wrap="none" lIns="91320" tIns="45663" rIns="91320" bIns="45663">
            <a:spAutoFit/>
          </a:bodyPr>
          <a:lstStyle/>
          <a:p>
            <a:pPr>
              <a:defRPr/>
            </a:pPr>
            <a:r>
              <a:rPr lang="en-US" dirty="0">
                <a:solidFill>
                  <a:schemeClr val="tx1">
                    <a:lumMod val="50000"/>
                    <a:lumOff val="50000"/>
                  </a:schemeClr>
                </a:solidFill>
                <a:ea typeface="ＭＳ Ｐゴシック" charset="0"/>
                <a:cs typeface="ＭＳ Ｐゴシック" charset="0"/>
              </a:rPr>
              <a:t>[</a:t>
            </a:r>
            <a:r>
              <a:rPr lang="en-US" dirty="0" err="1">
                <a:solidFill>
                  <a:schemeClr val="tx1">
                    <a:lumMod val="50000"/>
                    <a:lumOff val="50000"/>
                  </a:schemeClr>
                </a:solidFill>
                <a:ea typeface="ＭＳ Ｐゴシック" charset="0"/>
                <a:cs typeface="ＭＳ Ｐゴシック" charset="0"/>
              </a:rPr>
              <a:t>Sisu</a:t>
            </a:r>
            <a:r>
              <a:rPr lang="en-US" dirty="0">
                <a:solidFill>
                  <a:schemeClr val="tx1">
                    <a:lumMod val="50000"/>
                    <a:lumOff val="50000"/>
                  </a:schemeClr>
                </a:solidFill>
                <a:ea typeface="ＭＳ Ｐゴシック" charset="0"/>
                <a:cs typeface="ＭＳ Ｐゴシック" charset="0"/>
              </a:rPr>
              <a:t> et al. PNAS ('14);  </a:t>
            </a:r>
            <a:r>
              <a:rPr lang="pt-BR" dirty="0" err="1">
                <a:solidFill>
                  <a:schemeClr val="tx1">
                    <a:lumMod val="50000"/>
                    <a:lumOff val="50000"/>
                  </a:schemeClr>
                </a:solidFill>
                <a:ea typeface="ＭＳ Ｐゴシック" charset="0"/>
                <a:cs typeface="ＭＳ Ｐゴシック" charset="0"/>
              </a:rPr>
              <a:t>doi</a:t>
            </a:r>
            <a:r>
              <a:rPr lang="pt-BR" dirty="0">
                <a:solidFill>
                  <a:schemeClr val="tx1">
                    <a:lumMod val="50000"/>
                    <a:lumOff val="50000"/>
                  </a:schemeClr>
                </a:solidFill>
                <a:ea typeface="ＭＳ Ｐゴシック" charset="0"/>
                <a:cs typeface="ＭＳ Ｐゴシック" charset="0"/>
              </a:rPr>
              <a:t>: 10.1073/pnas.1407293111</a:t>
            </a:r>
            <a:r>
              <a:rPr lang="en-US" dirty="0">
                <a:solidFill>
                  <a:schemeClr val="tx1">
                    <a:lumMod val="50000"/>
                    <a:lumOff val="50000"/>
                  </a:schemeClr>
                </a:solidFill>
                <a:ea typeface="ＭＳ Ｐゴシック" charset="0"/>
                <a:cs typeface="ＭＳ Ｐゴシック" charset="0"/>
              </a:rPr>
              <a:t> ]</a:t>
            </a:r>
          </a:p>
        </p:txBody>
      </p:sp>
      <p:grpSp>
        <p:nvGrpSpPr>
          <p:cNvPr id="455683" name="Group 2"/>
          <p:cNvGrpSpPr>
            <a:grpSpLocks/>
          </p:cNvGrpSpPr>
          <p:nvPr/>
        </p:nvGrpSpPr>
        <p:grpSpPr bwMode="auto">
          <a:xfrm>
            <a:off x="1844675" y="4765675"/>
            <a:ext cx="4872038" cy="1819275"/>
            <a:chOff x="1943100" y="4660900"/>
            <a:chExt cx="4871823" cy="1819275"/>
          </a:xfrm>
        </p:grpSpPr>
        <p:pic>
          <p:nvPicPr>
            <p:cNvPr id="455705" name="Picture 10"/>
            <p:cNvPicPr>
              <a:picLocks noChangeAspect="1"/>
            </p:cNvPicPr>
            <p:nvPr/>
          </p:nvPicPr>
          <p:blipFill>
            <a:blip r:embed="rId2">
              <a:extLst>
                <a:ext uri="{28A0092B-C50C-407E-A947-70E740481C1C}">
                  <a14:useLocalDpi xmlns:a14="http://schemas.microsoft.com/office/drawing/2010/main" val="0"/>
                </a:ext>
              </a:extLst>
            </a:blip>
            <a:srcRect l="34813"/>
            <a:stretch>
              <a:fillRect/>
            </a:stretch>
          </p:blipFill>
          <p:spPr bwMode="auto">
            <a:xfrm>
              <a:off x="1943100" y="4676786"/>
              <a:ext cx="4871823" cy="1803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5706" name="Rectangle 1"/>
            <p:cNvSpPr>
              <a:spLocks noChangeArrowheads="1"/>
            </p:cNvSpPr>
            <p:nvPr/>
          </p:nvSpPr>
          <p:spPr bwMode="auto">
            <a:xfrm>
              <a:off x="5689600" y="4660900"/>
              <a:ext cx="939800" cy="355600"/>
            </a:xfrm>
            <a:prstGeom prst="rect">
              <a:avLst/>
            </a:prstGeom>
            <a:solidFill>
              <a:schemeClr val="bg1"/>
            </a:solidFill>
            <a:ln w="12700">
              <a:solidFill>
                <a:schemeClr val="bg1"/>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55707" name="Rectangle 9"/>
            <p:cNvSpPr>
              <a:spLocks noChangeArrowheads="1"/>
            </p:cNvSpPr>
            <p:nvPr/>
          </p:nvSpPr>
          <p:spPr bwMode="auto">
            <a:xfrm>
              <a:off x="6413500" y="5257800"/>
              <a:ext cx="393700" cy="355600"/>
            </a:xfrm>
            <a:prstGeom prst="rect">
              <a:avLst/>
            </a:prstGeom>
            <a:solidFill>
              <a:schemeClr val="bg1"/>
            </a:solidFill>
            <a:ln w="12700">
              <a:solidFill>
                <a:schemeClr val="bg1"/>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grpSp>
      <p:grpSp>
        <p:nvGrpSpPr>
          <p:cNvPr id="455684" name="Group 14"/>
          <p:cNvGrpSpPr>
            <a:grpSpLocks/>
          </p:cNvGrpSpPr>
          <p:nvPr/>
        </p:nvGrpSpPr>
        <p:grpSpPr bwMode="auto">
          <a:xfrm>
            <a:off x="942975" y="520700"/>
            <a:ext cx="6180138" cy="4267200"/>
            <a:chOff x="944796" y="520649"/>
            <a:chExt cx="6179896" cy="4266935"/>
          </a:xfrm>
        </p:grpSpPr>
        <p:pic>
          <p:nvPicPr>
            <p:cNvPr id="455703" name="Picture 10"/>
            <p:cNvPicPr>
              <a:picLocks noChangeAspect="1"/>
            </p:cNvPicPr>
            <p:nvPr/>
          </p:nvPicPr>
          <p:blipFill>
            <a:blip r:embed="rId2">
              <a:extLst>
                <a:ext uri="{28A0092B-C50C-407E-A947-70E740481C1C}">
                  <a14:useLocalDpi xmlns:a14="http://schemas.microsoft.com/office/drawing/2010/main" val="0"/>
                </a:ext>
              </a:extLst>
            </a:blip>
            <a:srcRect r="65051"/>
            <a:stretch>
              <a:fillRect/>
            </a:stretch>
          </p:blipFill>
          <p:spPr bwMode="auto">
            <a:xfrm>
              <a:off x="944796" y="520649"/>
              <a:ext cx="6179896" cy="42669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spect="1"/>
            </p:cNvSpPr>
            <p:nvPr/>
          </p:nvSpPr>
          <p:spPr>
            <a:xfrm rot="5400000">
              <a:off x="6616716" y="3720848"/>
              <a:ext cx="461934" cy="246052"/>
            </a:xfrm>
            <a:prstGeom prst="rect">
              <a:avLst/>
            </a:prstGeom>
            <a:solidFill>
              <a:schemeClr val="bg1"/>
            </a:solidFill>
          </p:spPr>
          <p:txBody>
            <a:bodyPr lIns="0" tIns="0" rIns="0" bIns="0">
              <a:spAutoFit/>
            </a:bodyPr>
            <a:lstStyle/>
            <a:p>
              <a:pPr algn="ctr">
                <a:defRPr/>
              </a:pPr>
              <a:r>
                <a:rPr lang="en-US" sz="1600" b="0" dirty="0">
                  <a:solidFill>
                    <a:schemeClr val="bg1">
                      <a:lumMod val="50000"/>
                    </a:schemeClr>
                  </a:solidFill>
                  <a:latin typeface="Helvetica"/>
                  <a:ea typeface="ＭＳ Ｐゴシック" charset="0"/>
                  <a:cs typeface="Helvetica"/>
                </a:rPr>
                <a:t>2381</a:t>
              </a:r>
            </a:p>
          </p:txBody>
        </p:sp>
      </p:grpSp>
      <p:sp>
        <p:nvSpPr>
          <p:cNvPr id="455685" name="TextBox 6"/>
          <p:cNvSpPr txBox="1">
            <a:spLocks noChangeArrowheads="1"/>
          </p:cNvSpPr>
          <p:nvPr/>
        </p:nvSpPr>
        <p:spPr bwMode="auto">
          <a:xfrm>
            <a:off x="4402138" y="4694238"/>
            <a:ext cx="631825"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p>
        </p:txBody>
      </p:sp>
      <p:grpSp>
        <p:nvGrpSpPr>
          <p:cNvPr id="455686" name="Group 17"/>
          <p:cNvGrpSpPr>
            <a:grpSpLocks/>
          </p:cNvGrpSpPr>
          <p:nvPr/>
        </p:nvGrpSpPr>
        <p:grpSpPr bwMode="auto">
          <a:xfrm>
            <a:off x="7569200" y="1485900"/>
            <a:ext cx="1460500" cy="1570038"/>
            <a:chOff x="7569200" y="1485900"/>
            <a:chExt cx="1460500" cy="1569660"/>
          </a:xfrm>
        </p:grpSpPr>
        <p:sp>
          <p:nvSpPr>
            <p:cNvPr id="455697" name="TextBox 3"/>
            <p:cNvSpPr txBox="1">
              <a:spLocks noChangeArrowheads="1"/>
            </p:cNvSpPr>
            <p:nvPr/>
          </p:nvSpPr>
          <p:spPr bwMode="auto">
            <a:xfrm>
              <a:off x="7569200" y="1485900"/>
              <a:ext cx="14605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t>H </a:t>
              </a:r>
              <a:r>
                <a:rPr lang="en-US" altLang="en-US" b="0"/>
                <a:t>Highly-Active</a:t>
              </a:r>
            </a:p>
            <a:p>
              <a:pPr eaLnBrk="1" hangingPunct="1"/>
              <a:r>
                <a:rPr lang="en-US" altLang="en-US"/>
                <a:t>P </a:t>
              </a:r>
              <a:r>
                <a:rPr lang="en-US" altLang="en-US" b="0"/>
                <a:t>Partially-Active</a:t>
              </a:r>
            </a:p>
            <a:p>
              <a:pPr eaLnBrk="1" hangingPunct="1"/>
              <a:r>
                <a:rPr lang="en-US" altLang="en-US"/>
                <a:t>D </a:t>
              </a:r>
              <a:r>
                <a:rPr lang="en-US" altLang="en-US" b="0"/>
                <a:t>Dead</a:t>
              </a:r>
            </a:p>
            <a:p>
              <a:pPr eaLnBrk="1" hangingPunct="1"/>
              <a:r>
                <a:rPr lang="en-US" altLang="en-US" b="0"/>
                <a:t>   Yes</a:t>
              </a:r>
            </a:p>
            <a:p>
              <a:pPr eaLnBrk="1" hangingPunct="1"/>
              <a:r>
                <a:rPr lang="en-US" altLang="en-US" b="0"/>
                <a:t>   No</a:t>
              </a:r>
            </a:p>
            <a:p>
              <a:pPr eaLnBrk="1" hangingPunct="1"/>
              <a:r>
                <a:rPr lang="en-US" altLang="en-US" b="0"/>
                <a:t>   Human</a:t>
              </a:r>
            </a:p>
            <a:p>
              <a:pPr eaLnBrk="1" hangingPunct="1"/>
              <a:r>
                <a:rPr lang="en-US" altLang="en-US" b="0"/>
                <a:t>   Worm</a:t>
              </a:r>
            </a:p>
            <a:p>
              <a:pPr eaLnBrk="1" hangingPunct="1"/>
              <a:r>
                <a:rPr lang="en-US" altLang="en-US" b="0"/>
                <a:t>   Fly    </a:t>
              </a:r>
            </a:p>
          </p:txBody>
        </p:sp>
        <p:sp>
          <p:nvSpPr>
            <p:cNvPr id="455698" name="Rectangle 4"/>
            <p:cNvSpPr>
              <a:spLocks noChangeAspect="1"/>
            </p:cNvSpPr>
            <p:nvPr/>
          </p:nvSpPr>
          <p:spPr bwMode="auto">
            <a:xfrm>
              <a:off x="7645400" y="2120901"/>
              <a:ext cx="108000" cy="95669"/>
            </a:xfrm>
            <a:prstGeom prst="rect">
              <a:avLst/>
            </a:prstGeom>
            <a:solidFill>
              <a:schemeClr val="tx1"/>
            </a:solidFill>
            <a:ln w="12700">
              <a:solidFill>
                <a:schemeClr val="tx1"/>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55699" name="Rectangle 15"/>
            <p:cNvSpPr>
              <a:spLocks noChangeAspect="1"/>
            </p:cNvSpPr>
            <p:nvPr/>
          </p:nvSpPr>
          <p:spPr bwMode="auto">
            <a:xfrm>
              <a:off x="7645400" y="2298701"/>
              <a:ext cx="108000" cy="104775"/>
            </a:xfrm>
            <a:prstGeom prst="rect">
              <a:avLst/>
            </a:prstGeom>
            <a:noFill/>
            <a:ln w="12700">
              <a:solidFill>
                <a:schemeClr val="tx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55700" name="Rectangle 21"/>
            <p:cNvSpPr>
              <a:spLocks noChangeAspect="1"/>
            </p:cNvSpPr>
            <p:nvPr/>
          </p:nvSpPr>
          <p:spPr bwMode="auto">
            <a:xfrm>
              <a:off x="7645400" y="2489201"/>
              <a:ext cx="108000" cy="95669"/>
            </a:xfrm>
            <a:prstGeom prst="rect">
              <a:avLst/>
            </a:prstGeom>
            <a:solidFill>
              <a:srgbClr val="FF0000"/>
            </a:solidFill>
            <a:ln w="12700">
              <a:solidFill>
                <a:srgbClr val="FF0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55701" name="Rectangle 22"/>
            <p:cNvSpPr>
              <a:spLocks noChangeAspect="1"/>
            </p:cNvSpPr>
            <p:nvPr/>
          </p:nvSpPr>
          <p:spPr bwMode="auto">
            <a:xfrm>
              <a:off x="7645400" y="2667001"/>
              <a:ext cx="108000" cy="104775"/>
            </a:xfrm>
            <a:prstGeom prst="rect">
              <a:avLst/>
            </a:prstGeom>
            <a:solidFill>
              <a:srgbClr val="008000"/>
            </a:solidFill>
            <a:ln w="12700">
              <a:solidFill>
                <a:srgbClr val="008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55702" name="Rectangle 23"/>
            <p:cNvSpPr>
              <a:spLocks noChangeAspect="1"/>
            </p:cNvSpPr>
            <p:nvPr/>
          </p:nvSpPr>
          <p:spPr bwMode="auto">
            <a:xfrm>
              <a:off x="7645400" y="2844801"/>
              <a:ext cx="108000" cy="104775"/>
            </a:xfrm>
            <a:prstGeom prst="rect">
              <a:avLst/>
            </a:prstGeom>
            <a:solidFill>
              <a:srgbClr val="0000FF"/>
            </a:solidFill>
            <a:ln w="12700">
              <a:solidFill>
                <a:srgbClr val="0000FF"/>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grpSp>
      <p:sp>
        <p:nvSpPr>
          <p:cNvPr id="455687" name="TextBox 16"/>
          <p:cNvSpPr txBox="1">
            <a:spLocks noChangeArrowheads="1"/>
          </p:cNvSpPr>
          <p:nvPr/>
        </p:nvSpPr>
        <p:spPr bwMode="auto">
          <a:xfrm>
            <a:off x="1520825" y="4673600"/>
            <a:ext cx="482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FF0000"/>
                </a:solidFill>
                <a:latin typeface="Helvetica" charset="0"/>
              </a:rPr>
              <a:t>1%</a:t>
            </a:r>
          </a:p>
        </p:txBody>
      </p:sp>
      <p:sp>
        <p:nvSpPr>
          <p:cNvPr id="455688" name="TextBox 16"/>
          <p:cNvSpPr txBox="1">
            <a:spLocks noChangeArrowheads="1"/>
          </p:cNvSpPr>
          <p:nvPr/>
        </p:nvSpPr>
        <p:spPr bwMode="auto">
          <a:xfrm>
            <a:off x="4073525" y="4673600"/>
            <a:ext cx="59531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FF0000"/>
                </a:solidFill>
                <a:latin typeface="Helvetica" charset="0"/>
              </a:rPr>
              <a:t>78%</a:t>
            </a:r>
          </a:p>
        </p:txBody>
      </p:sp>
      <p:sp>
        <p:nvSpPr>
          <p:cNvPr id="455689" name="TextBox 16"/>
          <p:cNvSpPr txBox="1">
            <a:spLocks noChangeArrowheads="1"/>
          </p:cNvSpPr>
          <p:nvPr/>
        </p:nvSpPr>
        <p:spPr bwMode="auto">
          <a:xfrm>
            <a:off x="6626225" y="4648200"/>
            <a:ext cx="59531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FF0000"/>
                </a:solidFill>
                <a:latin typeface="Helvetica" charset="0"/>
              </a:rPr>
              <a:t>21%</a:t>
            </a:r>
          </a:p>
        </p:txBody>
      </p:sp>
      <p:sp>
        <p:nvSpPr>
          <p:cNvPr id="455690" name="TextBox 16"/>
          <p:cNvSpPr txBox="1">
            <a:spLocks noChangeArrowheads="1"/>
          </p:cNvSpPr>
          <p:nvPr/>
        </p:nvSpPr>
        <p:spPr bwMode="auto">
          <a:xfrm>
            <a:off x="1787525" y="6519863"/>
            <a:ext cx="4826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B400"/>
                </a:solidFill>
                <a:latin typeface="Helvetica" charset="0"/>
              </a:rPr>
              <a:t>4%</a:t>
            </a:r>
          </a:p>
        </p:txBody>
      </p:sp>
      <p:sp>
        <p:nvSpPr>
          <p:cNvPr id="455691" name="TextBox 16"/>
          <p:cNvSpPr txBox="1">
            <a:spLocks noChangeArrowheads="1"/>
          </p:cNvSpPr>
          <p:nvPr/>
        </p:nvSpPr>
        <p:spPr bwMode="auto">
          <a:xfrm>
            <a:off x="2663825" y="6519863"/>
            <a:ext cx="59531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B400"/>
                </a:solidFill>
                <a:latin typeface="Helvetica" charset="0"/>
              </a:rPr>
              <a:t>66%</a:t>
            </a:r>
          </a:p>
        </p:txBody>
      </p:sp>
      <p:sp>
        <p:nvSpPr>
          <p:cNvPr id="455692" name="TextBox 16"/>
          <p:cNvSpPr txBox="1">
            <a:spLocks noChangeArrowheads="1"/>
          </p:cNvSpPr>
          <p:nvPr/>
        </p:nvSpPr>
        <p:spPr bwMode="auto">
          <a:xfrm>
            <a:off x="3629025" y="6519863"/>
            <a:ext cx="59531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B400"/>
                </a:solidFill>
                <a:latin typeface="Helvetica" charset="0"/>
              </a:rPr>
              <a:t>30%</a:t>
            </a:r>
          </a:p>
        </p:txBody>
      </p:sp>
      <p:sp>
        <p:nvSpPr>
          <p:cNvPr id="29" name="TextBox 16"/>
          <p:cNvSpPr txBox="1">
            <a:spLocks noChangeArrowheads="1"/>
          </p:cNvSpPr>
          <p:nvPr/>
        </p:nvSpPr>
        <p:spPr bwMode="auto">
          <a:xfrm>
            <a:off x="4111625" y="6510338"/>
            <a:ext cx="49530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600" dirty="0" smtClean="0">
                <a:solidFill>
                  <a:schemeClr val="accent6"/>
                </a:solidFill>
                <a:latin typeface="Helvetica" charset="0"/>
                <a:cs typeface="Helvetica" charset="0"/>
              </a:rPr>
              <a:t>5%</a:t>
            </a:r>
          </a:p>
        </p:txBody>
      </p:sp>
      <p:sp>
        <p:nvSpPr>
          <p:cNvPr id="30" name="TextBox 16"/>
          <p:cNvSpPr txBox="1">
            <a:spLocks noChangeArrowheads="1"/>
          </p:cNvSpPr>
          <p:nvPr/>
        </p:nvSpPr>
        <p:spPr bwMode="auto">
          <a:xfrm>
            <a:off x="5114925" y="6510338"/>
            <a:ext cx="59531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600" dirty="0" smtClean="0">
                <a:solidFill>
                  <a:schemeClr val="accent6"/>
                </a:solidFill>
                <a:latin typeface="Helvetica" charset="0"/>
                <a:cs typeface="Helvetica" charset="0"/>
              </a:rPr>
              <a:t>63%</a:t>
            </a:r>
          </a:p>
        </p:txBody>
      </p:sp>
      <p:sp>
        <p:nvSpPr>
          <p:cNvPr id="31" name="TextBox 16"/>
          <p:cNvSpPr txBox="1">
            <a:spLocks noChangeArrowheads="1"/>
          </p:cNvSpPr>
          <p:nvPr/>
        </p:nvSpPr>
        <p:spPr bwMode="auto">
          <a:xfrm>
            <a:off x="6143625" y="6510338"/>
            <a:ext cx="59531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600" dirty="0" smtClean="0">
                <a:solidFill>
                  <a:schemeClr val="accent6"/>
                </a:solidFill>
                <a:latin typeface="Helvetica" charset="0"/>
                <a:cs typeface="Helvetica" charset="0"/>
              </a:rPr>
              <a:t>32%</a:t>
            </a:r>
          </a:p>
        </p:txBody>
      </p:sp>
      <p:sp>
        <p:nvSpPr>
          <p:cNvPr id="455696" name="TextBox 2"/>
          <p:cNvSpPr txBox="1">
            <a:spLocks noChangeArrowheads="1"/>
          </p:cNvSpPr>
          <p:nvPr/>
        </p:nvSpPr>
        <p:spPr bwMode="auto">
          <a:xfrm>
            <a:off x="6362700" y="5194300"/>
            <a:ext cx="2654300"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2400"/>
              <a:t>15%</a:t>
            </a:r>
            <a:r>
              <a:rPr lang="en-US" altLang="en-US" sz="1800"/>
              <a:t> </a:t>
            </a:r>
            <a:r>
              <a:rPr lang="en-US" altLang="en-US" sz="1800" b="0"/>
              <a:t>of pseudogenes are</a:t>
            </a:r>
            <a:r>
              <a:rPr lang="en-US" altLang="en-US" sz="1800"/>
              <a:t> </a:t>
            </a:r>
            <a:r>
              <a:rPr lang="en-US" altLang="en-US" sz="2400"/>
              <a:t>transcribed</a:t>
            </a:r>
            <a:r>
              <a:rPr lang="en-US" altLang="en-US" sz="1800"/>
              <a:t> </a:t>
            </a:r>
            <a:r>
              <a:rPr lang="en-US" altLang="en-US" sz="1800" b="0"/>
              <a:t>in each organism</a:t>
            </a:r>
          </a:p>
        </p:txBody>
      </p:sp>
    </p:spTree>
  </p:cSld>
  <p:clrMapOvr>
    <a:masterClrMapping/>
  </p:clrMapOvr>
  <p:transition advTm="78332"/>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2000">
                <a:solidFill>
                  <a:schemeClr val="tx1">
                    <a:lumMod val="75000"/>
                    <a:lumOff val="25000"/>
                  </a:schemeClr>
                </a:solidFill>
                <a:ea typeface="ＭＳ Ｐゴシック" charset="0"/>
                <a:cs typeface="ＭＳ Ｐゴシック" charset="0"/>
              </a:rPr>
              <a:t>Comparing Diverse Transcriptomes to Determine Deeply Conserved Aspects of Gene Expression</a:t>
            </a:r>
            <a:endParaRPr lang="en-US" sz="20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359228" y="738756"/>
            <a:ext cx="3794761" cy="6117515"/>
          </a:xfrm>
        </p:spPr>
        <p:txBody>
          <a:bodyPr/>
          <a:lstStyle/>
          <a:p>
            <a:r>
              <a:rPr lang="en-US" altLang="en-US" sz="1400" dirty="0">
                <a:solidFill>
                  <a:schemeClr val="tx1">
                    <a:lumMod val="75000"/>
                    <a:lumOff val="25000"/>
                  </a:schemeClr>
                </a:solidFill>
                <a:ea typeface="ＭＳ Ｐゴシック" charset="-128"/>
              </a:rPr>
              <a:t>Intro to </a:t>
            </a:r>
            <a:r>
              <a:rPr lang="en-US" altLang="en-US" sz="1400" b="1" dirty="0">
                <a:solidFill>
                  <a:srgbClr val="FFC000"/>
                </a:solidFill>
                <a:ea typeface="ＭＳ Ｐゴシック" charset="-128"/>
              </a:rPr>
              <a:t>Comparative ENCODE </a:t>
            </a:r>
          </a:p>
          <a:p>
            <a:pPr lvl="1"/>
            <a:r>
              <a:rPr lang="en-US" altLang="en-US" sz="1400" dirty="0">
                <a:solidFill>
                  <a:schemeClr val="tx1">
                    <a:lumMod val="75000"/>
                    <a:lumOff val="25000"/>
                  </a:schemeClr>
                </a:solidFill>
                <a:ea typeface="ＭＳ Ｐゴシック" charset="-128"/>
              </a:rPr>
              <a:t>Lots of Matched Data for Comparative Analysis</a:t>
            </a:r>
          </a:p>
          <a:p>
            <a:r>
              <a:rPr lang="en-US" altLang="en-US" sz="1400" b="1" dirty="0" smtClean="0">
                <a:solidFill>
                  <a:srgbClr val="FFC000"/>
                </a:solidFill>
                <a:ea typeface="ＭＳ Ｐゴシック" charset="-128"/>
              </a:rPr>
              <a:t>Expression </a:t>
            </a:r>
            <a:r>
              <a:rPr lang="en-US" altLang="en-US" sz="1400" b="1" dirty="0">
                <a:solidFill>
                  <a:srgbClr val="FFC000"/>
                </a:solidFill>
                <a:ea typeface="ＭＳ Ｐゴシック" charset="-128"/>
              </a:rPr>
              <a:t>Clustering</a:t>
            </a:r>
            <a:r>
              <a:rPr lang="en-US" altLang="en-US" sz="1400" dirty="0">
                <a:solidFill>
                  <a:schemeClr val="tx1">
                    <a:lumMod val="75000"/>
                    <a:lumOff val="25000"/>
                  </a:schemeClr>
                </a:solidFill>
                <a:ea typeface="ＭＳ Ｐゴシック" charset="-128"/>
              </a:rPr>
              <a:t>, Cross-species </a:t>
            </a:r>
          </a:p>
          <a:p>
            <a:pPr lvl="1"/>
            <a:r>
              <a:rPr lang="en-US" altLang="en-US" sz="1400" dirty="0">
                <a:solidFill>
                  <a:schemeClr val="tx1">
                    <a:lumMod val="75000"/>
                    <a:lumOff val="25000"/>
                  </a:schemeClr>
                </a:solidFill>
                <a:ea typeface="ＭＳ Ｐゴシック" charset="-128"/>
              </a:rPr>
              <a:t>Potts-model optimization gives 16 conserved co-expression modules (which can potentially annotate </a:t>
            </a:r>
            <a:r>
              <a:rPr lang="en-US" altLang="en-US" sz="1400" dirty="0" err="1">
                <a:solidFill>
                  <a:schemeClr val="tx1">
                    <a:lumMod val="75000"/>
                    <a:lumOff val="25000"/>
                  </a:schemeClr>
                </a:solidFill>
                <a:ea typeface="ＭＳ Ｐゴシック" charset="-128"/>
              </a:rPr>
              <a:t>ncRNAs</a:t>
            </a:r>
            <a:r>
              <a:rPr lang="en-US" altLang="en-US" sz="1400" dirty="0">
                <a:solidFill>
                  <a:schemeClr val="tx1">
                    <a:lumMod val="75000"/>
                    <a:lumOff val="25000"/>
                  </a:schemeClr>
                </a:solidFill>
                <a:ea typeface="ＭＳ Ｐゴシック" charset="-128"/>
              </a:rPr>
              <a:t>/TARs)</a:t>
            </a:r>
          </a:p>
          <a:p>
            <a:pPr lvl="1"/>
            <a:r>
              <a:rPr lang="en-US" altLang="en-US" sz="1400" dirty="0">
                <a:solidFill>
                  <a:schemeClr val="tx1">
                    <a:lumMod val="75000"/>
                    <a:lumOff val="25000"/>
                  </a:schemeClr>
                </a:solidFill>
                <a:ea typeface="ＭＳ Ｐゴシック" charset="-128"/>
              </a:rPr>
              <a:t>Developmental 'hourglass' genes in 12 of these. They also exhibit intra-organism hourglass behavior.</a:t>
            </a:r>
          </a:p>
          <a:p>
            <a:pPr lvl="1"/>
            <a:r>
              <a:rPr lang="en-US" altLang="en-US" sz="1400" dirty="0">
                <a:solidFill>
                  <a:schemeClr val="tx1">
                    <a:lumMod val="75000"/>
                    <a:lumOff val="25000"/>
                  </a:schemeClr>
                </a:solidFill>
                <a:ea typeface="ＭＳ Ｐゴシック" charset="-128"/>
              </a:rPr>
              <a:t>Stage alignment of worm &amp; fly development, strongest with hourglass </a:t>
            </a:r>
            <a:r>
              <a:rPr lang="en-US" altLang="en-US" sz="1400" dirty="0" smtClean="0">
                <a:solidFill>
                  <a:schemeClr val="tx1">
                    <a:lumMod val="75000"/>
                    <a:lumOff val="25000"/>
                  </a:schemeClr>
                </a:solidFill>
                <a:ea typeface="ＭＳ Ｐゴシック" charset="-128"/>
              </a:rPr>
              <a:t>genes</a:t>
            </a:r>
          </a:p>
          <a:p>
            <a:r>
              <a:rPr lang="en-US" altLang="en-US" sz="1400" b="1" dirty="0" smtClean="0">
                <a:solidFill>
                  <a:srgbClr val="FFC000"/>
                </a:solidFill>
                <a:ea typeface="ＭＳ Ｐゴシック" charset="-128"/>
              </a:rPr>
              <a:t>State </a:t>
            </a:r>
            <a:r>
              <a:rPr lang="en-US" altLang="en-US" sz="1400" b="1" dirty="0">
                <a:solidFill>
                  <a:srgbClr val="FFC000"/>
                </a:solidFill>
                <a:ea typeface="ＭＳ Ｐゴシック" charset="-128"/>
              </a:rPr>
              <a:t>Space </a:t>
            </a:r>
            <a:r>
              <a:rPr lang="en-US" altLang="en-US" sz="1400" b="1" dirty="0" smtClean="0">
                <a:solidFill>
                  <a:srgbClr val="FFC000"/>
                </a:solidFill>
                <a:ea typeface="ＭＳ Ｐゴシック" charset="-128"/>
              </a:rPr>
              <a:t>Models</a:t>
            </a:r>
            <a:r>
              <a:rPr lang="en-US" altLang="en-US" sz="1400" b="1" dirty="0" smtClean="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of Gene Expression</a:t>
            </a:r>
            <a:endParaRPr lang="en-US" altLang="en-US" sz="14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a:solidFill>
                  <a:schemeClr val="tx1">
                    <a:lumMod val="75000"/>
                    <a:lumOff val="25000"/>
                  </a:schemeClr>
                </a:solidFill>
                <a:ea typeface="ＭＳ Ｐゴシック" charset="-128"/>
              </a:rPr>
              <a:t>Decoupling expression changes into those driven by worm-fly conserved genes vs species-specific ones. Also, Conserved 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271555" y="725663"/>
            <a:ext cx="4689902" cy="6132338"/>
          </a:xfrm>
        </p:spPr>
        <p:txBody>
          <a:bodyPr/>
          <a:lstStyle/>
          <a:p>
            <a:r>
              <a:rPr lang="en-US" altLang="en-US" sz="1400" dirty="0" smtClean="0">
                <a:solidFill>
                  <a:schemeClr val="tx1">
                    <a:lumMod val="75000"/>
                    <a:lumOff val="25000"/>
                  </a:schemeClr>
                </a:solidFill>
                <a:ea typeface="ＭＳ Ｐゴシック" charset="-128"/>
              </a:rPr>
              <a:t>Characterizing </a:t>
            </a:r>
            <a:r>
              <a:rPr lang="en-US" altLang="en-US" sz="1400" b="1" dirty="0" err="1">
                <a:solidFill>
                  <a:srgbClr val="FFC000"/>
                </a:solidFill>
                <a:ea typeface="ＭＳ Ｐゴシック" charset="-128"/>
              </a:rPr>
              <a:t>ncRNAs</a:t>
            </a:r>
            <a:r>
              <a:rPr lang="en-US" altLang="en-US" sz="1400" b="1" dirty="0">
                <a:solidFill>
                  <a:srgbClr val="FFC000"/>
                </a:solidFill>
                <a:ea typeface="ＭＳ Ｐゴシック" charset="-128"/>
              </a:rPr>
              <a:t> &amp; TARs</a:t>
            </a:r>
          </a:p>
          <a:p>
            <a:pPr lvl="1"/>
            <a:r>
              <a:rPr lang="en-US" altLang="en-US" sz="1400" dirty="0">
                <a:solidFill>
                  <a:schemeClr val="tx1">
                    <a:lumMod val="75000"/>
                    <a:lumOff val="25000"/>
                  </a:schemeClr>
                </a:solidFill>
                <a:ea typeface="ＭＳ Ｐゴシック" charset="-128"/>
              </a:rPr>
              <a:t>Not much news in canonical gene models</a:t>
            </a:r>
          </a:p>
          <a:p>
            <a:pPr lvl="1"/>
            <a:r>
              <a:rPr lang="en-US" altLang="en-US" sz="1400" dirty="0">
                <a:solidFill>
                  <a:schemeClr val="tx1">
                    <a:lumMod val="75000"/>
                    <a:lumOff val="25000"/>
                  </a:schemeClr>
                </a:solidFill>
                <a:ea typeface="ＭＳ Ｐゴシック" charset="-128"/>
              </a:rPr>
              <a:t>Simple </a:t>
            </a:r>
            <a:r>
              <a:rPr lang="en-US" altLang="en-US" sz="1400" dirty="0" err="1">
                <a:solidFill>
                  <a:schemeClr val="tx1">
                    <a:lumMod val="75000"/>
                    <a:lumOff val="25000"/>
                  </a:schemeClr>
                </a:solidFill>
                <a:ea typeface="ＭＳ Ｐゴシック" charset="-128"/>
              </a:rPr>
              <a:t>contig</a:t>
            </a:r>
            <a:r>
              <a:rPr lang="en-US" altLang="en-US" sz="1400" dirty="0">
                <a:solidFill>
                  <a:schemeClr val="tx1">
                    <a:lumMod val="75000"/>
                    <a:lumOff val="25000"/>
                  </a:schemeClr>
                </a:solidFill>
                <a:ea typeface="ＭＳ Ｐゴシック" charset="-128"/>
              </a:rPr>
              <a:t> search (TARs) finds uniform density of non-canonical transcription</a:t>
            </a:r>
          </a:p>
          <a:p>
            <a:pPr lvl="1"/>
            <a:r>
              <a:rPr lang="en-US" altLang="en-US" sz="1400" dirty="0">
                <a:solidFill>
                  <a:schemeClr val="tx1">
                    <a:lumMod val="75000"/>
                    <a:lumOff val="25000"/>
                  </a:schemeClr>
                </a:solidFill>
                <a:ea typeface="ＭＳ Ｐゴシック" charset="-128"/>
              </a:rPr>
              <a:t>ML model shows few TARs similar to existing ones, but some enrichment for </a:t>
            </a:r>
            <a:r>
              <a:rPr lang="en-US" altLang="en-US" sz="1400" dirty="0" err="1">
                <a:solidFill>
                  <a:schemeClr val="tx1">
                    <a:lumMod val="75000"/>
                    <a:lumOff val="25000"/>
                  </a:schemeClr>
                </a:solidFill>
                <a:ea typeface="ＭＳ Ｐゴシック" charset="-128"/>
              </a:rPr>
              <a:t>eRNAs</a:t>
            </a:r>
            <a:r>
              <a:rPr lang="en-US" altLang="en-US" sz="1400" dirty="0">
                <a:solidFill>
                  <a:schemeClr val="tx1">
                    <a:lumMod val="75000"/>
                    <a:lumOff val="25000"/>
                  </a:schemeClr>
                </a:solidFill>
                <a:ea typeface="ＭＳ Ｐゴシック" charset="-128"/>
              </a:rPr>
              <a:t> </a:t>
            </a:r>
            <a:endParaRPr lang="en-US" altLang="en-US" sz="1400" dirty="0" smtClean="0">
              <a:solidFill>
                <a:schemeClr val="tx1">
                  <a:lumMod val="75000"/>
                  <a:lumOff val="25000"/>
                </a:schemeClr>
              </a:solidFill>
              <a:ea typeface="ＭＳ Ｐゴシック" charset="-128"/>
            </a:endParaRPr>
          </a:p>
          <a:p>
            <a:r>
              <a:rPr lang="en-US" altLang="en-US" sz="1400" b="1" dirty="0">
                <a:solidFill>
                  <a:srgbClr val="FFC000"/>
                </a:solidFill>
                <a:ea typeface="ＭＳ Ｐゴシック" charset="-128"/>
              </a:rPr>
              <a:t>Pseudogenes </a:t>
            </a:r>
          </a:p>
          <a:p>
            <a:pPr lvl="1"/>
            <a:r>
              <a:rPr lang="en-US" altLang="en-US" sz="1400" dirty="0">
                <a:solidFill>
                  <a:schemeClr val="tx1">
                    <a:lumMod val="75000"/>
                    <a:lumOff val="25000"/>
                  </a:schemeClr>
                </a:solidFill>
                <a:ea typeface="ＭＳ Ｐゴシック" charset="-128"/>
              </a:rPr>
              <a:t>Fundamentally repetitive elements</a:t>
            </a:r>
          </a:p>
          <a:p>
            <a:pPr lvl="1"/>
            <a:r>
              <a:rPr lang="en-US" altLang="en-US" sz="1400" dirty="0">
                <a:solidFill>
                  <a:schemeClr val="tx1">
                    <a:lumMod val="75000"/>
                    <a:lumOff val="25000"/>
                  </a:schemeClr>
                </a:solidFill>
                <a:ea typeface="ＭＳ Ｐゴシック" charset="-128"/>
              </a:rPr>
              <a:t>Collaborative assignment in results in ~14K</a:t>
            </a:r>
          </a:p>
          <a:p>
            <a:pPr lvl="1"/>
            <a:r>
              <a:rPr lang="en-US" altLang="en-US" sz="1400" dirty="0">
                <a:solidFill>
                  <a:schemeClr val="tx1">
                    <a:lumMod val="75000"/>
                    <a:lumOff val="25000"/>
                  </a:schemeClr>
                </a:solidFill>
                <a:ea typeface="ＭＳ Ｐゴシック" charset="-128"/>
              </a:rPr>
              <a:t>Impact of lineage-specific retro-</a:t>
            </a:r>
            <a:r>
              <a:rPr lang="en-US" altLang="en-US" sz="1400" dirty="0" err="1">
                <a:solidFill>
                  <a:schemeClr val="tx1">
                    <a:lumMod val="75000"/>
                    <a:lumOff val="25000"/>
                  </a:schemeClr>
                </a:solidFill>
                <a:ea typeface="ＭＳ Ｐゴシック" charset="-128"/>
              </a:rPr>
              <a:t>transpositional</a:t>
            </a:r>
            <a:r>
              <a:rPr lang="en-US" altLang="en-US" sz="1400" dirty="0">
                <a:solidFill>
                  <a:schemeClr val="tx1">
                    <a:lumMod val="75000"/>
                    <a:lumOff val="25000"/>
                  </a:schemeClr>
                </a:solidFill>
                <a:ea typeface="ＭＳ Ｐゴシック" charset="-128"/>
              </a:rPr>
              <a:t> burst – </a:t>
            </a:r>
            <a:r>
              <a:rPr lang="en-US" altLang="en-US" sz="1400" dirty="0" err="1">
                <a:solidFill>
                  <a:schemeClr val="tx1">
                    <a:lumMod val="75000"/>
                    <a:lumOff val="25000"/>
                  </a:schemeClr>
                </a:solidFill>
                <a:ea typeface="ＭＳ Ｐゴシック" charset="-128"/>
              </a:rPr>
              <a:t>ie</a:t>
            </a:r>
            <a:r>
              <a:rPr lang="en-US" altLang="en-US" sz="1400" dirty="0">
                <a:solidFill>
                  <a:schemeClr val="tx1">
                    <a:lumMod val="75000"/>
                    <a:lumOff val="25000"/>
                  </a:schemeClr>
                </a:solidFill>
                <a:ea typeface="ＭＳ Ｐゴシック" charset="-128"/>
              </a:rPr>
              <a:t> human v other metazoans is dominated (~80%) by retro-duplication ~40 MYA (</a:t>
            </a:r>
            <a:r>
              <a:rPr lang="en-US" altLang="en-US" sz="1400" dirty="0" err="1">
                <a:solidFill>
                  <a:schemeClr val="tx1">
                    <a:lumMod val="75000"/>
                    <a:lumOff val="25000"/>
                  </a:schemeClr>
                </a:solidFill>
                <a:ea typeface="ＭＳ Ｐゴシック" charset="-128"/>
              </a:rPr>
              <a:t>Ribo</a:t>
            </a:r>
            <a:r>
              <a:rPr lang="en-US" altLang="en-US" sz="1400" dirty="0">
                <a:solidFill>
                  <a:schemeClr val="tx1">
                    <a:lumMod val="75000"/>
                    <a:lumOff val="25000"/>
                  </a:schemeClr>
                </a:solidFill>
                <a:ea typeface="ＭＳ Ｐゴシック" charset="-128"/>
              </a:rPr>
              <a:t>. Proteins). </a:t>
            </a:r>
            <a:endParaRPr lang="en-US" altLang="en-US" sz="1400" dirty="0" smtClean="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Many Pseudogenes with Low Levels of Biochemical Activity</a:t>
            </a:r>
          </a:p>
          <a:p>
            <a:pPr lvl="2"/>
            <a:r>
              <a:rPr lang="en-US" altLang="en-US" sz="1000" dirty="0" smtClean="0">
                <a:solidFill>
                  <a:schemeClr val="tx1">
                    <a:lumMod val="75000"/>
                    <a:lumOff val="25000"/>
                  </a:schemeClr>
                </a:solidFill>
                <a:ea typeface="ＭＳ Ｐゴシック" charset="-128"/>
              </a:rPr>
              <a:t>~</a:t>
            </a:r>
            <a:r>
              <a:rPr lang="en-US" altLang="en-US" sz="1000" dirty="0">
                <a:solidFill>
                  <a:schemeClr val="tx1">
                    <a:lumMod val="75000"/>
                    <a:lumOff val="25000"/>
                  </a:schemeClr>
                </a:solidFill>
                <a:ea typeface="ＭＳ Ｐゴシック" charset="-128"/>
              </a:rPr>
              <a:t>15% transcribed &amp; </a:t>
            </a:r>
            <a:r>
              <a:rPr lang="en-US" altLang="en-US" sz="1000" dirty="0" smtClean="0">
                <a:solidFill>
                  <a:schemeClr val="tx1">
                    <a:lumMod val="75000"/>
                    <a:lumOff val="25000"/>
                  </a:schemeClr>
                </a:solidFill>
                <a:ea typeface="ＭＳ Ｐゴシック" charset="-128"/>
              </a:rPr>
              <a:t>80</a:t>
            </a:r>
            <a:r>
              <a:rPr lang="en-US" altLang="en-US" sz="1000" dirty="0">
                <a:solidFill>
                  <a:schemeClr val="tx1">
                    <a:lumMod val="75000"/>
                    <a:lumOff val="25000"/>
                  </a:schemeClr>
                </a:solidFill>
                <a:ea typeface="ＭＳ Ｐゴシック" charset="-128"/>
              </a:rPr>
              <a:t>% w/ some </a:t>
            </a:r>
            <a:r>
              <a:rPr lang="en-US" altLang="en-US" sz="1000" dirty="0" smtClean="0">
                <a:solidFill>
                  <a:schemeClr val="tx1">
                    <a:lumMod val="75000"/>
                    <a:lumOff val="25000"/>
                  </a:schemeClr>
                </a:solidFill>
                <a:ea typeface="ＭＳ Ｐゴシック" charset="-128"/>
              </a:rPr>
              <a:t>activity</a:t>
            </a:r>
          </a:p>
          <a:p>
            <a:r>
              <a:rPr lang="en-US" altLang="en-US" sz="1400" dirty="0">
                <a:solidFill>
                  <a:schemeClr val="tx1">
                    <a:lumMod val="75000"/>
                    <a:lumOff val="25000"/>
                  </a:schemeClr>
                </a:solidFill>
                <a:ea typeface="ＭＳ Ｐゴシック" charset="-128"/>
              </a:rPr>
              <a:t>Value of </a:t>
            </a:r>
            <a:r>
              <a:rPr lang="en-US" altLang="en-US" sz="1400" b="1" dirty="0">
                <a:solidFill>
                  <a:schemeClr val="tx1">
                    <a:lumMod val="75000"/>
                    <a:lumOff val="25000"/>
                  </a:schemeClr>
                </a:solidFill>
                <a:ea typeface="ＭＳ Ｐゴシック" charset="-128"/>
              </a:rPr>
              <a:t>publication </a:t>
            </a:r>
            <a:r>
              <a:rPr lang="en-US" altLang="en-US" sz="1400" b="1" dirty="0">
                <a:solidFill>
                  <a:srgbClr val="FFC000"/>
                </a:solidFill>
                <a:ea typeface="ＭＳ Ｐゴシック" charset="-128"/>
              </a:rPr>
              <a:t>patterns generated by the consortium</a:t>
            </a: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733066200"/>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pic>
        <p:nvPicPr>
          <p:cNvPr id="57350" name="Picture 9" descr="F2.medium.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51" name="Picture 10" descr="F3.medium.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5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7353"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4"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5"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6"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7351" idx="0"/>
          </p:cNvCxnSpPr>
          <p:nvPr>
            <p:custDataLst>
              <p:tags r:id="rId3"/>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7352" idx="2"/>
          </p:cNvCxnSpPr>
          <p:nvPr>
            <p:custDataLst>
              <p:tags r:id="rId4"/>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7359" name="TextBox 91"/>
          <p:cNvSpPr txBox="1">
            <a:spLocks noChangeArrowheads="1"/>
          </p:cNvSpPr>
          <p:nvPr>
            <p:custDataLst>
              <p:tags r:id="rId5"/>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7360" name="TextBox 91"/>
          <p:cNvSpPr txBox="1">
            <a:spLocks noChangeArrowheads="1"/>
          </p:cNvSpPr>
          <p:nvPr>
            <p:custDataLst>
              <p:tags r:id="rId6"/>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7361" name="TextBox 91"/>
          <p:cNvSpPr txBox="1">
            <a:spLocks noChangeArrowheads="1"/>
          </p:cNvSpPr>
          <p:nvPr>
            <p:custDataLst>
              <p:tags r:id="rId7"/>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7362" name="TextBox 91"/>
          <p:cNvSpPr txBox="1">
            <a:spLocks noChangeArrowheads="1"/>
          </p:cNvSpPr>
          <p:nvPr>
            <p:custDataLst>
              <p:tags r:id="rId8"/>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47228023"/>
      </p:ext>
    </p:extLst>
  </p:cSld>
  <p:clrMapOvr>
    <a:masterClrMapping/>
  </p:clrMapOvr>
  <p:transition advTm="23795"/>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Tree>
    <p:extLst>
      <p:ext uri="{BB962C8B-B14F-4D97-AF65-F5344CB8AC3E}">
        <p14:creationId xmlns:p14="http://schemas.microsoft.com/office/powerpoint/2010/main" val="2007816174"/>
      </p:ext>
    </p:extLst>
  </p:cSld>
  <p:clrMapOvr>
    <a:masterClrMapping/>
  </p:clrMapOvr>
  <p:transition advTm="23046"/>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6">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7">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8395" name="TextBox 91"/>
          <p:cNvSpPr txBox="1">
            <a:spLocks noChangeArrowheads="1"/>
          </p:cNvSpPr>
          <p:nvPr>
            <p:custDataLst>
              <p:tags r:id="rId13"/>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8396" name="Picture 41" descr="GR_highres_cut.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97" name="Picture 29" descr="cover_nature (1).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8" name="Straight Connector 57"/>
          <p:cNvCxnSpPr>
            <a:stCxn id="58397" idx="2"/>
          </p:cNvCxnSpPr>
          <p:nvPr>
            <p:custDataLst>
              <p:tags r:id="rId14"/>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2782220029"/>
      </p:ext>
    </p:extLst>
  </p:cSld>
  <p:clrMapOvr>
    <a:masterClrMapping/>
  </p:clrMapOvr>
  <p:transition advTm="21245"/>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9394" name="Picture 5" descr="IMG_0609-1"/>
          <p:cNvPicPr>
            <a:picLocks noChangeAspect="1" noChangeArrowheads="1"/>
          </p:cNvPicPr>
          <p:nvPr>
            <p:custDataLst>
              <p:tags r:id="rId1"/>
            </p:custDataLst>
          </p:nvPr>
        </p:nvPicPr>
        <p:blipFill>
          <a:blip r:embed="rId18">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59395" name="Picture 1" descr="cover_nature.jpg"/>
          <p:cNvPicPr>
            <a:picLocks noChangeAspect="1"/>
          </p:cNvPicPr>
          <p:nvPr>
            <p:custDataLst>
              <p:tags r:id="rId2"/>
            </p:custDataLst>
          </p:nvPr>
        </p:nvPicPr>
        <p:blipFill>
          <a:blip r:embed="rId19">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396" name="Picture 4" descr="pr31oct12_l.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59396"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9404" name="Picture 8" descr="F1.medium.gif"/>
          <p:cNvPicPr>
            <a:picLocks noChangeAspect="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5" name="Picture 9" descr="F2.medium.gif"/>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6" name="Picture 10" descr="F3.medium.gif"/>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7" name="Picture 4"/>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940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0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9412" name="Picture 18"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5" name="Straight Connector 84"/>
          <p:cNvCxnSpPr>
            <a:stCxn id="59406" idx="0"/>
          </p:cNvCxnSpPr>
          <p:nvPr>
            <p:custDataLst>
              <p:tags r:id="rId6"/>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9407" idx="2"/>
          </p:cNvCxnSpPr>
          <p:nvPr>
            <p:custDataLst>
              <p:tags r:id="rId7"/>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9394" idx="2"/>
          </p:cNvCxnSpPr>
          <p:nvPr>
            <p:custDataLst>
              <p:tags r:id="rId8"/>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9404" idx="0"/>
          </p:cNvCxnSpPr>
          <p:nvPr>
            <p:custDataLst>
              <p:tags r:id="rId9"/>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9395" idx="2"/>
          </p:cNvCxnSpPr>
          <p:nvPr>
            <p:custDataLst>
              <p:tags r:id="rId10"/>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59412" idx="0"/>
          </p:cNvCxnSpPr>
          <p:nvPr>
            <p:custDataLst>
              <p:tags r:id="rId11"/>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9422" name="TextBox 91"/>
          <p:cNvSpPr txBox="1">
            <a:spLocks noChangeArrowheads="1"/>
          </p:cNvSpPr>
          <p:nvPr>
            <p:custDataLst>
              <p:tags r:id="rId12"/>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9423" name="TextBox 91"/>
          <p:cNvSpPr txBox="1">
            <a:spLocks noChangeArrowheads="1"/>
          </p:cNvSpPr>
          <p:nvPr>
            <p:custDataLst>
              <p:tags r:id="rId13"/>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9424" name="TextBox 91"/>
          <p:cNvSpPr txBox="1">
            <a:spLocks noChangeArrowheads="1"/>
          </p:cNvSpPr>
          <p:nvPr>
            <p:custDataLst>
              <p:tags r:id="rId14"/>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9425" name="TextBox 91"/>
          <p:cNvSpPr txBox="1">
            <a:spLocks noChangeArrowheads="1"/>
          </p:cNvSpPr>
          <p:nvPr>
            <p:custDataLst>
              <p:tags r:id="rId15"/>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9426" name="Picture 41" descr="GR_highres_cut.jpg"/>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27" name="Picture 29" descr="cover_nature (1).jpg"/>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8" name="Straight Connector 57"/>
          <p:cNvCxnSpPr>
            <a:stCxn id="59427" idx="2"/>
          </p:cNvCxnSpPr>
          <p:nvPr>
            <p:custDataLst>
              <p:tags r:id="rId16"/>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1850433248"/>
      </p:ext>
    </p:extLst>
  </p:cSld>
  <p:clrMapOvr>
    <a:masterClrMapping/>
  </p:clrMapOvr>
  <p:transition advTm="729"/>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a:solidFill>
                  <a:srgbClr val="00B050"/>
                </a:solidFill>
                <a:latin typeface="Calibri"/>
              </a:rPr>
              <a:t>Comparative ENCODE</a:t>
            </a: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5" name="Rectangle 114"/>
          <p:cNvSpPr/>
          <p:nvPr/>
        </p:nvSpPr>
        <p:spPr>
          <a:xfrm>
            <a:off x="1260593" y="5277705"/>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6" name="Rectangle 115"/>
          <p:cNvSpPr/>
          <p:nvPr/>
        </p:nvSpPr>
        <p:spPr>
          <a:xfrm>
            <a:off x="2133600" y="5257800"/>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7" name="Rectangle 116"/>
          <p:cNvSpPr/>
          <p:nvPr/>
        </p:nvSpPr>
        <p:spPr>
          <a:xfrm>
            <a:off x="4770982" y="5261913"/>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8" name="Rectangle 117"/>
          <p:cNvSpPr/>
          <p:nvPr/>
        </p:nvSpPr>
        <p:spPr>
          <a:xfrm>
            <a:off x="6066618"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9" name="Rectangle 118"/>
          <p:cNvSpPr/>
          <p:nvPr/>
        </p:nvSpPr>
        <p:spPr>
          <a:xfrm>
            <a:off x="7789836" y="5222287"/>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533025"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TextBox 120"/>
          <p:cNvSpPr txBox="1"/>
          <p:nvPr/>
        </p:nvSpPr>
        <p:spPr>
          <a:xfrm>
            <a:off x="5579874" y="533400"/>
            <a:ext cx="3367903" cy="923330"/>
          </a:xfrm>
          <a:prstGeom prst="rect">
            <a:avLst/>
          </a:prstGeom>
          <a:noFill/>
        </p:spPr>
        <p:txBody>
          <a:bodyPr wrap="square" rtlCol="0">
            <a:spAutoFit/>
          </a:bodyPr>
          <a:lstStyle/>
          <a:p>
            <a:pPr fontAlgn="auto">
              <a:spcBef>
                <a:spcPts val="0"/>
              </a:spcBef>
              <a:spcAft>
                <a:spcPts val="0"/>
              </a:spcAft>
            </a:pPr>
            <a:r>
              <a:rPr lang="en-US" sz="1800" b="0" dirty="0" smtClean="0">
                <a:solidFill>
                  <a:srgbClr val="0070C0"/>
                </a:solidFill>
                <a:latin typeface="Calibri"/>
              </a:rPr>
              <a:t>… or integrated diverse –</a:t>
            </a:r>
            <a:r>
              <a:rPr lang="en-US" sz="1800" b="0" dirty="0" err="1" smtClean="0">
                <a:solidFill>
                  <a:srgbClr val="0070C0"/>
                </a:solidFill>
                <a:latin typeface="Calibri"/>
              </a:rPr>
              <a:t>omic</a:t>
            </a:r>
            <a:r>
              <a:rPr lang="en-US" sz="1800" b="0" dirty="0" smtClean="0">
                <a:solidFill>
                  <a:srgbClr val="0070C0"/>
                </a:solidFill>
                <a:latin typeface="Calibri"/>
              </a:rPr>
              <a:t> information within each of several species (</a:t>
            </a:r>
            <a:r>
              <a:rPr lang="en-US" sz="1800" b="0" dirty="0" err="1" smtClean="0">
                <a:solidFill>
                  <a:srgbClr val="0070C0"/>
                </a:solidFill>
                <a:latin typeface="Calibri"/>
              </a:rPr>
              <a:t>eg</a:t>
            </a:r>
            <a:r>
              <a:rPr lang="en-US" sz="1800" b="0" dirty="0" smtClean="0">
                <a:solidFill>
                  <a:srgbClr val="0070C0"/>
                </a:solidFill>
                <a:latin typeface="Calibri"/>
              </a:rPr>
              <a:t> </a:t>
            </a:r>
            <a:r>
              <a:rPr lang="en-US" sz="1800" b="0" dirty="0" err="1" smtClean="0">
                <a:solidFill>
                  <a:srgbClr val="0070C0"/>
                </a:solidFill>
                <a:latin typeface="Calibri"/>
              </a:rPr>
              <a:t>modencode</a:t>
            </a:r>
            <a:r>
              <a:rPr lang="en-US" sz="1800" b="0" dirty="0" smtClean="0">
                <a:solidFill>
                  <a:srgbClr val="0070C0"/>
                </a:solidFill>
                <a:latin typeface="Calibri"/>
              </a:rPr>
              <a:t> '10)</a:t>
            </a:r>
            <a:endParaRPr lang="en-US" sz="1800" b="0" dirty="0">
              <a:solidFill>
                <a:srgbClr val="0070C0"/>
              </a:solidFill>
              <a:latin typeface="Calibri"/>
            </a:endParaRPr>
          </a:p>
        </p:txBody>
      </p:sp>
      <p:sp>
        <p:nvSpPr>
          <p:cNvPr id="131" name="TextBox 130"/>
          <p:cNvSpPr txBox="1"/>
          <p:nvPr/>
        </p:nvSpPr>
        <p:spPr>
          <a:xfrm>
            <a:off x="671539" y="5647037"/>
            <a:ext cx="589054"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TF</a:t>
            </a:r>
            <a:endParaRPr lang="en-US" sz="1800" b="0" dirty="0">
              <a:solidFill>
                <a:prstClr val="black"/>
              </a:solidFill>
              <a:latin typeface="Calibri"/>
            </a:endParaRPr>
          </a:p>
        </p:txBody>
      </p:sp>
      <p:sp>
        <p:nvSpPr>
          <p:cNvPr id="132" name="TextBox 131"/>
          <p:cNvSpPr txBox="1"/>
          <p:nvPr/>
        </p:nvSpPr>
        <p:spPr>
          <a:xfrm>
            <a:off x="0" y="5988660"/>
            <a:ext cx="119496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chromatin</a:t>
            </a:r>
            <a:endParaRPr lang="en-US" sz="1800" b="0" dirty="0">
              <a:solidFill>
                <a:prstClr val="black"/>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1335924703"/>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0418" name="Picture 5" descr="IMG_0609-1"/>
          <p:cNvPicPr>
            <a:picLocks noChangeAspect="1" noChangeArrowheads="1"/>
          </p:cNvPicPr>
          <p:nvPr>
            <p:custDataLst>
              <p:tags r:id="rId1"/>
            </p:custDataLst>
          </p:nvPr>
        </p:nvPicPr>
        <p:blipFill>
          <a:blip r:embed="rId20">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60419" name="Picture 1" descr="cover_nature.jpg"/>
          <p:cNvPicPr>
            <a:picLocks noChangeAspect="1"/>
          </p:cNvPicPr>
          <p:nvPr>
            <p:custDataLst>
              <p:tags r:id="rId2"/>
            </p:custDataLst>
          </p:nvPr>
        </p:nvPicPr>
        <p:blipFill>
          <a:blip r:embed="rId21">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0" name="Picture 41" descr="GR_highres_cut.jpg"/>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1" name="Picture 4" descr="pr31oct12_l.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60421"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endCxn id="60434" idx="2"/>
          </p:cNvCxnSpPr>
          <p:nvPr>
            <p:custDataLst>
              <p:tags r:id="rId6"/>
            </p:custDataLst>
          </p:nvPr>
        </p:nvCxnSpPr>
        <p:spPr>
          <a:xfrm flipV="1">
            <a:off x="5672138" y="2381250"/>
            <a:ext cx="2690812" cy="976313"/>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37" name="TextBox 36"/>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
        <p:nvSpPr>
          <p:cNvPr id="38" name="TextBox 37"/>
          <p:cNvSpPr txBox="1"/>
          <p:nvPr/>
        </p:nvSpPr>
        <p:spPr>
          <a:xfrm>
            <a:off x="7900988" y="-7938"/>
            <a:ext cx="962025" cy="461963"/>
          </a:xfrm>
          <a:prstGeom prst="rect">
            <a:avLst/>
          </a:prstGeom>
          <a:noFill/>
        </p:spPr>
        <p:txBody>
          <a:bodyPr wrap="none">
            <a:spAutoFit/>
          </a:bodyPr>
          <a:lstStyle/>
          <a:p>
            <a:pPr algn="ctr" defTabSz="457200" fontAlgn="auto">
              <a:spcBef>
                <a:spcPts val="0"/>
              </a:spcBef>
              <a:spcAft>
                <a:spcPts val="0"/>
              </a:spcAft>
              <a:defRPr/>
            </a:pPr>
            <a:r>
              <a:rPr lang="en-US" sz="1200" dirty="0" err="1">
                <a:solidFill>
                  <a:prstClr val="black"/>
                </a:solidFill>
                <a:latin typeface="Helvetica"/>
                <a:ea typeface="+mn-ea"/>
                <a:cs typeface="Helvetica"/>
              </a:rPr>
              <a:t>Epigenome</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Roadmap</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4" name="TextBox 43"/>
          <p:cNvSpPr txBox="1"/>
          <p:nvPr/>
        </p:nvSpPr>
        <p:spPr>
          <a:xfrm>
            <a:off x="7610475" y="6318250"/>
            <a:ext cx="581025" cy="276225"/>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GTEx</a:t>
            </a:r>
            <a:endParaRPr lang="en-US" sz="1200" dirty="0">
              <a:solidFill>
                <a:prstClr val="black"/>
              </a:solidFill>
              <a:latin typeface="Helvetica"/>
              <a:ea typeface="+mn-ea"/>
              <a:cs typeface="Helvetica"/>
            </a:endParaRPr>
          </a:p>
        </p:txBody>
      </p:sp>
      <p:pic>
        <p:nvPicPr>
          <p:cNvPr id="60433" name="Picture 1" descr="F1.medium.gif"/>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4" name="Picture 17"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5" name="Picture 8" descr="F1.medium.gif"/>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6" name="Picture 9" descr="F2.medium.gif"/>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7" name="Picture 10" descr="F3.medium.gif"/>
          <p:cNvPicPr>
            <a:picLocks noChangeAspect="1"/>
          </p:cNvPicPr>
          <p:nvPr/>
        </p:nvPicPr>
        <p:blipFill>
          <a:blip r:embed="rId2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8" name="Picture 4"/>
          <p:cNvPicPr>
            <a:picLocks noChangeAspect="1" noChangeArrowheads="1"/>
          </p:cNvPicPr>
          <p:nvPr/>
        </p:nvPicPr>
        <p:blipFill>
          <a:blip r:embed="rId2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60439"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0"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1"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2"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60443" name="Picture 18" descr="cover_nature.jpg"/>
          <p:cNvPicPr>
            <a:picLocks noChangeAspect="1"/>
          </p:cNvPicPr>
          <p:nvPr/>
        </p:nvPicPr>
        <p:blipFill>
          <a:blip r:embed="rId30">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5" name="Straight Connector 84"/>
          <p:cNvCxnSpPr>
            <a:stCxn id="60437" idx="0"/>
          </p:cNvCxnSpPr>
          <p:nvPr>
            <p:custDataLst>
              <p:tags r:id="rId7"/>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60438" idx="2"/>
          </p:cNvCxnSpPr>
          <p:nvPr>
            <p:custDataLst>
              <p:tags r:id="rId8"/>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60446" name="Picture 29" descr="cover_nature (1).jpg"/>
          <p:cNvPicPr>
            <a:picLocks noChangeAspect="1"/>
          </p:cNvPicPr>
          <p:nvPr/>
        </p:nvPicPr>
        <p:blipFill>
          <a:blip r:embed="rId31">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9" name="Straight Connector 108"/>
          <p:cNvCxnSpPr>
            <a:stCxn id="60418" idx="2"/>
          </p:cNvCxnSpPr>
          <p:nvPr>
            <p:custDataLst>
              <p:tags r:id="rId9"/>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60435" idx="0"/>
          </p:cNvCxnSpPr>
          <p:nvPr>
            <p:custDataLst>
              <p:tags r:id="rId10"/>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60419" idx="2"/>
          </p:cNvCxnSpPr>
          <p:nvPr>
            <p:custDataLst>
              <p:tags r:id="rId11"/>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60443" idx="0"/>
          </p:cNvCxnSpPr>
          <p:nvPr>
            <p:custDataLst>
              <p:tags r:id="rId12"/>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60446" idx="2"/>
          </p:cNvCxnSpPr>
          <p:nvPr>
            <p:custDataLst>
              <p:tags r:id="rId13"/>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60433" idx="0"/>
          </p:cNvCxnSpPr>
          <p:nvPr>
            <p:custDataLst>
              <p:tags r:id="rId14"/>
            </p:custDataLst>
          </p:nvPr>
        </p:nvCxnSpPr>
        <p:spPr>
          <a:xfrm flipH="1" flipV="1">
            <a:off x="5900738" y="3341688"/>
            <a:ext cx="2006600"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60456" name="TextBox 91"/>
          <p:cNvSpPr txBox="1">
            <a:spLocks noChangeArrowheads="1"/>
          </p:cNvSpPr>
          <p:nvPr>
            <p:custDataLst>
              <p:tags r:id="rId15"/>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60457" name="TextBox 91"/>
          <p:cNvSpPr txBox="1">
            <a:spLocks noChangeArrowheads="1"/>
          </p:cNvSpPr>
          <p:nvPr>
            <p:custDataLst>
              <p:tags r:id="rId16"/>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60458" name="TextBox 91"/>
          <p:cNvSpPr txBox="1">
            <a:spLocks noChangeArrowheads="1"/>
          </p:cNvSpPr>
          <p:nvPr>
            <p:custDataLst>
              <p:tags r:id="rId17"/>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60459" name="TextBox 91"/>
          <p:cNvSpPr txBox="1">
            <a:spLocks noChangeArrowheads="1"/>
          </p:cNvSpPr>
          <p:nvPr>
            <p:custDataLst>
              <p:tags r:id="rId18"/>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478813018"/>
      </p:ext>
    </p:extLst>
  </p:cSld>
  <p:clrMapOvr>
    <a:masterClrMapping/>
  </p:clrMapOvr>
  <p:transition advTm="7071"/>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a:xfrm>
            <a:off x="14288" y="-282575"/>
            <a:ext cx="9315450" cy="2144713"/>
          </a:xfrm>
        </p:spPr>
        <p:txBody>
          <a:bodyPr/>
          <a:lstStyle/>
          <a:p>
            <a:pPr algn="l" eaLnBrk="1" hangingPunct="1"/>
            <a:r>
              <a:rPr lang="en-US" altLang="en-US" sz="1800" b="0">
                <a:solidFill>
                  <a:schemeClr val="tx1"/>
                </a:solidFill>
                <a:ea typeface="ＭＳ Ｐゴシック" charset="-128"/>
              </a:rPr>
              <a:t>With help of M Pazin at NHGRI, identified: </a:t>
            </a:r>
            <a:r>
              <a:rPr lang="en-US" altLang="en-US" sz="1800" b="0">
                <a:solidFill>
                  <a:srgbClr val="FF0000"/>
                </a:solidFill>
                <a:ea typeface="ＭＳ Ｐゴシック" charset="-128"/>
              </a:rPr>
              <a:t>702 community papers that used ENCODE data but were not supported </a:t>
            </a:r>
            <a:r>
              <a:rPr lang="en-US" altLang="en-US" sz="1800" b="0">
                <a:solidFill>
                  <a:schemeClr val="tx1"/>
                </a:solidFill>
                <a:ea typeface="ＭＳ Ｐゴシック" charset="-128"/>
              </a:rPr>
              <a:t>by ENCODE funding &amp; </a:t>
            </a:r>
            <a:br>
              <a:rPr lang="en-US" altLang="en-US" sz="1800" b="0">
                <a:solidFill>
                  <a:schemeClr val="tx1"/>
                </a:solidFill>
                <a:ea typeface="ＭＳ Ｐゴシック" charset="-128"/>
              </a:rPr>
            </a:br>
            <a:r>
              <a:rPr lang="en-US" altLang="en-US" sz="1800" b="0">
                <a:solidFill>
                  <a:srgbClr val="0000FF"/>
                </a:solidFill>
                <a:ea typeface="ＭＳ Ｐゴシック" charset="-128"/>
              </a:rPr>
              <a:t>558 consortium papers supported by ENCODE funding</a:t>
            </a:r>
            <a:r>
              <a:rPr lang="en-US" altLang="en-US" sz="1800" b="0">
                <a:solidFill>
                  <a:schemeClr val="tx1"/>
                </a:solidFill>
                <a:ea typeface="ＭＳ Ｐゴシック" charset="-128"/>
              </a:rPr>
              <a:t> </a:t>
            </a:r>
            <a:br>
              <a:rPr lang="en-US" altLang="en-US" sz="1800" b="0">
                <a:solidFill>
                  <a:schemeClr val="tx1"/>
                </a:solidFill>
                <a:ea typeface="ＭＳ Ｐゴシック" charset="-128"/>
              </a:rPr>
            </a:br>
            <a:r>
              <a:rPr lang="en-US" altLang="en-US" sz="1800" b="0">
                <a:solidFill>
                  <a:schemeClr val="tx1"/>
                </a:solidFill>
                <a:ea typeface="ＭＳ Ｐゴシック" charset="-128"/>
              </a:rPr>
              <a:t>(https://www.encodeproject.org/search/?type=Publication for up-to-date query)  </a:t>
            </a:r>
            <a:br>
              <a:rPr lang="en-US" altLang="en-US" sz="1800" b="0">
                <a:solidFill>
                  <a:schemeClr val="tx1"/>
                </a:solidFill>
                <a:ea typeface="ＭＳ Ｐゴシック" charset="-128"/>
              </a:rPr>
            </a:br>
            <a:r>
              <a:rPr lang="en-US" altLang="en-US" sz="1800" b="0">
                <a:solidFill>
                  <a:schemeClr val="tx1"/>
                </a:solidFill>
                <a:ea typeface="ＭＳ Ｐゴシック" charset="-128"/>
              </a:rPr>
              <a:t>Then identified </a:t>
            </a:r>
            <a:r>
              <a:rPr lang="en-US" altLang="en-US" sz="1800" b="0">
                <a:solidFill>
                  <a:srgbClr val="0000FF"/>
                </a:solidFill>
                <a:ea typeface="ＭＳ Ｐゴシック" charset="-128"/>
              </a:rPr>
              <a:t>1,786 ENCODE members</a:t>
            </a:r>
            <a:r>
              <a:rPr lang="en-US" altLang="en-US" sz="1800" b="0">
                <a:solidFill>
                  <a:schemeClr val="tx1"/>
                </a:solidFill>
                <a:ea typeface="ＭＳ Ｐゴシック" charset="-128"/>
              </a:rPr>
              <a:t> &amp; </a:t>
            </a:r>
            <a:r>
              <a:rPr lang="en-US" altLang="en-US" sz="1800" b="0">
                <a:solidFill>
                  <a:srgbClr val="FF0000"/>
                </a:solidFill>
                <a:ea typeface="ＭＳ Ｐゴシック" charset="-128"/>
              </a:rPr>
              <a:t>8,263 non-members</a:t>
            </a:r>
            <a:r>
              <a:rPr lang="en-US" altLang="en-US" sz="1800" b="0">
                <a:solidFill>
                  <a:schemeClr val="tx1"/>
                </a:solidFill>
                <a:ea typeface="ＭＳ Ｐゴシック" charset="-128"/>
              </a:rPr>
              <a:t> .</a:t>
            </a:r>
          </a:p>
        </p:txBody>
      </p:sp>
      <p:pic>
        <p:nvPicPr>
          <p:cNvPr id="6146"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rcRect t="21707"/>
          <a:stretch>
            <a:fillRect/>
          </a:stretch>
        </p:blipFill>
        <p:spPr>
          <a:xfrm>
            <a:off x="4260850" y="2301875"/>
            <a:ext cx="5191125" cy="4203700"/>
          </a:xfrm>
        </p:spPr>
      </p:pic>
      <p:pic>
        <p:nvPicPr>
          <p:cNvPr id="614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450" y="1938338"/>
            <a:ext cx="4519613" cy="451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1"/>
          <p:cNvSpPr txBox="1">
            <a:spLocks noChangeArrowheads="1"/>
          </p:cNvSpPr>
          <p:nvPr/>
        </p:nvSpPr>
        <p:spPr bwMode="auto">
          <a:xfrm rot="5400000">
            <a:off x="3123406" y="3158332"/>
            <a:ext cx="2371725"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a:solidFill>
                  <a:srgbClr val="000000"/>
                </a:solidFill>
              </a:rPr>
              <a:t>&lt;= # Papers</a:t>
            </a:r>
          </a:p>
        </p:txBody>
      </p:sp>
      <p:sp>
        <p:nvSpPr>
          <p:cNvPr id="6149" name="TextBox 6"/>
          <p:cNvSpPr txBox="1">
            <a:spLocks noChangeArrowheads="1"/>
          </p:cNvSpPr>
          <p:nvPr/>
        </p:nvSpPr>
        <p:spPr bwMode="auto">
          <a:xfrm>
            <a:off x="1365250" y="6343650"/>
            <a:ext cx="7059613"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a:solidFill>
                  <a:srgbClr val="000000"/>
                </a:solidFill>
              </a:rPr>
              <a:t># Authors                                       Yr. (‘04 to ‘15)</a:t>
            </a:r>
          </a:p>
        </p:txBody>
      </p:sp>
      <p:sp>
        <p:nvSpPr>
          <p:cNvPr id="3" name="Rectangle 2"/>
          <p:cNvSpPr/>
          <p:nvPr/>
        </p:nvSpPr>
        <p:spPr>
          <a:xfrm>
            <a:off x="1611313" y="6216650"/>
            <a:ext cx="1255712" cy="234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9" name="Rectangle 8"/>
          <p:cNvSpPr/>
          <p:nvPr/>
        </p:nvSpPr>
        <p:spPr>
          <a:xfrm>
            <a:off x="6351588" y="6208713"/>
            <a:ext cx="1255712" cy="2365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6152" name="TextBox 10"/>
          <p:cNvSpPr txBox="1">
            <a:spLocks noChangeArrowheads="1"/>
          </p:cNvSpPr>
          <p:nvPr/>
        </p:nvSpPr>
        <p:spPr bwMode="auto">
          <a:xfrm>
            <a:off x="3598863" y="6513513"/>
            <a:ext cx="1595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pic>
        <p:nvPicPr>
          <p:cNvPr id="6153" name="Content Placeholder 13"/>
          <p:cNvPicPr>
            <a:picLocks noChangeAspect="1"/>
          </p:cNvPicPr>
          <p:nvPr/>
        </p:nvPicPr>
        <p:blipFill>
          <a:blip r:embed="rId3">
            <a:extLst>
              <a:ext uri="{28A0092B-C50C-407E-A947-70E740481C1C}">
                <a14:useLocalDpi xmlns:a14="http://schemas.microsoft.com/office/drawing/2010/main" val="0"/>
              </a:ext>
            </a:extLst>
          </a:blip>
          <a:srcRect l="13541" t="13644" b="81996"/>
          <a:stretch>
            <a:fillRect/>
          </a:stretch>
        </p:blipFill>
        <p:spPr bwMode="auto">
          <a:xfrm>
            <a:off x="868363" y="1654175"/>
            <a:ext cx="57753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Content Placeholder 13"/>
          <p:cNvPicPr>
            <a:picLocks noChangeAspect="1"/>
          </p:cNvPicPr>
          <p:nvPr/>
        </p:nvPicPr>
        <p:blipFill>
          <a:blip r:embed="rId3">
            <a:extLst>
              <a:ext uri="{28A0092B-C50C-407E-A947-70E740481C1C}">
                <a14:useLocalDpi xmlns:a14="http://schemas.microsoft.com/office/drawing/2010/main" val="0"/>
              </a:ext>
            </a:extLst>
          </a:blip>
          <a:srcRect l="13541" t="18326" r="63206" b="77579"/>
          <a:stretch>
            <a:fillRect/>
          </a:stretch>
        </p:blipFill>
        <p:spPr bwMode="auto">
          <a:xfrm>
            <a:off x="6216650" y="1690688"/>
            <a:ext cx="1554163"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6072"/>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4" name="Group 27"/>
          <p:cNvGrpSpPr>
            <a:grpSpLocks/>
          </p:cNvGrpSpPr>
          <p:nvPr/>
        </p:nvGrpSpPr>
        <p:grpSpPr bwMode="auto">
          <a:xfrm>
            <a:off x="66675" y="1100138"/>
            <a:ext cx="3325813" cy="1538287"/>
            <a:chOff x="4631014" y="1804448"/>
            <a:chExt cx="2227877" cy="1028844"/>
          </a:xfrm>
        </p:grpSpPr>
        <p:pic>
          <p:nvPicPr>
            <p:cNvPr id="8198"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200"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819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8196"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8197"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cSld>
  <p:clrMapOvr>
    <a:masterClrMapping/>
  </p:clrMapOvr>
  <p:transition advTm="2859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2488" y="1227138"/>
            <a:ext cx="6554787"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14"/>
          <p:cNvPicPr>
            <a:picLocks noChangeAspect="1"/>
          </p:cNvPicPr>
          <p:nvPr/>
        </p:nvPicPr>
        <p:blipFill>
          <a:blip r:embed="rId3">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9" name="Group 27"/>
          <p:cNvGrpSpPr>
            <a:grpSpLocks/>
          </p:cNvGrpSpPr>
          <p:nvPr/>
        </p:nvGrpSpPr>
        <p:grpSpPr bwMode="auto">
          <a:xfrm>
            <a:off x="66675" y="1100138"/>
            <a:ext cx="3325813" cy="1538287"/>
            <a:chOff x="4631014" y="1804448"/>
            <a:chExt cx="2227877" cy="1028844"/>
          </a:xfrm>
        </p:grpSpPr>
        <p:pic>
          <p:nvPicPr>
            <p:cNvPr id="9225"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227"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9220"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9221"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9222"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
        <p:nvSpPr>
          <p:cNvPr id="12" name="TextBox 4"/>
          <p:cNvSpPr txBox="1">
            <a:spLocks noChangeArrowheads="1"/>
          </p:cNvSpPr>
          <p:nvPr/>
        </p:nvSpPr>
        <p:spPr bwMode="auto">
          <a:xfrm>
            <a:off x="4582583" y="6123518"/>
            <a:ext cx="33591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dirty="0" smtClean="0">
                <a:solidFill>
                  <a:srgbClr val="000000"/>
                </a:solidFill>
              </a:rPr>
              <a:t># neighbors: </a:t>
            </a:r>
            <a:r>
              <a:rPr lang="en-US" sz="2000" b="1" dirty="0" smtClean="0">
                <a:ln>
                  <a:solidFill>
                    <a:schemeClr val="tx1"/>
                  </a:solidFill>
                </a:ln>
                <a:solidFill>
                  <a:srgbClr val="FFFF00"/>
                </a:solidFill>
              </a:rPr>
              <a:t>ENCODE</a:t>
            </a:r>
            <a:r>
              <a:rPr lang="en-US" sz="2000" dirty="0" smtClean="0">
                <a:solidFill>
                  <a:srgbClr val="000000"/>
                </a:solidFill>
              </a:rPr>
              <a:t>  ==&gt; </a:t>
            </a:r>
          </a:p>
        </p:txBody>
      </p:sp>
      <p:sp>
        <p:nvSpPr>
          <p:cNvPr id="9224" name="TextBox 4"/>
          <p:cNvSpPr txBox="1">
            <a:spLocks noChangeArrowheads="1"/>
          </p:cNvSpPr>
          <p:nvPr/>
        </p:nvSpPr>
        <p:spPr bwMode="auto">
          <a:xfrm rot="-5400000">
            <a:off x="2133599" y="1233488"/>
            <a:ext cx="39179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000">
                <a:solidFill>
                  <a:srgbClr val="000000"/>
                </a:solidFill>
              </a:rPr>
              <a:t># neighbors:  </a:t>
            </a:r>
            <a:r>
              <a:rPr lang="en-US" altLang="en-US" sz="2000">
                <a:solidFill>
                  <a:srgbClr val="FF0000"/>
                </a:solidFill>
              </a:rPr>
              <a:t>non-ENCODE</a:t>
            </a:r>
            <a:r>
              <a:rPr lang="en-US" altLang="en-US" sz="2000">
                <a:solidFill>
                  <a:srgbClr val="000000"/>
                </a:solidFill>
              </a:rPr>
              <a:t>  ==&gt; </a:t>
            </a:r>
          </a:p>
        </p:txBody>
      </p:sp>
    </p:spTree>
  </p:cSld>
  <p:clrMapOvr>
    <a:masterClrMapping/>
  </p:clrMapOvr>
  <p:transition advTm="39631"/>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2" name="Group 27"/>
          <p:cNvGrpSpPr>
            <a:grpSpLocks/>
          </p:cNvGrpSpPr>
          <p:nvPr/>
        </p:nvGrpSpPr>
        <p:grpSpPr bwMode="auto">
          <a:xfrm>
            <a:off x="66675" y="1100138"/>
            <a:ext cx="3325813" cy="1538287"/>
            <a:chOff x="4631014" y="1804448"/>
            <a:chExt cx="2227877" cy="1028844"/>
          </a:xfrm>
        </p:grpSpPr>
        <p:pic>
          <p:nvPicPr>
            <p:cNvPr id="10246"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248"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10243"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0244"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10245"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cSld>
  <p:clrMapOvr>
    <a:masterClrMapping/>
  </p:clrMapOvr>
  <p:transition advTm="2503"/>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1267" name="Group 27"/>
          <p:cNvGrpSpPr>
            <a:grpSpLocks/>
          </p:cNvGrpSpPr>
          <p:nvPr/>
        </p:nvGrpSpPr>
        <p:grpSpPr bwMode="auto">
          <a:xfrm>
            <a:off x="1568450" y="5783263"/>
            <a:ext cx="2227263" cy="1074737"/>
            <a:chOff x="4631014" y="1668452"/>
            <a:chExt cx="2227877" cy="1074034"/>
          </a:xfrm>
        </p:grpSpPr>
        <p:pic>
          <p:nvPicPr>
            <p:cNvPr id="11270"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272"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1268"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1269"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cSld>
  <p:clrMapOvr>
    <a:masterClrMapping/>
  </p:clrMapOvr>
  <p:transition advTm="1249"/>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p:cNvPicPr>
            <a:picLocks noChangeAspect="1"/>
          </p:cNvPicPr>
          <p:nvPr/>
        </p:nvPicPr>
        <p:blipFill>
          <a:blip r:embed="rId4">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p:cNvPicPr>
            <a:picLocks noChangeAspect="1"/>
          </p:cNvPicPr>
          <p:nvPr/>
        </p:nvPicPr>
        <p:blipFill>
          <a:blip r:embed="rId5">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p:cNvPicPr>
            <a:picLocks noChangeAspect="1"/>
          </p:cNvPicPr>
          <p:nvPr/>
        </p:nvPicPr>
        <p:blipFill>
          <a:blip r:embed="rId6">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8"/>
          <p:cNvPicPr>
            <a:picLocks noChangeAspect="1"/>
          </p:cNvPicPr>
          <p:nvPr/>
        </p:nvPicPr>
        <p:blipFill>
          <a:blip r:embed="rId7">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p:cNvPicPr>
            <a:picLocks noChangeAspect="1"/>
          </p:cNvPicPr>
          <p:nvPr/>
        </p:nvPicPr>
        <p:blipFill>
          <a:blip r:embed="rId8">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0"/>
          <p:cNvPicPr>
            <a:picLocks noChangeAspect="1"/>
          </p:cNvPicPr>
          <p:nvPr/>
        </p:nvPicPr>
        <p:blipFill>
          <a:blip r:embed="rId9">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1"/>
          <p:cNvPicPr>
            <a:picLocks noChangeAspect="1"/>
          </p:cNvPicPr>
          <p:nvPr/>
        </p:nvPicPr>
        <p:blipFill>
          <a:blip r:embed="rId10">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2"/>
          <p:cNvPicPr>
            <a:picLocks noChangeAspect="1"/>
          </p:cNvPicPr>
          <p:nvPr/>
        </p:nvPicPr>
        <p:blipFill>
          <a:blip r:embed="rId11">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3"/>
          <p:cNvPicPr>
            <a:picLocks noChangeAspect="1"/>
          </p:cNvPicPr>
          <p:nvPr/>
        </p:nvPicPr>
        <p:blipFill>
          <a:blip r:embed="rId12">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2301"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2302"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2303" name="TextBox 18"/>
          <p:cNvSpPr txBox="1">
            <a:spLocks noChangeArrowheads="1"/>
          </p:cNvSpPr>
          <p:nvPr/>
        </p:nvSpPr>
        <p:spPr bwMode="auto">
          <a:xfrm>
            <a:off x="998538" y="2319338"/>
            <a:ext cx="641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2304" name="TextBox 19"/>
          <p:cNvSpPr txBox="1">
            <a:spLocks noChangeArrowheads="1"/>
          </p:cNvSpPr>
          <p:nvPr/>
        </p:nvSpPr>
        <p:spPr bwMode="auto">
          <a:xfrm>
            <a:off x="1519238" y="120967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2008</a:t>
            </a:r>
          </a:p>
        </p:txBody>
      </p:sp>
      <p:sp>
        <p:nvSpPr>
          <p:cNvPr id="12305" name="TextBox 20"/>
          <p:cNvSpPr txBox="1">
            <a:spLocks noChangeArrowheads="1"/>
          </p:cNvSpPr>
          <p:nvPr/>
        </p:nvSpPr>
        <p:spPr bwMode="auto">
          <a:xfrm>
            <a:off x="3570288" y="111125"/>
            <a:ext cx="64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2009</a:t>
            </a:r>
          </a:p>
        </p:txBody>
      </p:sp>
      <p:sp>
        <p:nvSpPr>
          <p:cNvPr id="12306"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2307"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2308"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2309"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2310"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2311" name="Group 27"/>
          <p:cNvGrpSpPr>
            <a:grpSpLocks/>
          </p:cNvGrpSpPr>
          <p:nvPr/>
        </p:nvGrpSpPr>
        <p:grpSpPr bwMode="auto">
          <a:xfrm>
            <a:off x="1568450" y="5783263"/>
            <a:ext cx="2227263" cy="1074737"/>
            <a:chOff x="4631014" y="1668452"/>
            <a:chExt cx="2227877" cy="1074034"/>
          </a:xfrm>
        </p:grpSpPr>
        <p:pic>
          <p:nvPicPr>
            <p:cNvPr id="12314" name="Picture 2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316"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2312"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2313"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cSld>
  <p:clrMapOvr>
    <a:masterClrMapping/>
  </p:clrMapOvr>
  <p:transition advTm="20862"/>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5"/>
          <p:cNvPicPr>
            <a:picLocks noChangeAspect="1"/>
          </p:cNvPicPr>
          <p:nvPr/>
        </p:nvPicPr>
        <p:blipFill>
          <a:blip r:embed="rId3">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6"/>
          <p:cNvPicPr>
            <a:picLocks noChangeAspect="1"/>
          </p:cNvPicPr>
          <p:nvPr/>
        </p:nvPicPr>
        <p:blipFill>
          <a:blip r:embed="rId4">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7"/>
          <p:cNvPicPr>
            <a:picLocks noChangeAspect="1"/>
          </p:cNvPicPr>
          <p:nvPr/>
        </p:nvPicPr>
        <p:blipFill>
          <a:blip r:embed="rId5">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p:cNvPicPr>
            <a:picLocks noChangeAspect="1"/>
          </p:cNvPicPr>
          <p:nvPr/>
        </p:nvPicPr>
        <p:blipFill>
          <a:blip r:embed="rId6">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9"/>
          <p:cNvPicPr>
            <a:picLocks noChangeAspect="1"/>
          </p:cNvPicPr>
          <p:nvPr/>
        </p:nvPicPr>
        <p:blipFill>
          <a:blip r:embed="rId7">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0"/>
          <p:cNvPicPr>
            <a:picLocks noChangeAspect="1"/>
          </p:cNvPicPr>
          <p:nvPr/>
        </p:nvPicPr>
        <p:blipFill>
          <a:blip r:embed="rId8">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1"/>
          <p:cNvPicPr>
            <a:picLocks noChangeAspect="1"/>
          </p:cNvPicPr>
          <p:nvPr/>
        </p:nvPicPr>
        <p:blipFill>
          <a:blip r:embed="rId9">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2"/>
          <p:cNvPicPr>
            <a:picLocks noChangeAspect="1"/>
          </p:cNvPicPr>
          <p:nvPr/>
        </p:nvPicPr>
        <p:blipFill>
          <a:blip r:embed="rId10">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3"/>
          <p:cNvPicPr>
            <a:picLocks noChangeAspect="1"/>
          </p:cNvPicPr>
          <p:nvPr/>
        </p:nvPicPr>
        <p:blipFill>
          <a:blip r:embed="rId11">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3324"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3325"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3326" name="TextBox 18"/>
          <p:cNvSpPr txBox="1">
            <a:spLocks noChangeArrowheads="1"/>
          </p:cNvSpPr>
          <p:nvPr/>
        </p:nvSpPr>
        <p:spPr bwMode="auto">
          <a:xfrm>
            <a:off x="998538" y="2319338"/>
            <a:ext cx="641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3327" name="TextBox 19"/>
          <p:cNvSpPr txBox="1">
            <a:spLocks noChangeArrowheads="1"/>
          </p:cNvSpPr>
          <p:nvPr/>
        </p:nvSpPr>
        <p:spPr bwMode="auto">
          <a:xfrm>
            <a:off x="1519238" y="120967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2008</a:t>
            </a:r>
          </a:p>
        </p:txBody>
      </p:sp>
      <p:sp>
        <p:nvSpPr>
          <p:cNvPr id="13328" name="TextBox 20"/>
          <p:cNvSpPr txBox="1">
            <a:spLocks noChangeArrowheads="1"/>
          </p:cNvSpPr>
          <p:nvPr/>
        </p:nvSpPr>
        <p:spPr bwMode="auto">
          <a:xfrm>
            <a:off x="3570288" y="111125"/>
            <a:ext cx="64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2009</a:t>
            </a:r>
          </a:p>
        </p:txBody>
      </p:sp>
      <p:sp>
        <p:nvSpPr>
          <p:cNvPr id="13329"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3330"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3331"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3332"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3333"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3334" name="Group 27"/>
          <p:cNvGrpSpPr>
            <a:grpSpLocks/>
          </p:cNvGrpSpPr>
          <p:nvPr/>
        </p:nvGrpSpPr>
        <p:grpSpPr bwMode="auto">
          <a:xfrm>
            <a:off x="1568450" y="5783263"/>
            <a:ext cx="2227263" cy="1074737"/>
            <a:chOff x="4631014" y="1668452"/>
            <a:chExt cx="2227877" cy="1074034"/>
          </a:xfrm>
        </p:grpSpPr>
        <p:pic>
          <p:nvPicPr>
            <p:cNvPr id="13339" name="Picture 2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341"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333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3336"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pic>
        <p:nvPicPr>
          <p:cNvPr id="13337" name="Pictur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113" y="1882775"/>
            <a:ext cx="5988051" cy="5092700"/>
          </a:xfrm>
          <a:prstGeom prst="rect">
            <a:avLst/>
          </a:prstGeom>
          <a:solidFill>
            <a:schemeClr val="bg1"/>
          </a:solidFill>
          <a:ln w="9525">
            <a:solidFill>
              <a:srgbClr val="000000"/>
            </a:solidFill>
            <a:miter lim="800000"/>
            <a:headEnd/>
            <a:tailEnd/>
          </a:ln>
        </p:spPr>
      </p:pic>
      <p:sp>
        <p:nvSpPr>
          <p:cNvPr id="13338" name="TextBox 1"/>
          <p:cNvSpPr txBox="1">
            <a:spLocks noChangeArrowheads="1"/>
          </p:cNvSpPr>
          <p:nvPr/>
        </p:nvSpPr>
        <p:spPr bwMode="auto">
          <a:xfrm rot="-5400000">
            <a:off x="-746125" y="2813050"/>
            <a:ext cx="18240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t>“Modularity”</a:t>
            </a:r>
          </a:p>
        </p:txBody>
      </p:sp>
    </p:spTree>
  </p:cSld>
  <p:clrMapOvr>
    <a:masterClrMapping/>
  </p:clrMapOvr>
  <p:transition advTm="48656"/>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7"/>
          <p:cNvPicPr>
            <a:picLocks noChangeAspect="1"/>
          </p:cNvPicPr>
          <p:nvPr/>
        </p:nvPicPr>
        <p:blipFill>
          <a:blip r:embed="rId2">
            <a:extLst>
              <a:ext uri="{28A0092B-C50C-407E-A947-70E740481C1C}">
                <a14:useLocalDpi xmlns:a14="http://schemas.microsoft.com/office/drawing/2010/main" val="0"/>
              </a:ext>
            </a:extLst>
          </a:blip>
          <a:srcRect l="6480" t="9042" r="3877"/>
          <a:stretch>
            <a:fillRect/>
          </a:stretch>
        </p:blipFill>
        <p:spPr bwMode="auto">
          <a:xfrm>
            <a:off x="0" y="1709738"/>
            <a:ext cx="2609850"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38" name="Group 58"/>
          <p:cNvGrpSpPr>
            <a:grpSpLocks/>
          </p:cNvGrpSpPr>
          <p:nvPr/>
        </p:nvGrpSpPr>
        <p:grpSpPr bwMode="auto">
          <a:xfrm>
            <a:off x="2733675" y="2451100"/>
            <a:ext cx="2252663" cy="2205038"/>
            <a:chOff x="4461514" y="4569256"/>
            <a:chExt cx="2252234" cy="2204858"/>
          </a:xfrm>
        </p:grpSpPr>
        <p:pic>
          <p:nvPicPr>
            <p:cNvPr id="14368" name="Picture 53"/>
            <p:cNvPicPr>
              <a:picLocks noChangeAspect="1"/>
            </p:cNvPicPr>
            <p:nvPr/>
          </p:nvPicPr>
          <p:blipFill>
            <a:blip r:embed="rId3">
              <a:extLst>
                <a:ext uri="{28A0092B-C50C-407E-A947-70E740481C1C}">
                  <a14:useLocalDpi xmlns:a14="http://schemas.microsoft.com/office/drawing/2010/main" val="0"/>
                </a:ext>
              </a:extLst>
            </a:blip>
            <a:srcRect l="12955" t="3262" r="14532"/>
            <a:stretch>
              <a:fillRect/>
            </a:stretch>
          </p:blipFill>
          <p:spPr bwMode="auto">
            <a:xfrm>
              <a:off x="4605243" y="4569256"/>
              <a:ext cx="2108505" cy="210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9" name="TextBox 56"/>
            <p:cNvSpPr txBox="1">
              <a:spLocks noChangeArrowheads="1"/>
            </p:cNvSpPr>
            <p:nvPr/>
          </p:nvSpPr>
          <p:spPr bwMode="auto">
            <a:xfrm>
              <a:off x="4819670" y="6558670"/>
              <a:ext cx="17363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800">
                  <a:solidFill>
                    <a:srgbClr val="000000"/>
                  </a:solidFill>
                  <a:latin typeface="Arial" charset="0"/>
                </a:rPr>
                <a:t>Number of non-member neighbors</a:t>
              </a:r>
            </a:p>
          </p:txBody>
        </p:sp>
        <p:sp>
          <p:nvSpPr>
            <p:cNvPr id="14370" name="TextBox 57"/>
            <p:cNvSpPr txBox="1">
              <a:spLocks noChangeArrowheads="1"/>
            </p:cNvSpPr>
            <p:nvPr/>
          </p:nvSpPr>
          <p:spPr bwMode="auto">
            <a:xfrm rot="-5400000">
              <a:off x="3795501" y="5492900"/>
              <a:ext cx="15474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800">
                  <a:solidFill>
                    <a:srgbClr val="000000"/>
                  </a:solidFill>
                  <a:latin typeface="Arial" charset="0"/>
                </a:rPr>
                <a:t>Number of member neighbors</a:t>
              </a:r>
            </a:p>
          </p:txBody>
        </p:sp>
      </p:grpSp>
      <p:sp>
        <p:nvSpPr>
          <p:cNvPr id="14339" name="TextBox 25"/>
          <p:cNvSpPr txBox="1">
            <a:spLocks noChangeArrowheads="1"/>
          </p:cNvSpPr>
          <p:nvPr/>
        </p:nvSpPr>
        <p:spPr bwMode="auto">
          <a:xfrm>
            <a:off x="987425" y="1211263"/>
            <a:ext cx="54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2014</a:t>
            </a:r>
            <a:endParaRPr lang="en-US" altLang="en-US">
              <a:solidFill>
                <a:srgbClr val="000000"/>
              </a:solidFill>
            </a:endParaRPr>
          </a:p>
        </p:txBody>
      </p:sp>
      <p:grpSp>
        <p:nvGrpSpPr>
          <p:cNvPr id="14340" name="Group 49"/>
          <p:cNvGrpSpPr>
            <a:grpSpLocks/>
          </p:cNvGrpSpPr>
          <p:nvPr/>
        </p:nvGrpSpPr>
        <p:grpSpPr bwMode="auto">
          <a:xfrm>
            <a:off x="2300288" y="1214438"/>
            <a:ext cx="6843712" cy="1246187"/>
            <a:chOff x="-9814" y="3351007"/>
            <a:chExt cx="6844248" cy="1246516"/>
          </a:xfrm>
        </p:grpSpPr>
        <p:grpSp>
          <p:nvGrpSpPr>
            <p:cNvPr id="14353" name="Group 46"/>
            <p:cNvGrpSpPr>
              <a:grpSpLocks/>
            </p:cNvGrpSpPr>
            <p:nvPr/>
          </p:nvGrpSpPr>
          <p:grpSpPr bwMode="auto">
            <a:xfrm rot="10800000">
              <a:off x="-9814" y="3512871"/>
              <a:ext cx="6685857" cy="1084652"/>
              <a:chOff x="211203" y="3485971"/>
              <a:chExt cx="6685857" cy="1084652"/>
            </a:xfrm>
          </p:grpSpPr>
          <p:pic>
            <p:nvPicPr>
              <p:cNvPr id="14361" name="Picture 4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1203" y="3662446"/>
                <a:ext cx="776648" cy="77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Picture 3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18068" y="3485971"/>
                <a:ext cx="1078992" cy="107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Picture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77268" y="3530917"/>
                <a:ext cx="1039706" cy="103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Picture 4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30490" y="3577381"/>
                <a:ext cx="946778" cy="94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Picture 4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99830" y="3574968"/>
                <a:ext cx="951604" cy="95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6" name="Picture 4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59152" y="3605803"/>
                <a:ext cx="889935" cy="88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7"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92973" y="3657288"/>
                <a:ext cx="786964" cy="78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54" name="TextBox 18"/>
            <p:cNvSpPr txBox="1">
              <a:spLocks noChangeArrowheads="1"/>
            </p:cNvSpPr>
            <p:nvPr/>
          </p:nvSpPr>
          <p:spPr bwMode="auto">
            <a:xfrm>
              <a:off x="157085" y="3351007"/>
              <a:ext cx="699331" cy="31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2013</a:t>
              </a:r>
            </a:p>
          </p:txBody>
        </p:sp>
        <p:sp>
          <p:nvSpPr>
            <p:cNvPr id="14355" name="TextBox 19"/>
            <p:cNvSpPr txBox="1">
              <a:spLocks noChangeArrowheads="1"/>
            </p:cNvSpPr>
            <p:nvPr/>
          </p:nvSpPr>
          <p:spPr bwMode="auto">
            <a:xfrm>
              <a:off x="1147307" y="3351007"/>
              <a:ext cx="7819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2012</a:t>
              </a:r>
            </a:p>
          </p:txBody>
        </p:sp>
        <p:sp>
          <p:nvSpPr>
            <p:cNvPr id="14356" name="TextBox 20"/>
            <p:cNvSpPr txBox="1">
              <a:spLocks noChangeArrowheads="1"/>
            </p:cNvSpPr>
            <p:nvPr/>
          </p:nvSpPr>
          <p:spPr bwMode="auto">
            <a:xfrm>
              <a:off x="2115933" y="3351007"/>
              <a:ext cx="7137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2011</a:t>
              </a:r>
            </a:p>
          </p:txBody>
        </p:sp>
        <p:sp>
          <p:nvSpPr>
            <p:cNvPr id="14357" name="TextBox 21"/>
            <p:cNvSpPr txBox="1">
              <a:spLocks noChangeArrowheads="1"/>
            </p:cNvSpPr>
            <p:nvPr/>
          </p:nvSpPr>
          <p:spPr bwMode="auto">
            <a:xfrm>
              <a:off x="3114338" y="3351007"/>
              <a:ext cx="779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2010</a:t>
              </a:r>
            </a:p>
          </p:txBody>
        </p:sp>
        <p:sp>
          <p:nvSpPr>
            <p:cNvPr id="14358" name="TextBox 22"/>
            <p:cNvSpPr txBox="1">
              <a:spLocks noChangeArrowheads="1"/>
            </p:cNvSpPr>
            <p:nvPr/>
          </p:nvSpPr>
          <p:spPr bwMode="auto">
            <a:xfrm>
              <a:off x="4088375" y="3351007"/>
              <a:ext cx="8595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2009</a:t>
              </a:r>
            </a:p>
          </p:txBody>
        </p:sp>
        <p:sp>
          <p:nvSpPr>
            <p:cNvPr id="14359" name="TextBox 23"/>
            <p:cNvSpPr txBox="1">
              <a:spLocks noChangeArrowheads="1"/>
            </p:cNvSpPr>
            <p:nvPr/>
          </p:nvSpPr>
          <p:spPr bwMode="auto">
            <a:xfrm>
              <a:off x="5110539" y="3351007"/>
              <a:ext cx="7340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2008</a:t>
              </a:r>
            </a:p>
          </p:txBody>
        </p:sp>
        <p:sp>
          <p:nvSpPr>
            <p:cNvPr id="14360" name="TextBox 24"/>
            <p:cNvSpPr txBox="1">
              <a:spLocks noChangeArrowheads="1"/>
            </p:cNvSpPr>
            <p:nvPr/>
          </p:nvSpPr>
          <p:spPr bwMode="auto">
            <a:xfrm>
              <a:off x="5927655" y="3351007"/>
              <a:ext cx="9067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2007</a:t>
              </a:r>
            </a:p>
          </p:txBody>
        </p:sp>
      </p:grpSp>
      <p:sp>
        <p:nvSpPr>
          <p:cNvPr id="14341" name="TextBox 76"/>
          <p:cNvSpPr txBox="1">
            <a:spLocks noChangeArrowheads="1"/>
          </p:cNvSpPr>
          <p:nvPr/>
        </p:nvSpPr>
        <p:spPr bwMode="auto">
          <a:xfrm>
            <a:off x="149225" y="4210050"/>
            <a:ext cx="21510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b="1">
                <a:solidFill>
                  <a:srgbClr val="000000"/>
                </a:solidFill>
                <a:latin typeface="Arial" charset="0"/>
              </a:rPr>
              <a:t>modENCODE</a:t>
            </a:r>
            <a:endParaRPr lang="en-US" altLang="en-US" sz="2000" b="1">
              <a:solidFill>
                <a:srgbClr val="000000"/>
              </a:solidFill>
              <a:latin typeface="Arial" charset="0"/>
            </a:endParaRPr>
          </a:p>
        </p:txBody>
      </p:sp>
      <p:sp>
        <p:nvSpPr>
          <p:cNvPr id="60" name="Left Arrow 59"/>
          <p:cNvSpPr/>
          <p:nvPr/>
        </p:nvSpPr>
        <p:spPr>
          <a:xfrm rot="2160000" flipH="1">
            <a:off x="2447925" y="3473450"/>
            <a:ext cx="284163" cy="338138"/>
          </a:xfrm>
          <a:prstGeom prst="lef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14343" name="Picture 31" descr="Figure_2legend2.pdf"/>
          <p:cNvPicPr>
            <a:picLocks noChangeAspect="1"/>
          </p:cNvPicPr>
          <p:nvPr/>
        </p:nvPicPr>
        <p:blipFill>
          <a:blip r:embed="rId11">
            <a:extLst>
              <a:ext uri="{28A0092B-C50C-407E-A947-70E740481C1C}">
                <a14:useLocalDpi xmlns:a14="http://schemas.microsoft.com/office/drawing/2010/main" val="0"/>
              </a:ext>
            </a:extLst>
          </a:blip>
          <a:srcRect l="11496" t="12906" r="63776" b="49274"/>
          <a:stretch>
            <a:fillRect/>
          </a:stretch>
        </p:blipFill>
        <p:spPr bwMode="auto">
          <a:xfrm>
            <a:off x="8007350" y="2960688"/>
            <a:ext cx="1152525"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grpSp>
        <p:nvGrpSpPr>
          <p:cNvPr id="14344" name="Group 60"/>
          <p:cNvGrpSpPr>
            <a:grpSpLocks/>
          </p:cNvGrpSpPr>
          <p:nvPr/>
        </p:nvGrpSpPr>
        <p:grpSpPr bwMode="auto">
          <a:xfrm>
            <a:off x="5168900" y="2359025"/>
            <a:ext cx="2989263" cy="2465388"/>
            <a:chOff x="6609346" y="4368003"/>
            <a:chExt cx="2988985" cy="2465237"/>
          </a:xfrm>
        </p:grpSpPr>
        <p:grpSp>
          <p:nvGrpSpPr>
            <p:cNvPr id="14349" name="Group 36"/>
            <p:cNvGrpSpPr>
              <a:grpSpLocks/>
            </p:cNvGrpSpPr>
            <p:nvPr/>
          </p:nvGrpSpPr>
          <p:grpSpPr bwMode="auto">
            <a:xfrm>
              <a:off x="6609346" y="4368003"/>
              <a:ext cx="2988985" cy="2465237"/>
              <a:chOff x="1371600" y="228600"/>
              <a:chExt cx="6400800" cy="5279214"/>
            </a:xfrm>
          </p:grpSpPr>
          <p:pic>
            <p:nvPicPr>
              <p:cNvPr id="14351" name="Picture 35" descr="Figure_2E.pdf"/>
              <p:cNvPicPr>
                <a:picLocks noChangeAspect="1"/>
              </p:cNvPicPr>
              <p:nvPr/>
            </p:nvPicPr>
            <p:blipFill>
              <a:blip r:embed="rId12">
                <a:extLst>
                  <a:ext uri="{28A0092B-C50C-407E-A947-70E740481C1C}">
                    <a14:useLocalDpi xmlns:a14="http://schemas.microsoft.com/office/drawing/2010/main" val="0"/>
                  </a:ext>
                </a:extLst>
              </a:blip>
              <a:srcRect t="-2" b="64230"/>
              <a:stretch>
                <a:fillRect/>
              </a:stretch>
            </p:blipFill>
            <p:spPr bwMode="auto">
              <a:xfrm>
                <a:off x="1371600" y="228600"/>
                <a:ext cx="6400800" cy="228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84" descr="Figure_2E.pdf"/>
              <p:cNvPicPr>
                <a:picLocks noChangeAspect="1"/>
              </p:cNvPicPr>
              <p:nvPr/>
            </p:nvPicPr>
            <p:blipFill>
              <a:blip r:embed="rId12">
                <a:extLst>
                  <a:ext uri="{28A0092B-C50C-407E-A947-70E740481C1C}">
                    <a14:useLocalDpi xmlns:a14="http://schemas.microsoft.com/office/drawing/2010/main" val="0"/>
                  </a:ext>
                </a:extLst>
              </a:blip>
              <a:srcRect t="53056"/>
              <a:stretch>
                <a:fillRect/>
              </a:stretch>
            </p:blipFill>
            <p:spPr bwMode="auto">
              <a:xfrm>
                <a:off x="1371600" y="2503002"/>
                <a:ext cx="6400800" cy="30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 name="Rectangle 64"/>
            <p:cNvSpPr/>
            <p:nvPr/>
          </p:nvSpPr>
          <p:spPr>
            <a:xfrm>
              <a:off x="7010947" y="5477598"/>
              <a:ext cx="1523858" cy="4603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grpSp>
      <p:sp>
        <p:nvSpPr>
          <p:cNvPr id="14345" name="TextBox 9"/>
          <p:cNvSpPr txBox="1">
            <a:spLocks noChangeArrowheads="1"/>
          </p:cNvSpPr>
          <p:nvPr/>
        </p:nvSpPr>
        <p:spPr bwMode="auto">
          <a:xfrm>
            <a:off x="7227888" y="6580188"/>
            <a:ext cx="15954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(‘16)]</a:t>
            </a:r>
          </a:p>
        </p:txBody>
      </p:sp>
      <p:sp>
        <p:nvSpPr>
          <p:cNvPr id="14346" name="Title 1"/>
          <p:cNvSpPr>
            <a:spLocks noGrp="1"/>
          </p:cNvSpPr>
          <p:nvPr>
            <p:ph type="title"/>
          </p:nvPr>
        </p:nvSpPr>
        <p:spPr>
          <a:xfrm>
            <a:off x="158750" y="119063"/>
            <a:ext cx="8826500" cy="1143000"/>
          </a:xfrm>
        </p:spPr>
        <p:txBody>
          <a:bodyPr/>
          <a:lstStyle/>
          <a:p>
            <a:r>
              <a:rPr lang="en-US" altLang="en-US">
                <a:ea typeface="ＭＳ Ｐゴシック" charset="-128"/>
              </a:rPr>
              <a:t>Similar findings in terms of slow growth trends &amp; broker scientists in the modENCODE consortium as for ENCODE</a:t>
            </a:r>
          </a:p>
        </p:txBody>
      </p:sp>
      <p:sp>
        <p:nvSpPr>
          <p:cNvPr id="2" name="Content Placeholder 1"/>
          <p:cNvSpPr>
            <a:spLocks noGrp="1"/>
          </p:cNvSpPr>
          <p:nvPr>
            <p:ph idx="1"/>
          </p:nvPr>
        </p:nvSpPr>
        <p:spPr/>
        <p:txBody>
          <a:bodyPr/>
          <a:lstStyle/>
          <a:p>
            <a:endParaRPr lang="en-US"/>
          </a:p>
        </p:txBody>
      </p:sp>
    </p:spTree>
  </p:cSld>
  <p:clrMapOvr>
    <a:masterClrMapping/>
  </p:clrMapOvr>
  <p:transition advTm="40042"/>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2000">
                <a:solidFill>
                  <a:schemeClr val="tx1">
                    <a:lumMod val="75000"/>
                    <a:lumOff val="25000"/>
                  </a:schemeClr>
                </a:solidFill>
                <a:ea typeface="ＭＳ Ｐゴシック" charset="0"/>
                <a:cs typeface="ＭＳ Ｐゴシック" charset="0"/>
              </a:rPr>
              <a:t>Comparing Diverse Transcriptomes to Determine Deeply Conserved Aspects of Gene Expression</a:t>
            </a:r>
            <a:endParaRPr lang="en-US" sz="20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359228" y="738756"/>
            <a:ext cx="3794761" cy="6117515"/>
          </a:xfrm>
        </p:spPr>
        <p:txBody>
          <a:bodyPr/>
          <a:lstStyle/>
          <a:p>
            <a:r>
              <a:rPr lang="en-US" altLang="en-US" sz="1400" dirty="0">
                <a:solidFill>
                  <a:schemeClr val="tx1">
                    <a:lumMod val="75000"/>
                    <a:lumOff val="25000"/>
                  </a:schemeClr>
                </a:solidFill>
                <a:ea typeface="ＭＳ Ｐゴシック" charset="-128"/>
              </a:rPr>
              <a:t>Intro to </a:t>
            </a:r>
            <a:r>
              <a:rPr lang="en-US" altLang="en-US" sz="1400" b="1" dirty="0">
                <a:solidFill>
                  <a:srgbClr val="FFC000"/>
                </a:solidFill>
                <a:ea typeface="ＭＳ Ｐゴシック" charset="-128"/>
              </a:rPr>
              <a:t>Comparative ENCODE </a:t>
            </a:r>
          </a:p>
          <a:p>
            <a:pPr lvl="1"/>
            <a:r>
              <a:rPr lang="en-US" altLang="en-US" sz="1400" dirty="0">
                <a:solidFill>
                  <a:schemeClr val="tx1">
                    <a:lumMod val="75000"/>
                    <a:lumOff val="25000"/>
                  </a:schemeClr>
                </a:solidFill>
                <a:ea typeface="ＭＳ Ｐゴシック" charset="-128"/>
              </a:rPr>
              <a:t>Lots of Matched Data for Comparative Analysis</a:t>
            </a:r>
          </a:p>
          <a:p>
            <a:r>
              <a:rPr lang="en-US" altLang="en-US" sz="1400" b="1" dirty="0" smtClean="0">
                <a:solidFill>
                  <a:srgbClr val="FFC000"/>
                </a:solidFill>
                <a:ea typeface="ＭＳ Ｐゴシック" charset="-128"/>
              </a:rPr>
              <a:t>Expression </a:t>
            </a:r>
            <a:r>
              <a:rPr lang="en-US" altLang="en-US" sz="1400" b="1" dirty="0">
                <a:solidFill>
                  <a:srgbClr val="FFC000"/>
                </a:solidFill>
                <a:ea typeface="ＭＳ Ｐゴシック" charset="-128"/>
              </a:rPr>
              <a:t>Clustering</a:t>
            </a:r>
            <a:r>
              <a:rPr lang="en-US" altLang="en-US" sz="1400" dirty="0">
                <a:solidFill>
                  <a:schemeClr val="tx1">
                    <a:lumMod val="75000"/>
                    <a:lumOff val="25000"/>
                  </a:schemeClr>
                </a:solidFill>
                <a:ea typeface="ＭＳ Ｐゴシック" charset="-128"/>
              </a:rPr>
              <a:t>, Cross-species </a:t>
            </a:r>
          </a:p>
          <a:p>
            <a:pPr lvl="1"/>
            <a:r>
              <a:rPr lang="en-US" altLang="en-US" sz="1400" dirty="0">
                <a:solidFill>
                  <a:schemeClr val="tx1">
                    <a:lumMod val="75000"/>
                    <a:lumOff val="25000"/>
                  </a:schemeClr>
                </a:solidFill>
                <a:ea typeface="ＭＳ Ｐゴシック" charset="-128"/>
              </a:rPr>
              <a:t>Potts-model optimization gives 16 conserved co-expression modules (which can potentially annotate </a:t>
            </a:r>
            <a:r>
              <a:rPr lang="en-US" altLang="en-US" sz="1400" dirty="0" err="1">
                <a:solidFill>
                  <a:schemeClr val="tx1">
                    <a:lumMod val="75000"/>
                    <a:lumOff val="25000"/>
                  </a:schemeClr>
                </a:solidFill>
                <a:ea typeface="ＭＳ Ｐゴシック" charset="-128"/>
              </a:rPr>
              <a:t>ncRNAs</a:t>
            </a:r>
            <a:r>
              <a:rPr lang="en-US" altLang="en-US" sz="1400" dirty="0">
                <a:solidFill>
                  <a:schemeClr val="tx1">
                    <a:lumMod val="75000"/>
                    <a:lumOff val="25000"/>
                  </a:schemeClr>
                </a:solidFill>
                <a:ea typeface="ＭＳ Ｐゴシック" charset="-128"/>
              </a:rPr>
              <a:t>/TARs)</a:t>
            </a:r>
          </a:p>
          <a:p>
            <a:pPr lvl="1"/>
            <a:r>
              <a:rPr lang="en-US" altLang="en-US" sz="1400" dirty="0">
                <a:solidFill>
                  <a:schemeClr val="tx1">
                    <a:lumMod val="75000"/>
                    <a:lumOff val="25000"/>
                  </a:schemeClr>
                </a:solidFill>
                <a:ea typeface="ＭＳ Ｐゴシック" charset="-128"/>
              </a:rPr>
              <a:t>Developmental 'hourglass' genes in 12 of these. They also exhibit intra-organism hourglass behavior.</a:t>
            </a:r>
          </a:p>
          <a:p>
            <a:pPr lvl="1"/>
            <a:r>
              <a:rPr lang="en-US" altLang="en-US" sz="1400" dirty="0">
                <a:solidFill>
                  <a:schemeClr val="tx1">
                    <a:lumMod val="75000"/>
                    <a:lumOff val="25000"/>
                  </a:schemeClr>
                </a:solidFill>
                <a:ea typeface="ＭＳ Ｐゴシック" charset="-128"/>
              </a:rPr>
              <a:t>Stage alignment of worm &amp; fly development, strongest with hourglass </a:t>
            </a:r>
            <a:r>
              <a:rPr lang="en-US" altLang="en-US" sz="1400" dirty="0" smtClean="0">
                <a:solidFill>
                  <a:schemeClr val="tx1">
                    <a:lumMod val="75000"/>
                    <a:lumOff val="25000"/>
                  </a:schemeClr>
                </a:solidFill>
                <a:ea typeface="ＭＳ Ｐゴシック" charset="-128"/>
              </a:rPr>
              <a:t>genes</a:t>
            </a:r>
          </a:p>
          <a:p>
            <a:r>
              <a:rPr lang="en-US" altLang="en-US" sz="1400" b="1" dirty="0" smtClean="0">
                <a:solidFill>
                  <a:srgbClr val="FFC000"/>
                </a:solidFill>
                <a:ea typeface="ＭＳ Ｐゴシック" charset="-128"/>
              </a:rPr>
              <a:t>State </a:t>
            </a:r>
            <a:r>
              <a:rPr lang="en-US" altLang="en-US" sz="1400" b="1" dirty="0">
                <a:solidFill>
                  <a:srgbClr val="FFC000"/>
                </a:solidFill>
                <a:ea typeface="ＭＳ Ｐゴシック" charset="-128"/>
              </a:rPr>
              <a:t>Space </a:t>
            </a:r>
            <a:r>
              <a:rPr lang="en-US" altLang="en-US" sz="1400" b="1" dirty="0" smtClean="0">
                <a:solidFill>
                  <a:srgbClr val="FFC000"/>
                </a:solidFill>
                <a:ea typeface="ＭＳ Ｐゴシック" charset="-128"/>
              </a:rPr>
              <a:t>Models</a:t>
            </a:r>
            <a:r>
              <a:rPr lang="en-US" altLang="en-US" sz="1400" b="1" dirty="0" smtClean="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of Gene Expression</a:t>
            </a:r>
            <a:endParaRPr lang="en-US" altLang="en-US" sz="14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a:solidFill>
                  <a:schemeClr val="tx1">
                    <a:lumMod val="75000"/>
                    <a:lumOff val="25000"/>
                  </a:schemeClr>
                </a:solidFill>
                <a:ea typeface="ＭＳ Ｐゴシック" charset="-128"/>
              </a:rPr>
              <a:t>Decoupling expression changes into those driven by worm-fly conserved genes vs species-specific ones. Also, Conserved 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271555" y="725663"/>
            <a:ext cx="4689902" cy="6132338"/>
          </a:xfrm>
        </p:spPr>
        <p:txBody>
          <a:bodyPr/>
          <a:lstStyle/>
          <a:p>
            <a:r>
              <a:rPr lang="en-US" altLang="en-US" sz="1400" dirty="0" smtClean="0">
                <a:solidFill>
                  <a:schemeClr val="tx1">
                    <a:lumMod val="75000"/>
                    <a:lumOff val="25000"/>
                  </a:schemeClr>
                </a:solidFill>
                <a:ea typeface="ＭＳ Ｐゴシック" charset="-128"/>
              </a:rPr>
              <a:t>Characterizing </a:t>
            </a:r>
            <a:r>
              <a:rPr lang="en-US" altLang="en-US" sz="1400" b="1" dirty="0" err="1">
                <a:solidFill>
                  <a:srgbClr val="FFC000"/>
                </a:solidFill>
                <a:ea typeface="ＭＳ Ｐゴシック" charset="-128"/>
              </a:rPr>
              <a:t>ncRNAs</a:t>
            </a:r>
            <a:r>
              <a:rPr lang="en-US" altLang="en-US" sz="1400" b="1" dirty="0">
                <a:solidFill>
                  <a:srgbClr val="FFC000"/>
                </a:solidFill>
                <a:ea typeface="ＭＳ Ｐゴシック" charset="-128"/>
              </a:rPr>
              <a:t> &amp; TARs</a:t>
            </a:r>
          </a:p>
          <a:p>
            <a:pPr lvl="1"/>
            <a:r>
              <a:rPr lang="en-US" altLang="en-US" sz="1400" dirty="0">
                <a:solidFill>
                  <a:schemeClr val="tx1">
                    <a:lumMod val="75000"/>
                    <a:lumOff val="25000"/>
                  </a:schemeClr>
                </a:solidFill>
                <a:ea typeface="ＭＳ Ｐゴシック" charset="-128"/>
              </a:rPr>
              <a:t>Not much news in canonical gene models</a:t>
            </a:r>
          </a:p>
          <a:p>
            <a:pPr lvl="1"/>
            <a:r>
              <a:rPr lang="en-US" altLang="en-US" sz="1400" dirty="0">
                <a:solidFill>
                  <a:schemeClr val="tx1">
                    <a:lumMod val="75000"/>
                    <a:lumOff val="25000"/>
                  </a:schemeClr>
                </a:solidFill>
                <a:ea typeface="ＭＳ Ｐゴシック" charset="-128"/>
              </a:rPr>
              <a:t>Simple </a:t>
            </a:r>
            <a:r>
              <a:rPr lang="en-US" altLang="en-US" sz="1400" dirty="0" err="1">
                <a:solidFill>
                  <a:schemeClr val="tx1">
                    <a:lumMod val="75000"/>
                    <a:lumOff val="25000"/>
                  </a:schemeClr>
                </a:solidFill>
                <a:ea typeface="ＭＳ Ｐゴシック" charset="-128"/>
              </a:rPr>
              <a:t>contig</a:t>
            </a:r>
            <a:r>
              <a:rPr lang="en-US" altLang="en-US" sz="1400" dirty="0">
                <a:solidFill>
                  <a:schemeClr val="tx1">
                    <a:lumMod val="75000"/>
                    <a:lumOff val="25000"/>
                  </a:schemeClr>
                </a:solidFill>
                <a:ea typeface="ＭＳ Ｐゴシック" charset="-128"/>
              </a:rPr>
              <a:t> search (TARs) finds uniform density of non-canonical transcription</a:t>
            </a:r>
          </a:p>
          <a:p>
            <a:pPr lvl="1"/>
            <a:r>
              <a:rPr lang="en-US" altLang="en-US" sz="1400" dirty="0">
                <a:solidFill>
                  <a:schemeClr val="tx1">
                    <a:lumMod val="75000"/>
                    <a:lumOff val="25000"/>
                  </a:schemeClr>
                </a:solidFill>
                <a:ea typeface="ＭＳ Ｐゴシック" charset="-128"/>
              </a:rPr>
              <a:t>ML model shows few TARs similar to existing ones, but some enrichment for </a:t>
            </a:r>
            <a:r>
              <a:rPr lang="en-US" altLang="en-US" sz="1400" dirty="0" err="1">
                <a:solidFill>
                  <a:schemeClr val="tx1">
                    <a:lumMod val="75000"/>
                    <a:lumOff val="25000"/>
                  </a:schemeClr>
                </a:solidFill>
                <a:ea typeface="ＭＳ Ｐゴシック" charset="-128"/>
              </a:rPr>
              <a:t>eRNAs</a:t>
            </a:r>
            <a:r>
              <a:rPr lang="en-US" altLang="en-US" sz="1400" dirty="0">
                <a:solidFill>
                  <a:schemeClr val="tx1">
                    <a:lumMod val="75000"/>
                    <a:lumOff val="25000"/>
                  </a:schemeClr>
                </a:solidFill>
                <a:ea typeface="ＭＳ Ｐゴシック" charset="-128"/>
              </a:rPr>
              <a:t> </a:t>
            </a:r>
            <a:endParaRPr lang="en-US" altLang="en-US" sz="1400" dirty="0" smtClean="0">
              <a:solidFill>
                <a:schemeClr val="tx1">
                  <a:lumMod val="75000"/>
                  <a:lumOff val="25000"/>
                </a:schemeClr>
              </a:solidFill>
              <a:ea typeface="ＭＳ Ｐゴシック" charset="-128"/>
            </a:endParaRPr>
          </a:p>
          <a:p>
            <a:r>
              <a:rPr lang="en-US" altLang="en-US" sz="1400" b="1" dirty="0">
                <a:solidFill>
                  <a:srgbClr val="FFC000"/>
                </a:solidFill>
                <a:ea typeface="ＭＳ Ｐゴシック" charset="-128"/>
              </a:rPr>
              <a:t>Pseudogenes </a:t>
            </a:r>
          </a:p>
          <a:p>
            <a:pPr lvl="1"/>
            <a:r>
              <a:rPr lang="en-US" altLang="en-US" sz="1400" dirty="0">
                <a:solidFill>
                  <a:schemeClr val="tx1">
                    <a:lumMod val="75000"/>
                    <a:lumOff val="25000"/>
                  </a:schemeClr>
                </a:solidFill>
                <a:ea typeface="ＭＳ Ｐゴシック" charset="-128"/>
              </a:rPr>
              <a:t>Fundamentally repetitive elements</a:t>
            </a:r>
          </a:p>
          <a:p>
            <a:pPr lvl="1"/>
            <a:r>
              <a:rPr lang="en-US" altLang="en-US" sz="1400" dirty="0">
                <a:solidFill>
                  <a:schemeClr val="tx1">
                    <a:lumMod val="75000"/>
                    <a:lumOff val="25000"/>
                  </a:schemeClr>
                </a:solidFill>
                <a:ea typeface="ＭＳ Ｐゴシック" charset="-128"/>
              </a:rPr>
              <a:t>Collaborative assignment in results in ~14K</a:t>
            </a:r>
          </a:p>
          <a:p>
            <a:pPr lvl="1"/>
            <a:r>
              <a:rPr lang="en-US" altLang="en-US" sz="1400" dirty="0">
                <a:solidFill>
                  <a:schemeClr val="tx1">
                    <a:lumMod val="75000"/>
                    <a:lumOff val="25000"/>
                  </a:schemeClr>
                </a:solidFill>
                <a:ea typeface="ＭＳ Ｐゴシック" charset="-128"/>
              </a:rPr>
              <a:t>Impact of lineage-specific retro-</a:t>
            </a:r>
            <a:r>
              <a:rPr lang="en-US" altLang="en-US" sz="1400" dirty="0" err="1">
                <a:solidFill>
                  <a:schemeClr val="tx1">
                    <a:lumMod val="75000"/>
                    <a:lumOff val="25000"/>
                  </a:schemeClr>
                </a:solidFill>
                <a:ea typeface="ＭＳ Ｐゴシック" charset="-128"/>
              </a:rPr>
              <a:t>transpositional</a:t>
            </a:r>
            <a:r>
              <a:rPr lang="en-US" altLang="en-US" sz="1400" dirty="0">
                <a:solidFill>
                  <a:schemeClr val="tx1">
                    <a:lumMod val="75000"/>
                    <a:lumOff val="25000"/>
                  </a:schemeClr>
                </a:solidFill>
                <a:ea typeface="ＭＳ Ｐゴシック" charset="-128"/>
              </a:rPr>
              <a:t> burst – </a:t>
            </a:r>
            <a:r>
              <a:rPr lang="en-US" altLang="en-US" sz="1400" dirty="0" err="1">
                <a:solidFill>
                  <a:schemeClr val="tx1">
                    <a:lumMod val="75000"/>
                    <a:lumOff val="25000"/>
                  </a:schemeClr>
                </a:solidFill>
                <a:ea typeface="ＭＳ Ｐゴシック" charset="-128"/>
              </a:rPr>
              <a:t>ie</a:t>
            </a:r>
            <a:r>
              <a:rPr lang="en-US" altLang="en-US" sz="1400" dirty="0">
                <a:solidFill>
                  <a:schemeClr val="tx1">
                    <a:lumMod val="75000"/>
                    <a:lumOff val="25000"/>
                  </a:schemeClr>
                </a:solidFill>
                <a:ea typeface="ＭＳ Ｐゴシック" charset="-128"/>
              </a:rPr>
              <a:t> human v other metazoans is dominated (~80%) by retro-duplication ~40 MYA (</a:t>
            </a:r>
            <a:r>
              <a:rPr lang="en-US" altLang="en-US" sz="1400" dirty="0" err="1">
                <a:solidFill>
                  <a:schemeClr val="tx1">
                    <a:lumMod val="75000"/>
                    <a:lumOff val="25000"/>
                  </a:schemeClr>
                </a:solidFill>
                <a:ea typeface="ＭＳ Ｐゴシック" charset="-128"/>
              </a:rPr>
              <a:t>Ribo</a:t>
            </a:r>
            <a:r>
              <a:rPr lang="en-US" altLang="en-US" sz="1400" dirty="0">
                <a:solidFill>
                  <a:schemeClr val="tx1">
                    <a:lumMod val="75000"/>
                    <a:lumOff val="25000"/>
                  </a:schemeClr>
                </a:solidFill>
                <a:ea typeface="ＭＳ Ｐゴシック" charset="-128"/>
              </a:rPr>
              <a:t>. Proteins). </a:t>
            </a:r>
            <a:endParaRPr lang="en-US" altLang="en-US" sz="1400" dirty="0" smtClean="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Many Pseudogenes with Low Levels of Biochemical Activity</a:t>
            </a:r>
          </a:p>
          <a:p>
            <a:pPr lvl="2"/>
            <a:r>
              <a:rPr lang="en-US" altLang="en-US" sz="1000" dirty="0" smtClean="0">
                <a:solidFill>
                  <a:schemeClr val="tx1">
                    <a:lumMod val="75000"/>
                    <a:lumOff val="25000"/>
                  </a:schemeClr>
                </a:solidFill>
                <a:ea typeface="ＭＳ Ｐゴシック" charset="-128"/>
              </a:rPr>
              <a:t>~</a:t>
            </a:r>
            <a:r>
              <a:rPr lang="en-US" altLang="en-US" sz="1000" dirty="0">
                <a:solidFill>
                  <a:schemeClr val="tx1">
                    <a:lumMod val="75000"/>
                    <a:lumOff val="25000"/>
                  </a:schemeClr>
                </a:solidFill>
                <a:ea typeface="ＭＳ Ｐゴシック" charset="-128"/>
              </a:rPr>
              <a:t>15% transcribed &amp; </a:t>
            </a:r>
            <a:r>
              <a:rPr lang="en-US" altLang="en-US" sz="1000" dirty="0" smtClean="0">
                <a:solidFill>
                  <a:schemeClr val="tx1">
                    <a:lumMod val="75000"/>
                    <a:lumOff val="25000"/>
                  </a:schemeClr>
                </a:solidFill>
                <a:ea typeface="ＭＳ Ｐゴシック" charset="-128"/>
              </a:rPr>
              <a:t>80</a:t>
            </a:r>
            <a:r>
              <a:rPr lang="en-US" altLang="en-US" sz="1000" dirty="0">
                <a:solidFill>
                  <a:schemeClr val="tx1">
                    <a:lumMod val="75000"/>
                    <a:lumOff val="25000"/>
                  </a:schemeClr>
                </a:solidFill>
                <a:ea typeface="ＭＳ Ｐゴシック" charset="-128"/>
              </a:rPr>
              <a:t>% w/ some </a:t>
            </a:r>
            <a:r>
              <a:rPr lang="en-US" altLang="en-US" sz="1000" dirty="0" smtClean="0">
                <a:solidFill>
                  <a:schemeClr val="tx1">
                    <a:lumMod val="75000"/>
                    <a:lumOff val="25000"/>
                  </a:schemeClr>
                </a:solidFill>
                <a:ea typeface="ＭＳ Ｐゴシック" charset="-128"/>
              </a:rPr>
              <a:t>activity</a:t>
            </a:r>
          </a:p>
          <a:p>
            <a:r>
              <a:rPr lang="en-US" altLang="en-US" sz="1400" dirty="0">
                <a:solidFill>
                  <a:schemeClr val="tx1">
                    <a:lumMod val="75000"/>
                    <a:lumOff val="25000"/>
                  </a:schemeClr>
                </a:solidFill>
                <a:ea typeface="ＭＳ Ｐゴシック" charset="-128"/>
              </a:rPr>
              <a:t>Value of </a:t>
            </a:r>
            <a:r>
              <a:rPr lang="en-US" altLang="en-US" sz="1400" b="1" dirty="0">
                <a:solidFill>
                  <a:schemeClr val="tx1">
                    <a:lumMod val="75000"/>
                    <a:lumOff val="25000"/>
                  </a:schemeClr>
                </a:solidFill>
                <a:ea typeface="ＭＳ Ｐゴシック" charset="-128"/>
              </a:rPr>
              <a:t>publication </a:t>
            </a:r>
            <a:r>
              <a:rPr lang="en-US" altLang="en-US" sz="1400" b="1" dirty="0">
                <a:solidFill>
                  <a:srgbClr val="FFC000"/>
                </a:solidFill>
                <a:ea typeface="ＭＳ Ｐゴシック" charset="-128"/>
              </a:rPr>
              <a:t>patterns generated by the consortium</a:t>
            </a: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45304143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28"/>
          <p:cNvSpPr/>
          <p:nvPr/>
        </p:nvSpPr>
        <p:spPr>
          <a:xfrm>
            <a:off x="1143000" y="5254389"/>
            <a:ext cx="3006607" cy="1250411"/>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a:solidFill>
                  <a:srgbClr val="00B050"/>
                </a:solidFill>
                <a:latin typeface="Calibri"/>
              </a:rPr>
              <a:t>Comparative ENCODE</a:t>
            </a: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5" name="Rectangle 114"/>
          <p:cNvSpPr/>
          <p:nvPr/>
        </p:nvSpPr>
        <p:spPr>
          <a:xfrm>
            <a:off x="1260593" y="5277705"/>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6" name="Rectangle 115"/>
          <p:cNvSpPr/>
          <p:nvPr/>
        </p:nvSpPr>
        <p:spPr>
          <a:xfrm>
            <a:off x="2133600" y="5257800"/>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7" name="Rectangle 116"/>
          <p:cNvSpPr/>
          <p:nvPr/>
        </p:nvSpPr>
        <p:spPr>
          <a:xfrm>
            <a:off x="4770982" y="5261913"/>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8" name="Rectangle 117"/>
          <p:cNvSpPr/>
          <p:nvPr/>
        </p:nvSpPr>
        <p:spPr>
          <a:xfrm>
            <a:off x="6066618"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9" name="Rectangle 118"/>
          <p:cNvSpPr/>
          <p:nvPr/>
        </p:nvSpPr>
        <p:spPr>
          <a:xfrm>
            <a:off x="7789836" y="5222287"/>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533025"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TextBox 120"/>
          <p:cNvSpPr txBox="1"/>
          <p:nvPr/>
        </p:nvSpPr>
        <p:spPr>
          <a:xfrm>
            <a:off x="5579874" y="533400"/>
            <a:ext cx="3367903" cy="923330"/>
          </a:xfrm>
          <a:prstGeom prst="rect">
            <a:avLst/>
          </a:prstGeom>
          <a:noFill/>
        </p:spPr>
        <p:txBody>
          <a:bodyPr wrap="square" rtlCol="0">
            <a:spAutoFit/>
          </a:bodyPr>
          <a:lstStyle/>
          <a:p>
            <a:pPr fontAlgn="auto">
              <a:spcBef>
                <a:spcPts val="0"/>
              </a:spcBef>
              <a:spcAft>
                <a:spcPts val="0"/>
              </a:spcAft>
            </a:pPr>
            <a:r>
              <a:rPr lang="en-US" sz="1800" b="0" dirty="0" smtClean="0">
                <a:solidFill>
                  <a:srgbClr val="0070C0"/>
                </a:solidFill>
                <a:latin typeface="Calibri"/>
              </a:rPr>
              <a:t>… or integrated diverse –</a:t>
            </a:r>
            <a:r>
              <a:rPr lang="en-US" sz="1800" b="0" dirty="0" err="1" smtClean="0">
                <a:solidFill>
                  <a:srgbClr val="0070C0"/>
                </a:solidFill>
                <a:latin typeface="Calibri"/>
              </a:rPr>
              <a:t>omic</a:t>
            </a:r>
            <a:r>
              <a:rPr lang="en-US" sz="1800" b="0" dirty="0" smtClean="0">
                <a:solidFill>
                  <a:srgbClr val="0070C0"/>
                </a:solidFill>
                <a:latin typeface="Calibri"/>
              </a:rPr>
              <a:t> information within each of several species (</a:t>
            </a:r>
            <a:r>
              <a:rPr lang="en-US" sz="1800" b="0" dirty="0" err="1" smtClean="0">
                <a:solidFill>
                  <a:srgbClr val="0070C0"/>
                </a:solidFill>
                <a:latin typeface="Calibri"/>
              </a:rPr>
              <a:t>eg</a:t>
            </a:r>
            <a:r>
              <a:rPr lang="en-US" sz="1800" b="0" dirty="0" smtClean="0">
                <a:solidFill>
                  <a:srgbClr val="0070C0"/>
                </a:solidFill>
                <a:latin typeface="Calibri"/>
              </a:rPr>
              <a:t> </a:t>
            </a:r>
            <a:r>
              <a:rPr lang="en-US" sz="1800" b="0" dirty="0" err="1" smtClean="0">
                <a:solidFill>
                  <a:srgbClr val="0070C0"/>
                </a:solidFill>
                <a:latin typeface="Calibri"/>
              </a:rPr>
              <a:t>modencode</a:t>
            </a:r>
            <a:r>
              <a:rPr lang="en-US" sz="1800" b="0" dirty="0" smtClean="0">
                <a:solidFill>
                  <a:srgbClr val="0070C0"/>
                </a:solidFill>
                <a:latin typeface="Calibri"/>
              </a:rPr>
              <a:t> '10)</a:t>
            </a:r>
            <a:endParaRPr lang="en-US" sz="1800" b="0" dirty="0">
              <a:solidFill>
                <a:srgbClr val="0070C0"/>
              </a:solidFill>
              <a:latin typeface="Calibri"/>
            </a:endParaRPr>
          </a:p>
        </p:txBody>
      </p:sp>
      <p:sp>
        <p:nvSpPr>
          <p:cNvPr id="130" name="TextBox 129"/>
          <p:cNvSpPr txBox="1"/>
          <p:nvPr/>
        </p:nvSpPr>
        <p:spPr>
          <a:xfrm>
            <a:off x="4761553" y="1757753"/>
            <a:ext cx="3250211" cy="1200329"/>
          </a:xfrm>
          <a:prstGeom prst="rect">
            <a:avLst/>
          </a:prstGeom>
          <a:noFill/>
        </p:spPr>
        <p:txBody>
          <a:bodyPr wrap="square" rtlCol="0">
            <a:spAutoFit/>
          </a:bodyPr>
          <a:lstStyle/>
          <a:p>
            <a:pPr fontAlgn="auto">
              <a:spcBef>
                <a:spcPts val="0"/>
              </a:spcBef>
              <a:spcAft>
                <a:spcPts val="0"/>
              </a:spcAft>
            </a:pPr>
            <a:r>
              <a:rPr lang="en-US" sz="1800" b="0" dirty="0" smtClean="0">
                <a:solidFill>
                  <a:srgbClr val="C00000"/>
                </a:solidFill>
                <a:latin typeface="Calibri"/>
              </a:rPr>
              <a:t>A first effort to </a:t>
            </a:r>
            <a:br>
              <a:rPr lang="en-US" sz="1800" b="0" dirty="0" smtClean="0">
                <a:solidFill>
                  <a:srgbClr val="C00000"/>
                </a:solidFill>
                <a:latin typeface="Calibri"/>
              </a:rPr>
            </a:br>
            <a:r>
              <a:rPr lang="en-US" sz="1800" b="0" dirty="0" smtClean="0">
                <a:solidFill>
                  <a:srgbClr val="C00000"/>
                </a:solidFill>
                <a:latin typeface="Calibri"/>
              </a:rPr>
              <a:t>comprehensively integrate diverse data across distantly related species</a:t>
            </a:r>
            <a:endParaRPr lang="en-US" sz="1800" b="0" dirty="0">
              <a:solidFill>
                <a:srgbClr val="C00000"/>
              </a:solidFill>
              <a:latin typeface="Calibri"/>
            </a:endParaRPr>
          </a:p>
        </p:txBody>
      </p:sp>
      <p:sp>
        <p:nvSpPr>
          <p:cNvPr id="131" name="TextBox 130"/>
          <p:cNvSpPr txBox="1"/>
          <p:nvPr/>
        </p:nvSpPr>
        <p:spPr>
          <a:xfrm>
            <a:off x="671539" y="5647037"/>
            <a:ext cx="589054"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TF</a:t>
            </a:r>
            <a:endParaRPr lang="en-US" sz="1800" b="0" dirty="0">
              <a:solidFill>
                <a:prstClr val="black"/>
              </a:solidFill>
              <a:latin typeface="Calibri"/>
            </a:endParaRPr>
          </a:p>
        </p:txBody>
      </p:sp>
      <p:sp>
        <p:nvSpPr>
          <p:cNvPr id="132" name="TextBox 131"/>
          <p:cNvSpPr txBox="1"/>
          <p:nvPr/>
        </p:nvSpPr>
        <p:spPr>
          <a:xfrm>
            <a:off x="0" y="5988660"/>
            <a:ext cx="119496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chromatin</a:t>
            </a:r>
            <a:endParaRPr lang="en-US" sz="1800" b="0" dirty="0">
              <a:solidFill>
                <a:prstClr val="black"/>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4023277840"/>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2000">
                <a:solidFill>
                  <a:schemeClr val="bg1">
                    <a:lumMod val="50000"/>
                  </a:schemeClr>
                </a:solidFill>
                <a:ea typeface="ＭＳ Ｐゴシック" charset="0"/>
                <a:cs typeface="ＭＳ Ｐゴシック" charset="0"/>
              </a:rPr>
              <a:t>Comparing Diverse Transcriptomes to Determine Deeply Conserved Aspects of Gene Expression</a:t>
            </a:r>
            <a:endParaRPr lang="en-US" sz="2000" dirty="0">
              <a:ea typeface="ＭＳ Ｐゴシック" charset="0"/>
              <a:cs typeface="ＭＳ Ｐゴシック" charset="0"/>
            </a:endParaRPr>
          </a:p>
        </p:txBody>
      </p:sp>
      <p:sp>
        <p:nvSpPr>
          <p:cNvPr id="14338" name="Content Placeholder 2"/>
          <p:cNvSpPr>
            <a:spLocks noGrp="1"/>
          </p:cNvSpPr>
          <p:nvPr>
            <p:ph sz="half" idx="1"/>
          </p:nvPr>
        </p:nvSpPr>
        <p:spPr>
          <a:xfrm>
            <a:off x="359228" y="738756"/>
            <a:ext cx="3794761" cy="6117515"/>
          </a:xfrm>
        </p:spPr>
        <p:txBody>
          <a:bodyPr/>
          <a:lstStyle/>
          <a:p>
            <a:r>
              <a:rPr lang="en-US" altLang="en-US" sz="1400" dirty="0">
                <a:ea typeface="ＭＳ Ｐゴシック" charset="-128"/>
              </a:rPr>
              <a:t>Intro to </a:t>
            </a:r>
            <a:r>
              <a:rPr lang="en-US" altLang="en-US" sz="1400" b="1" dirty="0">
                <a:ea typeface="ＭＳ Ｐゴシック" charset="-128"/>
              </a:rPr>
              <a:t>Comparative ENCODE </a:t>
            </a:r>
          </a:p>
          <a:p>
            <a:pPr lvl="1"/>
            <a:r>
              <a:rPr lang="en-US" altLang="en-US" sz="1400" dirty="0">
                <a:ea typeface="ＭＳ Ｐゴシック" charset="-128"/>
              </a:rPr>
              <a:t>Lots of Matched Data for Comparative Analysis</a:t>
            </a:r>
          </a:p>
          <a:p>
            <a:r>
              <a:rPr lang="en-US" altLang="en-US" sz="1400" b="1" dirty="0" smtClean="0">
                <a:ea typeface="ＭＳ Ｐゴシック" charset="-128"/>
              </a:rPr>
              <a:t>Expression </a:t>
            </a:r>
            <a:r>
              <a:rPr lang="en-US" altLang="en-US" sz="1400" b="1" dirty="0">
                <a:ea typeface="ＭＳ Ｐゴシック" charset="-128"/>
              </a:rPr>
              <a:t>Clustering</a:t>
            </a:r>
            <a:r>
              <a:rPr lang="en-US" altLang="en-US" sz="1400" dirty="0">
                <a:ea typeface="ＭＳ Ｐゴシック" charset="-128"/>
              </a:rPr>
              <a:t>, Cross-species </a:t>
            </a:r>
          </a:p>
          <a:p>
            <a:pPr lvl="1"/>
            <a:r>
              <a:rPr lang="en-US" altLang="en-US" sz="1400" dirty="0">
                <a:ea typeface="ＭＳ Ｐゴシック" charset="-128"/>
              </a:rPr>
              <a:t>Potts-model optimization gives 16 conserved co-expression modules (which can potentially annotate </a:t>
            </a:r>
            <a:r>
              <a:rPr lang="en-US" altLang="en-US" sz="1400" dirty="0" err="1">
                <a:ea typeface="ＭＳ Ｐゴシック" charset="-128"/>
              </a:rPr>
              <a:t>ncRNAs</a:t>
            </a:r>
            <a:r>
              <a:rPr lang="en-US" altLang="en-US" sz="1400" dirty="0">
                <a:ea typeface="ＭＳ Ｐゴシック" charset="-128"/>
              </a:rPr>
              <a:t>/TARs)</a:t>
            </a:r>
          </a:p>
          <a:p>
            <a:pPr lvl="1"/>
            <a:r>
              <a:rPr lang="en-US" altLang="en-US" sz="1400" dirty="0">
                <a:ea typeface="ＭＳ Ｐゴシック" charset="-128"/>
              </a:rPr>
              <a:t>Developmental 'hourglass' genes in 12 of these. They also exhibit intra-organism hourglass behavior.</a:t>
            </a:r>
          </a:p>
          <a:p>
            <a:pPr lvl="1"/>
            <a:r>
              <a:rPr lang="en-US" altLang="en-US" sz="1400" dirty="0">
                <a:ea typeface="ＭＳ Ｐゴシック" charset="-128"/>
              </a:rPr>
              <a:t>Stage alignment of worm &amp; fly development, strongest with hourglass </a:t>
            </a:r>
            <a:r>
              <a:rPr lang="en-US" altLang="en-US" sz="1400" dirty="0" smtClean="0">
                <a:ea typeface="ＭＳ Ｐゴシック" charset="-128"/>
              </a:rPr>
              <a:t>genes</a:t>
            </a:r>
          </a:p>
          <a:p>
            <a:r>
              <a:rPr lang="en-US" altLang="en-US" sz="1400" b="1" dirty="0" smtClean="0">
                <a:ea typeface="ＭＳ Ｐゴシック" charset="-128"/>
              </a:rPr>
              <a:t>State </a:t>
            </a:r>
            <a:r>
              <a:rPr lang="en-US" altLang="en-US" sz="1400" b="1" dirty="0">
                <a:ea typeface="ＭＳ Ｐゴシック" charset="-128"/>
              </a:rPr>
              <a:t>Space </a:t>
            </a:r>
            <a:r>
              <a:rPr lang="en-US" altLang="en-US" sz="1400" b="1" dirty="0" smtClean="0">
                <a:ea typeface="ＭＳ Ｐゴシック" charset="-128"/>
              </a:rPr>
              <a:t>Models </a:t>
            </a:r>
            <a:r>
              <a:rPr lang="en-US" altLang="en-US" sz="1400" dirty="0" smtClean="0">
                <a:ea typeface="ＭＳ Ｐゴシック" charset="-128"/>
              </a:rPr>
              <a:t>of Gene Expression</a:t>
            </a:r>
            <a:endParaRPr lang="en-US" altLang="en-US" sz="1400" dirty="0">
              <a:ea typeface="ＭＳ Ｐゴシック" charset="-128"/>
            </a:endParaRPr>
          </a:p>
          <a:p>
            <a:pPr lvl="1"/>
            <a:r>
              <a:rPr lang="en-US" altLang="en-US" sz="1400" dirty="0">
                <a:ea typeface="ＭＳ Ｐゴシック" charset="-128"/>
              </a:rPr>
              <a:t>Using dimensionality reduction to help determine internal &amp; external drivers</a:t>
            </a:r>
          </a:p>
          <a:p>
            <a:pPr lvl="1"/>
            <a:r>
              <a:rPr lang="en-US" altLang="en-US" sz="1400" dirty="0">
                <a:ea typeface="ＭＳ Ｐゴシック" charset="-128"/>
              </a:rPr>
              <a:t>Decoupling expression changes into those driven by worm-fly conserved genes vs species-specific ones. Also, Conserved genes have similar canonical patterns (</a:t>
            </a:r>
            <a:r>
              <a:rPr lang="en-US" altLang="en-US" sz="1400" dirty="0" err="1">
                <a:ea typeface="ＭＳ Ｐゴシック" charset="-128"/>
              </a:rPr>
              <a:t>iPDPs</a:t>
            </a:r>
            <a:r>
              <a:rPr lang="en-US" altLang="en-US" sz="1400" dirty="0">
                <a:ea typeface="ＭＳ Ｐゴシック" charset="-128"/>
              </a:rPr>
              <a:t>) in contrast to species specific ones (Ex of ribosomal v signaling genes)</a:t>
            </a:r>
          </a:p>
          <a:p>
            <a:endParaRPr lang="en-US" altLang="en-US" sz="1400" dirty="0">
              <a:ea typeface="ＭＳ Ｐゴシック" charset="-128"/>
            </a:endParaRPr>
          </a:p>
          <a:p>
            <a:endParaRPr lang="en-US" altLang="en-US" sz="1400" dirty="0">
              <a:ea typeface="ＭＳ Ｐゴシック" charset="-128"/>
            </a:endParaRPr>
          </a:p>
        </p:txBody>
      </p:sp>
      <p:sp>
        <p:nvSpPr>
          <p:cNvPr id="14339" name="Content Placeholder 3"/>
          <p:cNvSpPr>
            <a:spLocks noGrp="1"/>
          </p:cNvSpPr>
          <p:nvPr>
            <p:ph sz="half" idx="2"/>
          </p:nvPr>
        </p:nvSpPr>
        <p:spPr>
          <a:xfrm>
            <a:off x="4271555" y="725663"/>
            <a:ext cx="4689902" cy="6132338"/>
          </a:xfrm>
        </p:spPr>
        <p:txBody>
          <a:bodyPr/>
          <a:lstStyle/>
          <a:p>
            <a:r>
              <a:rPr lang="en-US" altLang="en-US" sz="1400" dirty="0" smtClean="0">
                <a:ea typeface="ＭＳ Ｐゴシック" charset="-128"/>
              </a:rPr>
              <a:t>Characterizing </a:t>
            </a:r>
            <a:r>
              <a:rPr lang="en-US" altLang="en-US" sz="1400" b="1" dirty="0" err="1">
                <a:ea typeface="ＭＳ Ｐゴシック" charset="-128"/>
              </a:rPr>
              <a:t>ncRNAs</a:t>
            </a:r>
            <a:r>
              <a:rPr lang="en-US" altLang="en-US" sz="1400" b="1" dirty="0">
                <a:ea typeface="ＭＳ Ｐゴシック" charset="-128"/>
              </a:rPr>
              <a:t> &amp; TARs</a:t>
            </a:r>
          </a:p>
          <a:p>
            <a:pPr lvl="1"/>
            <a:r>
              <a:rPr lang="en-US" altLang="en-US" sz="1400" dirty="0">
                <a:ea typeface="ＭＳ Ｐゴシック" charset="-128"/>
              </a:rPr>
              <a:t>Not much news in canonical gene models</a:t>
            </a:r>
          </a:p>
          <a:p>
            <a:pPr lvl="1"/>
            <a:r>
              <a:rPr lang="en-US" altLang="en-US" sz="1400" dirty="0">
                <a:ea typeface="ＭＳ Ｐゴシック" charset="-128"/>
              </a:rPr>
              <a:t>Simple </a:t>
            </a:r>
            <a:r>
              <a:rPr lang="en-US" altLang="en-US" sz="1400" dirty="0" err="1">
                <a:ea typeface="ＭＳ Ｐゴシック" charset="-128"/>
              </a:rPr>
              <a:t>contig</a:t>
            </a:r>
            <a:r>
              <a:rPr lang="en-US" altLang="en-US" sz="1400" dirty="0">
                <a:ea typeface="ＭＳ Ｐゴシック" charset="-128"/>
              </a:rPr>
              <a:t> search (TARs) finds uniform density of non-canonical transcription</a:t>
            </a:r>
          </a:p>
          <a:p>
            <a:pPr lvl="1"/>
            <a:r>
              <a:rPr lang="en-US" altLang="en-US" sz="1400" dirty="0">
                <a:ea typeface="ＭＳ Ｐゴシック" charset="-128"/>
              </a:rPr>
              <a:t>ML model shows few TARs similar to existing ones, but some enrichment for </a:t>
            </a:r>
            <a:r>
              <a:rPr lang="en-US" altLang="en-US" sz="1400" dirty="0" err="1">
                <a:ea typeface="ＭＳ Ｐゴシック" charset="-128"/>
              </a:rPr>
              <a:t>eRNAs</a:t>
            </a:r>
            <a:r>
              <a:rPr lang="en-US" altLang="en-US" sz="1400" dirty="0">
                <a:ea typeface="ＭＳ Ｐゴシック" charset="-128"/>
              </a:rPr>
              <a:t> </a:t>
            </a:r>
            <a:endParaRPr lang="en-US" altLang="en-US" sz="1400" dirty="0" smtClean="0">
              <a:ea typeface="ＭＳ Ｐゴシック" charset="-128"/>
            </a:endParaRPr>
          </a:p>
          <a:p>
            <a:r>
              <a:rPr lang="en-US" altLang="en-US" sz="1400" b="1" dirty="0">
                <a:ea typeface="ＭＳ Ｐゴシック" charset="-128"/>
              </a:rPr>
              <a:t>Pseudogenes </a:t>
            </a:r>
          </a:p>
          <a:p>
            <a:pPr lvl="1"/>
            <a:r>
              <a:rPr lang="en-US" altLang="en-US" sz="1400" dirty="0">
                <a:ea typeface="ＭＳ Ｐゴシック" charset="-128"/>
              </a:rPr>
              <a:t>Fundamentally repetitive elements</a:t>
            </a:r>
          </a:p>
          <a:p>
            <a:pPr lvl="1"/>
            <a:r>
              <a:rPr lang="en-US" altLang="en-US" sz="1400" dirty="0">
                <a:ea typeface="ＭＳ Ｐゴシック" charset="-128"/>
              </a:rPr>
              <a:t>Collaborative assignment in results in ~14K</a:t>
            </a:r>
          </a:p>
          <a:p>
            <a:pPr lvl="1"/>
            <a:r>
              <a:rPr lang="en-US" altLang="en-US" sz="1400" dirty="0">
                <a:ea typeface="ＭＳ Ｐゴシック" charset="-128"/>
              </a:rPr>
              <a:t>Impact of lineage-specific retro-</a:t>
            </a:r>
            <a:r>
              <a:rPr lang="en-US" altLang="en-US" sz="1400" dirty="0" err="1">
                <a:ea typeface="ＭＳ Ｐゴシック" charset="-128"/>
              </a:rPr>
              <a:t>transpositional</a:t>
            </a:r>
            <a:r>
              <a:rPr lang="en-US" altLang="en-US" sz="1400" dirty="0">
                <a:ea typeface="ＭＳ Ｐゴシック" charset="-128"/>
              </a:rPr>
              <a:t> burst – </a:t>
            </a:r>
            <a:r>
              <a:rPr lang="en-US" altLang="en-US" sz="1400" dirty="0" err="1">
                <a:ea typeface="ＭＳ Ｐゴシック" charset="-128"/>
              </a:rPr>
              <a:t>ie</a:t>
            </a:r>
            <a:r>
              <a:rPr lang="en-US" altLang="en-US" sz="1400" dirty="0">
                <a:ea typeface="ＭＳ Ｐゴシック" charset="-128"/>
              </a:rPr>
              <a:t> human v other metazoans is dominated (~80%) by retro-duplication ~40 MYA (</a:t>
            </a:r>
            <a:r>
              <a:rPr lang="en-US" altLang="en-US" sz="1400" dirty="0" err="1">
                <a:ea typeface="ＭＳ Ｐゴシック" charset="-128"/>
              </a:rPr>
              <a:t>Ribo</a:t>
            </a:r>
            <a:r>
              <a:rPr lang="en-US" altLang="en-US" sz="1400" dirty="0">
                <a:ea typeface="ＭＳ Ｐゴシック" charset="-128"/>
              </a:rPr>
              <a:t>. Proteins). </a:t>
            </a:r>
            <a:endParaRPr lang="en-US" altLang="en-US" sz="1400" dirty="0" smtClean="0">
              <a:ea typeface="ＭＳ Ｐゴシック" charset="-128"/>
            </a:endParaRPr>
          </a:p>
          <a:p>
            <a:pPr lvl="1"/>
            <a:r>
              <a:rPr lang="en-US" altLang="en-US" sz="1400" dirty="0">
                <a:ea typeface="ＭＳ Ｐゴシック" charset="-128"/>
              </a:rPr>
              <a:t>Many Pseudogenes with Low Levels of Biochemical Activity</a:t>
            </a:r>
          </a:p>
          <a:p>
            <a:pPr lvl="2"/>
            <a:r>
              <a:rPr lang="en-US" altLang="en-US" sz="1000" dirty="0" smtClean="0">
                <a:ea typeface="ＭＳ Ｐゴシック" charset="-128"/>
              </a:rPr>
              <a:t>~</a:t>
            </a:r>
            <a:r>
              <a:rPr lang="en-US" altLang="en-US" sz="1000" dirty="0">
                <a:ea typeface="ＭＳ Ｐゴシック" charset="-128"/>
              </a:rPr>
              <a:t>15% transcribed &amp; </a:t>
            </a:r>
            <a:r>
              <a:rPr lang="en-US" altLang="en-US" sz="1000" dirty="0" smtClean="0">
                <a:ea typeface="ＭＳ Ｐゴシック" charset="-128"/>
              </a:rPr>
              <a:t>80</a:t>
            </a:r>
            <a:r>
              <a:rPr lang="en-US" altLang="en-US" sz="1000" dirty="0">
                <a:ea typeface="ＭＳ Ｐゴシック" charset="-128"/>
              </a:rPr>
              <a:t>% w/ some </a:t>
            </a:r>
            <a:r>
              <a:rPr lang="en-US" altLang="en-US" sz="1000" dirty="0" smtClean="0">
                <a:ea typeface="ＭＳ Ｐゴシック" charset="-128"/>
              </a:rPr>
              <a:t>activity</a:t>
            </a:r>
          </a:p>
          <a:p>
            <a:r>
              <a:rPr lang="en-US" altLang="en-US" sz="1400" dirty="0">
                <a:ea typeface="ＭＳ Ｐゴシック" charset="-128"/>
              </a:rPr>
              <a:t>Value of </a:t>
            </a:r>
            <a:r>
              <a:rPr lang="en-US" altLang="en-US" sz="1400" b="1" dirty="0">
                <a:ea typeface="ＭＳ Ｐゴシック" charset="-128"/>
              </a:rPr>
              <a:t>publication patterns generated by the consortium</a:t>
            </a:r>
          </a:p>
          <a:p>
            <a:pPr lvl="1"/>
            <a:r>
              <a:rPr lang="en-US" altLang="en-US" sz="1400" dirty="0">
                <a:ea typeface="ＭＳ Ｐゴシック" charset="-128"/>
              </a:rPr>
              <a:t>Co-authorship network statistics relate to publication rollouts &amp; show gradual adoption by a diverse community</a:t>
            </a:r>
          </a:p>
          <a:p>
            <a:pPr lvl="1"/>
            <a:r>
              <a:rPr lang="en-US" altLang="en-US" sz="1400" dirty="0">
                <a:ea typeface="ＭＳ Ｐゴシック" charset="-128"/>
              </a:rPr>
              <a:t>Key role of brokers in data dissemination</a:t>
            </a: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p:txBody>
      </p:sp>
    </p:spTree>
    <p:extLst>
      <p:ext uri="{BB962C8B-B14F-4D97-AF65-F5344CB8AC3E}">
        <p14:creationId xmlns:p14="http://schemas.microsoft.com/office/powerpoint/2010/main" val="805730600"/>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 name="Title 1"/>
          <p:cNvSpPr>
            <a:spLocks noGrp="1"/>
          </p:cNvSpPr>
          <p:nvPr>
            <p:ph type="title"/>
          </p:nvPr>
        </p:nvSpPr>
        <p:spPr>
          <a:xfrm>
            <a:off x="457200" y="274638"/>
            <a:ext cx="8229600" cy="647700"/>
          </a:xfrm>
        </p:spPr>
        <p:txBody>
          <a:bodyPr rtlCol="0">
            <a:normAutofit/>
          </a:bodyPr>
          <a:lstStyle/>
          <a:p>
            <a:pPr eaLnBrk="1" fontAlgn="auto" hangingPunct="1">
              <a:spcAft>
                <a:spcPts val="0"/>
              </a:spcAft>
              <a:defRPr/>
            </a:pPr>
            <a:r>
              <a:rPr lang="en-US" dirty="0" smtClean="0">
                <a:solidFill>
                  <a:srgbClr val="002060"/>
                </a:solidFill>
                <a:ea typeface="+mj-ea"/>
                <a:cs typeface="+mj-cs"/>
              </a:rPr>
              <a:t>Acknowledgements</a:t>
            </a:r>
            <a:endParaRPr lang="en-US" dirty="0">
              <a:solidFill>
                <a:srgbClr val="002060"/>
              </a:solidFill>
              <a:ea typeface="+mj-ea"/>
              <a:cs typeface="+mj-cs"/>
            </a:endParaRPr>
          </a:p>
        </p:txBody>
      </p:sp>
      <p:sp>
        <p:nvSpPr>
          <p:cNvPr id="3" name="Content Placeholder 2"/>
          <p:cNvSpPr>
            <a:spLocks noGrp="1"/>
          </p:cNvSpPr>
          <p:nvPr>
            <p:ph idx="1"/>
          </p:nvPr>
        </p:nvSpPr>
        <p:spPr>
          <a:xfrm>
            <a:off x="204030" y="1219830"/>
            <a:ext cx="6229262" cy="5018087"/>
          </a:xfrm>
        </p:spPr>
        <p:txBody>
          <a:bodyPr rtlCol="0">
            <a:noAutofit/>
          </a:bodyPr>
          <a:lstStyle/>
          <a:p>
            <a:pPr marL="0" indent="0" eaLnBrk="1" fontAlgn="auto" hangingPunct="1">
              <a:lnSpc>
                <a:spcPct val="120000"/>
              </a:lnSpc>
              <a:spcAft>
                <a:spcPts val="0"/>
              </a:spcAft>
              <a:buFont typeface="Arial"/>
              <a:buNone/>
              <a:defRPr/>
            </a:pPr>
            <a:r>
              <a:rPr lang="en-US" sz="2000" b="1" dirty="0" smtClean="0">
                <a:solidFill>
                  <a:srgbClr val="FF0000"/>
                </a:solidFill>
                <a:latin typeface="Helvetica"/>
                <a:ea typeface="+mn-ea"/>
                <a:cs typeface="Helvetica"/>
              </a:rPr>
              <a:t>Joel Rozowsky, Koon-</a:t>
            </a:r>
            <a:r>
              <a:rPr lang="en-US" sz="2000" b="1" dirty="0" err="1" smtClean="0">
                <a:solidFill>
                  <a:srgbClr val="FF0000"/>
                </a:solidFill>
                <a:latin typeface="Helvetica"/>
                <a:ea typeface="+mn-ea"/>
                <a:cs typeface="Helvetica"/>
              </a:rPr>
              <a:t>Kiu</a:t>
            </a:r>
            <a:r>
              <a:rPr lang="en-US" sz="2000" b="1" dirty="0" smtClean="0">
                <a:solidFill>
                  <a:srgbClr val="FF0000"/>
                </a:solidFill>
                <a:latin typeface="Helvetica"/>
                <a:ea typeface="+mn-ea"/>
                <a:cs typeface="Helvetica"/>
              </a:rPr>
              <a:t> Yan, </a:t>
            </a:r>
            <a:r>
              <a:rPr lang="en-US" sz="2000" b="1" dirty="0" err="1" smtClean="0">
                <a:solidFill>
                  <a:srgbClr val="FF0000"/>
                </a:solidFill>
                <a:latin typeface="Helvetica"/>
                <a:ea typeface="+mn-ea"/>
                <a:cs typeface="Helvetica"/>
              </a:rPr>
              <a:t>Daifeng</a:t>
            </a:r>
            <a:r>
              <a:rPr lang="en-US" sz="2000" b="1" dirty="0" smtClean="0">
                <a:solidFill>
                  <a:srgbClr val="FF0000"/>
                </a:solidFill>
                <a:latin typeface="Helvetica"/>
                <a:ea typeface="+mn-ea"/>
                <a:cs typeface="Helvetica"/>
              </a:rPr>
              <a:t> Wang, </a:t>
            </a:r>
            <a:r>
              <a:rPr lang="en-US" sz="1600" b="1" dirty="0">
                <a:solidFill>
                  <a:srgbClr val="FF0000"/>
                </a:solidFill>
                <a:latin typeface="Helvetica"/>
                <a:ea typeface="+mn-ea"/>
                <a:cs typeface="Helvetica"/>
              </a:rPr>
              <a:t/>
            </a:r>
            <a:br>
              <a:rPr lang="en-US" sz="1600" b="1" dirty="0">
                <a:solidFill>
                  <a:srgbClr val="FF0000"/>
                </a:solidFill>
                <a:latin typeface="Helvetica"/>
                <a:ea typeface="+mn-ea"/>
                <a:cs typeface="Helvetica"/>
              </a:rPr>
            </a:br>
            <a:r>
              <a:rPr lang="en-US" sz="2000" b="1" dirty="0" smtClean="0">
                <a:solidFill>
                  <a:srgbClr val="FF0000"/>
                </a:solidFill>
                <a:latin typeface="Helvetica"/>
                <a:ea typeface="+mn-ea"/>
                <a:cs typeface="Helvetica"/>
              </a:rPr>
              <a:t>Chao Cheng,</a:t>
            </a:r>
            <a:r>
              <a:rPr lang="en-US" sz="1400" b="1" dirty="0" smtClean="0">
                <a:solidFill>
                  <a:srgbClr val="0000FF"/>
                </a:solidFill>
                <a:latin typeface="Helvetica"/>
                <a:ea typeface="+mn-ea"/>
                <a:cs typeface="Helvetica"/>
              </a:rPr>
              <a:t> </a:t>
            </a:r>
            <a:r>
              <a:rPr lang="en-US" sz="1050" b="1" dirty="0" smtClean="0">
                <a:latin typeface="Helvetica"/>
                <a:ea typeface="+mn-ea"/>
                <a:cs typeface="Helvetica"/>
              </a:rPr>
              <a:t>James B. Brown, Carrie A. Davis, </a:t>
            </a:r>
            <a:r>
              <a:rPr lang="en-US" sz="1050" b="1" dirty="0" err="1" smtClean="0">
                <a:latin typeface="Helvetica"/>
                <a:ea typeface="+mn-ea"/>
                <a:cs typeface="Helvetica"/>
              </a:rPr>
              <a:t>LaDeana</a:t>
            </a:r>
            <a:r>
              <a:rPr lang="en-US" sz="1050" b="1" dirty="0" smtClean="0">
                <a:latin typeface="Helvetica"/>
                <a:ea typeface="+mn-ea"/>
                <a:cs typeface="Helvetica"/>
              </a:rPr>
              <a:t> Hillier, Cristina </a:t>
            </a:r>
            <a:r>
              <a:rPr lang="en-US" sz="1050" b="1" dirty="0" err="1" smtClean="0">
                <a:latin typeface="Helvetica"/>
                <a:ea typeface="+mn-ea"/>
                <a:cs typeface="Helvetica"/>
              </a:rPr>
              <a:t>Sisu</a:t>
            </a:r>
            <a:r>
              <a:rPr lang="en-US" sz="1600" b="1" dirty="0">
                <a:solidFill>
                  <a:srgbClr val="FF0000"/>
                </a:solidFill>
                <a:latin typeface="Helvetica"/>
                <a:ea typeface="+mn-ea"/>
                <a:cs typeface="Helvetica"/>
              </a:rPr>
              <a:t>, </a:t>
            </a:r>
            <a:r>
              <a:rPr lang="en-US" sz="1600" b="1" dirty="0" err="1">
                <a:solidFill>
                  <a:srgbClr val="FF0000"/>
                </a:solidFill>
                <a:latin typeface="Helvetica"/>
                <a:ea typeface="+mn-ea"/>
                <a:cs typeface="Helvetica"/>
              </a:rPr>
              <a:t>Jingyi</a:t>
            </a:r>
            <a:r>
              <a:rPr lang="en-US" sz="1600" b="1" dirty="0">
                <a:solidFill>
                  <a:srgbClr val="FF0000"/>
                </a:solidFill>
                <a:latin typeface="Helvetica"/>
                <a:ea typeface="+mn-ea"/>
                <a:cs typeface="Helvetica"/>
              </a:rPr>
              <a:t> Jessica Li,</a:t>
            </a:r>
            <a:r>
              <a:rPr lang="en-US" sz="1050" b="1" dirty="0" smtClean="0">
                <a:latin typeface="Helvetica"/>
                <a:ea typeface="+mn-ea"/>
                <a:cs typeface="Helvetica"/>
              </a:rPr>
              <a:t> </a:t>
            </a:r>
            <a:r>
              <a:rPr lang="en-US" sz="1050" b="1" dirty="0" err="1" smtClean="0">
                <a:latin typeface="Helvetica"/>
                <a:ea typeface="+mn-ea"/>
                <a:cs typeface="Helvetica"/>
              </a:rPr>
              <a:t>Baikang</a:t>
            </a:r>
            <a:r>
              <a:rPr lang="en-US" sz="1050" b="1" dirty="0" smtClean="0">
                <a:latin typeface="Helvetica"/>
                <a:ea typeface="+mn-ea"/>
                <a:cs typeface="Helvetica"/>
              </a:rPr>
              <a:t> Pei, </a:t>
            </a:r>
            <a:r>
              <a:rPr lang="en-US" sz="1050" b="1" dirty="0" err="1" smtClean="0">
                <a:latin typeface="Helvetica"/>
                <a:ea typeface="+mn-ea"/>
                <a:cs typeface="Helvetica"/>
              </a:rPr>
              <a:t>Arif</a:t>
            </a:r>
            <a:r>
              <a:rPr lang="en-US" sz="1050" b="1" dirty="0" smtClean="0">
                <a:latin typeface="Helvetica"/>
                <a:ea typeface="+mn-ea"/>
                <a:cs typeface="Helvetica"/>
              </a:rPr>
              <a:t> O. </a:t>
            </a:r>
            <a:r>
              <a:rPr lang="en-US" sz="1050" b="1" dirty="0" err="1" smtClean="0">
                <a:latin typeface="Helvetica"/>
                <a:ea typeface="+mn-ea"/>
                <a:cs typeface="Helvetica"/>
              </a:rPr>
              <a:t>Harmanci</a:t>
            </a:r>
            <a:r>
              <a:rPr lang="en-US" sz="1050" b="1" dirty="0" smtClean="0">
                <a:latin typeface="Helvetica"/>
                <a:ea typeface="+mn-ea"/>
                <a:cs typeface="Helvetica"/>
              </a:rPr>
              <a:t>, Michael O. Duff, Sarah </a:t>
            </a:r>
            <a:r>
              <a:rPr lang="en-US" sz="1050" b="1" dirty="0" err="1" smtClean="0">
                <a:latin typeface="Helvetica"/>
                <a:ea typeface="+mn-ea"/>
                <a:cs typeface="Helvetica"/>
              </a:rPr>
              <a:t>Djebali</a:t>
            </a:r>
            <a:r>
              <a:rPr lang="en-US" sz="1050" b="1" dirty="0" smtClean="0">
                <a:latin typeface="Helvetica"/>
                <a:ea typeface="+mn-ea"/>
                <a:cs typeface="Helvetica"/>
              </a:rPr>
              <a:t>, Roger P. Alexander, </a:t>
            </a:r>
            <a:r>
              <a:rPr lang="en-US" sz="1050" b="1" dirty="0" err="1" smtClean="0">
                <a:latin typeface="Helvetica"/>
                <a:ea typeface="+mn-ea"/>
                <a:cs typeface="Helvetica"/>
              </a:rPr>
              <a:t>Burak</a:t>
            </a:r>
            <a:r>
              <a:rPr lang="en-US" sz="1050" b="1" dirty="0" smtClean="0">
                <a:latin typeface="Helvetica"/>
                <a:ea typeface="+mn-ea"/>
                <a:cs typeface="Helvetica"/>
              </a:rPr>
              <a:t> H. </a:t>
            </a:r>
            <a:r>
              <a:rPr lang="en-US" sz="1050" b="1" dirty="0" err="1" smtClean="0">
                <a:latin typeface="Helvetica"/>
                <a:ea typeface="+mn-ea"/>
                <a:cs typeface="Helvetica"/>
              </a:rPr>
              <a:t>Alver</a:t>
            </a:r>
            <a:r>
              <a:rPr lang="en-US" sz="1050" b="1" dirty="0" smtClean="0">
                <a:latin typeface="Helvetica"/>
                <a:ea typeface="+mn-ea"/>
                <a:cs typeface="Helvetica"/>
              </a:rPr>
              <a:t>, Raymond K. </a:t>
            </a:r>
            <a:r>
              <a:rPr lang="en-US" sz="1050" b="1" dirty="0" err="1" smtClean="0">
                <a:latin typeface="Helvetica"/>
                <a:ea typeface="+mn-ea"/>
                <a:cs typeface="Helvetica"/>
              </a:rPr>
              <a:t>Auerbach</a:t>
            </a:r>
            <a:r>
              <a:rPr lang="en-US" sz="1050" b="1" dirty="0" smtClean="0">
                <a:latin typeface="Helvetica"/>
                <a:ea typeface="+mn-ea"/>
                <a:cs typeface="Helvetica"/>
              </a:rPr>
              <a:t>, Kimberly Bell, Peter J. Bickel, Max E. </a:t>
            </a:r>
            <a:r>
              <a:rPr lang="en-US" sz="1050" b="1" dirty="0" err="1" smtClean="0">
                <a:latin typeface="Helvetica"/>
                <a:ea typeface="+mn-ea"/>
                <a:cs typeface="Helvetica"/>
              </a:rPr>
              <a:t>Boeck</a:t>
            </a:r>
            <a:r>
              <a:rPr lang="en-US" sz="1050" b="1" dirty="0" smtClean="0">
                <a:latin typeface="Helvetica"/>
                <a:ea typeface="+mn-ea"/>
                <a:cs typeface="Helvetica"/>
              </a:rPr>
              <a:t>, Nathan P. </a:t>
            </a:r>
            <a:r>
              <a:rPr lang="en-US" sz="1050" b="1" dirty="0" err="1" smtClean="0">
                <a:latin typeface="Helvetica"/>
                <a:ea typeface="+mn-ea"/>
                <a:cs typeface="Helvetica"/>
              </a:rPr>
              <a:t>Boley</a:t>
            </a:r>
            <a:r>
              <a:rPr lang="en-US" sz="1050" b="1" dirty="0" smtClean="0">
                <a:latin typeface="Helvetica"/>
                <a:ea typeface="+mn-ea"/>
                <a:cs typeface="Helvetica"/>
              </a:rPr>
              <a:t>, Benjamin W. Booth, Lucy </a:t>
            </a:r>
            <a:r>
              <a:rPr lang="en-US" sz="1050" b="1" dirty="0" err="1" smtClean="0">
                <a:latin typeface="Helvetica"/>
                <a:ea typeface="+mn-ea"/>
                <a:cs typeface="Helvetica"/>
              </a:rPr>
              <a:t>Cherbas</a:t>
            </a:r>
            <a:r>
              <a:rPr lang="en-US" sz="1050" b="1" dirty="0" smtClean="0">
                <a:latin typeface="Helvetica"/>
                <a:ea typeface="+mn-ea"/>
                <a:cs typeface="Helvetica"/>
              </a:rPr>
              <a:t>, Peter </a:t>
            </a:r>
            <a:r>
              <a:rPr lang="en-US" sz="1050" b="1" dirty="0" err="1" smtClean="0">
                <a:latin typeface="Helvetica"/>
                <a:ea typeface="+mn-ea"/>
                <a:cs typeface="Helvetica"/>
              </a:rPr>
              <a:t>Cherbas</a:t>
            </a:r>
            <a:r>
              <a:rPr lang="en-US" sz="1050" b="1" dirty="0" smtClean="0">
                <a:latin typeface="Helvetica"/>
                <a:ea typeface="+mn-ea"/>
                <a:cs typeface="Helvetica"/>
              </a:rPr>
              <a:t>, Chao Di, Alex </a:t>
            </a:r>
            <a:r>
              <a:rPr lang="en-US" sz="1050" b="1" dirty="0" err="1" smtClean="0">
                <a:latin typeface="Helvetica"/>
                <a:ea typeface="+mn-ea"/>
                <a:cs typeface="Helvetica"/>
              </a:rPr>
              <a:t>Dobin</a:t>
            </a:r>
            <a:r>
              <a:rPr lang="en-US" sz="1050" b="1" dirty="0" smtClean="0">
                <a:latin typeface="Helvetica"/>
                <a:ea typeface="+mn-ea"/>
                <a:cs typeface="Helvetica"/>
              </a:rPr>
              <a:t>, </a:t>
            </a:r>
            <a:r>
              <a:rPr lang="en-US" sz="1050" b="1" dirty="0" err="1" smtClean="0">
                <a:latin typeface="Helvetica"/>
                <a:ea typeface="+mn-ea"/>
                <a:cs typeface="Helvetica"/>
              </a:rPr>
              <a:t>Jorg</a:t>
            </a:r>
            <a:r>
              <a:rPr lang="en-US" sz="1050" b="1" dirty="0" smtClean="0">
                <a:latin typeface="Helvetica"/>
                <a:ea typeface="+mn-ea"/>
                <a:cs typeface="Helvetica"/>
              </a:rPr>
              <a:t>  </a:t>
            </a:r>
            <a:r>
              <a:rPr lang="en-US" sz="1050" b="1" dirty="0" err="1" smtClean="0">
                <a:latin typeface="Helvetica"/>
                <a:ea typeface="+mn-ea"/>
                <a:cs typeface="Helvetica"/>
              </a:rPr>
              <a:t>Drenkow</a:t>
            </a:r>
            <a:r>
              <a:rPr lang="en-US" sz="1050" b="1" dirty="0" smtClean="0">
                <a:latin typeface="Helvetica"/>
                <a:ea typeface="+mn-ea"/>
                <a:cs typeface="Helvetica"/>
              </a:rPr>
              <a:t>, Brent Ewing, Gang Fang, Megan </a:t>
            </a:r>
            <a:r>
              <a:rPr lang="en-US" sz="1050" b="1" dirty="0" err="1" smtClean="0">
                <a:latin typeface="Helvetica"/>
                <a:ea typeface="+mn-ea"/>
                <a:cs typeface="Helvetica"/>
              </a:rPr>
              <a:t>Fastuca</a:t>
            </a:r>
            <a:r>
              <a:rPr lang="en-US" sz="1050" b="1" dirty="0" smtClean="0">
                <a:latin typeface="Helvetica"/>
                <a:ea typeface="+mn-ea"/>
                <a:cs typeface="Helvetica"/>
              </a:rPr>
              <a:t>, Elise A. Feingold, Adam Frankish, </a:t>
            </a:r>
            <a:r>
              <a:rPr lang="en-US" sz="1050" b="1" dirty="0" err="1" smtClean="0">
                <a:latin typeface="Helvetica"/>
                <a:ea typeface="+mn-ea"/>
                <a:cs typeface="Helvetica"/>
              </a:rPr>
              <a:t>Guanjun</a:t>
            </a:r>
            <a:r>
              <a:rPr lang="en-US" sz="1050" b="1" dirty="0" smtClean="0">
                <a:latin typeface="Helvetica"/>
                <a:ea typeface="+mn-ea"/>
                <a:cs typeface="Helvetica"/>
              </a:rPr>
              <a:t> </a:t>
            </a:r>
            <a:r>
              <a:rPr lang="en-US" sz="1050" b="1" dirty="0" err="1" smtClean="0">
                <a:latin typeface="Helvetica"/>
                <a:ea typeface="+mn-ea"/>
                <a:cs typeface="Helvetica"/>
              </a:rPr>
              <a:t>Gao</a:t>
            </a:r>
            <a:r>
              <a:rPr lang="en-US" sz="1050" b="1" dirty="0" smtClean="0">
                <a:latin typeface="Helvetica"/>
                <a:ea typeface="+mn-ea"/>
                <a:cs typeface="Helvetica"/>
              </a:rPr>
              <a:t>, Peter J. Good, Phil Green, </a:t>
            </a:r>
            <a:r>
              <a:rPr lang="en-US" sz="1050" b="1" dirty="0" err="1" smtClean="0">
                <a:latin typeface="Helvetica"/>
                <a:ea typeface="+mn-ea"/>
                <a:cs typeface="Helvetica"/>
              </a:rPr>
              <a:t>Roderic</a:t>
            </a:r>
            <a:r>
              <a:rPr lang="en-US" sz="1050" b="1" dirty="0" smtClean="0">
                <a:latin typeface="Helvetica"/>
                <a:ea typeface="+mn-ea"/>
                <a:cs typeface="Helvetica"/>
              </a:rPr>
              <a:t> </a:t>
            </a:r>
            <a:r>
              <a:rPr lang="en-US" sz="1050" b="1" dirty="0" err="1" smtClean="0">
                <a:latin typeface="Helvetica"/>
                <a:ea typeface="+mn-ea"/>
                <a:cs typeface="Helvetica"/>
              </a:rPr>
              <a:t>Guigó</a:t>
            </a:r>
            <a:r>
              <a:rPr lang="en-US" sz="1050" b="1" dirty="0" smtClean="0">
                <a:latin typeface="Helvetica"/>
                <a:ea typeface="+mn-ea"/>
                <a:cs typeface="Helvetica"/>
              </a:rPr>
              <a:t>, Ann Hammonds, Jen Harrow, Roger A. Hoskins, </a:t>
            </a:r>
            <a:r>
              <a:rPr lang="en-US" sz="1050" b="1" dirty="0" err="1" smtClean="0">
                <a:latin typeface="Helvetica"/>
                <a:ea typeface="+mn-ea"/>
                <a:cs typeface="Helvetica"/>
              </a:rPr>
              <a:t>Cédric</a:t>
            </a:r>
            <a:r>
              <a:rPr lang="en-US" sz="1050" b="1" dirty="0" smtClean="0">
                <a:latin typeface="Helvetica"/>
                <a:ea typeface="+mn-ea"/>
                <a:cs typeface="Helvetica"/>
              </a:rPr>
              <a:t> </a:t>
            </a:r>
            <a:r>
              <a:rPr lang="en-US" sz="1050" b="1" dirty="0" err="1" smtClean="0">
                <a:latin typeface="Helvetica"/>
                <a:ea typeface="+mn-ea"/>
                <a:cs typeface="Helvetica"/>
              </a:rPr>
              <a:t>Howald</a:t>
            </a:r>
            <a:r>
              <a:rPr lang="en-US" sz="1050" b="1" dirty="0" smtClean="0">
                <a:latin typeface="Helvetica"/>
                <a:ea typeface="+mn-ea"/>
                <a:cs typeface="Helvetica"/>
              </a:rPr>
              <a:t>, Long Hu, </a:t>
            </a:r>
            <a:r>
              <a:rPr lang="en-US" sz="1050" b="1" dirty="0" err="1" smtClean="0">
                <a:latin typeface="Helvetica"/>
                <a:ea typeface="+mn-ea"/>
                <a:cs typeface="Helvetica"/>
              </a:rPr>
              <a:t>Haiyan</a:t>
            </a:r>
            <a:r>
              <a:rPr lang="en-US" sz="1050" b="1" dirty="0" smtClean="0">
                <a:latin typeface="Helvetica"/>
                <a:ea typeface="+mn-ea"/>
                <a:cs typeface="Helvetica"/>
              </a:rPr>
              <a:t> Huang, Tim J. P. Hubbard, </a:t>
            </a:r>
            <a:r>
              <a:rPr lang="en-US" sz="1050" b="1" dirty="0" err="1" smtClean="0">
                <a:latin typeface="Helvetica"/>
                <a:ea typeface="+mn-ea"/>
                <a:cs typeface="Helvetica"/>
              </a:rPr>
              <a:t>Chau</a:t>
            </a:r>
            <a:r>
              <a:rPr lang="en-US" sz="1050" b="1" dirty="0" smtClean="0">
                <a:latin typeface="Helvetica"/>
                <a:ea typeface="+mn-ea"/>
                <a:cs typeface="Helvetica"/>
              </a:rPr>
              <a:t> Huynh, </a:t>
            </a:r>
            <a:r>
              <a:rPr lang="en-US" sz="1050" b="1" dirty="0" err="1" smtClean="0">
                <a:latin typeface="Helvetica"/>
                <a:ea typeface="+mn-ea"/>
                <a:cs typeface="Helvetica"/>
              </a:rPr>
              <a:t>Sonali</a:t>
            </a:r>
            <a:r>
              <a:rPr lang="en-US" sz="1050" b="1" dirty="0" smtClean="0">
                <a:latin typeface="Helvetica"/>
                <a:ea typeface="+mn-ea"/>
                <a:cs typeface="Helvetica"/>
              </a:rPr>
              <a:t> </a:t>
            </a:r>
            <a:r>
              <a:rPr lang="en-US" sz="1050" b="1" dirty="0" err="1" smtClean="0">
                <a:latin typeface="Helvetica"/>
                <a:ea typeface="+mn-ea"/>
                <a:cs typeface="Helvetica"/>
              </a:rPr>
              <a:t>Jha</a:t>
            </a:r>
            <a:r>
              <a:rPr lang="en-US" sz="1050" b="1" dirty="0" smtClean="0">
                <a:latin typeface="Helvetica"/>
                <a:ea typeface="+mn-ea"/>
                <a:cs typeface="Helvetica"/>
              </a:rPr>
              <a:t>, </a:t>
            </a:r>
            <a:r>
              <a:rPr lang="en-US" sz="1050" b="1" dirty="0" err="1" smtClean="0">
                <a:latin typeface="Helvetica"/>
                <a:ea typeface="+mn-ea"/>
                <a:cs typeface="Helvetica"/>
              </a:rPr>
              <a:t>Dionna</a:t>
            </a:r>
            <a:r>
              <a:rPr lang="en-US" sz="1050" b="1" dirty="0" smtClean="0">
                <a:latin typeface="Helvetica"/>
                <a:ea typeface="+mn-ea"/>
                <a:cs typeface="Helvetica"/>
              </a:rPr>
              <a:t> Kasper, </a:t>
            </a:r>
            <a:r>
              <a:rPr lang="en-US" sz="1050" b="1" dirty="0" err="1" smtClean="0">
                <a:latin typeface="Helvetica"/>
                <a:ea typeface="+mn-ea"/>
                <a:cs typeface="Helvetica"/>
              </a:rPr>
              <a:t>Masaomi</a:t>
            </a:r>
            <a:r>
              <a:rPr lang="en-US" sz="1050" b="1" dirty="0" smtClean="0">
                <a:latin typeface="Helvetica"/>
                <a:ea typeface="+mn-ea"/>
                <a:cs typeface="Helvetica"/>
              </a:rPr>
              <a:t> Kato, Thomas C. Kaufman, Rob Kitchen, Erik </a:t>
            </a:r>
            <a:r>
              <a:rPr lang="en-US" sz="1050" b="1" dirty="0" err="1" smtClean="0">
                <a:latin typeface="Helvetica"/>
                <a:ea typeface="+mn-ea"/>
                <a:cs typeface="Helvetica"/>
              </a:rPr>
              <a:t>Ladewig</a:t>
            </a:r>
            <a:r>
              <a:rPr lang="en-US" sz="1050" b="1" dirty="0" smtClean="0">
                <a:latin typeface="Helvetica"/>
                <a:ea typeface="+mn-ea"/>
                <a:cs typeface="Helvetica"/>
              </a:rPr>
              <a:t>, </a:t>
            </a:r>
            <a:r>
              <a:rPr lang="en-US" sz="1050" b="1" dirty="0" err="1" smtClean="0">
                <a:latin typeface="Helvetica"/>
                <a:ea typeface="+mn-ea"/>
                <a:cs typeface="Helvetica"/>
              </a:rPr>
              <a:t>Julien</a:t>
            </a:r>
            <a:r>
              <a:rPr lang="en-US" sz="1050" b="1" dirty="0" smtClean="0">
                <a:latin typeface="Helvetica"/>
                <a:ea typeface="+mn-ea"/>
                <a:cs typeface="Helvetica"/>
              </a:rPr>
              <a:t> </a:t>
            </a:r>
            <a:r>
              <a:rPr lang="en-US" sz="1050" b="1" dirty="0" err="1" smtClean="0">
                <a:latin typeface="Helvetica"/>
                <a:ea typeface="+mn-ea"/>
                <a:cs typeface="Helvetica"/>
              </a:rPr>
              <a:t>Lagarde</a:t>
            </a:r>
            <a:r>
              <a:rPr lang="en-US" sz="1050" b="1" dirty="0" smtClean="0">
                <a:latin typeface="Helvetica"/>
                <a:ea typeface="+mn-ea"/>
                <a:cs typeface="Helvetica"/>
              </a:rPr>
              <a:t>, Eric Lai, Jing </a:t>
            </a:r>
            <a:r>
              <a:rPr lang="en-US" sz="1050" b="1" dirty="0" err="1" smtClean="0">
                <a:latin typeface="Helvetica"/>
                <a:ea typeface="+mn-ea"/>
                <a:cs typeface="Helvetica"/>
              </a:rPr>
              <a:t>Leng</a:t>
            </a:r>
            <a:r>
              <a:rPr lang="en-US" sz="1050" b="1" dirty="0" smtClean="0">
                <a:latin typeface="Helvetica"/>
                <a:ea typeface="+mn-ea"/>
                <a:cs typeface="Helvetica"/>
              </a:rPr>
              <a:t>, </a:t>
            </a:r>
            <a:r>
              <a:rPr lang="en-US" sz="1600" b="1" dirty="0" err="1">
                <a:solidFill>
                  <a:srgbClr val="FF0000"/>
                </a:solidFill>
                <a:latin typeface="Helvetica"/>
                <a:ea typeface="+mn-ea"/>
                <a:cs typeface="Helvetica"/>
              </a:rPr>
              <a:t>Zhi</a:t>
            </a:r>
            <a:r>
              <a:rPr lang="en-US" sz="1600" b="1" dirty="0">
                <a:solidFill>
                  <a:srgbClr val="FF0000"/>
                </a:solidFill>
                <a:latin typeface="Helvetica"/>
                <a:ea typeface="+mn-ea"/>
                <a:cs typeface="Helvetica"/>
              </a:rPr>
              <a:t> Lu, </a:t>
            </a:r>
            <a:r>
              <a:rPr lang="en-US" sz="1050" b="1" dirty="0" smtClean="0">
                <a:latin typeface="Helvetica"/>
                <a:ea typeface="+mn-ea"/>
                <a:cs typeface="Helvetica"/>
              </a:rPr>
              <a:t>Michael </a:t>
            </a:r>
            <a:r>
              <a:rPr lang="en-US" sz="1050" b="1" dirty="0" err="1" smtClean="0">
                <a:latin typeface="Helvetica"/>
                <a:ea typeface="+mn-ea"/>
                <a:cs typeface="Helvetica"/>
              </a:rPr>
              <a:t>MacCoss</a:t>
            </a:r>
            <a:r>
              <a:rPr lang="en-US" sz="1050" b="1" dirty="0" smtClean="0">
                <a:latin typeface="Helvetica"/>
                <a:ea typeface="+mn-ea"/>
                <a:cs typeface="Helvetica"/>
              </a:rPr>
              <a:t>, Gemma May, Rebecca </a:t>
            </a:r>
            <a:r>
              <a:rPr lang="en-US" sz="1050" b="1" dirty="0" err="1" smtClean="0">
                <a:latin typeface="Helvetica"/>
                <a:ea typeface="+mn-ea"/>
                <a:cs typeface="Helvetica"/>
              </a:rPr>
              <a:t>McWhirter</a:t>
            </a:r>
            <a:r>
              <a:rPr lang="en-US" sz="1050" b="1" dirty="0" smtClean="0">
                <a:latin typeface="Helvetica"/>
                <a:ea typeface="+mn-ea"/>
                <a:cs typeface="Helvetica"/>
              </a:rPr>
              <a:t>, </a:t>
            </a:r>
            <a:r>
              <a:rPr lang="en-US" sz="1050" b="1" dirty="0" err="1" smtClean="0">
                <a:latin typeface="Helvetica"/>
                <a:ea typeface="+mn-ea"/>
                <a:cs typeface="Helvetica"/>
              </a:rPr>
              <a:t>Gennifer</a:t>
            </a:r>
            <a:r>
              <a:rPr lang="en-US" sz="1050" b="1" dirty="0" smtClean="0">
                <a:latin typeface="Helvetica"/>
                <a:ea typeface="+mn-ea"/>
                <a:cs typeface="Helvetica"/>
              </a:rPr>
              <a:t> </a:t>
            </a:r>
            <a:r>
              <a:rPr lang="en-US" sz="1050" b="1" dirty="0" err="1" smtClean="0">
                <a:latin typeface="Helvetica"/>
                <a:ea typeface="+mn-ea"/>
                <a:cs typeface="Helvetica"/>
              </a:rPr>
              <a:t>Merrihew</a:t>
            </a:r>
            <a:r>
              <a:rPr lang="en-US" sz="1050" b="1" dirty="0" smtClean="0">
                <a:latin typeface="Helvetica"/>
                <a:ea typeface="+mn-ea"/>
                <a:cs typeface="Helvetica"/>
              </a:rPr>
              <a:t>, David M. Miller, Ali </a:t>
            </a:r>
            <a:r>
              <a:rPr lang="en-US" sz="1050" b="1" dirty="0" err="1" smtClean="0">
                <a:latin typeface="Helvetica"/>
                <a:ea typeface="+mn-ea"/>
                <a:cs typeface="Helvetica"/>
              </a:rPr>
              <a:t>Mortazavi</a:t>
            </a:r>
            <a:r>
              <a:rPr lang="en-US" sz="1050" b="1" dirty="0" smtClean="0">
                <a:latin typeface="Helvetica"/>
                <a:ea typeface="+mn-ea"/>
                <a:cs typeface="Helvetica"/>
              </a:rPr>
              <a:t>, Rabi </a:t>
            </a:r>
            <a:r>
              <a:rPr lang="en-US" sz="1050" b="1" dirty="0" err="1" smtClean="0">
                <a:latin typeface="Helvetica"/>
                <a:ea typeface="+mn-ea"/>
                <a:cs typeface="Helvetica"/>
              </a:rPr>
              <a:t>Murad</a:t>
            </a:r>
            <a:r>
              <a:rPr lang="en-US" sz="1050" b="1" dirty="0" smtClean="0">
                <a:latin typeface="Helvetica"/>
                <a:ea typeface="+mn-ea"/>
                <a:cs typeface="Helvetica"/>
              </a:rPr>
              <a:t>, Brian Oliver, Sara Olson, Peter Park, Michael J. </a:t>
            </a:r>
            <a:r>
              <a:rPr lang="en-US" sz="1050" b="1" dirty="0" err="1" smtClean="0">
                <a:latin typeface="Helvetica"/>
                <a:ea typeface="+mn-ea"/>
                <a:cs typeface="Helvetica"/>
              </a:rPr>
              <a:t>Pazin</a:t>
            </a:r>
            <a:r>
              <a:rPr lang="en-US" sz="1050" b="1" dirty="0" smtClean="0">
                <a:latin typeface="Helvetica"/>
                <a:ea typeface="+mn-ea"/>
                <a:cs typeface="Helvetica"/>
              </a:rPr>
              <a:t>, Norbert </a:t>
            </a:r>
            <a:r>
              <a:rPr lang="en-US" sz="1050" b="1" dirty="0" err="1" smtClean="0">
                <a:latin typeface="Helvetica"/>
                <a:ea typeface="+mn-ea"/>
                <a:cs typeface="Helvetica"/>
              </a:rPr>
              <a:t>Perrimon</a:t>
            </a:r>
            <a:r>
              <a:rPr lang="en-US" sz="1050" b="1" dirty="0" smtClean="0">
                <a:latin typeface="Helvetica"/>
                <a:ea typeface="+mn-ea"/>
                <a:cs typeface="Helvetica"/>
              </a:rPr>
              <a:t>, Dmitri  </a:t>
            </a:r>
            <a:r>
              <a:rPr lang="en-US" sz="1050" b="1" dirty="0" err="1" smtClean="0">
                <a:latin typeface="Helvetica"/>
                <a:ea typeface="+mn-ea"/>
                <a:cs typeface="Helvetica"/>
              </a:rPr>
              <a:t>Pervouchine</a:t>
            </a:r>
            <a:r>
              <a:rPr lang="en-US" sz="1050" b="1" dirty="0" smtClean="0">
                <a:latin typeface="Helvetica"/>
                <a:ea typeface="+mn-ea"/>
                <a:cs typeface="Helvetica"/>
              </a:rPr>
              <a:t>, Valerie </a:t>
            </a:r>
            <a:r>
              <a:rPr lang="en-US" sz="1050" b="1" dirty="0" err="1" smtClean="0">
                <a:latin typeface="Helvetica"/>
                <a:ea typeface="+mn-ea"/>
                <a:cs typeface="Helvetica"/>
              </a:rPr>
              <a:t>Reinke</a:t>
            </a:r>
            <a:r>
              <a:rPr lang="en-US" sz="1050" b="1" dirty="0" smtClean="0">
                <a:latin typeface="Helvetica"/>
                <a:ea typeface="+mn-ea"/>
                <a:cs typeface="Helvetica"/>
              </a:rPr>
              <a:t>, </a:t>
            </a:r>
            <a:r>
              <a:rPr lang="en-US" sz="1050" b="1" dirty="0" err="1" smtClean="0">
                <a:latin typeface="Helvetica"/>
                <a:ea typeface="+mn-ea"/>
                <a:cs typeface="Helvetica"/>
              </a:rPr>
              <a:t>Alexandre</a:t>
            </a:r>
            <a:r>
              <a:rPr lang="en-US" sz="1050" b="1" dirty="0" smtClean="0">
                <a:latin typeface="Helvetica"/>
                <a:ea typeface="+mn-ea"/>
                <a:cs typeface="Helvetica"/>
              </a:rPr>
              <a:t> </a:t>
            </a:r>
            <a:r>
              <a:rPr lang="en-US" sz="1050" b="1" dirty="0" err="1" smtClean="0">
                <a:latin typeface="Helvetica"/>
                <a:ea typeface="+mn-ea"/>
                <a:cs typeface="Helvetica"/>
              </a:rPr>
              <a:t>Reymond</a:t>
            </a:r>
            <a:r>
              <a:rPr lang="en-US" sz="1050" b="1" dirty="0" smtClean="0">
                <a:latin typeface="Helvetica"/>
                <a:ea typeface="+mn-ea"/>
                <a:cs typeface="Helvetica"/>
              </a:rPr>
              <a:t>, Garrett Robinson, Anastasia </a:t>
            </a:r>
            <a:r>
              <a:rPr lang="en-US" sz="1050" b="1" dirty="0" err="1" smtClean="0">
                <a:latin typeface="Helvetica"/>
                <a:ea typeface="+mn-ea"/>
                <a:cs typeface="Helvetica"/>
              </a:rPr>
              <a:t>Samsonova</a:t>
            </a:r>
            <a:r>
              <a:rPr lang="en-US" sz="1050" b="1" dirty="0" smtClean="0">
                <a:latin typeface="Helvetica"/>
                <a:ea typeface="+mn-ea"/>
                <a:cs typeface="Helvetica"/>
              </a:rPr>
              <a:t>, Gary I. Saunders, Felix Schlesinger, </a:t>
            </a:r>
            <a:r>
              <a:rPr lang="en-US" sz="1050" b="1" dirty="0" err="1" smtClean="0">
                <a:latin typeface="Helvetica"/>
                <a:ea typeface="+mn-ea"/>
                <a:cs typeface="Helvetica"/>
              </a:rPr>
              <a:t>Anurag</a:t>
            </a:r>
            <a:r>
              <a:rPr lang="en-US" sz="1050" b="1" dirty="0" smtClean="0">
                <a:latin typeface="Helvetica"/>
                <a:ea typeface="+mn-ea"/>
                <a:cs typeface="Helvetica"/>
              </a:rPr>
              <a:t> </a:t>
            </a:r>
            <a:r>
              <a:rPr lang="en-US" sz="1050" b="1" dirty="0" err="1" smtClean="0">
                <a:latin typeface="Helvetica"/>
                <a:ea typeface="+mn-ea"/>
                <a:cs typeface="Helvetica"/>
              </a:rPr>
              <a:t>Sethi</a:t>
            </a:r>
            <a:r>
              <a:rPr lang="en-US" sz="1050" b="1" dirty="0" smtClean="0">
                <a:latin typeface="Helvetica"/>
                <a:ea typeface="+mn-ea"/>
                <a:cs typeface="Helvetica"/>
              </a:rPr>
              <a:t>, Frank J. Slack, William C. Spencer, Marcus H. </a:t>
            </a:r>
            <a:r>
              <a:rPr lang="en-US" sz="1050" b="1" dirty="0" err="1" smtClean="0">
                <a:latin typeface="Helvetica"/>
                <a:ea typeface="+mn-ea"/>
                <a:cs typeface="Helvetica"/>
              </a:rPr>
              <a:t>Stoiber</a:t>
            </a:r>
            <a:r>
              <a:rPr lang="en-US" sz="1050" b="1" dirty="0" smtClean="0">
                <a:latin typeface="Helvetica"/>
                <a:ea typeface="+mn-ea"/>
                <a:cs typeface="Helvetica"/>
              </a:rPr>
              <a:t>, </a:t>
            </a:r>
            <a:r>
              <a:rPr lang="en-US" sz="1050" b="1" dirty="0" err="1" smtClean="0">
                <a:latin typeface="Helvetica"/>
                <a:ea typeface="+mn-ea"/>
                <a:cs typeface="Helvetica"/>
              </a:rPr>
              <a:t>Pnina</a:t>
            </a:r>
            <a:r>
              <a:rPr lang="en-US" sz="1050" b="1" dirty="0" smtClean="0">
                <a:latin typeface="Helvetica"/>
                <a:ea typeface="+mn-ea"/>
                <a:cs typeface="Helvetica"/>
              </a:rPr>
              <a:t> </a:t>
            </a:r>
            <a:r>
              <a:rPr lang="en-US" sz="1050" b="1" dirty="0" err="1" smtClean="0">
                <a:latin typeface="Helvetica"/>
                <a:ea typeface="+mn-ea"/>
                <a:cs typeface="Helvetica"/>
              </a:rPr>
              <a:t>Strasbourger</a:t>
            </a:r>
            <a:r>
              <a:rPr lang="en-US" sz="1050" b="1" dirty="0" smtClean="0">
                <a:latin typeface="Helvetica"/>
                <a:ea typeface="+mn-ea"/>
                <a:cs typeface="Helvetica"/>
              </a:rPr>
              <a:t>, Andrea </a:t>
            </a:r>
            <a:r>
              <a:rPr lang="en-US" sz="1050" b="1" dirty="0" err="1" smtClean="0">
                <a:latin typeface="Helvetica"/>
                <a:ea typeface="+mn-ea"/>
                <a:cs typeface="Helvetica"/>
              </a:rPr>
              <a:t>Tanzer</a:t>
            </a:r>
            <a:r>
              <a:rPr lang="en-US" sz="1050" b="1" dirty="0" smtClean="0">
                <a:latin typeface="Helvetica"/>
                <a:ea typeface="+mn-ea"/>
                <a:cs typeface="Helvetica"/>
              </a:rPr>
              <a:t>, Owen A. Thompson, Kenneth H. Wan, Guilin Wang, </a:t>
            </a:r>
            <a:r>
              <a:rPr lang="en-US" sz="1050" b="1" dirty="0" err="1" smtClean="0">
                <a:latin typeface="Helvetica"/>
                <a:ea typeface="+mn-ea"/>
                <a:cs typeface="Helvetica"/>
              </a:rPr>
              <a:t>Huaien</a:t>
            </a:r>
            <a:r>
              <a:rPr lang="en-US" sz="1050" b="1" dirty="0" smtClean="0">
                <a:latin typeface="Helvetica"/>
                <a:ea typeface="+mn-ea"/>
                <a:cs typeface="Helvetica"/>
              </a:rPr>
              <a:t> Wang, Kathie L. Watkins, </a:t>
            </a:r>
            <a:r>
              <a:rPr lang="en-US" sz="1050" b="1" dirty="0" err="1" smtClean="0">
                <a:latin typeface="Helvetica"/>
                <a:ea typeface="+mn-ea"/>
                <a:cs typeface="Helvetica"/>
              </a:rPr>
              <a:t>Jiayu</a:t>
            </a:r>
            <a:r>
              <a:rPr lang="en-US" sz="1050" b="1" dirty="0" smtClean="0">
                <a:latin typeface="Helvetica"/>
                <a:ea typeface="+mn-ea"/>
                <a:cs typeface="Helvetica"/>
              </a:rPr>
              <a:t> Wen, </a:t>
            </a:r>
            <a:r>
              <a:rPr lang="en-US" sz="1050" b="1" dirty="0" err="1" smtClean="0">
                <a:latin typeface="Helvetica"/>
                <a:ea typeface="+mn-ea"/>
                <a:cs typeface="Helvetica"/>
              </a:rPr>
              <a:t>Kejia</a:t>
            </a:r>
            <a:r>
              <a:rPr lang="en-US" sz="1050" b="1" dirty="0" smtClean="0">
                <a:latin typeface="Helvetica"/>
                <a:ea typeface="+mn-ea"/>
                <a:cs typeface="Helvetica"/>
              </a:rPr>
              <a:t> Wen, </a:t>
            </a:r>
            <a:r>
              <a:rPr lang="en-US" sz="1050" b="1" dirty="0" err="1" smtClean="0">
                <a:latin typeface="Helvetica"/>
                <a:ea typeface="+mn-ea"/>
                <a:cs typeface="Helvetica"/>
              </a:rPr>
              <a:t>Chenghai</a:t>
            </a:r>
            <a:r>
              <a:rPr lang="en-US" sz="1050" b="1" dirty="0" smtClean="0">
                <a:latin typeface="Helvetica"/>
                <a:ea typeface="+mn-ea"/>
                <a:cs typeface="Helvetica"/>
              </a:rPr>
              <a:t> </a:t>
            </a:r>
            <a:r>
              <a:rPr lang="en-US" sz="1050" b="1" dirty="0" err="1" smtClean="0">
                <a:latin typeface="Helvetica"/>
                <a:ea typeface="+mn-ea"/>
                <a:cs typeface="Helvetica"/>
              </a:rPr>
              <a:t>Xue</a:t>
            </a:r>
            <a:r>
              <a:rPr lang="en-US" sz="1050" b="1" dirty="0" smtClean="0">
                <a:latin typeface="Helvetica"/>
                <a:ea typeface="+mn-ea"/>
                <a:cs typeface="Helvetica"/>
              </a:rPr>
              <a:t>, Li Yang, Kevin Yip, Chris </a:t>
            </a:r>
            <a:r>
              <a:rPr lang="en-US" sz="1050" b="1" dirty="0" err="1" smtClean="0">
                <a:latin typeface="Helvetica"/>
                <a:ea typeface="+mn-ea"/>
                <a:cs typeface="Helvetica"/>
              </a:rPr>
              <a:t>Zaleski</a:t>
            </a:r>
            <a:r>
              <a:rPr lang="en-US" sz="1050" b="1" dirty="0" smtClean="0">
                <a:latin typeface="Helvetica"/>
                <a:ea typeface="+mn-ea"/>
                <a:cs typeface="Helvetica"/>
              </a:rPr>
              <a:t>, Yan Zhang, Henry </a:t>
            </a:r>
            <a:r>
              <a:rPr lang="en-US" sz="1050" b="1" dirty="0" err="1" smtClean="0">
                <a:latin typeface="Helvetica"/>
                <a:ea typeface="+mn-ea"/>
                <a:cs typeface="Helvetica"/>
              </a:rPr>
              <a:t>Zheng</a:t>
            </a:r>
            <a:r>
              <a:rPr lang="en-US" sz="1050" b="1" dirty="0" smtClean="0">
                <a:latin typeface="Helvetica"/>
                <a:ea typeface="+mn-ea"/>
                <a:cs typeface="Helvetica"/>
              </a:rPr>
              <a:t>, </a:t>
            </a:r>
            <a:r>
              <a:rPr lang="en-US" sz="1400" b="1" dirty="0">
                <a:solidFill>
                  <a:srgbClr val="008000"/>
                </a:solidFill>
                <a:latin typeface="Helvetica"/>
                <a:ea typeface="+mn-ea"/>
                <a:cs typeface="Helvetica"/>
              </a:rPr>
              <a:t>Steven E. Brenner, </a:t>
            </a:r>
            <a:r>
              <a:rPr lang="en-US" sz="1400" b="1" dirty="0" err="1">
                <a:solidFill>
                  <a:srgbClr val="008000"/>
                </a:solidFill>
                <a:latin typeface="Helvetica"/>
                <a:ea typeface="+mn-ea"/>
                <a:cs typeface="Helvetica"/>
              </a:rPr>
              <a:t>Brenton</a:t>
            </a:r>
            <a:r>
              <a:rPr lang="en-US" sz="1400" b="1" dirty="0">
                <a:solidFill>
                  <a:srgbClr val="008000"/>
                </a:solidFill>
                <a:latin typeface="Helvetica"/>
                <a:ea typeface="+mn-ea"/>
                <a:cs typeface="Helvetica"/>
              </a:rPr>
              <a:t> R. </a:t>
            </a:r>
            <a:r>
              <a:rPr lang="en-US" sz="1400" b="1" dirty="0" err="1">
                <a:solidFill>
                  <a:srgbClr val="008000"/>
                </a:solidFill>
                <a:latin typeface="Helvetica"/>
                <a:ea typeface="+mn-ea"/>
                <a:cs typeface="Helvetica"/>
              </a:rPr>
              <a:t>Graveley</a:t>
            </a:r>
            <a:r>
              <a:rPr lang="en-US" sz="1400" b="1" dirty="0">
                <a:solidFill>
                  <a:srgbClr val="008000"/>
                </a:solidFill>
                <a:latin typeface="Helvetica"/>
                <a:ea typeface="+mn-ea"/>
                <a:cs typeface="Helvetica"/>
              </a:rPr>
              <a:t>, </a:t>
            </a:r>
            <a:r>
              <a:rPr lang="en-US" sz="2000" b="1" dirty="0" smtClean="0">
                <a:solidFill>
                  <a:srgbClr val="0000FF"/>
                </a:solidFill>
                <a:latin typeface="Helvetica"/>
                <a:ea typeface="+mn-ea"/>
                <a:cs typeface="Helvetica"/>
              </a:rPr>
              <a:t>Susan E. </a:t>
            </a:r>
            <a:r>
              <a:rPr lang="en-US" sz="2000" b="1" dirty="0" err="1" smtClean="0">
                <a:solidFill>
                  <a:srgbClr val="0000FF"/>
                </a:solidFill>
                <a:latin typeface="Helvetica"/>
                <a:ea typeface="+mn-ea"/>
                <a:cs typeface="Helvetica"/>
              </a:rPr>
              <a:t>Celniker</a:t>
            </a:r>
            <a:r>
              <a:rPr lang="en-US" sz="2000" b="1" dirty="0" smtClean="0">
                <a:solidFill>
                  <a:srgbClr val="0000FF"/>
                </a:solidFill>
                <a:latin typeface="Helvetica"/>
                <a:ea typeface="+mn-ea"/>
                <a:cs typeface="Helvetica"/>
              </a:rPr>
              <a:t>, Thomas R </a:t>
            </a:r>
            <a:r>
              <a:rPr lang="en-US" sz="2000" b="1" dirty="0" err="1" smtClean="0">
                <a:solidFill>
                  <a:srgbClr val="0000FF"/>
                </a:solidFill>
                <a:latin typeface="Helvetica"/>
                <a:ea typeface="+mn-ea"/>
                <a:cs typeface="Helvetica"/>
              </a:rPr>
              <a:t>Gingeras</a:t>
            </a:r>
            <a:r>
              <a:rPr lang="en-US" sz="2000" b="1" dirty="0" smtClean="0">
                <a:solidFill>
                  <a:srgbClr val="0000FF"/>
                </a:solidFill>
                <a:latin typeface="Helvetica"/>
                <a:ea typeface="+mn-ea"/>
                <a:cs typeface="Helvetica"/>
              </a:rPr>
              <a:t>, Robert Waterston</a:t>
            </a:r>
            <a:endParaRPr lang="en-US" sz="1400" b="1" dirty="0" smtClean="0">
              <a:solidFill>
                <a:srgbClr val="0000FF"/>
              </a:solidFill>
              <a:latin typeface="Helvetica"/>
              <a:ea typeface="+mn-ea"/>
              <a:cs typeface="Helvetica"/>
            </a:endParaRPr>
          </a:p>
        </p:txBody>
      </p:sp>
      <p:pic>
        <p:nvPicPr>
          <p:cNvPr id="395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5438"/>
            <a:ext cx="1203325"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5268" name="Picture 4" descr="modENCODE_med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3025" y="325438"/>
            <a:ext cx="99377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6897894" y="1565983"/>
            <a:ext cx="2094385" cy="3419404"/>
          </a:xfrm>
          <a:prstGeom prst="rect">
            <a:avLst/>
          </a:prstGeom>
          <a:ln>
            <a:solidFill>
              <a:schemeClr val="tx1"/>
            </a:solidFill>
          </a:ln>
        </p:spPr>
      </p:pic>
      <p:sp>
        <p:nvSpPr>
          <p:cNvPr id="10" name="TextBox 9"/>
          <p:cNvSpPr txBox="1"/>
          <p:nvPr/>
        </p:nvSpPr>
        <p:spPr>
          <a:xfrm>
            <a:off x="139320" y="6429418"/>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
        <p:nvSpPr>
          <p:cNvPr id="4" name="Rectangle 3"/>
          <p:cNvSpPr/>
          <p:nvPr/>
        </p:nvSpPr>
        <p:spPr>
          <a:xfrm>
            <a:off x="3907550" y="6364009"/>
            <a:ext cx="5262980" cy="394660"/>
          </a:xfrm>
          <a:prstGeom prst="rect">
            <a:avLst/>
          </a:prstGeom>
        </p:spPr>
        <p:txBody>
          <a:bodyPr wrap="none">
            <a:spAutoFit/>
          </a:bodyPr>
          <a:lstStyle/>
          <a:p>
            <a:pPr marL="0" indent="0" algn="ctr" eaLnBrk="1" fontAlgn="auto" hangingPunct="1">
              <a:lnSpc>
                <a:spcPct val="120000"/>
              </a:lnSpc>
              <a:spcAft>
                <a:spcPts val="0"/>
              </a:spcAft>
              <a:buFont typeface="Arial"/>
              <a:buNone/>
              <a:defRPr/>
            </a:pPr>
            <a:r>
              <a:rPr lang="en-US" sz="1800" u="sng" dirty="0" err="1">
                <a:solidFill>
                  <a:schemeClr val="accent5">
                    <a:lumMod val="50000"/>
                  </a:schemeClr>
                </a:solidFill>
                <a:latin typeface="Helvetica"/>
                <a:cs typeface="Helvetica"/>
              </a:rPr>
              <a:t>EncodeProject.org</a:t>
            </a:r>
            <a:r>
              <a:rPr lang="en-US" sz="1800" u="sng" dirty="0">
                <a:latin typeface="Helvetica"/>
                <a:cs typeface="Helvetica"/>
              </a:rPr>
              <a:t>/</a:t>
            </a:r>
            <a:r>
              <a:rPr lang="en-US" sz="1800" u="sng" dirty="0">
                <a:solidFill>
                  <a:srgbClr val="FF0000"/>
                </a:solidFill>
                <a:latin typeface="Helvetica"/>
                <a:cs typeface="Helvetica"/>
              </a:rPr>
              <a:t>comparative</a:t>
            </a:r>
            <a:r>
              <a:rPr lang="en-US" sz="1800" u="sng" dirty="0">
                <a:latin typeface="Helvetica"/>
                <a:cs typeface="Helvetica"/>
              </a:rPr>
              <a:t>/</a:t>
            </a:r>
            <a:r>
              <a:rPr lang="en-US" sz="1800" u="sng" dirty="0">
                <a:solidFill>
                  <a:srgbClr val="002060"/>
                </a:solidFill>
                <a:latin typeface="Helvetica"/>
                <a:cs typeface="Helvetica"/>
              </a:rPr>
              <a:t>transcriptome</a:t>
            </a:r>
          </a:p>
        </p:txBody>
      </p:sp>
    </p:spTree>
    <p:extLst>
      <p:ext uri="{BB962C8B-B14F-4D97-AF65-F5344CB8AC3E}">
        <p14:creationId xmlns:p14="http://schemas.microsoft.com/office/powerpoint/2010/main" val="1116751163"/>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Title 1"/>
          <p:cNvSpPr txBox="1">
            <a:spLocks/>
          </p:cNvSpPr>
          <p:nvPr/>
        </p:nvSpPr>
        <p:spPr bwMode="auto">
          <a:xfrm>
            <a:off x="4564156" y="5151661"/>
            <a:ext cx="4378325" cy="833438"/>
          </a:xfrm>
          <a:prstGeom prst="rect">
            <a:avLst/>
          </a:prstGeom>
          <a:noFill/>
          <a:ln w="9525">
            <a:no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400" dirty="0"/>
              <a:t>Models </a:t>
            </a:r>
            <a:endParaRPr lang="en-US" sz="2400" dirty="0" smtClean="0"/>
          </a:p>
          <a:p>
            <a:pPr algn="ctr"/>
            <a:r>
              <a:rPr lang="en-US" sz="2400" dirty="0" smtClean="0"/>
              <a:t>Acknowledgements</a:t>
            </a:r>
            <a:endParaRPr lang="en-US" sz="2400" dirty="0"/>
          </a:p>
        </p:txBody>
      </p:sp>
      <p:sp>
        <p:nvSpPr>
          <p:cNvPr id="558082" name="Content Placeholder 2"/>
          <p:cNvSpPr txBox="1">
            <a:spLocks/>
          </p:cNvSpPr>
          <p:nvPr/>
        </p:nvSpPr>
        <p:spPr bwMode="auto">
          <a:xfrm>
            <a:off x="139320" y="108467"/>
            <a:ext cx="4199319" cy="536902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r>
              <a:rPr lang="en-US" sz="2800" dirty="0" err="1">
                <a:solidFill>
                  <a:srgbClr val="C00000"/>
                </a:solidFill>
              </a:rPr>
              <a:t>DREISS</a:t>
            </a:r>
            <a:r>
              <a:rPr lang="en-US" sz="1600" b="0" dirty="0" err="1"/>
              <a:t>.gersteinlab.org</a:t>
            </a:r>
            <a:r>
              <a:rPr lang="en-US" sz="1600" b="0" dirty="0"/>
              <a:t/>
            </a:r>
            <a:br>
              <a:rPr lang="en-US" sz="1600" b="0" dirty="0"/>
            </a:br>
            <a:r>
              <a:rPr lang="en-US" sz="1600" b="0" dirty="0"/>
              <a:t>D </a:t>
            </a:r>
            <a:r>
              <a:rPr lang="en-US" sz="2800" dirty="0">
                <a:solidFill>
                  <a:schemeClr val="accent5">
                    <a:lumMod val="50000"/>
                  </a:schemeClr>
                </a:solidFill>
              </a:rPr>
              <a:t>Wang</a:t>
            </a:r>
            <a:r>
              <a:rPr lang="en-US" sz="1600" b="0" dirty="0"/>
              <a:t>, F He, S </a:t>
            </a:r>
            <a:r>
              <a:rPr lang="en-US" sz="1600" b="0" dirty="0" err="1"/>
              <a:t>Maslov</a:t>
            </a:r>
            <a:r>
              <a:rPr lang="en-US" sz="1600" b="0" dirty="0"/>
              <a:t> </a:t>
            </a:r>
          </a:p>
          <a:p>
            <a:pPr>
              <a:spcBef>
                <a:spcPct val="20000"/>
              </a:spcBef>
            </a:pPr>
            <a:endParaRPr lang="en-US" sz="1600" b="0" dirty="0"/>
          </a:p>
          <a:p>
            <a:pPr>
              <a:spcBef>
                <a:spcPct val="20000"/>
              </a:spcBef>
            </a:pPr>
            <a:r>
              <a:rPr lang="en-US" sz="2800" dirty="0" err="1">
                <a:solidFill>
                  <a:srgbClr val="C00000"/>
                </a:solidFill>
              </a:rPr>
              <a:t>Pseudogene.org</a:t>
            </a:r>
            <a:r>
              <a:rPr lang="en-US" sz="2800" dirty="0">
                <a:solidFill>
                  <a:srgbClr val="C00000"/>
                </a:solidFill>
              </a:rPr>
              <a:t>/</a:t>
            </a:r>
            <a:r>
              <a:rPr lang="en-US" sz="1600" b="0" dirty="0" err="1"/>
              <a:t>psicube</a:t>
            </a:r>
            <a:r>
              <a:rPr lang="en-US" sz="1600" b="0" dirty="0"/>
              <a:t> </a:t>
            </a:r>
            <a:br>
              <a:rPr lang="en-US" sz="1600" b="0" dirty="0"/>
            </a:br>
            <a:r>
              <a:rPr lang="en-US" sz="1600" b="0" dirty="0"/>
              <a:t>C </a:t>
            </a:r>
            <a:r>
              <a:rPr lang="en-US" sz="2800" dirty="0" err="1">
                <a:solidFill>
                  <a:schemeClr val="accent5">
                    <a:lumMod val="50000"/>
                  </a:schemeClr>
                </a:solidFill>
              </a:rPr>
              <a:t>Sisu</a:t>
            </a:r>
            <a:r>
              <a:rPr lang="en-US" sz="1600" b="0" dirty="0"/>
              <a:t>, B Pei, Jing </a:t>
            </a:r>
            <a:r>
              <a:rPr lang="en-US" sz="1600" b="0" dirty="0" err="1"/>
              <a:t>Leng</a:t>
            </a:r>
            <a:r>
              <a:rPr lang="en-US" sz="1600" b="0" dirty="0"/>
              <a:t>, A Frankish, Yan Zhang, </a:t>
            </a:r>
            <a:r>
              <a:rPr lang="en-US" sz="1600" b="0" dirty="0" err="1"/>
              <a:t>Suganthi</a:t>
            </a:r>
            <a:r>
              <a:rPr lang="en-US" sz="1600" b="0" dirty="0"/>
              <a:t> </a:t>
            </a:r>
            <a:r>
              <a:rPr lang="en-US" sz="1600" b="0" dirty="0" err="1"/>
              <a:t>Balasubramanian</a:t>
            </a:r>
            <a:r>
              <a:rPr lang="en-US" sz="1600" b="0" dirty="0"/>
              <a:t>, Rachel Harte, </a:t>
            </a:r>
            <a:r>
              <a:rPr lang="en-US" sz="1600" b="0" dirty="0" err="1"/>
              <a:t>Daifeng</a:t>
            </a:r>
            <a:r>
              <a:rPr lang="en-US" sz="1600" b="0" dirty="0"/>
              <a:t> Wang, Michael </a:t>
            </a:r>
            <a:r>
              <a:rPr lang="en-US" sz="1600" b="0" dirty="0" err="1"/>
              <a:t>Rutenberg</a:t>
            </a:r>
            <a:r>
              <a:rPr lang="en-US" sz="1600" b="0" dirty="0"/>
              <a:t>-Schoenberg, Wyatt Clark, Mark </a:t>
            </a:r>
            <a:r>
              <a:rPr lang="en-US" sz="1600" b="0" dirty="0" err="1"/>
              <a:t>Diekhans</a:t>
            </a:r>
            <a:r>
              <a:rPr lang="en-US" sz="1600" b="0" dirty="0"/>
              <a:t>, Joel </a:t>
            </a:r>
            <a:r>
              <a:rPr lang="en-US" sz="1600" b="0" dirty="0" err="1"/>
              <a:t>Rozowsky</a:t>
            </a:r>
            <a:r>
              <a:rPr lang="en-US" sz="1600" b="0" dirty="0"/>
              <a:t>, </a:t>
            </a:r>
            <a:r>
              <a:rPr lang="en-US" sz="1600" b="0" dirty="0" smtClean="0"/>
              <a:t/>
            </a:r>
            <a:br>
              <a:rPr lang="en-US" sz="1600" b="0" dirty="0" smtClean="0"/>
            </a:br>
            <a:r>
              <a:rPr lang="en-US" sz="1600" b="0" dirty="0" smtClean="0"/>
              <a:t>Tim </a:t>
            </a:r>
            <a:r>
              <a:rPr lang="en-US" sz="1600" b="0" dirty="0"/>
              <a:t>Hubbard, J Harrow</a:t>
            </a:r>
          </a:p>
          <a:p>
            <a:pPr>
              <a:spcBef>
                <a:spcPct val="20000"/>
              </a:spcBef>
            </a:pPr>
            <a:endParaRPr lang="en-US" sz="1600" b="0" dirty="0"/>
          </a:p>
          <a:p>
            <a:pPr>
              <a:spcBef>
                <a:spcPct val="20000"/>
              </a:spcBef>
            </a:pPr>
            <a:r>
              <a:rPr lang="en-US" altLang="en-US" sz="1600" b="0" dirty="0"/>
              <a:t>Publication </a:t>
            </a:r>
            <a:r>
              <a:rPr lang="en-US" altLang="en-US" sz="1600" b="0" dirty="0" smtClean="0"/>
              <a:t>patterns [“encode authors”]</a:t>
            </a:r>
            <a:br>
              <a:rPr lang="en-US" altLang="en-US" sz="1600" b="0" dirty="0" smtClean="0"/>
            </a:br>
            <a:r>
              <a:rPr lang="en-US" altLang="en-US" sz="1600" b="0" dirty="0" smtClean="0"/>
              <a:t>D </a:t>
            </a:r>
            <a:r>
              <a:rPr lang="en-US" altLang="en-US" sz="2800" dirty="0">
                <a:solidFill>
                  <a:schemeClr val="accent5">
                    <a:lumMod val="50000"/>
                  </a:schemeClr>
                </a:solidFill>
              </a:rPr>
              <a:t>Wang</a:t>
            </a:r>
            <a:r>
              <a:rPr lang="en-US" altLang="en-US" sz="1600" b="0" dirty="0"/>
              <a:t/>
            </a:r>
            <a:br>
              <a:rPr lang="en-US" altLang="en-US" sz="1600" b="0" dirty="0"/>
            </a:br>
            <a:r>
              <a:rPr lang="en-US" altLang="en-US" sz="1600" b="0" dirty="0"/>
              <a:t>KK Yan, J </a:t>
            </a:r>
            <a:r>
              <a:rPr lang="en-US" altLang="en-US" sz="1600" b="0" dirty="0" err="1"/>
              <a:t>Rozowsky</a:t>
            </a:r>
            <a:r>
              <a:rPr lang="en-US" altLang="en-US" sz="1600" b="0" dirty="0"/>
              <a:t>, E Pan</a:t>
            </a:r>
            <a:br>
              <a:rPr lang="en-US" altLang="en-US" sz="1600" b="0" dirty="0"/>
            </a:br>
            <a:endParaRPr lang="en-US" sz="1600" b="0" dirty="0"/>
          </a:p>
          <a:p>
            <a:pPr>
              <a:spcBef>
                <a:spcPct val="20000"/>
              </a:spcBef>
            </a:pPr>
            <a:r>
              <a:rPr lang="en-US" sz="1600" b="0" dirty="0" err="1"/>
              <a:t>github.com</a:t>
            </a:r>
            <a:r>
              <a:rPr lang="en-US" sz="1600" b="0" dirty="0"/>
              <a:t>/</a:t>
            </a:r>
            <a:r>
              <a:rPr lang="en-US" sz="1600" b="0" dirty="0" err="1"/>
              <a:t>gersteinlab</a:t>
            </a:r>
            <a:r>
              <a:rPr lang="en-US" sz="1600" b="0" dirty="0"/>
              <a:t>/</a:t>
            </a:r>
            <a:r>
              <a:rPr lang="en-US" sz="2800" dirty="0" err="1">
                <a:solidFill>
                  <a:srgbClr val="C00000"/>
                </a:solidFill>
              </a:rPr>
              <a:t>OrthoClust</a:t>
            </a:r>
            <a:r>
              <a:rPr lang="en-US" sz="1600" b="0" dirty="0"/>
              <a:t/>
            </a:r>
            <a:br>
              <a:rPr lang="en-US" sz="1600" b="0" dirty="0"/>
            </a:br>
            <a:r>
              <a:rPr lang="en-US" sz="1600" b="0" dirty="0"/>
              <a:t>KK </a:t>
            </a:r>
            <a:r>
              <a:rPr lang="en-US" sz="2800" dirty="0">
                <a:solidFill>
                  <a:schemeClr val="accent5">
                    <a:lumMod val="50000"/>
                  </a:schemeClr>
                </a:solidFill>
              </a:rPr>
              <a:t>Yan</a:t>
            </a:r>
            <a:r>
              <a:rPr lang="en-US" sz="1600" b="0" dirty="0"/>
              <a:t>, D Wang, </a:t>
            </a:r>
            <a:r>
              <a:rPr lang="en-US" sz="1600" b="0" dirty="0" smtClean="0"/>
              <a:t/>
            </a:r>
            <a:br>
              <a:rPr lang="en-US" sz="1600" b="0" dirty="0" smtClean="0"/>
            </a:br>
            <a:r>
              <a:rPr lang="en-US" sz="1600" b="0" dirty="0" smtClean="0"/>
              <a:t>J </a:t>
            </a:r>
            <a:r>
              <a:rPr lang="en-US" sz="1600" b="0" dirty="0" err="1"/>
              <a:t>Rozowsky</a:t>
            </a:r>
            <a:r>
              <a:rPr lang="en-US" sz="1600" b="0" dirty="0"/>
              <a:t>, H Zheng, C Cheng</a:t>
            </a:r>
          </a:p>
        </p:txBody>
      </p:sp>
      <p:sp>
        <p:nvSpPr>
          <p:cNvPr id="8" name="TextBox 7"/>
          <p:cNvSpPr txBox="1"/>
          <p:nvPr/>
        </p:nvSpPr>
        <p:spPr>
          <a:xfrm>
            <a:off x="5087613" y="6226954"/>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pic>
        <p:nvPicPr>
          <p:cNvPr id="3" name="Picture 2"/>
          <p:cNvPicPr>
            <a:picLocks noChangeAspect="1"/>
          </p:cNvPicPr>
          <p:nvPr/>
        </p:nvPicPr>
        <p:blipFill>
          <a:blip r:embed="rId2"/>
          <a:stretch>
            <a:fillRect/>
          </a:stretch>
        </p:blipFill>
        <p:spPr>
          <a:xfrm>
            <a:off x="4564156" y="0"/>
            <a:ext cx="4577715" cy="6858000"/>
          </a:xfrm>
          <a:prstGeom prst="rect">
            <a:avLst/>
          </a:prstGeom>
          <a:ln w="28575">
            <a:solidFill>
              <a:schemeClr val="tx1"/>
            </a:solidFill>
          </a:ln>
        </p:spPr>
      </p:pic>
      <p:sp>
        <p:nvSpPr>
          <p:cNvPr id="6" name="TextBox 5"/>
          <p:cNvSpPr txBox="1"/>
          <p:nvPr/>
        </p:nvSpPr>
        <p:spPr>
          <a:xfrm>
            <a:off x="139320" y="6429418"/>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Tree>
    <p:extLst>
      <p:ext uri="{BB962C8B-B14F-4D97-AF65-F5344CB8AC3E}">
        <p14:creationId xmlns:p14="http://schemas.microsoft.com/office/powerpoint/2010/main" val="229721761"/>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a:ea typeface="ＭＳ Ｐゴシック" charset="-128"/>
              </a:rPr>
              <a:t>General PERMISSIONS</a:t>
            </a:r>
          </a:p>
          <a:p>
            <a:pPr marL="569913" lvl="1" indent="-227013" defTabSz="911225" eaLnBrk="1" hangingPunct="1"/>
            <a:r>
              <a:rPr lang="en-US" altLang="en-US">
                <a:ea typeface="ＭＳ Ｐゴシック" charset="-128"/>
              </a:rPr>
              <a:t>This Presentation is copyright Mark Gerstein, </a:t>
            </a:r>
            <a:br>
              <a:rPr lang="en-US" altLang="en-US">
                <a:ea typeface="ＭＳ Ｐゴシック" charset="-128"/>
              </a:rPr>
            </a:br>
            <a:r>
              <a:rPr lang="en-US" altLang="en-US">
                <a:ea typeface="ＭＳ Ｐゴシック" charset="-128"/>
              </a:rPr>
              <a:t>Yale University, 2016. </a:t>
            </a:r>
          </a:p>
          <a:p>
            <a:pPr marL="569913" lvl="1" indent="-227013" defTabSz="911225" eaLnBrk="1" hangingPunct="1"/>
            <a:r>
              <a:rPr lang="en-US" altLang="en-US">
                <a:ea typeface="ＭＳ Ｐゴシック" charset="-128"/>
              </a:rPr>
              <a:t>Please read permissions statement at </a:t>
            </a:r>
            <a:br>
              <a:rPr lang="en-US" altLang="en-US">
                <a:ea typeface="ＭＳ Ｐゴシック" charset="-128"/>
              </a:rPr>
            </a:br>
            <a:r>
              <a:rPr lang="en-US" altLang="en-US">
                <a:ea typeface="ＭＳ Ｐゴシック" charset="-128"/>
              </a:rPr>
              <a:t>www.</a:t>
            </a:r>
            <a:r>
              <a:rPr lang="en-US" altLang="en-US" b="1">
                <a:solidFill>
                  <a:srgbClr val="800000"/>
                </a:solidFill>
                <a:ea typeface="ＭＳ Ｐゴシック" charset="-128"/>
              </a:rPr>
              <a:t>gersteinlab.org/misc/permissions.html</a:t>
            </a:r>
            <a:r>
              <a:rPr lang="en-US" altLang="en-US">
                <a:ea typeface="ＭＳ Ｐゴシック" charset="-128"/>
              </a:rPr>
              <a:t> .</a:t>
            </a:r>
          </a:p>
          <a:p>
            <a:pPr marL="569913" lvl="1" indent="-227013" defTabSz="911225" eaLnBrk="1" hangingPunct="1"/>
            <a:r>
              <a:rPr lang="en-US" altLang="en-US" sz="1600">
                <a:ea typeface="ＭＳ Ｐゴシック" charset="-128"/>
              </a:rPr>
              <a:t>Feel free to use slides &amp; images in the talk with PROPER acknowledgement </a:t>
            </a:r>
            <a:br>
              <a:rPr lang="en-US" altLang="en-US" sz="1600">
                <a:ea typeface="ＭＳ Ｐゴシック" charset="-128"/>
              </a:rPr>
            </a:br>
            <a:r>
              <a:rPr lang="en-US" altLang="en-US" sz="1600">
                <a:ea typeface="ＭＳ Ｐゴシック" charset="-128"/>
              </a:rPr>
              <a:t>(via citation to relevant papers or link to gersteinlab.org). </a:t>
            </a:r>
          </a:p>
          <a:p>
            <a:pPr marL="569913" lvl="1" indent="-227013" defTabSz="911225" eaLnBrk="1" hangingPunct="1"/>
            <a:r>
              <a:rPr lang="en-US" altLang="en-US" sz="1600">
                <a:ea typeface="ＭＳ Ｐゴシック" charset="-128"/>
              </a:rPr>
              <a:t>Paper references in the talk were mostly from Papers.GersteinLab.org. </a:t>
            </a:r>
          </a:p>
          <a:p>
            <a:pPr marL="227013" indent="-227013" defTabSz="911225" eaLnBrk="1" hangingPunct="1">
              <a:buFontTx/>
              <a:buNone/>
            </a:pPr>
            <a:endParaRPr lang="en-US" altLang="en-US" sz="1300">
              <a:ea typeface="ＭＳ Ｐゴシック" charset="-128"/>
            </a:endParaRPr>
          </a:p>
          <a:p>
            <a:pPr marL="227013" indent="-227013" defTabSz="911225" eaLnBrk="1" hangingPunct="1"/>
            <a:r>
              <a:rPr lang="en-US" altLang="en-US" sz="1300">
                <a:ea typeface="ＭＳ Ｐゴシック" charset="-128"/>
              </a:rPr>
              <a:t>PHOTOS &amp; IMAGES. For thoughts on the source and permissions of many of the photos and clipped images in this presentation see http://streams.gerstein.info . </a:t>
            </a:r>
          </a:p>
          <a:p>
            <a:pPr marL="569913" lvl="1" indent="-227013" defTabSz="911225" eaLnBrk="1" hangingPunct="1"/>
            <a:r>
              <a:rPr lang="en-US" altLang="en-US" sz="1300">
                <a:ea typeface="ＭＳ Ｐゴシック" charset="-128"/>
              </a:rPr>
              <a:t>In particular, many of the images have particular EXIF tags, such as  kwpotppt , that can be easily queried from flickr, viz: http://www.flickr.com/photos/mbgmbg/tags/kwpotppt </a:t>
            </a:r>
          </a:p>
          <a:p>
            <a:pPr marL="569913" lvl="1" indent="-227013" defTabSz="911225" eaLnBrk="1" hangingPunct="1">
              <a:buFont typeface="Lucida Grande" charset="0"/>
              <a:buNone/>
            </a:pPr>
            <a:endParaRPr lang="en-US" altLang="en-US" sz="130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2000">
                <a:solidFill>
                  <a:schemeClr val="bg1">
                    <a:lumMod val="50000"/>
                  </a:schemeClr>
                </a:solidFill>
                <a:ea typeface="ＭＳ Ｐゴシック" charset="0"/>
                <a:cs typeface="ＭＳ Ｐゴシック" charset="0"/>
              </a:rPr>
              <a:t>Comparing Diverse Transcriptomes to Determine Deeply Conserved Aspects of Gene Expression</a:t>
            </a:r>
            <a:endParaRPr lang="en-US" sz="2000" dirty="0">
              <a:ea typeface="ＭＳ Ｐゴシック" charset="0"/>
              <a:cs typeface="ＭＳ Ｐゴシック" charset="0"/>
            </a:endParaRPr>
          </a:p>
        </p:txBody>
      </p:sp>
      <p:sp>
        <p:nvSpPr>
          <p:cNvPr id="14338" name="Content Placeholder 2"/>
          <p:cNvSpPr>
            <a:spLocks noGrp="1"/>
          </p:cNvSpPr>
          <p:nvPr>
            <p:ph sz="half" idx="1"/>
          </p:nvPr>
        </p:nvSpPr>
        <p:spPr>
          <a:xfrm>
            <a:off x="359228" y="738756"/>
            <a:ext cx="3794761" cy="6117515"/>
          </a:xfrm>
        </p:spPr>
        <p:txBody>
          <a:bodyPr/>
          <a:lstStyle/>
          <a:p>
            <a:r>
              <a:rPr lang="en-US" altLang="en-US" sz="1400" dirty="0">
                <a:ea typeface="ＭＳ Ｐゴシック" charset="-128"/>
              </a:rPr>
              <a:t>Intro to </a:t>
            </a:r>
            <a:r>
              <a:rPr lang="en-US" altLang="en-US" sz="1400" b="1" dirty="0">
                <a:ea typeface="ＭＳ Ｐゴシック" charset="-128"/>
              </a:rPr>
              <a:t>Comparative ENCODE </a:t>
            </a:r>
          </a:p>
          <a:p>
            <a:pPr lvl="1"/>
            <a:r>
              <a:rPr lang="en-US" altLang="en-US" sz="1400" dirty="0">
                <a:ea typeface="ＭＳ Ｐゴシック" charset="-128"/>
              </a:rPr>
              <a:t>Lots of Matched Data for Comparative Analysis</a:t>
            </a:r>
          </a:p>
          <a:p>
            <a:r>
              <a:rPr lang="en-US" altLang="en-US" sz="1400" b="1" dirty="0" smtClean="0">
                <a:ea typeface="ＭＳ Ｐゴシック" charset="-128"/>
              </a:rPr>
              <a:t>Expression </a:t>
            </a:r>
            <a:r>
              <a:rPr lang="en-US" altLang="en-US" sz="1400" b="1" dirty="0">
                <a:ea typeface="ＭＳ Ｐゴシック" charset="-128"/>
              </a:rPr>
              <a:t>Clustering</a:t>
            </a:r>
            <a:r>
              <a:rPr lang="en-US" altLang="en-US" sz="1400" dirty="0">
                <a:ea typeface="ＭＳ Ｐゴシック" charset="-128"/>
              </a:rPr>
              <a:t>, Cross-species </a:t>
            </a:r>
          </a:p>
          <a:p>
            <a:pPr lvl="1"/>
            <a:r>
              <a:rPr lang="en-US" altLang="en-US" sz="1400" dirty="0">
                <a:ea typeface="ＭＳ Ｐゴシック" charset="-128"/>
              </a:rPr>
              <a:t>Potts-model optimization gives 16 conserved co-expression modules (which can potentially annotate </a:t>
            </a:r>
            <a:r>
              <a:rPr lang="en-US" altLang="en-US" sz="1400" dirty="0" err="1">
                <a:ea typeface="ＭＳ Ｐゴシック" charset="-128"/>
              </a:rPr>
              <a:t>ncRNAs</a:t>
            </a:r>
            <a:r>
              <a:rPr lang="en-US" altLang="en-US" sz="1400" dirty="0">
                <a:ea typeface="ＭＳ Ｐゴシック" charset="-128"/>
              </a:rPr>
              <a:t>/TARs)</a:t>
            </a:r>
          </a:p>
          <a:p>
            <a:pPr lvl="1"/>
            <a:r>
              <a:rPr lang="en-US" altLang="en-US" sz="1400" dirty="0">
                <a:ea typeface="ＭＳ Ｐゴシック" charset="-128"/>
              </a:rPr>
              <a:t>Developmental 'hourglass' genes in 12 of these. They also exhibit intra-organism hourglass behavior.</a:t>
            </a:r>
          </a:p>
          <a:p>
            <a:pPr lvl="1"/>
            <a:r>
              <a:rPr lang="en-US" altLang="en-US" sz="1400" dirty="0">
                <a:ea typeface="ＭＳ Ｐゴシック" charset="-128"/>
              </a:rPr>
              <a:t>Stage alignment of worm &amp; fly development, strongest with hourglass </a:t>
            </a:r>
            <a:r>
              <a:rPr lang="en-US" altLang="en-US" sz="1400" dirty="0" smtClean="0">
                <a:ea typeface="ＭＳ Ｐゴシック" charset="-128"/>
              </a:rPr>
              <a:t>genes</a:t>
            </a:r>
          </a:p>
          <a:p>
            <a:r>
              <a:rPr lang="en-US" altLang="en-US" sz="1400" b="1" dirty="0" smtClean="0">
                <a:ea typeface="ＭＳ Ｐゴシック" charset="-128"/>
              </a:rPr>
              <a:t>State </a:t>
            </a:r>
            <a:r>
              <a:rPr lang="en-US" altLang="en-US" sz="1400" b="1" dirty="0">
                <a:ea typeface="ＭＳ Ｐゴシック" charset="-128"/>
              </a:rPr>
              <a:t>Space </a:t>
            </a:r>
            <a:r>
              <a:rPr lang="en-US" altLang="en-US" sz="1400" b="1" dirty="0" smtClean="0">
                <a:ea typeface="ＭＳ Ｐゴシック" charset="-128"/>
              </a:rPr>
              <a:t>Models </a:t>
            </a:r>
            <a:r>
              <a:rPr lang="en-US" altLang="en-US" sz="1400" dirty="0" smtClean="0">
                <a:ea typeface="ＭＳ Ｐゴシック" charset="-128"/>
              </a:rPr>
              <a:t>of Gene Expression</a:t>
            </a:r>
            <a:endParaRPr lang="en-US" altLang="en-US" sz="1400" dirty="0">
              <a:ea typeface="ＭＳ Ｐゴシック" charset="-128"/>
            </a:endParaRPr>
          </a:p>
          <a:p>
            <a:pPr lvl="1"/>
            <a:r>
              <a:rPr lang="en-US" altLang="en-US" sz="1400" dirty="0">
                <a:ea typeface="ＭＳ Ｐゴシック" charset="-128"/>
              </a:rPr>
              <a:t>Using dimensionality reduction to help determine internal &amp; external drivers</a:t>
            </a:r>
          </a:p>
          <a:p>
            <a:pPr lvl="1"/>
            <a:r>
              <a:rPr lang="en-US" altLang="en-US" sz="1400" dirty="0">
                <a:ea typeface="ＭＳ Ｐゴシック" charset="-128"/>
              </a:rPr>
              <a:t>Decoupling expression changes into those driven by worm-fly conserved genes vs species-specific ones. Also, Conserved genes have similar canonical patterns (</a:t>
            </a:r>
            <a:r>
              <a:rPr lang="en-US" altLang="en-US" sz="1400" dirty="0" err="1">
                <a:ea typeface="ＭＳ Ｐゴシック" charset="-128"/>
              </a:rPr>
              <a:t>iPDPs</a:t>
            </a:r>
            <a:r>
              <a:rPr lang="en-US" altLang="en-US" sz="1400" dirty="0">
                <a:ea typeface="ＭＳ Ｐゴシック" charset="-128"/>
              </a:rPr>
              <a:t>) in contrast to species specific ones (Ex of ribosomal v signaling genes)</a:t>
            </a:r>
          </a:p>
          <a:p>
            <a:endParaRPr lang="en-US" altLang="en-US" sz="1400" dirty="0">
              <a:ea typeface="ＭＳ Ｐゴシック" charset="-128"/>
            </a:endParaRPr>
          </a:p>
          <a:p>
            <a:endParaRPr lang="en-US" altLang="en-US" sz="1400" dirty="0">
              <a:ea typeface="ＭＳ Ｐゴシック" charset="-128"/>
            </a:endParaRPr>
          </a:p>
        </p:txBody>
      </p:sp>
      <p:sp>
        <p:nvSpPr>
          <p:cNvPr id="14339" name="Content Placeholder 3"/>
          <p:cNvSpPr>
            <a:spLocks noGrp="1"/>
          </p:cNvSpPr>
          <p:nvPr>
            <p:ph sz="half" idx="2"/>
          </p:nvPr>
        </p:nvSpPr>
        <p:spPr>
          <a:xfrm>
            <a:off x="4271555" y="725663"/>
            <a:ext cx="4689902" cy="6132338"/>
          </a:xfrm>
        </p:spPr>
        <p:txBody>
          <a:bodyPr/>
          <a:lstStyle/>
          <a:p>
            <a:r>
              <a:rPr lang="en-US" altLang="en-US" sz="1400" dirty="0" smtClean="0">
                <a:ea typeface="ＭＳ Ｐゴシック" charset="-128"/>
              </a:rPr>
              <a:t>Characterizing </a:t>
            </a:r>
            <a:r>
              <a:rPr lang="en-US" altLang="en-US" sz="1400" b="1" dirty="0" err="1">
                <a:ea typeface="ＭＳ Ｐゴシック" charset="-128"/>
              </a:rPr>
              <a:t>ncRNAs</a:t>
            </a:r>
            <a:r>
              <a:rPr lang="en-US" altLang="en-US" sz="1400" b="1" dirty="0">
                <a:ea typeface="ＭＳ Ｐゴシック" charset="-128"/>
              </a:rPr>
              <a:t> &amp; TARs</a:t>
            </a:r>
          </a:p>
          <a:p>
            <a:pPr lvl="1"/>
            <a:r>
              <a:rPr lang="en-US" altLang="en-US" sz="1400" dirty="0">
                <a:ea typeface="ＭＳ Ｐゴシック" charset="-128"/>
              </a:rPr>
              <a:t>Not much news in canonical gene models</a:t>
            </a:r>
          </a:p>
          <a:p>
            <a:pPr lvl="1"/>
            <a:r>
              <a:rPr lang="en-US" altLang="en-US" sz="1400" dirty="0">
                <a:ea typeface="ＭＳ Ｐゴシック" charset="-128"/>
              </a:rPr>
              <a:t>Simple </a:t>
            </a:r>
            <a:r>
              <a:rPr lang="en-US" altLang="en-US" sz="1400" dirty="0" err="1">
                <a:ea typeface="ＭＳ Ｐゴシック" charset="-128"/>
              </a:rPr>
              <a:t>contig</a:t>
            </a:r>
            <a:r>
              <a:rPr lang="en-US" altLang="en-US" sz="1400" dirty="0">
                <a:ea typeface="ＭＳ Ｐゴシック" charset="-128"/>
              </a:rPr>
              <a:t> search (TARs) finds uniform density of non-canonical transcription</a:t>
            </a:r>
          </a:p>
          <a:p>
            <a:pPr lvl="1"/>
            <a:r>
              <a:rPr lang="en-US" altLang="en-US" sz="1400" dirty="0">
                <a:ea typeface="ＭＳ Ｐゴシック" charset="-128"/>
              </a:rPr>
              <a:t>ML model shows few TARs similar to existing ones, but some enrichment for </a:t>
            </a:r>
            <a:r>
              <a:rPr lang="en-US" altLang="en-US" sz="1400" dirty="0" err="1">
                <a:ea typeface="ＭＳ Ｐゴシック" charset="-128"/>
              </a:rPr>
              <a:t>eRNAs</a:t>
            </a:r>
            <a:r>
              <a:rPr lang="en-US" altLang="en-US" sz="1400" dirty="0">
                <a:ea typeface="ＭＳ Ｐゴシック" charset="-128"/>
              </a:rPr>
              <a:t> </a:t>
            </a:r>
            <a:endParaRPr lang="en-US" altLang="en-US" sz="1400" dirty="0" smtClean="0">
              <a:ea typeface="ＭＳ Ｐゴシック" charset="-128"/>
            </a:endParaRPr>
          </a:p>
          <a:p>
            <a:r>
              <a:rPr lang="en-US" altLang="en-US" sz="1400" b="1" dirty="0">
                <a:ea typeface="ＭＳ Ｐゴシック" charset="-128"/>
              </a:rPr>
              <a:t>Pseudogenes </a:t>
            </a:r>
          </a:p>
          <a:p>
            <a:pPr lvl="1"/>
            <a:r>
              <a:rPr lang="en-US" altLang="en-US" sz="1400" dirty="0">
                <a:ea typeface="ＭＳ Ｐゴシック" charset="-128"/>
              </a:rPr>
              <a:t>Fundamentally repetitive elements</a:t>
            </a:r>
          </a:p>
          <a:p>
            <a:pPr lvl="1"/>
            <a:r>
              <a:rPr lang="en-US" altLang="en-US" sz="1400" dirty="0">
                <a:ea typeface="ＭＳ Ｐゴシック" charset="-128"/>
              </a:rPr>
              <a:t>Collaborative assignment in results in ~14K</a:t>
            </a:r>
          </a:p>
          <a:p>
            <a:pPr lvl="1"/>
            <a:r>
              <a:rPr lang="en-US" altLang="en-US" sz="1400" dirty="0">
                <a:ea typeface="ＭＳ Ｐゴシック" charset="-128"/>
              </a:rPr>
              <a:t>Impact of lineage-specific retro-</a:t>
            </a:r>
            <a:r>
              <a:rPr lang="en-US" altLang="en-US" sz="1400" dirty="0" err="1">
                <a:ea typeface="ＭＳ Ｐゴシック" charset="-128"/>
              </a:rPr>
              <a:t>transpositional</a:t>
            </a:r>
            <a:r>
              <a:rPr lang="en-US" altLang="en-US" sz="1400" dirty="0">
                <a:ea typeface="ＭＳ Ｐゴシック" charset="-128"/>
              </a:rPr>
              <a:t> burst – </a:t>
            </a:r>
            <a:r>
              <a:rPr lang="en-US" altLang="en-US" sz="1400" dirty="0" err="1">
                <a:ea typeface="ＭＳ Ｐゴシック" charset="-128"/>
              </a:rPr>
              <a:t>ie</a:t>
            </a:r>
            <a:r>
              <a:rPr lang="en-US" altLang="en-US" sz="1400" dirty="0">
                <a:ea typeface="ＭＳ Ｐゴシック" charset="-128"/>
              </a:rPr>
              <a:t> human v other metazoans is dominated (~80%) by retro-duplication ~40 MYA (</a:t>
            </a:r>
            <a:r>
              <a:rPr lang="en-US" altLang="en-US" sz="1400" dirty="0" err="1">
                <a:ea typeface="ＭＳ Ｐゴシック" charset="-128"/>
              </a:rPr>
              <a:t>Ribo</a:t>
            </a:r>
            <a:r>
              <a:rPr lang="en-US" altLang="en-US" sz="1400" dirty="0">
                <a:ea typeface="ＭＳ Ｐゴシック" charset="-128"/>
              </a:rPr>
              <a:t>. Proteins). </a:t>
            </a:r>
            <a:endParaRPr lang="en-US" altLang="en-US" sz="1400" dirty="0" smtClean="0">
              <a:ea typeface="ＭＳ Ｐゴシック" charset="-128"/>
            </a:endParaRPr>
          </a:p>
          <a:p>
            <a:pPr lvl="1"/>
            <a:r>
              <a:rPr lang="en-US" altLang="en-US" sz="1400" dirty="0">
                <a:ea typeface="ＭＳ Ｐゴシック" charset="-128"/>
              </a:rPr>
              <a:t>Many Pseudogenes with Low Levels of Biochemical Activity</a:t>
            </a:r>
          </a:p>
          <a:p>
            <a:pPr lvl="2"/>
            <a:r>
              <a:rPr lang="en-US" altLang="en-US" sz="1000" dirty="0" smtClean="0">
                <a:ea typeface="ＭＳ Ｐゴシック" charset="-128"/>
              </a:rPr>
              <a:t>~</a:t>
            </a:r>
            <a:r>
              <a:rPr lang="en-US" altLang="en-US" sz="1000" dirty="0">
                <a:ea typeface="ＭＳ Ｐゴシック" charset="-128"/>
              </a:rPr>
              <a:t>15% transcribed &amp; </a:t>
            </a:r>
            <a:r>
              <a:rPr lang="en-US" altLang="en-US" sz="1000" dirty="0" smtClean="0">
                <a:ea typeface="ＭＳ Ｐゴシック" charset="-128"/>
              </a:rPr>
              <a:t>80</a:t>
            </a:r>
            <a:r>
              <a:rPr lang="en-US" altLang="en-US" sz="1000" dirty="0">
                <a:ea typeface="ＭＳ Ｐゴシック" charset="-128"/>
              </a:rPr>
              <a:t>% w/ some </a:t>
            </a:r>
            <a:r>
              <a:rPr lang="en-US" altLang="en-US" sz="1000" dirty="0" smtClean="0">
                <a:ea typeface="ＭＳ Ｐゴシック" charset="-128"/>
              </a:rPr>
              <a:t>activity</a:t>
            </a:r>
          </a:p>
          <a:p>
            <a:r>
              <a:rPr lang="en-US" altLang="en-US" sz="1400" dirty="0">
                <a:ea typeface="ＭＳ Ｐゴシック" charset="-128"/>
              </a:rPr>
              <a:t>Value of </a:t>
            </a:r>
            <a:r>
              <a:rPr lang="en-US" altLang="en-US" sz="1400" b="1" dirty="0">
                <a:ea typeface="ＭＳ Ｐゴシック" charset="-128"/>
              </a:rPr>
              <a:t>publication patterns generated by the consortium</a:t>
            </a:r>
          </a:p>
          <a:p>
            <a:pPr lvl="1"/>
            <a:r>
              <a:rPr lang="en-US" altLang="en-US" sz="1400" dirty="0">
                <a:ea typeface="ＭＳ Ｐゴシック" charset="-128"/>
              </a:rPr>
              <a:t>Co-authorship network statistics relate to publication rollouts &amp; show gradual adoption by a diverse community</a:t>
            </a:r>
          </a:p>
          <a:p>
            <a:pPr lvl="1"/>
            <a:r>
              <a:rPr lang="en-US" altLang="en-US" sz="1400" dirty="0">
                <a:ea typeface="ＭＳ Ｐゴシック" charset="-128"/>
              </a:rPr>
              <a:t>Key role of brokers in data dissemination</a:t>
            </a: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p:txBody>
      </p:sp>
    </p:spTree>
    <p:extLst>
      <p:ext uri="{BB962C8B-B14F-4D97-AF65-F5344CB8AC3E}">
        <p14:creationId xmlns:p14="http://schemas.microsoft.com/office/powerpoint/2010/main" val="586606005"/>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0.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1.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12.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13.xml><?xml version="1.0" encoding="utf-8"?>
<p:tagLst xmlns:a="http://schemas.openxmlformats.org/drawingml/2006/main" xmlns:r="http://schemas.openxmlformats.org/officeDocument/2006/relationships" xmlns:p="http://schemas.openxmlformats.org/presentationml/2006/main">
  <p:tag name="TIMING" val="|9.6"/>
</p:tagLst>
</file>

<file path=ppt/tags/tag14.xml><?xml version="1.0" encoding="utf-8"?>
<p:tagLst xmlns:a="http://schemas.openxmlformats.org/drawingml/2006/main" xmlns:r="http://schemas.openxmlformats.org/officeDocument/2006/relationships" xmlns:p="http://schemas.openxmlformats.org/presentationml/2006/main">
  <p:tag name="TIMING" val="|9.6"/>
</p:tagLst>
</file>

<file path=ppt/tags/tag15.xml><?xml version="1.0" encoding="utf-8"?>
<p:tagLst xmlns:a="http://schemas.openxmlformats.org/drawingml/2006/main" xmlns:r="http://schemas.openxmlformats.org/officeDocument/2006/relationships" xmlns:p="http://schemas.openxmlformats.org/presentationml/2006/main">
  <p:tag name="TIMING" val="|7.4"/>
</p:tagLst>
</file>

<file path=ppt/tags/tag16.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17.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18.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1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20.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4.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25.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26.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27.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28.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2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3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6.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37.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3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40.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4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50.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51.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52.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53.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54.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55.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5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6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6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6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6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6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6.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67.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6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0.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1.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2.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9.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8.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80.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9.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heme/theme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126498</TotalTime>
  <Words>6671</Words>
  <Application>Microsoft Macintosh PowerPoint</Application>
  <PresentationFormat>Letter Paper (8.5x11 in)</PresentationFormat>
  <Paragraphs>1280</Paragraphs>
  <Slides>84</Slides>
  <Notes>37</Notes>
  <HiddenSlides>0</HiddenSlides>
  <MMClips>0</MMClips>
  <ScaleCrop>false</ScaleCrop>
  <HeadingPairs>
    <vt:vector size="8" baseType="variant">
      <vt:variant>
        <vt:lpstr>Fonts Used</vt:lpstr>
      </vt:variant>
      <vt:variant>
        <vt:i4>15</vt:i4>
      </vt:variant>
      <vt:variant>
        <vt:lpstr>Theme</vt:lpstr>
      </vt:variant>
      <vt:variant>
        <vt:i4>6</vt:i4>
      </vt:variant>
      <vt:variant>
        <vt:lpstr>Embedded OLE Servers</vt:lpstr>
      </vt:variant>
      <vt:variant>
        <vt:i4>1</vt:i4>
      </vt:variant>
      <vt:variant>
        <vt:lpstr>Slide Titles</vt:lpstr>
      </vt:variant>
      <vt:variant>
        <vt:i4>84</vt:i4>
      </vt:variant>
    </vt:vector>
  </HeadingPairs>
  <TitlesOfParts>
    <vt:vector size="106" baseType="lpstr">
      <vt:lpstr>Arial</vt:lpstr>
      <vt:lpstr>Aril</vt:lpstr>
      <vt:lpstr>Calibri</vt:lpstr>
      <vt:lpstr>Cambria Math</vt:lpstr>
      <vt:lpstr>Courier New</vt:lpstr>
      <vt:lpstr>Georgia</vt:lpstr>
      <vt:lpstr>Helvetica</vt:lpstr>
      <vt:lpstr>Helvetica BOLD</vt:lpstr>
      <vt:lpstr>Helvetica Neue</vt:lpstr>
      <vt:lpstr>Lucida Grande</vt:lpstr>
      <vt:lpstr>ＭＳ Ｐゴシック</vt:lpstr>
      <vt:lpstr>Symbol</vt:lpstr>
      <vt:lpstr>Times New Roman</vt:lpstr>
      <vt:lpstr>宋体</vt:lpstr>
      <vt:lpstr>新細明體</vt:lpstr>
      <vt:lpstr>7_template</vt:lpstr>
      <vt:lpstr>4_Office Theme</vt:lpstr>
      <vt:lpstr>34_Default Design</vt:lpstr>
      <vt:lpstr>Basic-template-i0jhhsb-20160605</vt:lpstr>
      <vt:lpstr>Outline-Style-20160605</vt:lpstr>
      <vt:lpstr>1_Basic-template-i0jhhsb-20160605</vt:lpstr>
      <vt:lpstr>Equation</vt:lpstr>
      <vt:lpstr>Genomics:   Comparing Diverse Transcriptomes to Determine Deeply Conserved Aspects of Gene Expression</vt:lpstr>
      <vt:lpstr>How might we annotate a human text?</vt:lpstr>
      <vt:lpstr>Non-coding Annotations: Overview</vt:lpstr>
      <vt:lpstr>Comparative ENCODE Functional Genomics Resource (EncodeProject.org/comparative)</vt:lpstr>
      <vt:lpstr>Time-course gene expression data of  worm &amp; fly development</vt:lpstr>
      <vt:lpstr>PowerPoint Presentation</vt:lpstr>
      <vt:lpstr>PowerPoint Presentation</vt:lpstr>
      <vt:lpstr>PowerPoint Presentation</vt:lpstr>
      <vt:lpstr>Comparing Diverse Transcriptomes to Determine Deeply Conserved Aspects of Gene Expression</vt:lpstr>
      <vt:lpstr>Comparing Diverse Transcriptomes to Determine Deeply Conserved Aspects of Gene Expression</vt:lpstr>
      <vt:lpstr>Expression clustering:  revisiting an ancient problem</vt:lpstr>
      <vt:lpstr>Expression clustering:  revisiting an ancient problem</vt:lpstr>
      <vt:lpstr>Network modularity</vt:lpstr>
      <vt:lpstr>Network modularity</vt:lpstr>
      <vt:lpstr>Network modularity</vt:lpstr>
      <vt:lpstr>A toy example [orthoclust]</vt:lpstr>
      <vt:lpstr>A toy example [orthoclust]</vt:lpstr>
      <vt:lpstr>Cross-species clusters for  worm and fly</vt:lpstr>
      <vt:lpstr>More conserved modules</vt:lpstr>
      <vt:lpstr>Separation of modules in terms of GO</vt:lpstr>
      <vt:lpstr>Application for more than 2 species</vt:lpstr>
      <vt:lpstr>ncRNAs associated with modules</vt:lpstr>
      <vt:lpstr>Conserved modules exhibit canonical hourglass behavior</vt:lpstr>
      <vt:lpstr>Hourglass Behavior</vt:lpstr>
      <vt:lpstr>Alignment of Developmental Time-Course</vt:lpstr>
      <vt:lpstr>Alignment of Developmental Time-Course</vt:lpstr>
      <vt:lpstr>Conserved gene regulatory networks between worm and fly?</vt:lpstr>
      <vt:lpstr>Comparing Diverse Transcriptomes to Determine Deeply Conserved Aspects of Gene Expression</vt:lpstr>
      <vt:lpstr>Internal &amp; external  gene regulatory networks</vt:lpstr>
      <vt:lpstr>State-space model for internal  and external gene regulatory networks</vt:lpstr>
      <vt:lpstr>Decomposition of internal and external-related dynamic components</vt:lpstr>
      <vt:lpstr>Effective state space model for meta-genes</vt:lpstr>
      <vt:lpstr>Canonical temporal expression trajectories from effective state space model</vt:lpstr>
      <vt:lpstr>Are gene regulations among orthologs conserved across species?</vt:lpstr>
      <vt:lpstr>Are there any conserved regulatory networks between worm and fly during embryonic development?</vt:lpstr>
      <vt:lpstr>Flowchart</vt:lpstr>
      <vt:lpstr>PowerPoint Presentation</vt:lpstr>
      <vt:lpstr>Projection back to gene space to get gene coefficients on iPDPs</vt:lpstr>
      <vt:lpstr>Orthologs have correlated iPDP coefficients</vt:lpstr>
      <vt:lpstr>PowerPoint Presentation</vt:lpstr>
      <vt:lpstr>Breast cancer cell cycle under hormonal stimulation</vt:lpstr>
      <vt:lpstr>Comparing Diverse Transcriptomes to Determine Deeply Conserved Aspects of Gene Expression</vt:lpstr>
      <vt:lpstr>Protein-coding gene counts in worm, fly &amp; human have stabilized &amp; have remained fairly constant</vt:lpstr>
      <vt:lpstr>Discovering Transcriptionally Active Regions (novel RNA contigs)</vt:lpstr>
      <vt:lpstr>Uniform Annotation of non-coding Elements</vt:lpstr>
      <vt:lpstr>Annotated ncRNAs</vt:lpstr>
      <vt:lpstr>&amp; Non-Canonical Transcription</vt:lpstr>
      <vt:lpstr>IncRNA:  Machine-learning Identification of many candidate ncRNAs through evidence integration</vt:lpstr>
      <vt:lpstr>TAR Characterization</vt:lpstr>
      <vt:lpstr>Comparing Diverse Transcriptomes to Determine Deeply Conserved Aspects of Gene Expression</vt:lpstr>
      <vt:lpstr>Pseudogenes are among the most interesting intergenic elements</vt:lpstr>
      <vt:lpstr>Identifiable Features of a Pseudogene (yRPL21)</vt:lpstr>
      <vt:lpstr>Two Major Genomic Remodeling Processes Give Rise to Distinct Types of Pseudogenes</vt:lpstr>
      <vt:lpstr>Genome-wide Annotation of Pseudogenes</vt:lpstr>
      <vt:lpstr>EX: Number of pseudogenes for each glycolytic enzyme</vt:lpstr>
      <vt:lpstr>EX: Number of pseudogenes for each glycolytic enzyme</vt:lpstr>
      <vt:lpstr>PowerPoint Presentation</vt:lpstr>
      <vt:lpstr>Annotation of Human Pseudogenes in Comparison to those in other Model Organisms</vt:lpstr>
      <vt:lpstr>Evolution</vt:lpstr>
      <vt:lpstr>Great divergence in pseudogenes in terms of Orthologs &amp; Paralogs</vt:lpstr>
      <vt:lpstr>Divergence but  More interpretable Patterns in terms of Families</vt:lpstr>
      <vt:lpstr>Examples &amp; speculation on the function of pseudogene ncRNAs:  Regulating their parents</vt:lpstr>
      <vt:lpstr>Pseudogene Transcription:  interesting but tricky to ascertain</vt:lpstr>
      <vt:lpstr>Pseudogene Activity</vt:lpstr>
      <vt:lpstr>Comparing Diverse Transcriptomes to Determine Deeply Conserved Aspects of Gene Expression</vt:lpstr>
      <vt:lpstr>PowerPoint Presentation</vt:lpstr>
      <vt:lpstr>PowerPoint Presentation</vt:lpstr>
      <vt:lpstr>PowerPoint Presentation</vt:lpstr>
      <vt:lpstr>PowerPoint Presentation</vt:lpstr>
      <vt:lpstr>PowerPoint Presentation</vt:lpstr>
      <vt:lpstr>With help of M Pazin at NHGRI, identified: 702 community papers that used ENCODE data but were not supported by ENCODE funding &amp;  558 consortium papers supported by ENCODE funding  (https://www.encodeproject.org/search/?type=Publication for up-to-date query)   Then identified 1,786 ENCODE members &amp; 8,263 non-members .</vt:lpstr>
      <vt:lpstr>Co-authorship Network of ENCODE members  &amp; Data Users</vt:lpstr>
      <vt:lpstr>Co-authorship Network of ENCODE members  &amp; Data Users</vt:lpstr>
      <vt:lpstr>Co-authorship Network of ENCODE members  &amp; Data Users</vt:lpstr>
      <vt:lpstr>Dynamics of co-authorship network</vt:lpstr>
      <vt:lpstr>Dynamics of co-authorship network</vt:lpstr>
      <vt:lpstr>Dynamics of co-authorship network</vt:lpstr>
      <vt:lpstr>Similar findings in terms of slow growth trends &amp; broker scientists in the modENCODE consortium as for ENCODE</vt:lpstr>
      <vt:lpstr>Comparing Diverse Transcriptomes to Determine Deeply Conserved Aspects of Gene Expression</vt:lpstr>
      <vt:lpstr>Comparing Diverse Transcriptomes to Determine Deeply Conserved Aspects of Gene Expression</vt:lpstr>
      <vt:lpstr>Acknowledgements</vt:lpstr>
      <vt:lpstr>PowerPoint Presentation</vt:lpstr>
      <vt:lpstr>Extra</vt:lpstr>
      <vt:lpstr>Info about content in this slide pack</vt:lpstr>
    </vt:vector>
  </TitlesOfParts>
  <Company>Yale</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1969</cp:revision>
  <cp:lastPrinted>2014-08-18T04:29:34Z</cp:lastPrinted>
  <dcterms:created xsi:type="dcterms:W3CDTF">2010-09-06T09:08:38Z</dcterms:created>
  <dcterms:modified xsi:type="dcterms:W3CDTF">2016-12-14T02:47:13Z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