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505922" r:id="rId1"/>
    <p:sldMasterId id="2147527445" r:id="rId2"/>
    <p:sldMasterId id="2147527559" r:id="rId3"/>
    <p:sldMasterId id="2147527566" r:id="rId4"/>
  </p:sldMasterIdLst>
  <p:notesMasterIdLst>
    <p:notesMasterId r:id="rId14"/>
  </p:notesMasterIdLst>
  <p:handoutMasterIdLst>
    <p:handoutMasterId r:id="rId15"/>
  </p:handoutMasterIdLst>
  <p:sldIdLst>
    <p:sldId id="6069" r:id="rId5"/>
    <p:sldId id="5643" r:id="rId6"/>
    <p:sldId id="5836" r:id="rId7"/>
    <p:sldId id="6034" r:id="rId8"/>
    <p:sldId id="6035" r:id="rId9"/>
    <p:sldId id="5648" r:id="rId10"/>
    <p:sldId id="5649" r:id="rId11"/>
    <p:sldId id="5650" r:id="rId12"/>
    <p:sldId id="6070" r:id="rId13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3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400"/>
    <a:srgbClr val="68360F"/>
    <a:srgbClr val="20FF37"/>
    <a:srgbClr val="257FD7"/>
    <a:srgbClr val="FFEA08"/>
    <a:srgbClr val="FF7413"/>
    <a:srgbClr val="FFC5AD"/>
    <a:srgbClr val="4BAB50"/>
    <a:srgbClr val="0033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73" autoAdjust="0"/>
    <p:restoredTop sz="50000" autoAdjust="0"/>
  </p:normalViewPr>
  <p:slideViewPr>
    <p:cSldViewPr snapToGrid="0">
      <p:cViewPr>
        <p:scale>
          <a:sx n="109" d="100"/>
          <a:sy n="109" d="100"/>
        </p:scale>
        <p:origin x="2296" y="576"/>
      </p:cViewPr>
      <p:guideLst>
        <p:guide orient="horz" pos="2383"/>
        <p:guide pos="2881"/>
      </p:guideLst>
    </p:cSldViewPr>
  </p:slideViewPr>
  <p:outlineViewPr>
    <p:cViewPr>
      <p:scale>
        <a:sx n="33" d="100"/>
        <a:sy n="33" d="100"/>
      </p:scale>
      <p:origin x="0" y="33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2504"/>
    </p:cViewPr>
  </p:sorterViewPr>
  <p:notesViewPr>
    <p:cSldViewPr snapToGrid="0">
      <p:cViewPr varScale="1">
        <p:scale>
          <a:sx n="83" d="100"/>
          <a:sy n="83" d="100"/>
        </p:scale>
        <p:origin x="-2238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t" anchorCtr="0" compatLnSpc="1">
            <a:prstTxWarp prst="textNoShape">
              <a:avLst/>
            </a:prstTxWarp>
          </a:bodyPr>
          <a:lstStyle>
            <a:lvl1pPr defTabSz="1023938" eaLnBrk="0" hangingPunct="0">
              <a:defRPr sz="14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t" anchorCtr="0" compatLnSpc="1">
            <a:prstTxWarp prst="textNoShape">
              <a:avLst/>
            </a:prstTxWarp>
          </a:bodyPr>
          <a:lstStyle>
            <a:lvl1pPr algn="r" defTabSz="1023938" eaLnBrk="0" hangingPunct="0">
              <a:defRPr sz="14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b" anchorCtr="0" compatLnSpc="1">
            <a:prstTxWarp prst="textNoShape">
              <a:avLst/>
            </a:prstTxWarp>
          </a:bodyPr>
          <a:lstStyle>
            <a:lvl1pPr defTabSz="1023938" eaLnBrk="0" hangingPunct="0">
              <a:defRPr sz="14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b" anchorCtr="0" compatLnSpc="1">
            <a:prstTxWarp prst="textNoShape">
              <a:avLst/>
            </a:prstTxWarp>
          </a:bodyPr>
          <a:lstStyle>
            <a:lvl1pPr algn="r" defTabSz="1023938" eaLnBrk="0" hangingPunct="0">
              <a:defRPr sz="1400" b="0"/>
            </a:lvl1pPr>
          </a:lstStyle>
          <a:p>
            <a:pPr>
              <a:defRPr/>
            </a:pPr>
            <a:fld id="{67200F20-CDF5-C541-A52C-C75475379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49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t" anchorCtr="0" compatLnSpc="1">
            <a:prstTxWarp prst="textNoShape">
              <a:avLst/>
            </a:prstTxWarp>
          </a:bodyPr>
          <a:lstStyle>
            <a:lvl1pPr defTabSz="1023938" eaLnBrk="0" hangingPunct="0">
              <a:defRPr sz="14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t" anchorCtr="0" compatLnSpc="1">
            <a:prstTxWarp prst="textNoShape">
              <a:avLst/>
            </a:prstTxWarp>
          </a:bodyPr>
          <a:lstStyle>
            <a:lvl1pPr algn="r" defTabSz="1023938" eaLnBrk="0" hangingPunct="0">
              <a:defRPr sz="14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6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2475"/>
            <a:ext cx="5360987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b" anchorCtr="0" compatLnSpc="1">
            <a:prstTxWarp prst="textNoShape">
              <a:avLst/>
            </a:prstTxWarp>
          </a:bodyPr>
          <a:lstStyle>
            <a:lvl1pPr defTabSz="1023938" eaLnBrk="0" hangingPunct="0">
              <a:defRPr sz="14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b" anchorCtr="0" compatLnSpc="1">
            <a:prstTxWarp prst="textNoShape">
              <a:avLst/>
            </a:prstTxWarp>
          </a:bodyPr>
          <a:lstStyle>
            <a:lvl1pPr algn="r" defTabSz="1023938" eaLnBrk="0" hangingPunct="0">
              <a:defRPr sz="1400" b="0"/>
            </a:lvl1pPr>
          </a:lstStyle>
          <a:p>
            <a:pPr>
              <a:defRPr/>
            </a:pPr>
            <a:fld id="{0100BF89-F62E-4F4D-A171-8DD56B98F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68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hape 6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8" name="Shape 6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45" tIns="96645" rIns="96645" bIns="9664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4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CFAE602-52C5-1945-BD27-751705EA2A12}" type="slidenum">
              <a:rPr lang="en-US" altLang="en-US">
                <a:solidFill>
                  <a:srgbClr val="000000"/>
                </a:solidFill>
                <a:latin typeface="Calibri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8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571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26586"/>
            <a:ext cx="3810000" cy="5403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3492"/>
            <a:ext cx="3810000" cy="5416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618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3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3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237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798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549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5617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7485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910" indent="0" algn="ctr">
              <a:buNone/>
              <a:defRPr/>
            </a:lvl2pPr>
            <a:lvl3pPr marL="913822" indent="0" algn="ctr">
              <a:buNone/>
              <a:defRPr/>
            </a:lvl3pPr>
            <a:lvl4pPr marL="1370734" indent="0" algn="ctr">
              <a:buNone/>
              <a:defRPr/>
            </a:lvl4pPr>
            <a:lvl5pPr marL="1827644" indent="0" algn="ctr">
              <a:buNone/>
              <a:defRPr/>
            </a:lvl5pPr>
            <a:lvl6pPr marL="2284557" indent="0" algn="ctr">
              <a:buNone/>
              <a:defRPr/>
            </a:lvl6pPr>
            <a:lvl7pPr marL="2741467" indent="0" algn="ctr">
              <a:buNone/>
              <a:defRPr/>
            </a:lvl7pPr>
            <a:lvl8pPr marL="3198377" indent="0" algn="ctr">
              <a:buNone/>
              <a:defRPr/>
            </a:lvl8pPr>
            <a:lvl9pPr marL="365528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62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590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881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tags" Target="../tags/tag1.xml"/><Relationship Id="rId5" Type="http://schemas.openxmlformats.org/officeDocument/2006/relationships/tags" Target="../tags/tag2.xml"/><Relationship Id="rId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6" Type="http://schemas.openxmlformats.org/officeDocument/2006/relationships/tags" Target="../tags/tag4.xml"/><Relationship Id="rId7" Type="http://schemas.openxmlformats.org/officeDocument/2006/relationships/tags" Target="../tags/tag5.xml"/><Relationship Id="rId8" Type="http://schemas.openxmlformats.org/officeDocument/2006/relationships/tags" Target="../tags/tag6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3.xml"/><Relationship Id="rId5" Type="http://schemas.openxmlformats.org/officeDocument/2006/relationships/tags" Target="../tags/tag7.xml"/><Relationship Id="rId6" Type="http://schemas.openxmlformats.org/officeDocument/2006/relationships/tags" Target="../tags/tag8.xml"/><Relationship Id="rId7" Type="http://schemas.openxmlformats.org/officeDocument/2006/relationships/tags" Target="../tags/tag9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6" tIns="46004" rIns="92006" bIns="46004"/>
          <a:lstStyle/>
          <a:p>
            <a:pPr defTabSz="910659" eaLnBrk="0" hangingPunct="0">
              <a:defRPr/>
            </a:pPr>
            <a:fld id="{175D2F9F-18C8-A447-B5E5-43EF653B27F1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pPr defTabSz="910659" eaLnBrk="0" hangingPunct="0">
                <a:defRPr/>
              </a:pPr>
              <a:t>‹#›</a:t>
            </a:fld>
            <a:r>
              <a:rPr lang="en-US" sz="1800">
                <a:solidFill>
                  <a:srgbClr val="808080"/>
                </a:solidFill>
              </a:rPr>
              <a:t> - </a:t>
            </a:r>
            <a:r>
              <a:rPr lang="en-US" sz="1000">
                <a:solidFill>
                  <a:srgbClr val="969696"/>
                </a:solidFill>
              </a:rPr>
              <a:t>Lectures.GersteinLab.org</a:t>
            </a:r>
            <a:endParaRPr lang="en-US" sz="3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6691" r:id="rId1"/>
    <p:sldLayoutId id="2147526693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910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822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73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64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3838" indent="-223838" algn="l" defTabSz="90805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8050" indent="-222250" algn="l" defTabSz="9080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3838" algn="l" defTabSz="90805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2450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3011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92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83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744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2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7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89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Se2_default_3_cbb752_11apr10con2_default_3_cbb752_11apr10d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defTabSz="912813" eaLnBrk="0" hangingPunct="0">
              <a:defRPr/>
            </a:pPr>
            <a:fld id="{37E6C2D4-94A1-0040-81D8-C8061C68EF33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13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608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7447" r:id="rId1"/>
    <p:sldLayoutId id="2147527449" r:id="rId2"/>
    <p:sldLayoutId id="2147527452" r:id="rId3"/>
    <p:sldLayoutId id="2147527453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06" tIns="46004" rIns="92006" bIns="46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06" tIns="46004" rIns="92006" bIns="46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7319170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6" tIns="46004" rIns="92006" bIns="46004"/>
          <a:lstStyle>
            <a:lvl1pPr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hangingPunct="0"/>
            <a:fld id="{41641D8F-FA0A-C44D-A59E-B37C9BB6BE2E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  <a:cs typeface=""/>
              </a:rPr>
              <a:pPr eaLnBrk="0" hangingPunct="0"/>
              <a:t>‹#›</a:t>
            </a:fld>
            <a:r>
              <a:rPr lang="en-US" altLang="en-US" sz="2400" smtClean="0">
                <a:solidFill>
                  <a:srgbClr val="808080"/>
                </a:solidFill>
                <a:cs typeface=""/>
              </a:rPr>
              <a:t> - </a:t>
            </a:r>
            <a:r>
              <a:rPr lang="en-US" altLang="en-US" sz="1000" smtClean="0">
                <a:solidFill>
                  <a:srgbClr val="969696"/>
                </a:solidFill>
                <a:cs typeface=""/>
              </a:rPr>
              <a:t>Lectures.GersteinLab.org</a:t>
            </a:r>
            <a:endParaRPr lang="en-US" altLang="en-US" sz="300" b="0" smtClean="0">
              <a:solidFill>
                <a:srgbClr val="000000"/>
              </a:solidFill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546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7562" r:id="rId1"/>
    <p:sldLayoutId id="2147527568" r:id="rId2"/>
    <p:sldLayoutId id="2147527569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910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822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73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64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3838" indent="-223838" algn="l" defTabSz="90805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8050" indent="-222250" algn="l" defTabSz="9080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3838" algn="l" defTabSz="90805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2450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3011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92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83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744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2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7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89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3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2715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Se2_default_3_cbb752_11apr10con2_default_3_cbb752_11apr10d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202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7567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bg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bg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ctrTitle"/>
          </p:nvPr>
        </p:nvSpPr>
        <p:spPr>
          <a:xfrm>
            <a:off x="533174" y="1108211"/>
            <a:ext cx="2841625" cy="1833108"/>
          </a:xfrm>
        </p:spPr>
        <p:txBody>
          <a:bodyPr/>
          <a:lstStyle/>
          <a:p>
            <a:r>
              <a:rPr lang="en-US" altLang="en-US" sz="1400" b="0" dirty="0" smtClean="0">
                <a:solidFill>
                  <a:schemeClr val="tx1"/>
                </a:solidFill>
              </a:rPr>
              <a:t>Genomics: </a:t>
            </a:r>
            <a:br>
              <a:rPr lang="en-US" altLang="en-US" sz="1400" b="0" dirty="0" smtClean="0">
                <a:solidFill>
                  <a:schemeClr val="tx1"/>
                </a:solidFill>
              </a:rPr>
            </a:br>
            <a:r>
              <a:rPr lang="en-US" altLang="en-US" sz="1400" b="0" dirty="0" smtClean="0">
                <a:solidFill>
                  <a:schemeClr val="tx1"/>
                </a:solidFill>
              </a:rPr>
              <a:t/>
            </a:r>
            <a:br>
              <a:rPr lang="en-US" altLang="en-US" sz="1400" b="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Comparing Diverse Transcriptomes to Determine Deeply Conserved Aspects of Gene Expression</a:t>
            </a:r>
            <a:endParaRPr lang="en-US" altLang="en-US" sz="24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9219" name="Subtitle 4"/>
          <p:cNvSpPr>
            <a:spLocks noGrp="1"/>
          </p:cNvSpPr>
          <p:nvPr>
            <p:ph type="subTitle" idx="1"/>
          </p:nvPr>
        </p:nvSpPr>
        <p:spPr>
          <a:xfrm>
            <a:off x="406174" y="4325075"/>
            <a:ext cx="3095625" cy="1752600"/>
          </a:xfrm>
        </p:spPr>
        <p:txBody>
          <a:bodyPr/>
          <a:lstStyle/>
          <a:p>
            <a:r>
              <a:rPr lang="en-US" altLang="en-US" sz="1400" b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Mark Gerstein</a:t>
            </a:r>
          </a:p>
          <a:p>
            <a:r>
              <a:rPr lang="en-US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Yale</a:t>
            </a:r>
          </a:p>
          <a:p>
            <a:endParaRPr lang="en-US" altLang="en-US" sz="1400" b="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</a:endParaRPr>
          </a:p>
          <a:p>
            <a:r>
              <a:rPr lang="en-US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Slides freely downloadable from </a:t>
            </a:r>
            <a:br>
              <a:rPr lang="en-US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</a:br>
            <a:r>
              <a:rPr lang="en-US" alt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Lectures.GersteinLab.org</a:t>
            </a:r>
            <a:endParaRPr lang="en-US" altLang="en-US" sz="1400" b="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</a:endParaRPr>
          </a:p>
          <a:p>
            <a:r>
              <a:rPr lang="en-US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&amp; “</a:t>
            </a:r>
            <a:r>
              <a:rPr lang="en-US" altLang="ja-JP" sz="1400" b="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tweetable</a:t>
            </a:r>
            <a:r>
              <a:rPr lang="en-US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”</a:t>
            </a:r>
            <a:r>
              <a:rPr lang="en-US" altLang="ja-JP" sz="1400" b="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 </a:t>
            </a:r>
          </a:p>
          <a:p>
            <a:r>
              <a:rPr lang="en-US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(via @</a:t>
            </a:r>
            <a:r>
              <a:rPr lang="en-US" altLang="en-U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markgerstein</a:t>
            </a:r>
            <a:r>
              <a:rPr lang="en-US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).</a:t>
            </a:r>
          </a:p>
          <a:p>
            <a:r>
              <a:rPr lang="en-US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 </a:t>
            </a:r>
            <a:br>
              <a:rPr lang="en-US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</a:br>
            <a:r>
              <a:rPr lang="en-US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-128"/>
              </a:rPr>
              <a:t>See last slide for more info.</a:t>
            </a:r>
          </a:p>
          <a:p>
            <a:endParaRPr lang="en-US" altLang="en-US" sz="1400" b="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615" y="-52251"/>
            <a:ext cx="5448159" cy="69625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311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842375" y="274638"/>
            <a:ext cx="965654" cy="676841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125" y="15875"/>
            <a:ext cx="2881313" cy="1463675"/>
          </a:xfrm>
        </p:spPr>
        <p:txBody>
          <a:bodyPr/>
          <a:lstStyle/>
          <a:p>
            <a:pPr algn="l" eaLnBrk="1" hangingPunct="1"/>
            <a:r>
              <a:rPr lang="en-US" sz="200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How might we annotate a human text?</a:t>
            </a:r>
            <a:endParaRPr lang="en-US" sz="280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7857" name="Content Placeholder 6" descr="semicolon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76" r="-20476"/>
          <a:stretch>
            <a:fillRect/>
          </a:stretch>
        </p:blipFill>
        <p:spPr>
          <a:xfrm>
            <a:off x="-549275" y="274638"/>
            <a:ext cx="11279188" cy="6202362"/>
          </a:xfrm>
        </p:spPr>
      </p:pic>
      <p:cxnSp>
        <p:nvCxnSpPr>
          <p:cNvPr id="35" name="Straight Connector 34"/>
          <p:cNvCxnSpPr/>
          <p:nvPr/>
        </p:nvCxnSpPr>
        <p:spPr>
          <a:xfrm rot="5400000">
            <a:off x="-1019968" y="2732881"/>
            <a:ext cx="2801938" cy="3175"/>
          </a:xfrm>
          <a:prstGeom prst="line">
            <a:avLst/>
          </a:prstGeom>
          <a:ln>
            <a:solidFill>
              <a:srgbClr val="0000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7859" name="Group 23"/>
          <p:cNvGrpSpPr>
            <a:grpSpLocks/>
          </p:cNvGrpSpPr>
          <p:nvPr/>
        </p:nvGrpSpPr>
        <p:grpSpPr bwMode="auto">
          <a:xfrm>
            <a:off x="1390650" y="320675"/>
            <a:ext cx="7616825" cy="6292850"/>
            <a:chOff x="1295400" y="182880"/>
            <a:chExt cx="7616951" cy="6294120"/>
          </a:xfrm>
        </p:grpSpPr>
        <p:grpSp>
          <p:nvGrpSpPr>
            <p:cNvPr id="377869" name="Group 18"/>
            <p:cNvGrpSpPr>
              <a:grpSpLocks/>
            </p:cNvGrpSpPr>
            <p:nvPr/>
          </p:nvGrpSpPr>
          <p:grpSpPr bwMode="auto">
            <a:xfrm>
              <a:off x="1295400" y="182880"/>
              <a:ext cx="7616951" cy="6294120"/>
              <a:chOff x="1295400" y="182880"/>
              <a:chExt cx="7616951" cy="6294120"/>
            </a:xfrm>
          </p:grpSpPr>
          <p:grpSp>
            <p:nvGrpSpPr>
              <p:cNvPr id="377874" name="Group 14"/>
              <p:cNvGrpSpPr>
                <a:grpSpLocks/>
              </p:cNvGrpSpPr>
              <p:nvPr/>
            </p:nvGrpSpPr>
            <p:grpSpPr bwMode="auto">
              <a:xfrm>
                <a:off x="1295400" y="182880"/>
                <a:ext cx="7616951" cy="6294120"/>
                <a:chOff x="626453" y="182880"/>
                <a:chExt cx="7616951" cy="6294120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626453" y="1286416"/>
                  <a:ext cx="2514642" cy="1436977"/>
                </a:xfrm>
                <a:prstGeom prst="rect">
                  <a:avLst/>
                </a:prstGeom>
                <a:solidFill>
                  <a:srgbClr val="008000">
                    <a:alpha val="44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Arial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272860" y="1637323"/>
                  <a:ext cx="2247937" cy="1710083"/>
                </a:xfrm>
                <a:prstGeom prst="rect">
                  <a:avLst/>
                </a:prstGeom>
                <a:solidFill>
                  <a:srgbClr val="FFFF00">
                    <a:alpha val="4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Arial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742626" y="182880"/>
                  <a:ext cx="3352855" cy="622426"/>
                </a:xfrm>
                <a:prstGeom prst="rect">
                  <a:avLst/>
                </a:prstGeom>
                <a:solidFill>
                  <a:schemeClr val="accent2">
                    <a:alpha val="38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Arial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3809444" y="951385"/>
                  <a:ext cx="1219220" cy="295335"/>
                </a:xfrm>
                <a:prstGeom prst="rect">
                  <a:avLst/>
                </a:prstGeom>
                <a:solidFill>
                  <a:srgbClr val="FF0000">
                    <a:alpha val="3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Arial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  <p:sp>
              <p:nvSpPr>
                <p:cNvPr id="13" name="L-Shape 12"/>
                <p:cNvSpPr/>
                <p:nvPr/>
              </p:nvSpPr>
              <p:spPr>
                <a:xfrm rot="16200000">
                  <a:off x="3181112" y="1414707"/>
                  <a:ext cx="5022275" cy="5102309"/>
                </a:xfrm>
                <a:prstGeom prst="corner">
                  <a:avLst>
                    <a:gd name="adj1" fmla="val 52305"/>
                    <a:gd name="adj2" fmla="val 56490"/>
                  </a:avLst>
                </a:prstGeom>
                <a:solidFill>
                  <a:schemeClr val="accent4">
                    <a:lumMod val="60000"/>
                    <a:lumOff val="40000"/>
                    <a:alpha val="4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Arial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989997" y="3347407"/>
                  <a:ext cx="1905032" cy="309624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4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Arial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  <p:grpSp>
            <p:nvGrpSpPr>
              <p:cNvPr id="377875" name="Group 17"/>
              <p:cNvGrpSpPr>
                <a:grpSpLocks/>
              </p:cNvGrpSpPr>
              <p:nvPr/>
            </p:nvGrpSpPr>
            <p:grpSpPr bwMode="auto">
              <a:xfrm>
                <a:off x="4596384" y="1728216"/>
                <a:ext cx="1453896" cy="994458"/>
                <a:chOff x="4596384" y="1728216"/>
                <a:chExt cx="1453896" cy="994458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4724457" y="1727830"/>
                  <a:ext cx="1325585" cy="330267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Arial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4595868" y="2393126"/>
                  <a:ext cx="1362097" cy="330267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Arial"/>
                    <a:ea typeface="ＭＳ Ｐゴシック" pitchFamily="-109" charset="-128"/>
                    <a:cs typeface="ＭＳ Ｐゴシック" pitchFamily="-109" charset="-128"/>
                  </a:endParaRPr>
                </a:p>
              </p:txBody>
            </p:sp>
          </p:grpSp>
        </p:grpSp>
        <p:grpSp>
          <p:nvGrpSpPr>
            <p:cNvPr id="377870" name="Group 22"/>
            <p:cNvGrpSpPr>
              <a:grpSpLocks/>
            </p:cNvGrpSpPr>
            <p:nvPr/>
          </p:nvGrpSpPr>
          <p:grpSpPr bwMode="auto">
            <a:xfrm>
              <a:off x="1691640" y="2895600"/>
              <a:ext cx="3886200" cy="1405128"/>
              <a:chOff x="1691640" y="2895600"/>
              <a:chExt cx="3886200" cy="140512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692282" y="2894877"/>
                <a:ext cx="822339" cy="152431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898802" y="3995237"/>
                <a:ext cx="869964" cy="152431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664131" y="4147668"/>
                <a:ext cx="914415" cy="152431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</p:grpSp>
      </p:grpSp>
      <p:sp>
        <p:nvSpPr>
          <p:cNvPr id="377861" name="Text Box 77"/>
          <p:cNvSpPr txBox="1">
            <a:spLocks noChangeArrowheads="1"/>
          </p:cNvSpPr>
          <p:nvPr/>
        </p:nvSpPr>
        <p:spPr bwMode="auto">
          <a:xfrm>
            <a:off x="111125" y="3194050"/>
            <a:ext cx="1071563" cy="5810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C1"/>
                </a:solidFill>
              </a:rPr>
              <a:t>Color is Function</a:t>
            </a:r>
          </a:p>
        </p:txBody>
      </p:sp>
      <p:sp>
        <p:nvSpPr>
          <p:cNvPr id="377862" name="Text Box 78"/>
          <p:cNvSpPr txBox="1">
            <a:spLocks noChangeArrowheads="1"/>
          </p:cNvSpPr>
          <p:nvPr/>
        </p:nvSpPr>
        <p:spPr bwMode="auto">
          <a:xfrm>
            <a:off x="111125" y="4140200"/>
            <a:ext cx="1277938" cy="584200"/>
          </a:xfrm>
          <a:prstGeom prst="rect">
            <a:avLst/>
          </a:prstGeom>
          <a:noFill/>
          <a:ln w="53975">
            <a:solidFill>
              <a:srgbClr val="0000C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>
            <a:spAutoFit/>
          </a:bodyPr>
          <a:lstStyle>
            <a:lvl1pPr defTabSz="912813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C1"/>
                </a:solidFill>
              </a:rPr>
              <a:t>Lines are Similarity</a:t>
            </a:r>
          </a:p>
        </p:txBody>
      </p:sp>
      <p:sp>
        <p:nvSpPr>
          <p:cNvPr id="377863" name="Rectangle 35"/>
          <p:cNvSpPr>
            <a:spLocks noChangeArrowheads="1"/>
          </p:cNvSpPr>
          <p:nvPr/>
        </p:nvSpPr>
        <p:spPr bwMode="auto">
          <a:xfrm>
            <a:off x="0" y="5678488"/>
            <a:ext cx="12160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813"/>
            <a:r>
              <a:rPr lang="en-US" sz="11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[B Hayes, </a:t>
            </a:r>
            <a:r>
              <a:rPr lang="en-U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</a:t>
            </a:r>
            <a:r>
              <a:rPr lang="en-US" sz="11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Sci. </a:t>
            </a:r>
            <a:r>
              <a:rPr lang="en-U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1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Jul.- Aug</a:t>
            </a:r>
            <a:r>
              <a:rPr lang="en-U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'</a:t>
            </a:r>
            <a:r>
              <a:rPr lang="en-US" altLang="ja-JP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06</a:t>
            </a:r>
            <a:r>
              <a:rPr lang="en-US" altLang="ja-JP" sz="11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)]</a:t>
            </a:r>
            <a:endParaRPr lang="en-US" sz="11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77864" name="Group 30"/>
          <p:cNvGrpSpPr>
            <a:grpSpLocks/>
          </p:cNvGrpSpPr>
          <p:nvPr/>
        </p:nvGrpSpPr>
        <p:grpSpPr bwMode="auto">
          <a:xfrm>
            <a:off x="1447800" y="320675"/>
            <a:ext cx="7394575" cy="5561013"/>
            <a:chOff x="1353312" y="182880"/>
            <a:chExt cx="7394448" cy="5562600"/>
          </a:xfrm>
        </p:grpSpPr>
        <p:sp>
          <p:nvSpPr>
            <p:cNvPr id="25" name="Rectangle 24"/>
            <p:cNvSpPr/>
            <p:nvPr/>
          </p:nvSpPr>
          <p:spPr>
            <a:xfrm>
              <a:off x="3412265" y="182880"/>
              <a:ext cx="3352742" cy="622478"/>
            </a:xfrm>
            <a:prstGeom prst="rect">
              <a:avLst/>
            </a:prstGeom>
            <a:noFill/>
            <a:ln w="41275" cmpd="sng">
              <a:solidFill>
                <a:srgbClr val="0000C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325277" y="5105534"/>
              <a:ext cx="2422483" cy="639946"/>
            </a:xfrm>
            <a:prstGeom prst="rect">
              <a:avLst/>
            </a:prstGeom>
            <a:noFill/>
            <a:ln w="41275">
              <a:solidFill>
                <a:srgbClr val="0000C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53312" y="1904221"/>
              <a:ext cx="2422483" cy="357290"/>
            </a:xfrm>
            <a:prstGeom prst="rect">
              <a:avLst/>
            </a:prstGeom>
            <a:noFill/>
            <a:ln w="41275">
              <a:solidFill>
                <a:srgbClr val="660066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27945" y="3346082"/>
              <a:ext cx="1965291" cy="320767"/>
            </a:xfrm>
            <a:prstGeom prst="rect">
              <a:avLst/>
            </a:prstGeom>
            <a:noFill/>
            <a:ln w="41275">
              <a:solidFill>
                <a:srgbClr val="660066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6550207"/>
      </p:ext>
    </p:extLst>
  </p:cSld>
  <p:clrMapOvr>
    <a:masterClrMapping/>
  </p:clrMapOvr>
  <p:transition advTm="5759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hape 55"/>
          <p:cNvSpPr>
            <a:spLocks noGrp="1"/>
          </p:cNvSpPr>
          <p:nvPr>
            <p:ph type="title"/>
          </p:nvPr>
        </p:nvSpPr>
        <p:spPr>
          <a:xfrm>
            <a:off x="457200" y="193902"/>
            <a:ext cx="8229600" cy="98425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r>
              <a:rPr lang="en-US" b="1" dirty="0">
                <a:solidFill>
                  <a:srgbClr val="000000"/>
                </a:solidFill>
                <a:latin typeface="Arial" charset="0"/>
                <a:sym typeface="Arial" charset="0"/>
              </a:rPr>
              <a:t>Non-coding Annotations: Overview</a:t>
            </a:r>
          </a:p>
        </p:txBody>
      </p:sp>
      <p:sp>
        <p:nvSpPr>
          <p:cNvPr id="166914" name="Shape 56"/>
          <p:cNvSpPr>
            <a:spLocks noGrp="1"/>
          </p:cNvSpPr>
          <p:nvPr>
            <p:ph type="body" idx="1"/>
          </p:nvPr>
        </p:nvSpPr>
        <p:spPr>
          <a:xfrm>
            <a:off x="457200" y="1382713"/>
            <a:ext cx="8229600" cy="1395412"/>
          </a:xfrm>
        </p:spPr>
        <p:txBody>
          <a:bodyPr/>
          <a:lstStyle/>
          <a:p>
            <a:pPr marL="0" indent="0">
              <a:spcBef>
                <a:spcPct val="0"/>
              </a:spcBef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1400">
                <a:solidFill>
                  <a:srgbClr val="000000"/>
                </a:solidFill>
                <a:latin typeface="Arial" charset="0"/>
                <a:sym typeface="Arial" charset="0"/>
              </a:rPr>
              <a:t>There are several collections of information "tracks" related to non-coding features</a:t>
            </a:r>
          </a:p>
          <a:p>
            <a:pPr marL="0" indent="0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indent="0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indent="0">
              <a:spcBef>
                <a:spcPct val="0"/>
              </a:spcBef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1400">
                <a:solidFill>
                  <a:srgbClr val="000000"/>
                </a:solidFill>
                <a:latin typeface="Arial" charset="0"/>
                <a:sym typeface="Arial" charset="0"/>
              </a:rPr>
              <a:t>Sequence features, incl. </a:t>
            </a:r>
            <a:r>
              <a:rPr lang="en-US" sz="1400" b="1" u="sng">
                <a:solidFill>
                  <a:srgbClr val="000000"/>
                </a:solidFill>
                <a:latin typeface="Arial" charset="0"/>
                <a:sym typeface="Arial" charset="0"/>
              </a:rPr>
              <a:t>Conservation</a:t>
            </a:r>
          </a:p>
        </p:txBody>
      </p:sp>
      <p:grpSp>
        <p:nvGrpSpPr>
          <p:cNvPr id="166915" name="Shape 57"/>
          <p:cNvGrpSpPr>
            <a:grpSpLocks/>
          </p:cNvGrpSpPr>
          <p:nvPr/>
        </p:nvGrpSpPr>
        <p:grpSpPr bwMode="auto">
          <a:xfrm>
            <a:off x="4146550" y="3130550"/>
            <a:ext cx="4600575" cy="3757613"/>
            <a:chOff x="4061355" y="98425"/>
            <a:chExt cx="5037137" cy="3245907"/>
          </a:xfrm>
        </p:grpSpPr>
        <p:pic>
          <p:nvPicPr>
            <p:cNvPr id="166919" name="Shape 58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98" b="17830"/>
            <a:stretch>
              <a:fillRect/>
            </a:stretch>
          </p:blipFill>
          <p:spPr bwMode="auto">
            <a:xfrm>
              <a:off x="4061355" y="98425"/>
              <a:ext cx="5037137" cy="2932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6920" name="Shape 59"/>
            <p:cNvSpPr>
              <a:spLocks noChangeArrowheads="1"/>
            </p:cNvSpPr>
            <p:nvPr/>
          </p:nvSpPr>
          <p:spPr bwMode="auto">
            <a:xfrm>
              <a:off x="6350000" y="2861733"/>
              <a:ext cx="2675467" cy="482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</p:grpSp>
      <p:pic>
        <p:nvPicPr>
          <p:cNvPr id="166916" name="Shape 6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t="10893" r="50407" b="17873"/>
          <a:stretch>
            <a:fillRect/>
          </a:stretch>
        </p:blipFill>
        <p:spPr bwMode="auto">
          <a:xfrm>
            <a:off x="334963" y="3114675"/>
            <a:ext cx="36988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7" name="Shape 62"/>
          <p:cNvSpPr txBox="1">
            <a:spLocks noChangeArrowheads="1"/>
          </p:cNvSpPr>
          <p:nvPr/>
        </p:nvSpPr>
        <p:spPr bwMode="auto">
          <a:xfrm>
            <a:off x="6230938" y="6251575"/>
            <a:ext cx="233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BFBFBF"/>
              </a:buClr>
              <a:buSzPct val="25000"/>
              <a:buFont typeface="Helvetica Neue" charset="0"/>
              <a:buNone/>
            </a:pPr>
            <a:r>
              <a:rPr lang="en-US" sz="1100">
                <a:solidFill>
                  <a:srgbClr val="BFBFBF"/>
                </a:solidFill>
                <a:latin typeface="Helvetica Neue" charset="0"/>
                <a:cs typeface="Helvetica Neue" charset="0"/>
                <a:sym typeface="Helvetica Neue" charset="0"/>
              </a:rPr>
              <a:t>[Nat. Rev. Genet. (2010) 11: 559]</a:t>
            </a:r>
          </a:p>
        </p:txBody>
      </p:sp>
      <p:sp>
        <p:nvSpPr>
          <p:cNvPr id="166918" name="Shape 63"/>
          <p:cNvSpPr txBox="1">
            <a:spLocks noChangeArrowheads="1"/>
          </p:cNvSpPr>
          <p:nvPr/>
        </p:nvSpPr>
        <p:spPr bwMode="auto">
          <a:xfrm>
            <a:off x="4608513" y="1993900"/>
            <a:ext cx="369728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1400" b="1" u="sng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Functional Genomics</a:t>
            </a:r>
          </a:p>
          <a:p>
            <a:pPr eaLnBrk="1" hangingPunct="1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14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ChIP-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seq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Epigenome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&amp; seq. specific TF) and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ncRNA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&amp; un-annotated transcription</a:t>
            </a:r>
          </a:p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en-US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26788"/>
      </p:ext>
    </p:extLst>
  </p:cSld>
  <p:clrMapOvr>
    <a:masterClrMapping/>
  </p:clrMapOvr>
  <p:transition spd="slow" advTm="63892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Title 1"/>
          <p:cNvSpPr>
            <a:spLocks noGrp="1"/>
          </p:cNvSpPr>
          <p:nvPr>
            <p:ph type="title"/>
          </p:nvPr>
        </p:nvSpPr>
        <p:spPr>
          <a:xfrm>
            <a:off x="276259" y="202481"/>
            <a:ext cx="4024698" cy="1887538"/>
          </a:xfrm>
        </p:spPr>
        <p:txBody>
          <a:bodyPr/>
          <a:lstStyle/>
          <a:p>
            <a:r>
              <a:rPr lang="en-US" sz="3600" dirty="0" smtClean="0">
                <a:latin typeface="Calibri" charset="0"/>
              </a:rPr>
              <a:t>Comparative ENCODE Functional Genomics Resource</a:t>
            </a:r>
            <a:br>
              <a:rPr lang="en-US" sz="3600" dirty="0" smtClean="0">
                <a:latin typeface="Calibri" charset="0"/>
              </a:rPr>
            </a:br>
            <a:r>
              <a:rPr lang="en-US" sz="1800" dirty="0" smtClean="0">
                <a:latin typeface="Calibri" charset="0"/>
              </a:rPr>
              <a:t>(</a:t>
            </a:r>
            <a:r>
              <a:rPr lang="en-US" sz="1800" dirty="0" err="1" smtClean="0">
                <a:latin typeface="Calibri" charset="0"/>
              </a:rPr>
              <a:t>EncodeProject.org</a:t>
            </a:r>
            <a:r>
              <a:rPr lang="en-US" sz="1800" dirty="0" smtClean="0">
                <a:latin typeface="Calibri" charset="0"/>
              </a:rPr>
              <a:t>/comparative)</a:t>
            </a:r>
            <a:endParaRPr lang="en-US" sz="3600" dirty="0">
              <a:latin typeface="Calibri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253023" y="184150"/>
            <a:ext cx="4778265" cy="30607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Broad sampling of conditions across transcriptomes &amp; </a:t>
            </a:r>
            <a:r>
              <a:rPr lang="en-US" sz="2000" dirty="0" err="1" smtClean="0">
                <a:ea typeface="+mn-ea"/>
                <a:cs typeface="+mn-cs"/>
              </a:rPr>
              <a:t>regulomes</a:t>
            </a:r>
            <a:r>
              <a:rPr lang="en-US" sz="2000" dirty="0" smtClean="0">
                <a:ea typeface="+mn-ea"/>
                <a:cs typeface="+mn-cs"/>
              </a:rPr>
              <a:t> for human, worm &amp; fly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/>
              <a:t>embryo &amp; </a:t>
            </a:r>
            <a:r>
              <a:rPr lang="en-US" sz="1600" dirty="0" smtClean="0"/>
              <a:t>ES </a:t>
            </a:r>
            <a:r>
              <a:rPr lang="en-US" sz="1600" dirty="0"/>
              <a:t>cells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/>
              <a:t>developmental time course (worm-fly</a:t>
            </a:r>
            <a:r>
              <a:rPr lang="en-US" sz="1600" dirty="0" smtClean="0"/>
              <a:t>)</a:t>
            </a:r>
            <a:endParaRPr lang="en-US" sz="20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ea typeface="+mn-ea"/>
              </a:rPr>
              <a:t>In total: ~3000 datasets (~</a:t>
            </a:r>
            <a:r>
              <a:rPr lang="en-US" sz="2000" dirty="0"/>
              <a:t>130B reads</a:t>
            </a:r>
            <a:r>
              <a:rPr lang="en-US" sz="2000" dirty="0" smtClean="0">
                <a:ea typeface="+mn-ea"/>
              </a:rPr>
              <a:t>)</a:t>
            </a:r>
            <a:endParaRPr lang="en-US" sz="16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ea typeface="+mn-ea"/>
              <a:cs typeface="+mn-cs"/>
            </a:endParaRPr>
          </a:p>
        </p:txBody>
      </p:sp>
      <p:sp>
        <p:nvSpPr>
          <p:cNvPr id="594948" name="Slide Number Placeholder 16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4F671C-39DD-7540-AB8A-CAF79B740064}" type="slidenum">
              <a:rPr lang="en-US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8" name="Picture 17" descr="512374a-f1.c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5" y="2181073"/>
            <a:ext cx="8144884" cy="466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82069"/>
      </p:ext>
    </p:extLst>
  </p:cSld>
  <p:clrMapOvr>
    <a:masterClrMapping/>
  </p:clrMapOvr>
  <p:transition advTm="4340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7475"/>
            <a:ext cx="7772400" cy="1143000"/>
          </a:xfrm>
        </p:spPr>
        <p:txBody>
          <a:bodyPr/>
          <a:lstStyle/>
          <a:p>
            <a:r>
              <a:rPr lang="en-US" dirty="0" smtClean="0"/>
              <a:t>Time-course gene expression data of </a:t>
            </a:r>
            <a:br>
              <a:rPr lang="en-US" dirty="0" smtClean="0"/>
            </a:br>
            <a:r>
              <a:rPr lang="en-US" dirty="0" smtClean="0"/>
              <a:t>worm &amp; fly development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943227"/>
              </p:ext>
            </p:extLst>
          </p:nvPr>
        </p:nvGraphicFramePr>
        <p:xfrm>
          <a:off x="2424449" y="5462146"/>
          <a:ext cx="4098474" cy="1371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43477"/>
                <a:gridCol w="2954997"/>
              </a:tblGrid>
              <a:tr h="152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Organism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baseline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Major developmental stages</a:t>
                      </a:r>
                      <a:endParaRPr lang="en-US" sz="1200" b="0" dirty="0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worm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kumimoji="0" lang="en-US" sz="12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C. </a:t>
                      </a:r>
                      <a:r>
                        <a:rPr kumimoji="0" lang="en-US" sz="1200" i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elegans</a:t>
                      </a:r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)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baseline="0" dirty="0" smtClean="0">
                          <a:latin typeface="Times New Roman"/>
                          <a:cs typeface="Times New Roman"/>
                        </a:rPr>
                        <a:t>33 stages: 0, 0.5, 1, …, 12 hours, L1, L2, L3, L4, …, Young Adults, Adults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fly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kumimoji="0" lang="en-US" sz="12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D. </a:t>
                      </a:r>
                      <a:r>
                        <a:rPr kumimoji="0" lang="en-US" sz="1200" i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mel</a:t>
                      </a:r>
                      <a:r>
                        <a:rPr kumimoji="0" lang="en-US" sz="12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30 stages:</a:t>
                      </a:r>
                      <a:r>
                        <a:rPr lang="en-US" sz="1200" baseline="0" dirty="0" smtClean="0">
                          <a:latin typeface="Times New Roman"/>
                          <a:cs typeface="Times New Roman"/>
                        </a:rPr>
                        <a:t> 0, 2, 4, 6, 8,…, 20, 22 hours, L1-L4, </a:t>
                      </a:r>
                      <a:r>
                        <a:rPr lang="en-US" sz="1200" baseline="0" dirty="0" err="1" smtClean="0">
                          <a:latin typeface="Times New Roman"/>
                          <a:cs typeface="Times New Roman"/>
                        </a:rPr>
                        <a:t>Pupaes</a:t>
                      </a:r>
                      <a:r>
                        <a:rPr lang="en-US" sz="1200" baseline="0" dirty="0" smtClean="0">
                          <a:latin typeface="Times New Roman"/>
                          <a:cs typeface="Times New Roman"/>
                        </a:rPr>
                        <a:t>, Adults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modENCODE_cmpreg_FINAL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10186" r="40820" b="50064"/>
          <a:stretch/>
        </p:blipFill>
        <p:spPr>
          <a:xfrm>
            <a:off x="232362" y="903356"/>
            <a:ext cx="4330000" cy="4464706"/>
          </a:xfrm>
          <a:prstGeom prst="rect">
            <a:avLst/>
          </a:prstGeom>
        </p:spPr>
      </p:pic>
      <p:pic>
        <p:nvPicPr>
          <p:cNvPr id="7" name="Picture 6" descr="modENCODE_cmpreg_FINAL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6" t="10186" r="11889" b="50064"/>
          <a:stretch/>
        </p:blipFill>
        <p:spPr>
          <a:xfrm>
            <a:off x="4560123" y="845635"/>
            <a:ext cx="4454990" cy="4464706"/>
          </a:xfrm>
          <a:prstGeom prst="rect">
            <a:avLst/>
          </a:prstGeom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 rot="16200000">
            <a:off x="-2784672" y="3811715"/>
            <a:ext cx="583095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[</a:t>
            </a:r>
            <a:r>
              <a:rPr lang="en-US" sz="1100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Nature</a:t>
            </a:r>
            <a:r>
              <a:rPr lang="en-U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 512:445 ('14);  </a:t>
            </a:r>
            <a:r>
              <a:rPr lang="en-US" sz="11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doi</a:t>
            </a:r>
            <a:r>
              <a:rPr lang="en-U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: 10.1038/nature13424]</a:t>
            </a:r>
            <a:endParaRPr lang="en-US" sz="1100" b="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218942"/>
      </p:ext>
    </p:extLst>
  </p:cSld>
  <p:clrMapOvr>
    <a:masterClrMapping/>
  </p:clrMapOvr>
  <p:transition advTm="2490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24" y="3900192"/>
            <a:ext cx="1393323" cy="93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267201" y="1059872"/>
            <a:ext cx="1" cy="464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81400" y="1524000"/>
            <a:ext cx="4208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81400" y="15240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789836" y="1511877"/>
            <a:ext cx="0" cy="1624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447223" y="2462645"/>
            <a:ext cx="27365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447222" y="2462645"/>
            <a:ext cx="6927" cy="1347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725319" y="2462645"/>
            <a:ext cx="0" cy="1359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49607" y="2462645"/>
            <a:ext cx="0" cy="630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856024" y="3145415"/>
            <a:ext cx="845562" cy="3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856024" y="3136322"/>
            <a:ext cx="0" cy="661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701586" y="3136323"/>
            <a:ext cx="0" cy="661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858000" y="3145416"/>
            <a:ext cx="1085398" cy="3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858000" y="3136322"/>
            <a:ext cx="0" cy="661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943398" y="3136322"/>
            <a:ext cx="0" cy="725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utoShape 2" descr="data:image/jpeg;base64,/9j/4AAQSkZJRgABAQAAAQABAAD/2wCEAAkGBxQQERITEhMUFhUVGBgVGRgYExYYGBgWFhQYGRUXGhgZHDQhGxwlGxUXJDIhJSotLjAwGCAzODUsNygtMCwBCgoKDg0OGxAQGy4kHyQsLCw3Nyw0Nyw0Ly4sLCwsLiwsLCwsLCwsLCwtLCssLCwsLC0sLCwsLCwsLCwsLCwsLP/AABEIAMkA+wMBIgACEQEDEQH/xAAcAAEAAQUBAQAAAAAAAAAAAAAABQEDBAYHAgj/xAA/EAACAQIEAwYDBgMIAQUAAAABAgADEQQSITEFBkETIlFhcYEHMpEUI0JSobFicoIVU5KywdHh8PElM0Oi0v/EABkBAQADAQEAAAAAAAAAAAAAAAABAgMEBf/EACoRAQEAAgEDAgUDBQAAAAAAAAABAhEDEiExBEETUWGh8CJxgQUyUpHR/9oADAMBAAIRAxEAPwDuMREBERAREQKEyiuDsQfQyMw9Elc9gamobNrc37wv0/aClOprlAbbVQbEbg9RM+tXaViQeIoMuoJUeIJy/wCJSCPeVpYyonzG48W7y/41Fx6lT6xM/mdSbiYdHHqbBu7fY3BU+jjT2Nj5TMmm1iIiAiIgIiICIiAiIgIiICIiAiIgIiICIiAiIgIiICIiBiOuRyfwtv5N/sf3HnMbFgI4bo9gfJh8p9xp7LJMi+hmGwAORtQdr9R1HtM88eyti2jkbRTVb3ACk7/lPqvj5z1/Zya5Rl81JX9BofeYnYsNnNxpZgGF/oD+sz1cVe8K+B/ElkJ3U60qg8Dp18d/WXKDgHKrNTb+7fb+m+hH8ptLYxDr8yG3ineHuu/tYzy2ID6U3UH8rLcH1U6j2iZQ2y6PFlz9nV+7fbU91r7ZW218Drv4GSM0t+IL2ow9awc6KQ6vbN+E33B8HUXt1MvvWrYGxYAUfzLmaiP5k+egPNSyDW4EvOT5rTJtsSH4RzDTrkIwNKqbkIxBDgfjpOO7US2txqL6hTpJiaS78LEREkIiICIiAiIgIiICIiAiIgIiICIiAiIgIiIFGYDc22HuTYD6mYOLTtAQSRrcEbgjYj/vlIHnzlrFY2iwwuOqUGurBLJ2ZZCGXvBO0XvKpvmI8jNW5X+IL069Ph/E0aliVDUzWfRKziplplTbZhfvbEjTe0a2it/ONNG3akBdBn2W50F/y389POX8VtmXfw8Z5zK66EMrDyIII/UEH9ZGiouFcBwOwbQEjSi35SelM9CdFOl7EAZZYa/ZRljFppd1F/EgfvPdSjTqjKwRh67HoQRqD6TLNIHYCeXVB8wT3AlJiaRFHgQoh1pANTclmp1O9mLG5Ic969/G+wtaZdAvTACnMPyVTrbwFQb/ANV/WXarUVF7Afy3X/LMf7ZTYWFYEeDgH2uLW/WTrXg8IrF8NUsVoqtJz3jQqf8As1De+ZCvyNf8SepBmbwfHuCadzmUa0Kp+9XzSoT318Cb38RtPVcZlKlVqINbE5gLflcd4HztIrFqxKgEMLg00xFUo6t40MSoJv8Awte/iBE15hG34PGJWUlDscrA6MrDdWB1B/3B6zInOavEKuGrrUqE0qrDsw9ay062vdpVzTumf8tVdr2yi+U7twniq18ykFKqWz02Iut9iCNGU2NmGhsdiCBpjnteXaQiIl0kREBERAREQEREBERAREQEREBERAREQEheZeVcLxFCmJpB9LA3IZd7FSDoRc/UyaiBxc4TiPL9UdmDjsHlCN3bVaaqe5fLckKL2axFiQcthJI/Ef7UezwOGepUtZu0IVEPUOVuPKwN/K2s2X4mcVfDYSoaBArZSQ2lqa3ALkHc3YADx11AM13legaaBaNFmJ1LvdAxOpcu+rknUkXJvOP1XqvhTWE3l8mHJnZ2nlHpwzitmYY+nRU6ijTpHsk0GiktmA0221OkiMJzvVTELhsQGqVL2zU++CPG1gR6C833FcCxFe4aqtIHQimpY2PXOSB7Wkdw/wCE9BawrtiK+cbEFB9bL5TLj5eXObuOrr7s8Znb3ZXDOYKdcWVrkbqdGXyZTqp9RM16QbUKbeQB/S95i8V+G6VO8teqlQfLUAQspve9woa2movY9ZqHN2J4xwZBUY0MRh9F7VEZSCdjUW/dv4i4vp1E6MOu9sl5jl7tnxOLp0GAWr2beD3S/kM1r+15jNzdQBNN87MBqqoagt43UWt62nB+Ncz4nFszVarWb8IJC/TrOzfD/lbNgcPro9MVLZO8Gdbsc19rG21/ORzZzjx3VeXK8c3p54pz12Y+7WrUpbNTehnAHiD1A6qT6HpNbx3PNOnXoVMDZHUNfslfsipscrUNcguNSt7+FwCNz4nyoUUlCwP8P+qm4P0mjcIwTHDkUqakmrWAqrb5RUbQ9RsLWvt0nPx+omWFyvaxhj6q6ts8OrcnfE7DY40qNW9DEuD92wbIxAvdKhFiCNQDY9PXebz5xp8LqkdlVpB6Z00FretpO8KfF4NUWliKqgWyE/eUjb8NSmdFuNLrlv0INhNuP1mGXZfH1s8WO5ROZ4b4pJSqhcXSemdM7U+/TsdFqAfOuosRY77m2u+8H4xRxaGpQqLUUMVOVgbMOh6g2IOvQidUyl8OvHkxy8VnxKA32/7aVllyIiAiIgIiICIiAiIgIiICCZYGIBNl71tz0+s81aZIux0HTpI2jb02JGy9702+so4YjVsv8u/1MxvtIAuFOXxtf9tZYxPEAVOTvG3Q6D1PSZ3OI2gcVgaAqF6qi/8AfOzVHQLchLuSQlyTpoLnTrL1LidJGyDMxGxVGZW9HAyn6yBxlB6zZWqVCT+FGCD2y97/AO0yMItTCJ2XYk0B/wDGykKvmjAdw+nXXecuWMzYXu23C4s9Bb1klQYNfSaLS4kEF6VQkfkqaOvlmHdf3sfG8kRzIKSBqqlFP4vw/wCIaD6yMOvC/OLYZa8tsKEfL9OkxcdQR6bpWVWpuCrKw7tm0IPkbyAo80I/yVVPlcGXOIcYLIe8LeA6xfVYY3xU3lkfPPxO5IbhOJstzh6t2ove+nWmx/Mtx6gg+IGxfDP4p/Y1o4XEIDTW6irnNwpPdUrlOg2vcDb1m185AY+gtKpZlRswF/lNiPUGxnLeM8jVUBfD/eoNSoN3Ht19tZrcuPm1v27z6VaWZR2vnLnXDtgalWm/eGiZSjEudVHdYgzD+HPBWGDo1XQqzBme4tmLMTdgdz4HefPvCsR2VZGPQ9RsfGfUHJfNC4iglypIABAnD6nXFdct7Ze+vs5+Xixt/VfLIfBDW1xfoQCP11+hmJj+FBrFSVI91YHcEfsdx6XB2DGY6mBco1upVc1v6R3j7AyJxFKk6llNgdcyNlJt5rv7zz+XPixynTlv6uTk9Pqblcm5wwNuIYVCD31caXBGWxBBGo6zaeCYStQHa0Cr1VdBa2U1FNw1KsV3BDXDZe7o1jY3s4fFUcVxlnLLkwuHykk93tKreJ0HdH6zcqOAyVldAvRTfS6E3NiOo3F9Nxpe89P03Llc5L8vz7aTx9UuP7NGw3xD4pUbNh6OGftCEFMiremTdkaoxYXsoyk2FypBsQCbvBPjDiKFc0eK0EpgNkZqasrUje12Qsc636qdtRmnP14n2PGqqrU7Oj9oqBiPyh2Lb+Za3rJD4j814bFO1Fqfaqijsq6m1VD+Q3HfTbT6T0JllvVepx5f5TzH0tTcMAykEEAgg3BB2IPUT1OefBXjZr8Lw1Mgs1IMhIemcqiowp3UtmAy2A0/DOhzZYiIgIiICIiAiIgJjcQvk0uR+ID5ivUC3X/mZMQMDDY+myjsSGHQJYge+wlzsc2r7fl6e/jMDiHA7sXotkYkkoSwpsSbk2U3Vj4jxJIJkbVoMp+8w76dQz1B7dndvqBMcrlPZS2xs5I2mNWwtNjmZBe1sw0P1E1VeOYRagR6qJUOyPUqK59Fexkt21Mjr9a/+hlevZ1MLjHAqVRlIrVKNhbTKQx8SXB/cSBxvDsQKdPs8fTIY2y1abaEeOWpt7SV4jhqL7EnyNasP3E1vH8LpG/3VJv6mY/5CZnv6M7fou4F8Qlw9PC1Bcd7tch9g40Gn5pTj9YoezIWk2QOQtVSrK1xvmF/+RIHHVaGHtmp01OwAo1GJ8gMq39peHF2ZR90+2hZadP9HcsP8MtqaV7aRjlAe8U92p//AKl9MbSA+Zv6Q5/yiXTjMSdvs6j+M9qfoqoJH4/C1HHfGDbz+xEEHxBFTQyvRPmSRWjiwXbLUYA63qYeqQf6gF/UzOpVQHVqdWhUYsq/c1gWzMQADSPTx1ml1a1egGWljGUX2BFhrqASbj6zy/EmORqmMqF0N1JrBrGxFwCLbE/WZ544yN+Pu2vnfkuniA1WnTOHxW5TTs6x/ZWPjt4+M5rhOK4rA1CFd6bp3Sp6W6EGTGM52xaHIMT2y/xKpt5XEi8WPtVVnq4mlcgd6zAXsNLW0AOl5fjxymOuTVx/39tNMsZW6cv/ABArVSq1Khz9OgMl+O/EJqVNqKAVa1QZVUXbKzaAm258B1nKk4RUNJ64y9krFM5awZ1AOVRuSQwO08cJ4m+FqirTy512JF7E9R5zmz/pXDc+vGfx47/8cuXBLdu8fDfgo4ZhDUxBtXrnPUub5fyr66knzPlJfivM9HD4HE4ikVy0UyIFFlLt3aaqQLEAkXy3tYzlXAuPVOI1BTNg4BZqlV+6ttyF6n6TA52419yMIMSMR952jsosoyjKiDx3JPtKel48sebKcl3le/b2/PZljMss/wBUTHJ9LCYXBVsdiKa4jEfMe0BZKZc2prl6u518hfwkfztxz7VSWnicCuFraPTZVsCttj4X/SSOCwI/9JwR1LD+0cRpuz93Dqf5UUC38Zmd8XzTNGkDbPc28cttf1tPRt09Ph9P8THe/wAiO+CvMNPCVKgxByU7hlq51XI50KksQMrBeunctuRPpKjVDC4BHqpB+hny5yjyi2LwaVndBSeu+GVSmoY0g5qBwb37tgDfVfCd2+E+Pq1uGURXuatFqmHYm+pouVGp37oAv4gzaZbtjBuEREskiIgIiICIiAiIgJ5drSpM0HnfhfFa9YDAYladF6ZFQVRTKh76BPuy+o3ubbwipnmHiiFShVWHgygj6Gc/xjWPcJpDXRHamPPRSBLFf4W8Uq5jU4nqQQApqWIDXS5uPE66kWA1lzD/AANRge3xlZze4AAHW5JzXuSST/V13LspZtA1Oa6dMMVxVeoQQCFrVSN9Tnc5B9dZj4ji3EMWCMNQxbp+dsRVUajxUqDv0Yzo3DfhVhsOFyBLqbh2ph3v43Y6e0mqXJ42aqxHgBaR0xGnz/V5Ox4vVqhgzG2UYhDUA8yWOnveZlP4a8RqJnUW0uS2IVvpkuTO7vyfR/iPqZGnA1sC1179Pwk9MTuuE1uBvh7hqlQuP4mWx8tbyBx+Kr3s1WqR51GP7md05upYfFJ2ijLV6i2857j+XGYE5Db0ltRXq1XPIk/iuXyNpgDBGm4z/Ie6T4Zri/tvK2ajSZSo+Jcq0SpII2JHuDYy3Cy9TzMjAHur3yCwAvcLcKTqdRtrD4ZgqvY5W65Ta9yLXIsflO3+hlmXBXbLkzNlJvlzHLcbG219TAvJhDlLXF9gvU/98Jjpa4vtfX06zJweIymxB100NjJbF8JD3GU02WwOZSCWYiwIOvW9/Mbyeym9eWz8E5mpHGYrFPoCERB4KigWH0EgOY+J1OI4nKo30A6Ko/7czCo8ErqWXs2PW62y+pY7D9ZsXKnKhXEU/tBNnsGRSR8yu+RmGu1MXA/MNZz/AAst2z+HbfU4Y8Mwx8+7aeS+X67cKZcOCXNariKfQVPs70FUrfTUPWF+tgOgnWOQqlVsKe2otRYVG7jKVOtmYgHWxdnkxwtE7OnkVFVVyqFAAVdO6ANhoNPITMmkw77+mnIRES6SIiAiIgIiICUJlZQiB4zRllCtpTNCHrLFpTNKZ4Hu0WnnPGeBWW6qAixF5Vnls1IERU5dol82UenSXMVwlGQqAADpJEvPDVZKuo5zx7lQC5Amgcd5d7RGXY6ketja/led4xaBxaanx7guUZ1G2/pJlUs14cM4Rw0toVNmXMLg/MpyVVB62a2m/eEu4rl7ym68L4TfjYw9ME0npHEZc1gruoDuAdL6aj/YCdDqclg9JELL5j52qcCIhODHwncOJclWGizW6/L+Q66SyLa59/Y2ZSCPQ+EyeUg9TMXYt3Uy5iTZQ1QAC+wBU6Tc8bwW1Cq6sBkRmJtewVST72H/AJmu8h0i4awOUKq3tpmBZiL9DZ7+58JW+Ymf21tGCpbScweEUsrW1BLepKZbn2mHhqNpN8OpZmUeJllY3Xl3FhkC21Em5rHDaXZ1wo8bTZ5Rtj4IiIWIiICIiAiIgIiICUKysQLZpTwaHnL8QaY3YGU7EzKiEaYZotKfZzM2INML7KZUYOZkQaY64URWwiupUjQi0yIg04RhL4XmrDrUJRQvZAkgBg9Krk9i9lt4id2tOP8AO1BjzNw5aaozVFpNYtqFpVKrVCRb+7D28SJ2GCPFSkGGokPjuXada99POTcQWSuR82cBr0KNemhGWqjU8xuQFcWbb+Emav8ACfC02o4ihlK4qmxLgm+dAQAQP4CbG35wfxTv+Kw61VKOLg6ThPOnDn4FxKhj6dzTNRVq23KbMPDVAw10uFO8nanTrs2Crg2B1UyW4Fg2d1sp8/SbngTh8VTWrRZKiMLhlIIP0/aZtGgqfKAI2TBD08BUWsrgXB38pOxEheTRERCSIiAiIgIiICIiAiIgIiICIiAiIgIiICeajhQSSAALknYAbkz1IrmXGV6OHqPh6BrOFYhFdVe9tCoYENbe3loCdIHPOUw+M5lx2Izs1PDURSGamaZHaWKIEbUKLVDc7nXrOsTnPwW4FVw2GatWOZsYtPEl7m5L5yQ1/wAVipv1zHwnRoRCIiEkg+cOX1x+Fq0SQCylQ1r2JG9pORA4ByxzZX5cxRwGLR6mFZiaYGXOgZzZl07wJ3W43uPA96wuIWqiuhurC40IPoQdQfI7TXeeuTaPFaPZ1AFf8NUAZ1srZbG2ozEXHheYPwv4Tj8Hhuwxr02SmzpSADGpkVrKS+a2UgEhbXsRc9ARG6xEQkiIgIiICIiAiIgIiICIiAiIgIiICIiAiIgIiIFFUAAAWA0AHQSsRAREQEREBERAREQEREBERAREQEREBERAREQEREBERAREQEREBERAREQEREBERAREQEREBERAREQEREBERAREQEREBERAREQEREBERAREQEREBERAREQEREBERAREQEREBER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72" y="4007592"/>
            <a:ext cx="1236012" cy="8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647209" y="690540"/>
            <a:ext cx="250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EUKARYOTES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22960" y="1796534"/>
            <a:ext cx="137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ANIMALS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80660" y="2596634"/>
            <a:ext cx="137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YEAST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05200" y="2602468"/>
            <a:ext cx="137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MAMMALS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260593" y="4885058"/>
            <a:ext cx="103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Fly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025668" y="4908373"/>
            <a:ext cx="103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Worm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380890" y="4880664"/>
            <a:ext cx="103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Human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80861" y="4880664"/>
            <a:ext cx="103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Mouse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90954" y="487506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Budding Yeast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04609" y="485295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Fission Yeast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603" y="90468"/>
            <a:ext cx="37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srgbClr val="00B050"/>
                </a:solidFill>
                <a:latin typeface="Calibri"/>
              </a:rPr>
              <a:t>Comparative ENCODE</a:t>
            </a:r>
            <a:endParaRPr lang="en-US" sz="2800" b="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4071" y="600670"/>
            <a:ext cx="3344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8064A2"/>
                </a:solidFill>
                <a:latin typeface="Calibri"/>
              </a:rPr>
              <a:t>Previous studies have compared RNA transcription between closely related organism</a:t>
            </a:r>
            <a:r>
              <a:rPr lang="en-US" sz="1800" b="0" dirty="0">
                <a:solidFill>
                  <a:srgbClr val="8064A2"/>
                </a:solidFill>
                <a:latin typeface="Calibri"/>
              </a:rPr>
              <a:t>s (e.g. RNA-seq within mammals, </a:t>
            </a:r>
            <a:r>
              <a:rPr lang="en-US" sz="1800" b="0" dirty="0" err="1">
                <a:solidFill>
                  <a:srgbClr val="8064A2"/>
                </a:solidFill>
                <a:latin typeface="Calibri"/>
              </a:rPr>
              <a:t>Brawand</a:t>
            </a:r>
            <a:r>
              <a:rPr lang="en-US" sz="1800" b="0" dirty="0">
                <a:solidFill>
                  <a:srgbClr val="8064A2"/>
                </a:solidFill>
                <a:latin typeface="Calibri"/>
              </a:rPr>
              <a:t> et al. '11) …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60375" y="529068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RNA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581401" y="5261913"/>
            <a:ext cx="1662834" cy="284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080568" y="5249996"/>
            <a:ext cx="2174534" cy="2253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>
            <a:alphaModFix amt="50000"/>
            <a:extLst/>
          </a:blip>
          <a:srcRect l="8052" t="3889" r="48139" b="25000"/>
          <a:stretch/>
        </p:blipFill>
        <p:spPr>
          <a:xfrm>
            <a:off x="3612308" y="3810000"/>
            <a:ext cx="666074" cy="1119355"/>
          </a:xfrm>
          <a:prstGeom prst="rect">
            <a:avLst/>
          </a:prstGeom>
        </p:spPr>
      </p:pic>
      <p:pic>
        <p:nvPicPr>
          <p:cNvPr id="1026" name="Picture 2" descr="N2 on white 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0832" y="4255542"/>
            <a:ext cx="874328" cy="384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www.umassmed.edu/faculty/graphics/213/Figur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04" y="4007592"/>
            <a:ext cx="684998" cy="821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10" descr="data:image/jpeg;base64,/9j/4AAQSkZJRgABAQAAAQABAAD/2wCEAAkGBxQQEBUUEhQUFBUUFxUUFRQUFBUUFRQWFRQYFxUUFRQYHCggGB0lHxQVITEhJSkrLi4uFx8zODMtNygtLisBCgoKDg0OGhAQGywlICQsLCwsLyw0LCwsLCwsLCwsLywsLSwsLywsLCwsLCwsLCwsLCwsLCw0LCwsLywsLCwsLP/AABEIALcBEwMBIgACEQEDEQH/xAAcAAEAAQUBAQAAAAAAAAAAAAAAAQIDBAUGBwj/xAA8EAACAgEDAgMGBAQFAgcAAAABAgMRAAQSIQUxEyJBBjJRYXGBByNCkRQzUqEVYnKx4ZLxF0NEU3PR8P/EABoBAQEBAQEBAQAAAAAAAAAAAAABAgMEBgX/xAAsEQACAgEDAgMIAwEAAAAAAAAAAQIRAxIhMQRBE1FhIoGRobHR4fBSccEy/9oADAMBAAIRAxEAPwD3DGMZgDGMZoDGMnKCMZORgDGMZAMYxkAxjGVAYxjAGMYwBjGMgGMYwBjGMgGRk4yAjGMZCjGMYBOMjJykGMjJwCMYxiwTjGM2BjGMAYxjKBjGMgGMYwBjGMgGMYygYxjAGMYwBjGMAYxjIBjIxmSk4xjBCMZOMAjGMEZCjJyMnKQYxkYBOMYygYxjNAYxg4sDGMYsDGME4Axmr1XtFpYiVfURBhXkDqXJPYBAbJPwzNk1SpEZJSI1VSzFiKUDnzHtmdSfDLTL+QzAd/rnmvVPxAl1DbNCuxKBErRl3a2I8qe6g4BtjdWazmddFNKWM87PYVSZJQqkf1eGoIr4LXJsnnOE+oSdI7Q6eUlZ7HL1nTq21p4gx9DIoPeu1/HC9XhN7ZFeu/h/mEfZLzxFun0SiqgRh5gvYJXutUNC/gTeYqnw03q7RAN5UQvGp7DlOLOZXUM6PpvU+hVawD8eeQQf2PbJzxbpHthLC5/iTNqEHmtZ5Y5FFXQRGVT6Dmu3fOrh/EfQonigz7Tx52Lc1dbXckH/AHzqs0TjLDKL3O+xnnifixA5Kx6fUEggW4jjHJ78tfz7Zeg/FLSkkOkoa+yL4l/fgZfERnQzvcZxH/idpSDtjnJHddiBu/opYFj8hZza9K9q9NON51MSXwImdUZDf691Hd8hwOe/fKppk0S8josZjw66J/ckRv8AS6nv27HL941J8MlNDJGQcYBORjF5WyE5GMjJZScYxgE5GTkZSDJxjAGMXjAGMYzQGMYwBjNP1jqUsLeWPelWxF2oAsliaWuK4JPPbOf677dNBUaRVMQHImDoI0bsxFeZvTZYJ/eo3W5qMW3SN5132hGkQs0Z97Ym90QSNdBUA3Mf+mq5zzHr3UJ9TIG18gSFmKrBA0jVt+QSmv8Aqaqv07ZS2v1GoZ3MhllbYA48qoLa41XkKLHNd65JrKkjQFTIxAtg2pnYBBt8p8CMmtxNgGvQkk8X4cudydLg9+LAoK+5otD0eOeTUbEEaRbgm+UgLddxyTxzZ+NZf0PWp54P4RpXeKKTliybWS08JRQ9xTuY8/0j5ZW+i08ekvxgS7SMyrKGSQ7yUEjDuVSqW+TZo1lPs8ycsQByCF272NEN5VHf5f7ZJTaTN6LSZvdLplcClD0tLGiM10dsdliEoUTZq+SOO+6j6ZsDcEUlBmaKPc5FCgi2CBQvsPgcsJwEJaRj6WSN7Ed2VRxXwPAywdasYCbIy6kPUrs+1iOWMhVufh/bPLGRtpsw9fCibPFZFG3aPz5Cd/NqvYk9ufe5zAhWgCu4svABOoCVXcll5Pfk3mbqOooLZSpDkhQgoAn3iZI1JB+Zr0zX66agF8MFywjhJaRiZGFlrYAEKLYmyeM0kwzTdWljLOm8FyFLeZSxJNbAoq6+PfjnOl6S8B00UZVi9l2Jjetxva2+tt0B65b6f0PYlRJQQe821S5HJZm72T3v9sok683gSLsT8mig8Uj4AgsVtq5PA9c6N2qRFs7ZV1TSCVTGLo9zwxF9/eBAPzzjROVPhws5pmCtuWiLoMFC2woc9h88vS9W1MqM+8pEhG5kQKvxADNZP378cZvPZrpcephoyPHMvnVwV5Q3TKxF0LKmuLzrjg8a9o5ZsinVfE16IXq5gALvdAFbgUQr2VP0LDNgmliXuscx5PiSO8Z7+UeVCPh/zmfoOj7C0c6rIqnaJBy18mwwNg9+x9MvDoCBN8FMSeGDNE3e73rwfup9ecPIuCeG0rMbp+ig7GKNjYPkMcpFm+wfff2y7Mnh8xyywelNPqIP2V/L+xyjUwOrVIUo8VqYkIIIsbZkoH6E38sytJoJIo9shmYKp/MR1kDDmrik+w4u6zMm+4W5mx6nXRi49ZI1AcOEmHIsc1f98v6b2s6lFy6wzKOD5TG33IPHb4ev2zSeFCzCpdMrf0yxNp3P3Urz6dszJ4RG1fmDsd8GpSQcd/y5vqPjhSl2+35I4x7/AHOkg/EArfjaSQVVmJ1kHpZ2ttY/YHNz0/210UxCiYRseyTAxMfpvq/+M86l1nfbMrH+l9PJG/Pe2QlD+2Zen8YmzEssZFHa0cjDggUDtsc9iLzSzSXJiWKL4PWIZVcWpDA9ipBBsfEZcGeSDwYWLgajTG/eiWRCLIs7QCjencEcZkaT28khu9Vp9Qo/RMrQSgXXvgUe3qv752hlTOEsbR6njOV6R7faSetzeCSaHiFdjH/LKpKn7kHOpVgRY5B7EeudVJMw00TjJyMpBjGMAYxjKQnGRk5bAyiWQKCzGgOScrzD6lqAifzAh+qbiP8ALvNX9b+mAa/X9cVQ3kU7aIWSSNWLfoAQngk1QbabzyHW9XkWVnlD+IvmcSRmLbM3mYMCbYhSgA7UeBQ59O6WD4wkUM0ccc+1LYBnVowGVDSjs6ghV7t37nzfWdE1GtaXUSxsoJaWUuCoFkERgGiSFKKAPhZ+GcssbR3wumYun1ZgiV5GLTS/mpEDtVRzUs1e93NJ2/uRguTITI5LN/Ue/wBB8B8hxlzqbB9VIR2vYvyEY2gf2P75j6l+CF4NUPr9M8T5Pp+kwqENb3ZRO3hncvPFEEAqwI5VgeCMv9N1R0zeUMYpEVo2ICkAGmSySG2k1fy54zC3HYN3fKNExMRJ3UkqqpB8q+Krb1INjnw1N13HzzpFXFpnk66KUozWzfJ2Oh6nsJYMSlExqOf0+aueaPp6ZkQapQqssIlLi5NrBBfyjkYGz9s47p/i7LjYllZg8LqAFPYeG9VyvPPGbLRacyrvqWJlO1tnibeKNUN3x77c4vEl3PG8i8jpW0sb8oWiYfokB239Qf72frnNTdTMEsbSR7TH4gRSG2sX8u8SNYPbjtmZH05yeZpCDzXhTvwew7L8c1en1EcUjwO4lFqL2mKR7APuyhlq/wDTXfnNQV3e5iU1sjZdT9pTqYxGzSRfDwnCbrHAb1P0zXaD2cTww2raVQfdTxG3tfpRNKD3+P0yv+ISFnjqRAGaiilqIobARRc8kWT6ZajjXwZXkMu5fMN/uyDcAe9mwWFr8++aSaVR2DcXyZwgbYI4jIYLJQSKksQKmrBKEtyPl275E+r1CMikoXjUlJAsUXH6kkJkI2HjsvoDxWYbaaSUJayN22xghK44AjZyQPv+2WpdDGhqeJ4/8zrIFvt74BX+xyqNb/4YuLVHYdP6wNTduisl7o7RgLv9QNFT3BHb7ZcLhLC7HRhSldqgWR5SWcizuPf45y+j0PikFJHVl9yRBp5aHAHmj2PXI4Izfzl4It+pEOoVQNzBfBc8gABGtSfmGH0zEtL2XJYOWPlbFjX6qUtCsCAidjHsbYDYYgmQKvC0BzZBzJi6IPDuF3SmJCqTt23ttlJAI4LelAjnNYOmwzASpPLD6gSKVjUEkEB1FHsRZObvTBnu5g4I4eJo5FIHfyA3RHHOavTsZacraLOlnkSg8SSrV74QGFG+8ZJv17HMnSyQyHyRqO4LQuIXFi/MoIIP1GYej17tIyoYmhobZB7rkVwqA32B9PT7Zm6rTGcK7xLJzxJDJ4cnI4rix6cGvmMzKKXoSNvtf1MjV6SkDeOqiPm9Qqtt54AZNv8Ae7zWL1JZELNppihsCaJG2Ecci/NVV6ZY1MbAo06yTQISzBgFdWoU7RhalrzE16Hsc6uPUhgOQQQCAOzD0IHw4zMnpW+5uC/iarpmvSYFYtXtfikl96/UbG5rkDv8ctaqHUKxYxRSEVzG2xiB67XsH6HM3V9NgnUq8aFu43D155DDlTmrHR5IwQkp8tlY5rlj2+o3cSKa+DevbMJxfHz/AAVpmNJqIefGh2EjkvDtP3NFSPoftm00KTQfm9P1FxnzGBz4kBF81/7f2Pp9sohkoVMkkANgsGaWHg/qPvJf+YffH+DQj8xN8ZN/m6eVtpH0BKkfbOiyOL3+5zcFJHa+zftUmrPhuphnHJic+8O+6Nv1rX3HqM6DPKNR0+VgBYmI2lH3eFMKHDJIBW8d+w7eudh7GdblmDQ6hWEsQBDkAeJGfdc0SAfpwaOevHlUjyThR0+Mi8Z2swTjIxkBVjIxmiE5gS9MBLNubxCGAkNEpu7bBVCvT+95n5GCnI6rp3UNKd2keGdAAPBlXw22qPKokB55LGzXf1vNJ7Re2rjTPDq9JLp5JVYLTBlJBoFWoWb2ni/tnpOa/r+iM+mljUIXZGCeIoZA9eUkEH1zKilwbUt9z591r7ZdxsCUeKoPenJJH2Nj7ZT4o+OZWs6RKS8Uxp4z5UWy0RNnb4RJO0im4I+map9DIoNmOhyWeREAB/1kH7Z5pRTfJ+70/W6YUyjqGpscZ2Psl0H83TQyIHLs2pnjO4FE8No057Ei729/ertmi6doBCS7BZZQN0dsv8OCBuNuSN5AHYdj/bufYDrUWn8Z5+XnkDCb3ifISsZ/ooWABwbruTlhJJ0eTq8zyWzSzdDEE0sYsSRblF9pV96IsT38pHP1zZ9KkjeMMSKIu+OL9CflVZ0/t30Izx/xMBBkjSyOaljA3UCObHJB+fzzzSKVkY7CAkvLAlgqk35kIFjuL49RnLPidmcOTUvqbrWy7dxVaUcKwJNge8W//eua91VlkLor73SNQygqBDRarB4LTKPnWa6MF3pj4U+6ON3YMyFtoG9wOGSTzebiiq/arQ+KgaIo1pKignhRvlRib7lfyTTAHg5nQoq0Hk1clrU9OQEM/jL59oO/cFFG6ZroAiue1jLUnT6LHxpbPCruV91FTySRt5APHwzdfxA1M/guVUgXsU8MboHcO9bW4OYelmA1LRSAWBYNcbfh9jX74U5d/I1pgYPUTqaVvE1CEBFdhLIUrgb9p9P/AKvM9ugTlC3+IblI4Adqbj5cVyc7LT6dCgJ5+XoftlnWez0MoJEabiO+wA36GwLyLN2RlxV2zzrp3T05bxjd7QYqQhkq9q9pAdwBogg13vJn6xOxEBbx1sbUkG432C88k88/POu1vs/JYLrFqSKpnuKRRtAOxlBA81t2/vmP0/pqxgpMsUkSk3vA3wEn9YP8wHgCQc8fXOqyLl7/AL++RzceyKdH1+bTArJCyNtFhKG1RwNoBalsn4d8s9W6rptSBteOKWxbTQ7dw5G0yLyPXt8Ky91vXBBsvuw2qdkiMo4UC+wuvneafT9FcyePOtx3TKCGY3/SleYfELzwavMQ0/8AT2Nzi+EbboHTPJ5dSWPceHICPLfYN/2zYGaaLUeEGNsCwLwWm67oOpHPvdh6ZqdfodItuqLQAYAMo3BgaePbZo88GqrjNBpurTIrMsrqoIAAcklibC7Wuq7k/TLG5218ySUY1aPSo31LgWsLEEHdvZfh/lPpfHpmAzTac02mYxqdyNp3WQr8V7BvXgV8sz+jdG1Gq08eo02qDK69pEBIYHay2NvYhv3/AHyj0fqafogcAmtjsjdhXvWO4x4WRdkzDywvlo12l6npphQjkcgfphYyLZsqSo4IHpl7/EYV5YybaoAwT3Z4APlpv+MsdS0mqLgydPkZgDU0ZUOpI7K6G9t/7ZVotdrF8s+jnkUAU3h+bdVAPXBr4ivTJLDJ9hDIk+S5DqJNxEYlcMR30zKDySwJJA+HyyptFMCzaeIwsSLUtGsUnay0QJ5PxFH55kaOWdtvh6GYA8tvYqVqgO/Bvk98zZ9L1FwPCgjjPHmkkUkfE8X/ALZI48vFfQkpwu7NSTqLuWBoADZaNBMFF+8G38Gr/SazrPYNE8B2G5nMjK7yFi77eULBvd8rDigO+avT+xuonA/jdSxUH+XEavkHzNQF/QfTOw6d0+PTxiOJQqL2A7k+pJ7kn4nPTjxuBwyZFLZGVgZSMnOyOROMYykJyMZGATjIvGATkHGU5Cnmf4j9GrUici45ABu4UJIoCsrPdgOigCv6W+Izi9ZoUkl3ymR0jt3W3faNwAjpm4Jvtfp9M9n9r9YkOjlaRA67a2kAqSeFBtl9a9RzVc55v0boM2okSNWjVlYTSOLeNQreX8vcCWLqQLPAhzhlT1Knuz1Y5+xuuCn2c6Ouo1KrqtyWvk2AMEZWB8HcARG1EEn51Y4zJ6506XRuA6GSLzbTvi4F3vO8++PtfrnbdC9lF0zhmfxWA4JXYEN2diKdoB7mwTYu+wG91WmWVGRxasKZSTyPhxmljThpkZeWpWjzr2a9p/4dFWR/F0+541oW8YPmRCvptBKEfDaR2rNZ1TpMQYrGQ0TqXhZSCGhfnb9Yy3b+llzd9a9j5IKk0zWFJbZ7gUV3dnlAYDjj5Zw2p1PhL4oYxFJAxN+JExNg1HZoUWBo+vftXGSnWl+5nWGm9UfeidP0qXaokVnRj/D+KSQm5GOzefQirA9dyn41VBEzx8FVkj3JGQ24AorMYG4/luDuSzxdfDO19k4k10WqVBUUghZXssBOu4q6jta7Y/n5RecX1tDFvaim5tmoUFQw2tSiEEiyjWbJA2shrLWy9Sa936E9J6cZo5tRCG8TTGKQjkExt4gk8vxUxsa+bDNfNKWlikBRW3IqOL2FGNeYWTXLDvnpvsL7MSQ6fUNO35msJJ27SY0KsF8wtSx3s3HAuue+ar2s9gpWLyaXYw/LcQHyFmAqTZIKKG1VquiSe3r1eJGFm3djQsUJjdSrIaZT3Bvv8x8DmYvVIh5d67hxV21962jknn0zji2pV1XUQaySRCwpjI5bd2UEKBt4NfGvXMjSzyA+GmnYMt8FHQ+buHQIigd6Jas8UsLi262O6yKXc3p6y7D8uFhz/wCYSpK7qUiNQX5PA449fhmuM0k86qWSJ9sqLIiuULKf5fnChtpBNgkmm4Ay5ptBqZBR8PTxqaoEMdpvgRxkpxf693ftmP1zpCaQiRHYwGg+/wA5SRdzxsvoNzE/IHtQOWMVT8w2Ymi9n2GoZpwknkqRCSd49HjJrgngpwO3PObSWolCBzQCyRK+7fGfWPxBYIA4o2R8x2y4UOoQhmUTxggnYVWnHG5L5VviD3BrkZwnWtYqxp43vrIweIIAxILbtsnIAvbz3I59c1G8gclFWUdV1rakyuziOOL4053kErHGBV3/AM5odbqjIQxUIoUKijsFHFX687jfxxr5jM97QlDasYFBV+Z7m+eTk6TTbl8SQEQqwDEUCx5IVAe5+JHYZ7YRUEeWcnJnqH4K9RkVXhPMbPvRD3Cm1Z4yT6FeVPcWR2IProz549gvaIaXX+KyMUaN08JNpK+YMuwOR257c8ms9w6R7S6bVfypV3Vfhv5JB9UbnK5VyYcXyjcVjAOTlOYrIycYAwcYwCMkYwBlQJxkYy2Qg5a1UpRGZVLlQSEWtzV6C/XLuMyaONT2n1amn0Tkm7Kq4A71flPqAOL7g/Wt/bVh/wCknqgeQV7/ACK/5o+1+/8AEUetJyczRq13Rwcn4kqF3HSzBeByybrK7gCvcX6X37jMeH8RZpSNmjCgkbWk1CbTfZfICdxF0K/cZ6ERlptMh5Kr6/pX1AB9PUCvpjT6lteR5P1vqEk6pI2nd9m6YFJJ5/OrhFbzqECgt2U8ntwDnoHsp0f+HjZnULLKSZKN0FZvDW/kp/ck5tp9Ir7LukYOFHAJUeUMK7A0QPiBl/Cik7DlaoZSRk5GaIDmLqdBFKbkjRyAVDMoLAHuA3cfbMnIwC3DCsahEUKqilVQAAPQADPPvxBgGnnSWuNT5TSqx8aNOK3dtyKbPxjXPRazz78T5gzQR8kofEerBjUhl3Bv6jyK4oBzfbMTScWmbhyZfsJ1xfNpHamj/lliF3LuoopLeajVV6MudmM5j2L9nxFpxJN55J0BdXUbVVyXEYjqlrfR/wCBnUjLFNJJkk7ewGYnUOmxzipEBrs3Kuv+l1oj7HMzJrKyHJ6j2akT+VIHH9Mlq1f/ACKCD/0j65ruoaOXw3SWGQKwI3KBKFP6XHhkng0bI9M7sjJrOD6eF2tv6Oniyo8Z6TrjG6uxNqWSX9RcCg71XID0bFGt3BzO9s+irqoQ20B4yWH6SwIG5Qw7EhRyQe2bT2304i1obYGGqj8xobi0NKUB7Hcjn4Hjg5sfZro8U+mADTRyR/lyESWSV912Rty+Zdrdh3zmoNT9lnRzWlWeFTLGruoRwAauRuV/SdwUD1y3KrNy7AgcDt2+SjsM9k6/+Fn8S5kWdVc15vCbzUP1gPtN/Gs0XTPwqd5As8hRex8Mbip4tD5AORyH7EfPg+yPB52zX/hP0Ez6kzOCY9skKMQSom2bwfh5QOx9SM9P6h+Hujm7B4+bpG8oJqyFcGrods3PQ+iR6RSkQpNwZV77TsCHk8m6PPzzaAZWzFnG6b2C8Mkx63VpYqkkCqO/m2gVfOdX0/TtFEiNI8pUAGR9u969W2gC/tmRisVQcm+RjFYrFEJxjIykGMYGQoxjGCFOQRknF5DRGMHIwUYwDjAAxWMjAIOQcknMfVzFEZgrMVUkKotmoe6APU5Cl68i847/ABnqkgBj0KR3RHjSix3u6PrQ+ljvlI6J1LUfz9YkKnb5dOpDDsSN3HqD65m35GqRuese1Gm0x2u4Z+/hp5nqibNcKODyaGcb7MdLk1+oM8ynYztJIzxlPEtB4UaX2Cq9WO/Px56TpPsPp4fe3TAM7bZdvh7noFjEAAzd+TZ8xzp4owooChyePieSf3OWr5F1wVHFYxmiE5OAMmsEIxWTWAMgOf8AbPoravTjwxckTrIg3bbo067vQlSQL9azgfZvqL6HWHxopojIv5kKlnYpHfhytGdwNpQ8hviuKIz16sxOpdMi1KFJUDA+vZl5u1Ycr29MjjZpSotdK6zBqluGRHqrAI3LfYOvdT8jmxvOE1/sI6tu00l0y7EkJRogBX5c6jcK+YPB+WazT+0fUdANmqgaRBf5jlnNByKMqLtPG3lqPrzmbkuV8Bpi+H8T08NlecRo/wAR9KaEwkhYnad6khf9RHu88cgG/TOi0vtBpZR5NRC1+gkW+fkTlU0ZcGja4y1FIGFqQR8QbH7jLgObUrMUVYxkZogwcjJzJRjGMoGMYwQoxkYyGxWMVjAGLxkYBJORjGARWRWV5SchSisVlQGRgoGScgLlVVlIRknFZIGAAMnJxWCDFYyRgEYxk4AAyHQEEEWD3B7EfDKsDBDA1PQ9PIAHhjYKKFqOAOwvv6D9sw5/Y/RP72mj4AAqxQHwo8ds3mMpLMPpnS4tKnhwRrGl3Sjiz3OZlZOMULGMYzRCMZOMlFGMYwiEYycZKKWcYvJyGhgYrGATlNZIxWALxk4rAIORWVZGAQRkVlVYyFAGKxeSMpCDjJIwBgDJxjBAMkZGTgCsZOBlIRk4xWATkYyctAZGTjLRBjGRkBOMYwBjGMoIOMnGSkCzgZOMwdBWMnGCAYrGMoGSMjGCAnIxjIUYxjJ3ArJArGM0Rk1jGMAYGMYAyQcjGATi8YwQnGMZQTjGM0QYxjAGMYwwMYxkAxjGUDGMZ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5" y="3893896"/>
            <a:ext cx="1266505" cy="84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>
            <a:off x="3938983" y="3581400"/>
            <a:ext cx="709217" cy="152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96853" y="3276600"/>
            <a:ext cx="981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black"/>
                </a:solidFill>
                <a:latin typeface="Calibri"/>
              </a:rPr>
              <a:t>75 MYO</a:t>
            </a:r>
            <a:endParaRPr lang="en-US" sz="1400" b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2815509" y="2996530"/>
            <a:ext cx="1233480" cy="28007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809474" y="2842642"/>
            <a:ext cx="981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black"/>
                </a:solidFill>
                <a:latin typeface="Calibri"/>
              </a:rPr>
              <a:t>500 MYO</a:t>
            </a:r>
            <a:endParaRPr lang="en-US" sz="14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2963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24" y="3900192"/>
            <a:ext cx="1393323" cy="93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267201" y="1059872"/>
            <a:ext cx="1" cy="464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81400" y="1524000"/>
            <a:ext cx="4208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81400" y="15240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789836" y="1511877"/>
            <a:ext cx="0" cy="1624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447223" y="2462645"/>
            <a:ext cx="27365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447222" y="2462645"/>
            <a:ext cx="6927" cy="1347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725319" y="2462645"/>
            <a:ext cx="0" cy="1359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49607" y="2462645"/>
            <a:ext cx="0" cy="630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856024" y="3145415"/>
            <a:ext cx="845562" cy="3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856024" y="3136322"/>
            <a:ext cx="0" cy="661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701586" y="3136323"/>
            <a:ext cx="0" cy="661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858000" y="3145416"/>
            <a:ext cx="1085398" cy="3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858000" y="3136322"/>
            <a:ext cx="0" cy="661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943398" y="3136322"/>
            <a:ext cx="0" cy="725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utoShape 2" descr="data:image/jpeg;base64,/9j/4AAQSkZJRgABAQAAAQABAAD/2wCEAAkGBxQQERITEhMUFhUVGBgVGRgYExYYGBgWFhQYGRUXGhgZHDQhGxwlGxUXJDIhJSotLjAwGCAzODUsNygtMCwBCgoKDg0OGxAQGy4kHyQsLCw3Nyw0Nyw0Ly4sLCwsLiwsLCwsLCwsLCwtLCssLCwsLC0sLCwsLCwsLCwsLCwsLP/AABEIAMkA+wMBIgACEQEDEQH/xAAcAAEAAQUBAQAAAAAAAAAAAAAABQEDBAYHAgj/xAA/EAACAQIEAwYDBgMIAQUAAAABAgADEQQSITEFBkETIlFhcYEHMpEUI0JSobFicoIVU5KywdHh8PElM0Oi0v/EABkBAQADAQEAAAAAAAAAAAAAAAABAgMEBf/EACoRAQEAAgEDAgUDBQAAAAAAAAABAhEDEiExBEETUWGh8CJxgQUyUpHR/9oADAMBAAIRAxEAPwDuMREBERAREQKEyiuDsQfQyMw9Elc9gamobNrc37wv0/aClOprlAbbVQbEbg9RM+tXaViQeIoMuoJUeIJy/wCJSCPeVpYyonzG48W7y/41Fx6lT6xM/mdSbiYdHHqbBu7fY3BU+jjT2Nj5TMmm1iIiAiIgIiICIiAiIgIiICIiAiIgIiICIiAiIgIiICIiBiOuRyfwtv5N/sf3HnMbFgI4bo9gfJh8p9xp7LJMi+hmGwAORtQdr9R1HtM88eyti2jkbRTVb3ACk7/lPqvj5z1/Zya5Rl81JX9BofeYnYsNnNxpZgGF/oD+sz1cVe8K+B/ElkJ3U60qg8Dp18d/WXKDgHKrNTb+7fb+m+hH8ptLYxDr8yG3ineHuu/tYzy2ID6U3UH8rLcH1U6j2iZQ2y6PFlz9nV+7fbU91r7ZW218Drv4GSM0t+IL2ow9awc6KQ6vbN+E33B8HUXt1MvvWrYGxYAUfzLmaiP5k+egPNSyDW4EvOT5rTJtsSH4RzDTrkIwNKqbkIxBDgfjpOO7US2txqL6hTpJiaS78LEREkIiICIiAiIgIiICIiAiIgIiICIiAiIgIiIFGYDc22HuTYD6mYOLTtAQSRrcEbgjYj/vlIHnzlrFY2iwwuOqUGurBLJ2ZZCGXvBO0XvKpvmI8jNW5X+IL069Ph/E0aliVDUzWfRKziplplTbZhfvbEjTe0a2it/ONNG3akBdBn2W50F/y389POX8VtmXfw8Z5zK66EMrDyIII/UEH9ZGiouFcBwOwbQEjSi35SelM9CdFOl7EAZZYa/ZRljFppd1F/EgfvPdSjTqjKwRh67HoQRqD6TLNIHYCeXVB8wT3AlJiaRFHgQoh1pANTclmp1O9mLG5Ic969/G+wtaZdAvTACnMPyVTrbwFQb/ANV/WXarUVF7Afy3X/LMf7ZTYWFYEeDgH2uLW/WTrXg8IrF8NUsVoqtJz3jQqf8As1De+ZCvyNf8SepBmbwfHuCadzmUa0Kp+9XzSoT318Cb38RtPVcZlKlVqINbE5gLflcd4HztIrFqxKgEMLg00xFUo6t40MSoJv8Awte/iBE15hG34PGJWUlDscrA6MrDdWB1B/3B6zInOavEKuGrrUqE0qrDsw9ay062vdpVzTumf8tVdr2yi+U7twniq18ykFKqWz02Iut9iCNGU2NmGhsdiCBpjnteXaQiIl0kREBERAREQEREBERAREQEREBERAREQEheZeVcLxFCmJpB9LA3IZd7FSDoRc/UyaiBxc4TiPL9UdmDjsHlCN3bVaaqe5fLckKL2axFiQcthJI/Ef7UezwOGepUtZu0IVEPUOVuPKwN/K2s2X4mcVfDYSoaBArZSQ2lqa3ALkHc3YADx11AM13legaaBaNFmJ1LvdAxOpcu+rknUkXJvOP1XqvhTWE3l8mHJnZ2nlHpwzitmYY+nRU6ijTpHsk0GiktmA0221OkiMJzvVTELhsQGqVL2zU++CPG1gR6C833FcCxFe4aqtIHQimpY2PXOSB7Wkdw/wCE9BawrtiK+cbEFB9bL5TLj5eXObuOrr7s8Znb3ZXDOYKdcWVrkbqdGXyZTqp9RM16QbUKbeQB/S95i8V+G6VO8teqlQfLUAQspve9woa2movY9ZqHN2J4xwZBUY0MRh9F7VEZSCdjUW/dv4i4vp1E6MOu9sl5jl7tnxOLp0GAWr2beD3S/kM1r+15jNzdQBNN87MBqqoagt43UWt62nB+Ncz4nFszVarWb8IJC/TrOzfD/lbNgcPro9MVLZO8Gdbsc19rG21/ORzZzjx3VeXK8c3p54pz12Y+7WrUpbNTehnAHiD1A6qT6HpNbx3PNOnXoVMDZHUNfslfsipscrUNcguNSt7+FwCNz4nyoUUlCwP8P+qm4P0mjcIwTHDkUqakmrWAqrb5RUbQ9RsLWvt0nPx+omWFyvaxhj6q6ts8OrcnfE7DY40qNW9DEuD92wbIxAvdKhFiCNQDY9PXebz5xp8LqkdlVpB6Z00FretpO8KfF4NUWliKqgWyE/eUjb8NSmdFuNLrlv0INhNuP1mGXZfH1s8WO5ROZ4b4pJSqhcXSemdM7U+/TsdFqAfOuosRY77m2u+8H4xRxaGpQqLUUMVOVgbMOh6g2IOvQidUyl8OvHkxy8VnxKA32/7aVllyIiAiIgIiICIiAiIgIiICCZYGIBNl71tz0+s81aZIux0HTpI2jb02JGy9702+so4YjVsv8u/1MxvtIAuFOXxtf9tZYxPEAVOTvG3Q6D1PSZ3OI2gcVgaAqF6qi/8AfOzVHQLchLuSQlyTpoLnTrL1LidJGyDMxGxVGZW9HAyn6yBxlB6zZWqVCT+FGCD2y97/AO0yMItTCJ2XYk0B/wDGykKvmjAdw+nXXecuWMzYXu23C4s9Bb1klQYNfSaLS4kEF6VQkfkqaOvlmHdf3sfG8kRzIKSBqqlFP4vw/wCIaD6yMOvC/OLYZa8tsKEfL9OkxcdQR6bpWVWpuCrKw7tm0IPkbyAo80I/yVVPlcGXOIcYLIe8LeA6xfVYY3xU3lkfPPxO5IbhOJstzh6t2ove+nWmx/Mtx6gg+IGxfDP4p/Y1o4XEIDTW6irnNwpPdUrlOg2vcDb1m185AY+gtKpZlRswF/lNiPUGxnLeM8jVUBfD/eoNSoN3Ht19tZrcuPm1v27z6VaWZR2vnLnXDtgalWm/eGiZSjEudVHdYgzD+HPBWGDo1XQqzBme4tmLMTdgdz4HefPvCsR2VZGPQ9RsfGfUHJfNC4iglypIABAnD6nXFdct7Ze+vs5+Xixt/VfLIfBDW1xfoQCP11+hmJj+FBrFSVI91YHcEfsdx6XB2DGY6mBco1upVc1v6R3j7AyJxFKk6llNgdcyNlJt5rv7zz+XPixynTlv6uTk9Pqblcm5wwNuIYVCD31caXBGWxBBGo6zaeCYStQHa0Cr1VdBa2U1FNw1KsV3BDXDZe7o1jY3s4fFUcVxlnLLkwuHykk93tKreJ0HdH6zcqOAyVldAvRTfS6E3NiOo3F9Nxpe89P03Llc5L8vz7aTx9UuP7NGw3xD4pUbNh6OGftCEFMiremTdkaoxYXsoyk2FypBsQCbvBPjDiKFc0eK0EpgNkZqasrUje12Qsc636qdtRmnP14n2PGqqrU7Oj9oqBiPyh2Lb+Za3rJD4j814bFO1Fqfaqijsq6m1VD+Q3HfTbT6T0JllvVepx5f5TzH0tTcMAykEEAgg3BB2IPUT1OefBXjZr8Lw1Mgs1IMhIemcqiowp3UtmAy2A0/DOhzZYiIgIiICIiAiIgJjcQvk0uR+ID5ivUC3X/mZMQMDDY+myjsSGHQJYge+wlzsc2r7fl6e/jMDiHA7sXotkYkkoSwpsSbk2U3Vj4jxJIJkbVoMp+8w76dQz1B7dndvqBMcrlPZS2xs5I2mNWwtNjmZBe1sw0P1E1VeOYRagR6qJUOyPUqK59Fexkt21Mjr9a/+hlevZ1MLjHAqVRlIrVKNhbTKQx8SXB/cSBxvDsQKdPs8fTIY2y1abaEeOWpt7SV4jhqL7EnyNasP3E1vH8LpG/3VJv6mY/5CZnv6M7fou4F8Qlw9PC1Bcd7tch9g40Gn5pTj9YoezIWk2QOQtVSrK1xvmF/+RIHHVaGHtmp01OwAo1GJ8gMq39peHF2ZR90+2hZadP9HcsP8MtqaV7aRjlAe8U92p//AKl9MbSA+Zv6Q5/yiXTjMSdvs6j+M9qfoqoJH4/C1HHfGDbz+xEEHxBFTQyvRPmSRWjiwXbLUYA63qYeqQf6gF/UzOpVQHVqdWhUYsq/c1gWzMQADSPTx1ml1a1egGWljGUX2BFhrqASbj6zy/EmORqmMqF0N1JrBrGxFwCLbE/WZ544yN+Pu2vnfkuniA1WnTOHxW5TTs6x/ZWPjt4+M5rhOK4rA1CFd6bp3Sp6W6EGTGM52xaHIMT2y/xKpt5XEi8WPtVVnq4mlcgd6zAXsNLW0AOl5fjxymOuTVx/39tNMsZW6cv/ABArVSq1Khz9OgMl+O/EJqVNqKAVa1QZVUXbKzaAm258B1nKk4RUNJ64y9krFM5awZ1AOVRuSQwO08cJ4m+FqirTy512JF7E9R5zmz/pXDc+vGfx47/8cuXBLdu8fDfgo4ZhDUxBtXrnPUub5fyr66knzPlJfivM9HD4HE4ikVy0UyIFFlLt3aaqQLEAkXy3tYzlXAuPVOI1BTNg4BZqlV+6ttyF6n6TA52419yMIMSMR952jsosoyjKiDx3JPtKel48sebKcl3le/b2/PZljMss/wBUTHJ9LCYXBVsdiKa4jEfMe0BZKZc2prl6u518hfwkfztxz7VSWnicCuFraPTZVsCttj4X/SSOCwI/9JwR1LD+0cRpuz93Dqf5UUC38Zmd8XzTNGkDbPc28cttf1tPRt09Ph9P8THe/wAiO+CvMNPCVKgxByU7hlq51XI50KksQMrBeunctuRPpKjVDC4BHqpB+hny5yjyi2LwaVndBSeu+GVSmoY0g5qBwb37tgDfVfCd2+E+Pq1uGURXuatFqmHYm+pouVGp37oAv4gzaZbtjBuEREskiIgIiICIiAiIgJ5drSpM0HnfhfFa9YDAYladF6ZFQVRTKh76BPuy+o3ubbwipnmHiiFShVWHgygj6Gc/xjWPcJpDXRHamPPRSBLFf4W8Uq5jU4nqQQApqWIDXS5uPE66kWA1lzD/AANRge3xlZze4AAHW5JzXuSST/V13LspZtA1Oa6dMMVxVeoQQCFrVSN9Tnc5B9dZj4ji3EMWCMNQxbp+dsRVUajxUqDv0Yzo3DfhVhsOFyBLqbh2ph3v43Y6e0mqXJ42aqxHgBaR0xGnz/V5Ox4vVqhgzG2UYhDUA8yWOnveZlP4a8RqJnUW0uS2IVvpkuTO7vyfR/iPqZGnA1sC1179Pwk9MTuuE1uBvh7hqlQuP4mWx8tbyBx+Kr3s1WqR51GP7md05upYfFJ2ijLV6i2857j+XGYE5Db0ltRXq1XPIk/iuXyNpgDBGm4z/Ie6T4Zri/tvK2ajSZSo+Jcq0SpII2JHuDYy3Cy9TzMjAHur3yCwAvcLcKTqdRtrD4ZgqvY5W65Ta9yLXIsflO3+hlmXBXbLkzNlJvlzHLcbG219TAvJhDlLXF9gvU/98Jjpa4vtfX06zJweIymxB100NjJbF8JD3GU02WwOZSCWYiwIOvW9/Mbyeym9eWz8E5mpHGYrFPoCERB4KigWH0EgOY+J1OI4nKo30A6Ko/7czCo8ErqWXs2PW62y+pY7D9ZsXKnKhXEU/tBNnsGRSR8yu+RmGu1MXA/MNZz/AAst2z+HbfU4Y8Mwx8+7aeS+X67cKZcOCXNariKfQVPs70FUrfTUPWF+tgOgnWOQqlVsKe2otRYVG7jKVOtmYgHWxdnkxwtE7OnkVFVVyqFAAVdO6ANhoNPITMmkw77+mnIRES6SIiAiIgIiICUJlZQiB4zRllCtpTNCHrLFpTNKZ4Hu0WnnPGeBWW6qAixF5Vnls1IERU5dol82UenSXMVwlGQqAADpJEvPDVZKuo5zx7lQC5Amgcd5d7RGXY6ketja/led4xaBxaanx7guUZ1G2/pJlUs14cM4Rw0toVNmXMLg/MpyVVB62a2m/eEu4rl7ym68L4TfjYw9ME0npHEZc1gruoDuAdL6aj/YCdDqclg9JELL5j52qcCIhODHwncOJclWGizW6/L+Q66SyLa59/Y2ZSCPQ+EyeUg9TMXYt3Uy5iTZQ1QAC+wBU6Tc8bwW1Cq6sBkRmJtewVST72H/AJmu8h0i4awOUKq3tpmBZiL9DZ7+58JW+Ymf21tGCpbScweEUsrW1BLepKZbn2mHhqNpN8OpZmUeJllY3Xl3FhkC21Em5rHDaXZ1wo8bTZ5Rtj4IiIWIiICIiAiIgIiICUKysQLZpTwaHnL8QaY3YGU7EzKiEaYZotKfZzM2INML7KZUYOZkQaY64URWwiupUjQi0yIg04RhL4XmrDrUJRQvZAkgBg9Krk9i9lt4id2tOP8AO1BjzNw5aaozVFpNYtqFpVKrVCRb+7D28SJ2GCPFSkGGokPjuXada99POTcQWSuR82cBr0KNemhGWqjU8xuQFcWbb+Emav8ACfC02o4ihlK4qmxLgm+dAQAQP4CbG35wfxTv+Kw61VKOLg6ThPOnDn4FxKhj6dzTNRVq23KbMPDVAw10uFO8nanTrs2Crg2B1UyW4Fg2d1sp8/SbngTh8VTWrRZKiMLhlIIP0/aZtGgqfKAI2TBD08BUWsrgXB38pOxEheTRERCSIiAiIgIiICIiAiIgIiICIiAiIgIiICeajhQSSAALknYAbkz1IrmXGV6OHqPh6BrOFYhFdVe9tCoYENbe3loCdIHPOUw+M5lx2Izs1PDURSGamaZHaWKIEbUKLVDc7nXrOsTnPwW4FVw2GatWOZsYtPEl7m5L5yQ1/wAVipv1zHwnRoRCIiEkg+cOX1x+Fq0SQCylQ1r2JG9pORA4ByxzZX5cxRwGLR6mFZiaYGXOgZzZl07wJ3W43uPA96wuIWqiuhurC40IPoQdQfI7TXeeuTaPFaPZ1AFf8NUAZ1srZbG2ozEXHheYPwv4Tj8Hhuwxr02SmzpSADGpkVrKS+a2UgEhbXsRc9ARG6xEQkiIgIiICIiAiIgIiICIiAiIgIiICIiAiIgIiIFFUAAAWA0AHQSsRAREQEREBERAREQEREBERAREQEREBERAREQEREBERAREQEREBERAREQEREBERAREQEREBERAREQEREBERAREQEREBERAREQEREBERAREQEREBERAREQEREBERAREQEREBER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72" y="4007592"/>
            <a:ext cx="1236012" cy="8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647209" y="690540"/>
            <a:ext cx="250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EUKARYOTES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22960" y="1796534"/>
            <a:ext cx="137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ANIMALS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80660" y="2596634"/>
            <a:ext cx="137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YEAST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05200" y="2602468"/>
            <a:ext cx="137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MAMMALS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260593" y="4885058"/>
            <a:ext cx="103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Fly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025668" y="4908373"/>
            <a:ext cx="103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Worm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380890" y="4880664"/>
            <a:ext cx="103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Human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80861" y="4880664"/>
            <a:ext cx="103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Mouse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90954" y="487506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Budding Yeast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04609" y="485295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Fission Yeast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603" y="90468"/>
            <a:ext cx="37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rgbClr val="00B050"/>
                </a:solidFill>
                <a:latin typeface="Calibri"/>
              </a:rPr>
              <a:t>Comparative ENCODE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04071" y="600670"/>
            <a:ext cx="3344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8064A2"/>
                </a:solidFill>
                <a:latin typeface="Calibri"/>
              </a:rPr>
              <a:t>Previous studies have compared RNA transcription between closely related organism</a:t>
            </a:r>
            <a:r>
              <a:rPr lang="en-US" sz="1800" b="0" dirty="0">
                <a:solidFill>
                  <a:srgbClr val="8064A2"/>
                </a:solidFill>
                <a:latin typeface="Calibri"/>
              </a:rPr>
              <a:t>s (e.g. RNA-seq within mammals, </a:t>
            </a:r>
            <a:r>
              <a:rPr lang="en-US" sz="1800" b="0" dirty="0" err="1">
                <a:solidFill>
                  <a:srgbClr val="8064A2"/>
                </a:solidFill>
                <a:latin typeface="Calibri"/>
              </a:rPr>
              <a:t>Brawand</a:t>
            </a:r>
            <a:r>
              <a:rPr lang="en-US" sz="1800" b="0" dirty="0">
                <a:solidFill>
                  <a:srgbClr val="8064A2"/>
                </a:solidFill>
                <a:latin typeface="Calibri"/>
              </a:rPr>
              <a:t> et al. '11) …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60375" y="529068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RNA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581401" y="5261913"/>
            <a:ext cx="1662834" cy="284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080568" y="5249996"/>
            <a:ext cx="2174534" cy="2253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260593" y="5277705"/>
            <a:ext cx="515964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133600" y="5257800"/>
            <a:ext cx="515964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770982" y="5261913"/>
            <a:ext cx="515964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066618" y="5249996"/>
            <a:ext cx="515964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789836" y="5222287"/>
            <a:ext cx="515964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533025" y="5249996"/>
            <a:ext cx="515964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579874" y="533400"/>
            <a:ext cx="3367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70C0"/>
                </a:solidFill>
                <a:latin typeface="Calibri"/>
              </a:rPr>
              <a:t>… or integrated diverse –</a:t>
            </a:r>
            <a:r>
              <a:rPr lang="en-US" sz="1800" b="0" dirty="0" err="1" smtClean="0">
                <a:solidFill>
                  <a:srgbClr val="0070C0"/>
                </a:solidFill>
                <a:latin typeface="Calibri"/>
              </a:rPr>
              <a:t>omic</a:t>
            </a:r>
            <a:r>
              <a:rPr lang="en-US" sz="1800" b="0" dirty="0" smtClean="0">
                <a:solidFill>
                  <a:srgbClr val="0070C0"/>
                </a:solidFill>
                <a:latin typeface="Calibri"/>
              </a:rPr>
              <a:t> information within each of several species (</a:t>
            </a:r>
            <a:r>
              <a:rPr lang="en-US" sz="1800" b="0" dirty="0" err="1" smtClean="0">
                <a:solidFill>
                  <a:srgbClr val="0070C0"/>
                </a:solidFill>
                <a:latin typeface="Calibri"/>
              </a:rPr>
              <a:t>eg</a:t>
            </a:r>
            <a:r>
              <a:rPr lang="en-US" sz="1800" b="0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1800" b="0" dirty="0" err="1" smtClean="0">
                <a:solidFill>
                  <a:srgbClr val="0070C0"/>
                </a:solidFill>
                <a:latin typeface="Calibri"/>
              </a:rPr>
              <a:t>modencode</a:t>
            </a:r>
            <a:r>
              <a:rPr lang="en-US" sz="1800" b="0" dirty="0" smtClean="0">
                <a:solidFill>
                  <a:srgbClr val="0070C0"/>
                </a:solidFill>
                <a:latin typeface="Calibri"/>
              </a:rPr>
              <a:t> '10)</a:t>
            </a:r>
            <a:endParaRPr lang="en-US" sz="1800" b="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71539" y="5647037"/>
            <a:ext cx="58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TF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0" y="5988660"/>
            <a:ext cx="119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chromatin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>
            <a:alphaModFix amt="50000"/>
            <a:extLst/>
          </a:blip>
          <a:srcRect l="8052" t="3889" r="48139" b="25000"/>
          <a:stretch/>
        </p:blipFill>
        <p:spPr>
          <a:xfrm>
            <a:off x="3612308" y="3810000"/>
            <a:ext cx="666074" cy="1119355"/>
          </a:xfrm>
          <a:prstGeom prst="rect">
            <a:avLst/>
          </a:prstGeom>
        </p:spPr>
      </p:pic>
      <p:pic>
        <p:nvPicPr>
          <p:cNvPr id="1026" name="Picture 2" descr="N2 on white 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0832" y="4255542"/>
            <a:ext cx="874328" cy="384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www.umassmed.edu/faculty/graphics/213/Figur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04" y="4007592"/>
            <a:ext cx="684998" cy="821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10" descr="data:image/jpeg;base64,/9j/4AAQSkZJRgABAQAAAQABAAD/2wCEAAkGBxQQEBUUEhQUFBUUFxUUFRQUFBUUFRQWFRQYFxUUFRQYHCggGB0lHxQVITEhJSkrLi4uFx8zODMtNygtLisBCgoKDg0OGhAQGywlICQsLCwsLyw0LCwsLCwsLCwsLywsLSwsLywsLCwsLCwsLCwsLCwsLCw0LCwsLywsLCwsLP/AABEIALcBEwMBIgACEQEDEQH/xAAcAAEAAQUBAQAAAAAAAAAAAAAAAQIDBAUGBwj/xAA8EAACAgEDAgMGBAQFAgcAAAABAgMRAAQSIQUxEyJBBjJRYXGBByNCkRQzUqEVYnKx4ZLxF0NEU3PR8P/EABoBAQEBAQEBAQAAAAAAAAAAAAABAgMEBgX/xAAsEQACAgEDAgMIAwEAAAAAAAAAAQIRAxIhMQRBE1FhIoGRobHR4fBSccEy/9oADAMBAAIRAxEAPwD3DGMZgDGMZoDGMnKCMZORgDGMZAMYxkAxjGVAYxjAGMYwBjGMgGMYwBjGMgGRk4yAjGMZCjGMYBOMjJykGMjJwCMYxiwTjGM2BjGMAYxjKBjGMgGMYwBjGMgGMYygYxjAGMYwBjGMAYxjIBjIxmSk4xjBCMZOMAjGMEZCjJyMnKQYxkYBOMYygYxjNAYxg4sDGMYsDGME4Axmr1XtFpYiVfURBhXkDqXJPYBAbJPwzNk1SpEZJSI1VSzFiKUDnzHtmdSfDLTL+QzAd/rnmvVPxAl1DbNCuxKBErRl3a2I8qe6g4BtjdWazmddFNKWM87PYVSZJQqkf1eGoIr4LXJsnnOE+oSdI7Q6eUlZ7HL1nTq21p4gx9DIoPeu1/HC9XhN7ZFeu/h/mEfZLzxFun0SiqgRh5gvYJXutUNC/gTeYqnw03q7RAN5UQvGp7DlOLOZXUM6PpvU+hVawD8eeQQf2PbJzxbpHthLC5/iTNqEHmtZ5Y5FFXQRGVT6Dmu3fOrh/EfQonigz7Tx52Lc1dbXckH/AHzqs0TjLDKL3O+xnnifixA5Kx6fUEggW4jjHJ78tfz7Zeg/FLSkkOkoa+yL4l/fgZfERnQzvcZxH/idpSDtjnJHddiBu/opYFj8hZza9K9q9NON51MSXwImdUZDf691Hd8hwOe/fKppk0S8josZjw66J/ckRv8AS6nv27HL941J8MlNDJGQcYBORjF5WyE5GMjJZScYxgE5GTkZSDJxjAGMXjAGMYzQGMYwBjNP1jqUsLeWPelWxF2oAsliaWuK4JPPbOf677dNBUaRVMQHImDoI0bsxFeZvTZYJ/eo3W5qMW3SN5132hGkQs0Z97Ym90QSNdBUA3Mf+mq5zzHr3UJ9TIG18gSFmKrBA0jVt+QSmv8Aqaqv07ZS2v1GoZ3MhllbYA48qoLa41XkKLHNd65JrKkjQFTIxAtg2pnYBBt8p8CMmtxNgGvQkk8X4cudydLg9+LAoK+5otD0eOeTUbEEaRbgm+UgLddxyTxzZ+NZf0PWp54P4RpXeKKTliybWS08JRQ9xTuY8/0j5ZW+i08ekvxgS7SMyrKGSQ7yUEjDuVSqW+TZo1lPs8ycsQByCF272NEN5VHf5f7ZJTaTN6LSZvdLplcClD0tLGiM10dsdliEoUTZq+SOO+6j6ZsDcEUlBmaKPc5FCgi2CBQvsPgcsJwEJaRj6WSN7Ed2VRxXwPAywdasYCbIy6kPUrs+1iOWMhVufh/bPLGRtpsw9fCibPFZFG3aPz5Cd/NqvYk9ufe5zAhWgCu4svABOoCVXcll5Pfk3mbqOooLZSpDkhQgoAn3iZI1JB+Zr0zX66agF8MFywjhJaRiZGFlrYAEKLYmyeM0kwzTdWljLOm8FyFLeZSxJNbAoq6+PfjnOl6S8B00UZVi9l2Jjetxva2+tt0B65b6f0PYlRJQQe821S5HJZm72T3v9sok683gSLsT8mig8Uj4AgsVtq5PA9c6N2qRFs7ZV1TSCVTGLo9zwxF9/eBAPzzjROVPhws5pmCtuWiLoMFC2woc9h88vS9W1MqM+8pEhG5kQKvxADNZP378cZvPZrpcephoyPHMvnVwV5Q3TKxF0LKmuLzrjg8a9o5ZsinVfE16IXq5gALvdAFbgUQr2VP0LDNgmliXuscx5PiSO8Z7+UeVCPh/zmfoOj7C0c6rIqnaJBy18mwwNg9+x9MvDoCBN8FMSeGDNE3e73rwfup9ecPIuCeG0rMbp+ig7GKNjYPkMcpFm+wfff2y7Mnh8xyywelNPqIP2V/L+xyjUwOrVIUo8VqYkIIIsbZkoH6E38sytJoJIo9shmYKp/MR1kDDmrik+w4u6zMm+4W5mx6nXRi49ZI1AcOEmHIsc1f98v6b2s6lFy6wzKOD5TG33IPHb4ev2zSeFCzCpdMrf0yxNp3P3Urz6dszJ4RG1fmDsd8GpSQcd/y5vqPjhSl2+35I4x7/AHOkg/EArfjaSQVVmJ1kHpZ2ttY/YHNz0/210UxCiYRseyTAxMfpvq/+M86l1nfbMrH+l9PJG/Pe2QlD+2Zen8YmzEssZFHa0cjDggUDtsc9iLzSzSXJiWKL4PWIZVcWpDA9ipBBsfEZcGeSDwYWLgajTG/eiWRCLIs7QCjencEcZkaT28khu9Vp9Qo/RMrQSgXXvgUe3qv752hlTOEsbR6njOV6R7faSetzeCSaHiFdjH/LKpKn7kHOpVgRY5B7EeudVJMw00TjJyMpBjGMAYxjKQnGRk5bAyiWQKCzGgOScrzD6lqAifzAh+qbiP8ALvNX9b+mAa/X9cVQ3kU7aIWSSNWLfoAQngk1QbabzyHW9XkWVnlD+IvmcSRmLbM3mYMCbYhSgA7UeBQ59O6WD4wkUM0ccc+1LYBnVowGVDSjs6ghV7t37nzfWdE1GtaXUSxsoJaWUuCoFkERgGiSFKKAPhZ+GcssbR3wumYun1ZgiV5GLTS/mpEDtVRzUs1e93NJ2/uRguTITI5LN/Ue/wBB8B8hxlzqbB9VIR2vYvyEY2gf2P75j6l+CF4NUPr9M8T5Pp+kwqENb3ZRO3hncvPFEEAqwI5VgeCMv9N1R0zeUMYpEVo2ICkAGmSySG2k1fy54zC3HYN3fKNExMRJ3UkqqpB8q+Krb1INjnw1N13HzzpFXFpnk66KUozWzfJ2Oh6nsJYMSlExqOf0+aueaPp6ZkQapQqssIlLi5NrBBfyjkYGz9s47p/i7LjYllZg8LqAFPYeG9VyvPPGbLRacyrvqWJlO1tnibeKNUN3x77c4vEl3PG8i8jpW0sb8oWiYfokB239Qf72frnNTdTMEsbSR7TH4gRSG2sX8u8SNYPbjtmZH05yeZpCDzXhTvwew7L8c1en1EcUjwO4lFqL2mKR7APuyhlq/wDTXfnNQV3e5iU1sjZdT9pTqYxGzSRfDwnCbrHAb1P0zXaD2cTww2raVQfdTxG3tfpRNKD3+P0yv+ISFnjqRAGaiilqIobARRc8kWT6ZajjXwZXkMu5fMN/uyDcAe9mwWFr8++aSaVR2DcXyZwgbYI4jIYLJQSKksQKmrBKEtyPl275E+r1CMikoXjUlJAsUXH6kkJkI2HjsvoDxWYbaaSUJayN22xghK44AjZyQPv+2WpdDGhqeJ4/8zrIFvt74BX+xyqNb/4YuLVHYdP6wNTduisl7o7RgLv9QNFT3BHb7ZcLhLC7HRhSldqgWR5SWcizuPf45y+j0PikFJHVl9yRBp5aHAHmj2PXI4Izfzl4It+pEOoVQNzBfBc8gABGtSfmGH0zEtL2XJYOWPlbFjX6qUtCsCAidjHsbYDYYgmQKvC0BzZBzJi6IPDuF3SmJCqTt23ttlJAI4LelAjnNYOmwzASpPLD6gSKVjUEkEB1FHsRZObvTBnu5g4I4eJo5FIHfyA3RHHOavTsZacraLOlnkSg8SSrV74QGFG+8ZJv17HMnSyQyHyRqO4LQuIXFi/MoIIP1GYej17tIyoYmhobZB7rkVwqA32B9PT7Zm6rTGcK7xLJzxJDJ4cnI4rix6cGvmMzKKXoSNvtf1MjV6SkDeOqiPm9Qqtt54AZNv8Ae7zWL1JZELNppihsCaJG2Ecci/NVV6ZY1MbAo06yTQISzBgFdWoU7RhalrzE16Hsc6uPUhgOQQQCAOzD0IHw4zMnpW+5uC/iarpmvSYFYtXtfikl96/UbG5rkDv8ctaqHUKxYxRSEVzG2xiB67XsH6HM3V9NgnUq8aFu43D155DDlTmrHR5IwQkp8tlY5rlj2+o3cSKa+DevbMJxfHz/AAVpmNJqIefGh2EjkvDtP3NFSPoftm00KTQfm9P1FxnzGBz4kBF81/7f2Pp9sohkoVMkkANgsGaWHg/qPvJf+YffH+DQj8xN8ZN/m6eVtpH0BKkfbOiyOL3+5zcFJHa+zftUmrPhuphnHJic+8O+6Nv1rX3HqM6DPKNR0+VgBYmI2lH3eFMKHDJIBW8d+w7eudh7GdblmDQ6hWEsQBDkAeJGfdc0SAfpwaOevHlUjyThR0+Mi8Z2swTjIxkBVjIxmiE5gS9MBLNubxCGAkNEpu7bBVCvT+95n5GCnI6rp3UNKd2keGdAAPBlXw22qPKokB55LGzXf1vNJ7Re2rjTPDq9JLp5JVYLTBlJBoFWoWb2ni/tnpOa/r+iM+mljUIXZGCeIoZA9eUkEH1zKilwbUt9z591r7ZdxsCUeKoPenJJH2Nj7ZT4o+OZWs6RKS8Uxp4z5UWy0RNnb4RJO0im4I+map9DIoNmOhyWeREAB/1kH7Z5pRTfJ+70/W6YUyjqGpscZ2Psl0H83TQyIHLs2pnjO4FE8No057Ei729/ertmi6doBCS7BZZQN0dsv8OCBuNuSN5AHYdj/bufYDrUWn8Z5+XnkDCb3ifISsZ/ooWABwbruTlhJJ0eTq8zyWzSzdDEE0sYsSRblF9pV96IsT38pHP1zZ9KkjeMMSKIu+OL9CflVZ0/t30Izx/xMBBkjSyOaljA3UCObHJB+fzzzSKVkY7CAkvLAlgqk35kIFjuL49RnLPidmcOTUvqbrWy7dxVaUcKwJNge8W//eua91VlkLor73SNQygqBDRarB4LTKPnWa6MF3pj4U+6ON3YMyFtoG9wOGSTzebiiq/arQ+KgaIo1pKignhRvlRib7lfyTTAHg5nQoq0Hk1clrU9OQEM/jL59oO/cFFG6ZroAiue1jLUnT6LHxpbPCruV91FTySRt5APHwzdfxA1M/guVUgXsU8MboHcO9bW4OYelmA1LRSAWBYNcbfh9jX74U5d/I1pgYPUTqaVvE1CEBFdhLIUrgb9p9P/AKvM9ugTlC3+IblI4Adqbj5cVyc7LT6dCgJ5+XoftlnWez0MoJEabiO+wA36GwLyLN2RlxV2zzrp3T05bxjd7QYqQhkq9q9pAdwBogg13vJn6xOxEBbx1sbUkG432C88k88/POu1vs/JYLrFqSKpnuKRRtAOxlBA81t2/vmP0/pqxgpMsUkSk3vA3wEn9YP8wHgCQc8fXOqyLl7/AL++RzceyKdH1+bTArJCyNtFhKG1RwNoBalsn4d8s9W6rptSBteOKWxbTQ7dw5G0yLyPXt8Ky91vXBBsvuw2qdkiMo4UC+wuvneafT9FcyePOtx3TKCGY3/SleYfELzwavMQ0/8AT2Nzi+EbboHTPJ5dSWPceHICPLfYN/2zYGaaLUeEGNsCwLwWm67oOpHPvdh6ZqdfodItuqLQAYAMo3BgaePbZo88GqrjNBpurTIrMsrqoIAAcklibC7Wuq7k/TLG5218ySUY1aPSo31LgWsLEEHdvZfh/lPpfHpmAzTac02mYxqdyNp3WQr8V7BvXgV8sz+jdG1Gq08eo02qDK69pEBIYHay2NvYhv3/AHyj0fqafogcAmtjsjdhXvWO4x4WRdkzDywvlo12l6npphQjkcgfphYyLZsqSo4IHpl7/EYV5YybaoAwT3Z4APlpv+MsdS0mqLgydPkZgDU0ZUOpI7K6G9t/7ZVotdrF8s+jnkUAU3h+bdVAPXBr4ivTJLDJ9hDIk+S5DqJNxEYlcMR30zKDySwJJA+HyyptFMCzaeIwsSLUtGsUnay0QJ5PxFH55kaOWdtvh6GYA8tvYqVqgO/Bvk98zZ9L1FwPCgjjPHmkkUkfE8X/ALZI48vFfQkpwu7NSTqLuWBoADZaNBMFF+8G38Gr/SazrPYNE8B2G5nMjK7yFi77eULBvd8rDigO+avT+xuonA/jdSxUH+XEavkHzNQF/QfTOw6d0+PTxiOJQqL2A7k+pJ7kn4nPTjxuBwyZFLZGVgZSMnOyOROMYykJyMZGATjIvGATkHGU5Cnmf4j9GrUici45ABu4UJIoCsrPdgOigCv6W+Izi9ZoUkl3ymR0jt3W3faNwAjpm4Jvtfp9M9n9r9YkOjlaRA67a2kAqSeFBtl9a9RzVc55v0boM2okSNWjVlYTSOLeNQreX8vcCWLqQLPAhzhlT1Knuz1Y5+xuuCn2c6Ouo1KrqtyWvk2AMEZWB8HcARG1EEn51Y4zJ6506XRuA6GSLzbTvi4F3vO8++PtfrnbdC9lF0zhmfxWA4JXYEN2diKdoB7mwTYu+wG91WmWVGRxasKZSTyPhxmljThpkZeWpWjzr2a9p/4dFWR/F0+541oW8YPmRCvptBKEfDaR2rNZ1TpMQYrGQ0TqXhZSCGhfnb9Yy3b+llzd9a9j5IKk0zWFJbZ7gUV3dnlAYDjj5Zw2p1PhL4oYxFJAxN+JExNg1HZoUWBo+vftXGSnWl+5nWGm9UfeidP0qXaokVnRj/D+KSQm5GOzefQirA9dyn41VBEzx8FVkj3JGQ24AorMYG4/luDuSzxdfDO19k4k10WqVBUUghZXssBOu4q6jta7Y/n5RecX1tDFvaim5tmoUFQw2tSiEEiyjWbJA2shrLWy9Sa936E9J6cZo5tRCG8TTGKQjkExt4gk8vxUxsa+bDNfNKWlikBRW3IqOL2FGNeYWTXLDvnpvsL7MSQ6fUNO35msJJ27SY0KsF8wtSx3s3HAuue+ar2s9gpWLyaXYw/LcQHyFmAqTZIKKG1VquiSe3r1eJGFm3djQsUJjdSrIaZT3Bvv8x8DmYvVIh5d67hxV21962jknn0zji2pV1XUQaySRCwpjI5bd2UEKBt4NfGvXMjSzyA+GmnYMt8FHQ+buHQIigd6Jas8UsLi262O6yKXc3p6y7D8uFhz/wCYSpK7qUiNQX5PA449fhmuM0k86qWSJ9sqLIiuULKf5fnChtpBNgkmm4Ay5ptBqZBR8PTxqaoEMdpvgRxkpxf693ftmP1zpCaQiRHYwGg+/wA5SRdzxsvoNzE/IHtQOWMVT8w2Ymi9n2GoZpwknkqRCSd49HjJrgngpwO3PObSWolCBzQCyRK+7fGfWPxBYIA4o2R8x2y4UOoQhmUTxggnYVWnHG5L5VviD3BrkZwnWtYqxp43vrIweIIAxILbtsnIAvbz3I59c1G8gclFWUdV1rakyuziOOL4053kErHGBV3/AM5odbqjIQxUIoUKijsFHFX687jfxxr5jM97QlDasYFBV+Z7m+eTk6TTbl8SQEQqwDEUCx5IVAe5+JHYZ7YRUEeWcnJnqH4K9RkVXhPMbPvRD3Cm1Z4yT6FeVPcWR2IProz549gvaIaXX+KyMUaN08JNpK+YMuwOR257c8ms9w6R7S6bVfypV3Vfhv5JB9UbnK5VyYcXyjcVjAOTlOYrIycYAwcYwCMkYwBlQJxkYy2Qg5a1UpRGZVLlQSEWtzV6C/XLuMyaONT2n1amn0Tkm7Kq4A71flPqAOL7g/Wt/bVh/wCknqgeQV7/ACK/5o+1+/8AEUetJyczRq13Rwcn4kqF3HSzBeByybrK7gCvcX6X37jMeH8RZpSNmjCgkbWk1CbTfZfICdxF0K/cZ6ERlptMh5Kr6/pX1AB9PUCvpjT6lteR5P1vqEk6pI2nd9m6YFJJ5/OrhFbzqECgt2U8ntwDnoHsp0f+HjZnULLKSZKN0FZvDW/kp/ck5tp9Ir7LukYOFHAJUeUMK7A0QPiBl/Cik7DlaoZSRk5GaIDmLqdBFKbkjRyAVDMoLAHuA3cfbMnIwC3DCsahEUKqilVQAAPQADPPvxBgGnnSWuNT5TSqx8aNOK3dtyKbPxjXPRazz78T5gzQR8kofEerBjUhl3Bv6jyK4oBzfbMTScWmbhyZfsJ1xfNpHamj/lliF3LuoopLeajVV6MudmM5j2L9nxFpxJN55J0BdXUbVVyXEYjqlrfR/wCBnUjLFNJJkk7ewGYnUOmxzipEBrs3Kuv+l1oj7HMzJrKyHJ6j2akT+VIHH9Mlq1f/ACKCD/0j65ruoaOXw3SWGQKwI3KBKFP6XHhkng0bI9M7sjJrOD6eF2tv6Oniyo8Z6TrjG6uxNqWSX9RcCg71XID0bFGt3BzO9s+irqoQ20B4yWH6SwIG5Qw7EhRyQe2bT2304i1obYGGqj8xobi0NKUB7Hcjn4Hjg5sfZro8U+mADTRyR/lyESWSV912Rty+Zdrdh3zmoNT9lnRzWlWeFTLGruoRwAauRuV/SdwUD1y3KrNy7AgcDt2+SjsM9k6/+Fn8S5kWdVc15vCbzUP1gPtN/Gs0XTPwqd5As8hRex8Mbip4tD5AORyH7EfPg+yPB52zX/hP0Ez6kzOCY9skKMQSom2bwfh5QOx9SM9P6h+Hujm7B4+bpG8oJqyFcGrods3PQ+iR6RSkQpNwZV77TsCHk8m6PPzzaAZWzFnG6b2C8Mkx63VpYqkkCqO/m2gVfOdX0/TtFEiNI8pUAGR9u969W2gC/tmRisVQcm+RjFYrFEJxjIykGMYGQoxjGCFOQRknF5DRGMHIwUYwDjAAxWMjAIOQcknMfVzFEZgrMVUkKotmoe6APU5Cl68i847/ABnqkgBj0KR3RHjSix3u6PrQ+ljvlI6J1LUfz9YkKnb5dOpDDsSN3HqD65m35GqRuese1Gm0x2u4Z+/hp5nqibNcKODyaGcb7MdLk1+oM8ynYztJIzxlPEtB4UaX2Cq9WO/Px56TpPsPp4fe3TAM7bZdvh7noFjEAAzd+TZ8xzp4owooChyePieSf3OWr5F1wVHFYxmiE5OAMmsEIxWTWAMgOf8AbPoravTjwxckTrIg3bbo067vQlSQL9azgfZvqL6HWHxopojIv5kKlnYpHfhytGdwNpQ8hviuKIz16sxOpdMi1KFJUDA+vZl5u1Ycr29MjjZpSotdK6zBqluGRHqrAI3LfYOvdT8jmxvOE1/sI6tu00l0y7EkJRogBX5c6jcK+YPB+WazT+0fUdANmqgaRBf5jlnNByKMqLtPG3lqPrzmbkuV8Bpi+H8T08NlecRo/wAR9KaEwkhYnad6khf9RHu88cgG/TOi0vtBpZR5NRC1+gkW+fkTlU0ZcGja4y1FIGFqQR8QbH7jLgObUrMUVYxkZogwcjJzJRjGMoGMYwQoxkYyGxWMVjAGLxkYBJORjGARWRWV5SchSisVlQGRgoGScgLlVVlIRknFZIGAAMnJxWCDFYyRgEYxk4AAyHQEEEWD3B7EfDKsDBDA1PQ9PIAHhjYKKFqOAOwvv6D9sw5/Y/RP72mj4AAqxQHwo8ds3mMpLMPpnS4tKnhwRrGl3Sjiz3OZlZOMULGMYzRCMZOMlFGMYwiEYycZKKWcYvJyGhgYrGATlNZIxWALxk4rAIORWVZGAQRkVlVYyFAGKxeSMpCDjJIwBgDJxjBAMkZGTgCsZOBlIRk4xWATkYyctAZGTjLRBjGRkBOMYwBjGMoIOMnGSkCzgZOMwdBWMnGCAYrGMoGSMjGCAnIxjIUYxjJ3ArJArGM0Rk1jGMAYGMYAyQcjGATi8YwQnGMZQTjGM0QYxjAGMYwwMYxkAxjGUDGMZ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5" y="3893896"/>
            <a:ext cx="1266505" cy="84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>
            <a:off x="3938983" y="3581400"/>
            <a:ext cx="709217" cy="152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96853" y="3276600"/>
            <a:ext cx="981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black"/>
                </a:solidFill>
                <a:latin typeface="Calibri"/>
              </a:rPr>
              <a:t>75 MYO</a:t>
            </a:r>
            <a:endParaRPr lang="en-US" sz="1400" b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2815509" y="2996530"/>
            <a:ext cx="1233480" cy="28007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809474" y="2842642"/>
            <a:ext cx="981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black"/>
                </a:solidFill>
                <a:latin typeface="Calibri"/>
              </a:rPr>
              <a:t>500 MYO</a:t>
            </a:r>
            <a:endParaRPr lang="en-US" sz="14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924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/>
          <p:cNvSpPr/>
          <p:nvPr/>
        </p:nvSpPr>
        <p:spPr>
          <a:xfrm>
            <a:off x="1143000" y="5254389"/>
            <a:ext cx="3006607" cy="125041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24" y="3900192"/>
            <a:ext cx="1393323" cy="93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267201" y="1059872"/>
            <a:ext cx="1" cy="464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81400" y="1524000"/>
            <a:ext cx="4208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81400" y="15240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789836" y="1511877"/>
            <a:ext cx="0" cy="1624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447223" y="2462645"/>
            <a:ext cx="27365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447222" y="2462645"/>
            <a:ext cx="6927" cy="1347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725319" y="2462645"/>
            <a:ext cx="0" cy="1359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49607" y="2462645"/>
            <a:ext cx="0" cy="630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856024" y="3145415"/>
            <a:ext cx="845562" cy="3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856024" y="3136322"/>
            <a:ext cx="0" cy="661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701586" y="3136323"/>
            <a:ext cx="0" cy="661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858000" y="3145416"/>
            <a:ext cx="1085398" cy="3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858000" y="3136322"/>
            <a:ext cx="0" cy="661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943398" y="3136322"/>
            <a:ext cx="0" cy="725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utoShape 2" descr="data:image/jpeg;base64,/9j/4AAQSkZJRgABAQAAAQABAAD/2wCEAAkGBxQQERITEhMUFhUVGBgVGRgYExYYGBgWFhQYGRUXGhgZHDQhGxwlGxUXJDIhJSotLjAwGCAzODUsNygtMCwBCgoKDg0OGxAQGy4kHyQsLCw3Nyw0Nyw0Ly4sLCwsLiwsLCwsLCwsLCwtLCssLCwsLC0sLCwsLCwsLCwsLCwsLP/AABEIAMkA+wMBIgACEQEDEQH/xAAcAAEAAQUBAQAAAAAAAAAAAAAABQEDBAYHAgj/xAA/EAACAQIEAwYDBgMIAQUAAAABAgADEQQSITEFBkETIlFhcYEHMpEUI0JSobFicoIVU5KywdHh8PElM0Oi0v/EABkBAQADAQEAAAAAAAAAAAAAAAABAgMEBf/EACoRAQEAAgEDAgUDBQAAAAAAAAABAhEDEiExBEETUWGh8CJxgQUyUpHR/9oADAMBAAIRAxEAPwDuMREBERAREQKEyiuDsQfQyMw9Elc9gamobNrc37wv0/aClOprlAbbVQbEbg9RM+tXaViQeIoMuoJUeIJy/wCJSCPeVpYyonzG48W7y/41Fx6lT6xM/mdSbiYdHHqbBu7fY3BU+jjT2Nj5TMmm1iIiAiIgIiICIiAiIgIiICIiAiIgIiICIiAiIgIiICIiBiOuRyfwtv5N/sf3HnMbFgI4bo9gfJh8p9xp7LJMi+hmGwAORtQdr9R1HtM88eyti2jkbRTVb3ACk7/lPqvj5z1/Zya5Rl81JX9BofeYnYsNnNxpZgGF/oD+sz1cVe8K+B/ElkJ3U60qg8Dp18d/WXKDgHKrNTb+7fb+m+hH8ptLYxDr8yG3ineHuu/tYzy2ID6U3UH8rLcH1U6j2iZQ2y6PFlz9nV+7fbU91r7ZW218Drv4GSM0t+IL2ow9awc6KQ6vbN+E33B8HUXt1MvvWrYGxYAUfzLmaiP5k+egPNSyDW4EvOT5rTJtsSH4RzDTrkIwNKqbkIxBDgfjpOO7US2txqL6hTpJiaS78LEREkIiICIiAiIgIiICIiAiIgIiICIiAiIgIiIFGYDc22HuTYD6mYOLTtAQSRrcEbgjYj/vlIHnzlrFY2iwwuOqUGurBLJ2ZZCGXvBO0XvKpvmI8jNW5X+IL069Ph/E0aliVDUzWfRKziplplTbZhfvbEjTe0a2it/ONNG3akBdBn2W50F/y389POX8VtmXfw8Z5zK66EMrDyIII/UEH9ZGiouFcBwOwbQEjSi35SelM9CdFOl7EAZZYa/ZRljFppd1F/EgfvPdSjTqjKwRh67HoQRqD6TLNIHYCeXVB8wT3AlJiaRFHgQoh1pANTclmp1O9mLG5Ic969/G+wtaZdAvTACnMPyVTrbwFQb/ANV/WXarUVF7Afy3X/LMf7ZTYWFYEeDgH2uLW/WTrXg8IrF8NUsVoqtJz3jQqf8As1De+ZCvyNf8SepBmbwfHuCadzmUa0Kp+9XzSoT318Cb38RtPVcZlKlVqINbE5gLflcd4HztIrFqxKgEMLg00xFUo6t40MSoJv8Awte/iBE15hG34PGJWUlDscrA6MrDdWB1B/3B6zInOavEKuGrrUqE0qrDsw9ay062vdpVzTumf8tVdr2yi+U7twniq18ykFKqWz02Iut9iCNGU2NmGhsdiCBpjnteXaQiIl0kREBERAREQEREBERAREQEREBERAREQEheZeVcLxFCmJpB9LA3IZd7FSDoRc/UyaiBxc4TiPL9UdmDjsHlCN3bVaaqe5fLckKL2axFiQcthJI/Ef7UezwOGepUtZu0IVEPUOVuPKwN/K2s2X4mcVfDYSoaBArZSQ2lqa3ALkHc3YADx11AM13legaaBaNFmJ1LvdAxOpcu+rknUkXJvOP1XqvhTWE3l8mHJnZ2nlHpwzitmYY+nRU6ijTpHsk0GiktmA0221OkiMJzvVTELhsQGqVL2zU++CPG1gR6C833FcCxFe4aqtIHQimpY2PXOSB7Wkdw/wCE9BawrtiK+cbEFB9bL5TLj5eXObuOrr7s8Znb3ZXDOYKdcWVrkbqdGXyZTqp9RM16QbUKbeQB/S95i8V+G6VO8teqlQfLUAQspve9woa2movY9ZqHN2J4xwZBUY0MRh9F7VEZSCdjUW/dv4i4vp1E6MOu9sl5jl7tnxOLp0GAWr2beD3S/kM1r+15jNzdQBNN87MBqqoagt43UWt62nB+Ncz4nFszVarWb8IJC/TrOzfD/lbNgcPro9MVLZO8Gdbsc19rG21/ORzZzjx3VeXK8c3p54pz12Y+7WrUpbNTehnAHiD1A6qT6HpNbx3PNOnXoVMDZHUNfslfsipscrUNcguNSt7+FwCNz4nyoUUlCwP8P+qm4P0mjcIwTHDkUqakmrWAqrb5RUbQ9RsLWvt0nPx+omWFyvaxhj6q6ts8OrcnfE7DY40qNW9DEuD92wbIxAvdKhFiCNQDY9PXebz5xp8LqkdlVpB6Z00FretpO8KfF4NUWliKqgWyE/eUjb8NSmdFuNLrlv0INhNuP1mGXZfH1s8WO5ROZ4b4pJSqhcXSemdM7U+/TsdFqAfOuosRY77m2u+8H4xRxaGpQqLUUMVOVgbMOh6g2IOvQidUyl8OvHkxy8VnxKA32/7aVllyIiAiIgIiICIiAiIgIiICCZYGIBNl71tz0+s81aZIux0HTpI2jb02JGy9702+so4YjVsv8u/1MxvtIAuFOXxtf9tZYxPEAVOTvG3Q6D1PSZ3OI2gcVgaAqF6qi/8AfOzVHQLchLuSQlyTpoLnTrL1LidJGyDMxGxVGZW9HAyn6yBxlB6zZWqVCT+FGCD2y97/AO0yMItTCJ2XYk0B/wDGykKvmjAdw+nXXecuWMzYXu23C4s9Bb1klQYNfSaLS4kEF6VQkfkqaOvlmHdf3sfG8kRzIKSBqqlFP4vw/wCIaD6yMOvC/OLYZa8tsKEfL9OkxcdQR6bpWVWpuCrKw7tm0IPkbyAo80I/yVVPlcGXOIcYLIe8LeA6xfVYY3xU3lkfPPxO5IbhOJstzh6t2ove+nWmx/Mtx6gg+IGxfDP4p/Y1o4XEIDTW6irnNwpPdUrlOg2vcDb1m185AY+gtKpZlRswF/lNiPUGxnLeM8jVUBfD/eoNSoN3Ht19tZrcuPm1v27z6VaWZR2vnLnXDtgalWm/eGiZSjEudVHdYgzD+HPBWGDo1XQqzBme4tmLMTdgdz4HefPvCsR2VZGPQ9RsfGfUHJfNC4iglypIABAnD6nXFdct7Ze+vs5+Xixt/VfLIfBDW1xfoQCP11+hmJj+FBrFSVI91YHcEfsdx6XB2DGY6mBco1upVc1v6R3j7AyJxFKk6llNgdcyNlJt5rv7zz+XPixynTlv6uTk9Pqblcm5wwNuIYVCD31caXBGWxBBGo6zaeCYStQHa0Cr1VdBa2U1FNw1KsV3BDXDZe7o1jY3s4fFUcVxlnLLkwuHykk93tKreJ0HdH6zcqOAyVldAvRTfS6E3NiOo3F9Nxpe89P03Llc5L8vz7aTx9UuP7NGw3xD4pUbNh6OGftCEFMiremTdkaoxYXsoyk2FypBsQCbvBPjDiKFc0eK0EpgNkZqasrUje12Qsc636qdtRmnP14n2PGqqrU7Oj9oqBiPyh2Lb+Za3rJD4j814bFO1Fqfaqijsq6m1VD+Q3HfTbT6T0JllvVepx5f5TzH0tTcMAykEEAgg3BB2IPUT1OefBXjZr8Lw1Mgs1IMhIemcqiowp3UtmAy2A0/DOhzZYiIgIiICIiAiIgJjcQvk0uR+ID5ivUC3X/mZMQMDDY+myjsSGHQJYge+wlzsc2r7fl6e/jMDiHA7sXotkYkkoSwpsSbk2U3Vj4jxJIJkbVoMp+8w76dQz1B7dndvqBMcrlPZS2xs5I2mNWwtNjmZBe1sw0P1E1VeOYRagR6qJUOyPUqK59Fexkt21Mjr9a/+hlevZ1MLjHAqVRlIrVKNhbTKQx8SXB/cSBxvDsQKdPs8fTIY2y1abaEeOWpt7SV4jhqL7EnyNasP3E1vH8LpG/3VJv6mY/5CZnv6M7fou4F8Qlw9PC1Bcd7tch9g40Gn5pTj9YoezIWk2QOQtVSrK1xvmF/+RIHHVaGHtmp01OwAo1GJ8gMq39peHF2ZR90+2hZadP9HcsP8MtqaV7aRjlAe8U92p//AKl9MbSA+Zv6Q5/yiXTjMSdvs6j+M9qfoqoJH4/C1HHfGDbz+xEEHxBFTQyvRPmSRWjiwXbLUYA63qYeqQf6gF/UzOpVQHVqdWhUYsq/c1gWzMQADSPTx1ml1a1egGWljGUX2BFhrqASbj6zy/EmORqmMqF0N1JrBrGxFwCLbE/WZ544yN+Pu2vnfkuniA1WnTOHxW5TTs6x/ZWPjt4+M5rhOK4rA1CFd6bp3Sp6W6EGTGM52xaHIMT2y/xKpt5XEi8WPtVVnq4mlcgd6zAXsNLW0AOl5fjxymOuTVx/39tNMsZW6cv/ABArVSq1Khz9OgMl+O/EJqVNqKAVa1QZVUXbKzaAm258B1nKk4RUNJ64y9krFM5awZ1AOVRuSQwO08cJ4m+FqirTy512JF7E9R5zmz/pXDc+vGfx47/8cuXBLdu8fDfgo4ZhDUxBtXrnPUub5fyr66knzPlJfivM9HD4HE4ikVy0UyIFFlLt3aaqQLEAkXy3tYzlXAuPVOI1BTNg4BZqlV+6ttyF6n6TA52419yMIMSMR952jsosoyjKiDx3JPtKel48sebKcl3le/b2/PZljMss/wBUTHJ9LCYXBVsdiKa4jEfMe0BZKZc2prl6u518hfwkfztxz7VSWnicCuFraPTZVsCttj4X/SSOCwI/9JwR1LD+0cRpuz93Dqf5UUC38Zmd8XzTNGkDbPc28cttf1tPRt09Ph9P8THe/wAiO+CvMNPCVKgxByU7hlq51XI50KksQMrBeunctuRPpKjVDC4BHqpB+hny5yjyi2LwaVndBSeu+GVSmoY0g5qBwb37tgDfVfCd2+E+Pq1uGURXuatFqmHYm+pouVGp37oAv4gzaZbtjBuEREskiIgIiICIiAiIgJ5drSpM0HnfhfFa9YDAYladF6ZFQVRTKh76BPuy+o3ubbwipnmHiiFShVWHgygj6Gc/xjWPcJpDXRHamPPRSBLFf4W8Uq5jU4nqQQApqWIDXS5uPE66kWA1lzD/AANRge3xlZze4AAHW5JzXuSST/V13LspZtA1Oa6dMMVxVeoQQCFrVSN9Tnc5B9dZj4ji3EMWCMNQxbp+dsRVUajxUqDv0Yzo3DfhVhsOFyBLqbh2ph3v43Y6e0mqXJ42aqxHgBaR0xGnz/V5Ox4vVqhgzG2UYhDUA8yWOnveZlP4a8RqJnUW0uS2IVvpkuTO7vyfR/iPqZGnA1sC1179Pwk9MTuuE1uBvh7hqlQuP4mWx8tbyBx+Kr3s1WqR51GP7md05upYfFJ2ijLV6i2857j+XGYE5Db0ltRXq1XPIk/iuXyNpgDBGm4z/Ie6T4Zri/tvK2ajSZSo+Jcq0SpII2JHuDYy3Cy9TzMjAHur3yCwAvcLcKTqdRtrD4ZgqvY5W65Ta9yLXIsflO3+hlmXBXbLkzNlJvlzHLcbG219TAvJhDlLXF9gvU/98Jjpa4vtfX06zJweIymxB100NjJbF8JD3GU02WwOZSCWYiwIOvW9/Mbyeym9eWz8E5mpHGYrFPoCERB4KigWH0EgOY+J1OI4nKo30A6Ko/7czCo8ErqWXs2PW62y+pY7D9ZsXKnKhXEU/tBNnsGRSR8yu+RmGu1MXA/MNZz/AAst2z+HbfU4Y8Mwx8+7aeS+X67cKZcOCXNariKfQVPs70FUrfTUPWF+tgOgnWOQqlVsKe2otRYVG7jKVOtmYgHWxdnkxwtE7OnkVFVVyqFAAVdO6ANhoNPITMmkw77+mnIRES6SIiAiIgIiICUJlZQiB4zRllCtpTNCHrLFpTNKZ4Hu0WnnPGeBWW6qAixF5Vnls1IERU5dol82UenSXMVwlGQqAADpJEvPDVZKuo5zx7lQC5Amgcd5d7RGXY6ketja/led4xaBxaanx7guUZ1G2/pJlUs14cM4Rw0toVNmXMLg/MpyVVB62a2m/eEu4rl7ym68L4TfjYw9ME0npHEZc1gruoDuAdL6aj/YCdDqclg9JELL5j52qcCIhODHwncOJclWGizW6/L+Q66SyLa59/Y2ZSCPQ+EyeUg9TMXYt3Uy5iTZQ1QAC+wBU6Tc8bwW1Cq6sBkRmJtewVST72H/AJmu8h0i4awOUKq3tpmBZiL9DZ7+58JW+Ymf21tGCpbScweEUsrW1BLepKZbn2mHhqNpN8OpZmUeJllY3Xl3FhkC21Em5rHDaXZ1wo8bTZ5Rtj4IiIWIiICIiAiIgIiICUKysQLZpTwaHnL8QaY3YGU7EzKiEaYZotKfZzM2INML7KZUYOZkQaY64URWwiupUjQi0yIg04RhL4XmrDrUJRQvZAkgBg9Krk9i9lt4id2tOP8AO1BjzNw5aaozVFpNYtqFpVKrVCRb+7D28SJ2GCPFSkGGokPjuXada99POTcQWSuR82cBr0KNemhGWqjU8xuQFcWbb+Emav8ACfC02o4ihlK4qmxLgm+dAQAQP4CbG35wfxTv+Kw61VKOLg6ThPOnDn4FxKhj6dzTNRVq23KbMPDVAw10uFO8nanTrs2Crg2B1UyW4Fg2d1sp8/SbngTh8VTWrRZKiMLhlIIP0/aZtGgqfKAI2TBD08BUWsrgXB38pOxEheTRERCSIiAiIgIiICIiAiIgIiICIiAiIgIiICeajhQSSAALknYAbkz1IrmXGV6OHqPh6BrOFYhFdVe9tCoYENbe3loCdIHPOUw+M5lx2Izs1PDURSGamaZHaWKIEbUKLVDc7nXrOsTnPwW4FVw2GatWOZsYtPEl7m5L5yQ1/wAVipv1zHwnRoRCIiEkg+cOX1x+Fq0SQCylQ1r2JG9pORA4ByxzZX5cxRwGLR6mFZiaYGXOgZzZl07wJ3W43uPA96wuIWqiuhurC40IPoQdQfI7TXeeuTaPFaPZ1AFf8NUAZ1srZbG2ozEXHheYPwv4Tj8Hhuwxr02SmzpSADGpkVrKS+a2UgEhbXsRc9ARG6xEQkiIgIiICIiAiIgIiICIiAiIgIiICIiAiIgIiIFFUAAAWA0AHQSsRAREQEREBERAREQEREBERAREQEREBERAREQEREBERAREQEREBERAREQEREBERAREQEREBERAREQEREBERAREQEREBERAREQEREBERAREQEREBERAREQEREBERAREQEREBER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72" y="4007592"/>
            <a:ext cx="1236012" cy="8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647209" y="690540"/>
            <a:ext cx="250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EUKARYOTES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22960" y="1796534"/>
            <a:ext cx="137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ANIMALS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80660" y="2596634"/>
            <a:ext cx="137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YEAST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05200" y="2602468"/>
            <a:ext cx="137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MAMMALS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260593" y="4885058"/>
            <a:ext cx="103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Fly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025668" y="4908373"/>
            <a:ext cx="103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Worm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380890" y="4880664"/>
            <a:ext cx="103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Human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80861" y="4880664"/>
            <a:ext cx="103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Mouse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90954" y="487506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Budding Yeast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04609" y="485295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Fission Yeast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603" y="90468"/>
            <a:ext cx="37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rgbClr val="00B050"/>
                </a:solidFill>
                <a:latin typeface="Calibri"/>
              </a:rPr>
              <a:t>Comparative ENCODE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04071" y="600670"/>
            <a:ext cx="3344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8064A2"/>
                </a:solidFill>
                <a:latin typeface="Calibri"/>
              </a:rPr>
              <a:t>Previous studies have compared RNA transcription between closely related organism</a:t>
            </a:r>
            <a:r>
              <a:rPr lang="en-US" sz="1800" b="0" dirty="0">
                <a:solidFill>
                  <a:srgbClr val="8064A2"/>
                </a:solidFill>
                <a:latin typeface="Calibri"/>
              </a:rPr>
              <a:t>s (e.g. RNA-seq within mammals, </a:t>
            </a:r>
            <a:r>
              <a:rPr lang="en-US" sz="1800" b="0" dirty="0" err="1">
                <a:solidFill>
                  <a:srgbClr val="8064A2"/>
                </a:solidFill>
                <a:latin typeface="Calibri"/>
              </a:rPr>
              <a:t>Brawand</a:t>
            </a:r>
            <a:r>
              <a:rPr lang="en-US" sz="1800" b="0" dirty="0">
                <a:solidFill>
                  <a:srgbClr val="8064A2"/>
                </a:solidFill>
                <a:latin typeface="Calibri"/>
              </a:rPr>
              <a:t> et al. '11) …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60375" y="529068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RNA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581401" y="5261913"/>
            <a:ext cx="1662834" cy="284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080568" y="5249996"/>
            <a:ext cx="2174534" cy="2253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260593" y="5277705"/>
            <a:ext cx="515964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133600" y="5257800"/>
            <a:ext cx="515964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770982" y="5261913"/>
            <a:ext cx="515964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066618" y="5249996"/>
            <a:ext cx="515964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789836" y="5222287"/>
            <a:ext cx="515964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533025" y="5249996"/>
            <a:ext cx="515964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579874" y="533400"/>
            <a:ext cx="3367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70C0"/>
                </a:solidFill>
                <a:latin typeface="Calibri"/>
              </a:rPr>
              <a:t>… or integrated diverse –</a:t>
            </a:r>
            <a:r>
              <a:rPr lang="en-US" sz="1800" b="0" dirty="0" err="1" smtClean="0">
                <a:solidFill>
                  <a:srgbClr val="0070C0"/>
                </a:solidFill>
                <a:latin typeface="Calibri"/>
              </a:rPr>
              <a:t>omic</a:t>
            </a:r>
            <a:r>
              <a:rPr lang="en-US" sz="1800" b="0" dirty="0" smtClean="0">
                <a:solidFill>
                  <a:srgbClr val="0070C0"/>
                </a:solidFill>
                <a:latin typeface="Calibri"/>
              </a:rPr>
              <a:t> information within each of several species (</a:t>
            </a:r>
            <a:r>
              <a:rPr lang="en-US" sz="1800" b="0" dirty="0" err="1" smtClean="0">
                <a:solidFill>
                  <a:srgbClr val="0070C0"/>
                </a:solidFill>
                <a:latin typeface="Calibri"/>
              </a:rPr>
              <a:t>eg</a:t>
            </a:r>
            <a:r>
              <a:rPr lang="en-US" sz="1800" b="0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1800" b="0" dirty="0" err="1" smtClean="0">
                <a:solidFill>
                  <a:srgbClr val="0070C0"/>
                </a:solidFill>
                <a:latin typeface="Calibri"/>
              </a:rPr>
              <a:t>modencode</a:t>
            </a:r>
            <a:r>
              <a:rPr lang="en-US" sz="1800" b="0" dirty="0" smtClean="0">
                <a:solidFill>
                  <a:srgbClr val="0070C0"/>
                </a:solidFill>
                <a:latin typeface="Calibri"/>
              </a:rPr>
              <a:t> '10)</a:t>
            </a:r>
            <a:endParaRPr lang="en-US" sz="1800" b="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761553" y="1757753"/>
            <a:ext cx="3250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C00000"/>
                </a:solidFill>
                <a:latin typeface="Calibri"/>
              </a:rPr>
              <a:t>A first effort to </a:t>
            </a:r>
            <a:br>
              <a:rPr lang="en-US" sz="1800" b="0" dirty="0" smtClean="0">
                <a:solidFill>
                  <a:srgbClr val="C00000"/>
                </a:solidFill>
                <a:latin typeface="Calibri"/>
              </a:rPr>
            </a:br>
            <a:r>
              <a:rPr lang="en-US" sz="1800" b="0" dirty="0" smtClean="0">
                <a:solidFill>
                  <a:srgbClr val="C00000"/>
                </a:solidFill>
                <a:latin typeface="Calibri"/>
              </a:rPr>
              <a:t>comprehensively integrate diverse data across distantly related species</a:t>
            </a:r>
            <a:endParaRPr lang="en-US" sz="1800" b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71539" y="5647037"/>
            <a:ext cx="58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TF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0" y="5988660"/>
            <a:ext cx="119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chromatin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>
            <a:alphaModFix amt="50000"/>
            <a:extLst/>
          </a:blip>
          <a:srcRect l="8052" t="3889" r="48139" b="25000"/>
          <a:stretch/>
        </p:blipFill>
        <p:spPr>
          <a:xfrm>
            <a:off x="3612308" y="3810000"/>
            <a:ext cx="666074" cy="1119355"/>
          </a:xfrm>
          <a:prstGeom prst="rect">
            <a:avLst/>
          </a:prstGeom>
        </p:spPr>
      </p:pic>
      <p:pic>
        <p:nvPicPr>
          <p:cNvPr id="1026" name="Picture 2" descr="N2 on white 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0832" y="4255542"/>
            <a:ext cx="874328" cy="384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www.umassmed.edu/faculty/graphics/213/Figur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04" y="4007592"/>
            <a:ext cx="684998" cy="821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10" descr="data:image/jpeg;base64,/9j/4AAQSkZJRgABAQAAAQABAAD/2wCEAAkGBxQQEBUUEhQUFBUUFxUUFRQUFBUUFRQWFRQYFxUUFRQYHCggGB0lHxQVITEhJSkrLi4uFx8zODMtNygtLisBCgoKDg0OGhAQGywlICQsLCwsLyw0LCwsLCwsLCwsLywsLSwsLywsLCwsLCwsLCwsLCwsLCw0LCwsLywsLCwsLP/AABEIALcBEwMBIgACEQEDEQH/xAAcAAEAAQUBAQAAAAAAAAAAAAAAAQIDBAUGBwj/xAA8EAACAgEDAgMGBAQFAgcAAAABAgMRAAQSIQUxEyJBBjJRYXGBByNCkRQzUqEVYnKx4ZLxF0NEU3PR8P/EABoBAQEBAQEBAQAAAAAAAAAAAAABAgMEBgX/xAAsEQACAgEDAgMIAwEAAAAAAAAAAQIRAxIhMQRBE1FhIoGRobHR4fBSccEy/9oADAMBAAIRAxEAPwD3DGMZgDGMZoDGMnKCMZORgDGMZAMYxkAxjGVAYxjAGMYwBjGMgGMYwBjGMgGRk4yAjGMZCjGMYBOMjJykGMjJwCMYxiwTjGM2BjGMAYxjKBjGMgGMYwBjGMgGMYygYxjAGMYwBjGMAYxjIBjIxmSk4xjBCMZOMAjGMEZCjJyMnKQYxkYBOMYygYxjNAYxg4sDGMYsDGME4Axmr1XtFpYiVfURBhXkDqXJPYBAbJPwzNk1SpEZJSI1VSzFiKUDnzHtmdSfDLTL+QzAd/rnmvVPxAl1DbNCuxKBErRl3a2I8qe6g4BtjdWazmddFNKWM87PYVSZJQqkf1eGoIr4LXJsnnOE+oSdI7Q6eUlZ7HL1nTq21p4gx9DIoPeu1/HC9XhN7ZFeu/h/mEfZLzxFun0SiqgRh5gvYJXutUNC/gTeYqnw03q7RAN5UQvGp7DlOLOZXUM6PpvU+hVawD8eeQQf2PbJzxbpHthLC5/iTNqEHmtZ5Y5FFXQRGVT6Dmu3fOrh/EfQonigz7Tx52Lc1dbXckH/AHzqs0TjLDKL3O+xnnifixA5Kx6fUEggW4jjHJ78tfz7Zeg/FLSkkOkoa+yL4l/fgZfERnQzvcZxH/idpSDtjnJHddiBu/opYFj8hZza9K9q9NON51MSXwImdUZDf691Hd8hwOe/fKppk0S8josZjw66J/ckRv8AS6nv27HL941J8MlNDJGQcYBORjF5WyE5GMjJZScYxgE5GTkZSDJxjAGMXjAGMYzQGMYwBjNP1jqUsLeWPelWxF2oAsliaWuK4JPPbOf677dNBUaRVMQHImDoI0bsxFeZvTZYJ/eo3W5qMW3SN5132hGkQs0Z97Ym90QSNdBUA3Mf+mq5zzHr3UJ9TIG18gSFmKrBA0jVt+QSmv8Aqaqv07ZS2v1GoZ3MhllbYA48qoLa41XkKLHNd65JrKkjQFTIxAtg2pnYBBt8p8CMmtxNgGvQkk8X4cudydLg9+LAoK+5otD0eOeTUbEEaRbgm+UgLddxyTxzZ+NZf0PWp54P4RpXeKKTliybWS08JRQ9xTuY8/0j5ZW+i08ekvxgS7SMyrKGSQ7yUEjDuVSqW+TZo1lPs8ycsQByCF272NEN5VHf5f7ZJTaTN6LSZvdLplcClD0tLGiM10dsdliEoUTZq+SOO+6j6ZsDcEUlBmaKPc5FCgi2CBQvsPgcsJwEJaRj6WSN7Ed2VRxXwPAywdasYCbIy6kPUrs+1iOWMhVufh/bPLGRtpsw9fCibPFZFG3aPz5Cd/NqvYk9ufe5zAhWgCu4svABOoCVXcll5Pfk3mbqOooLZSpDkhQgoAn3iZI1JB+Zr0zX66agF8MFywjhJaRiZGFlrYAEKLYmyeM0kwzTdWljLOm8FyFLeZSxJNbAoq6+PfjnOl6S8B00UZVi9l2Jjetxva2+tt0B65b6f0PYlRJQQe821S5HJZm72T3v9sok683gSLsT8mig8Uj4AgsVtq5PA9c6N2qRFs7ZV1TSCVTGLo9zwxF9/eBAPzzjROVPhws5pmCtuWiLoMFC2woc9h88vS9W1MqM+8pEhG5kQKvxADNZP378cZvPZrpcephoyPHMvnVwV5Q3TKxF0LKmuLzrjg8a9o5ZsinVfE16IXq5gALvdAFbgUQr2VP0LDNgmliXuscx5PiSO8Z7+UeVCPh/zmfoOj7C0c6rIqnaJBy18mwwNg9+x9MvDoCBN8FMSeGDNE3e73rwfup9ecPIuCeG0rMbp+ig7GKNjYPkMcpFm+wfff2y7Mnh8xyywelNPqIP2V/L+xyjUwOrVIUo8VqYkIIIsbZkoH6E38sytJoJIo9shmYKp/MR1kDDmrik+w4u6zMm+4W5mx6nXRi49ZI1AcOEmHIsc1f98v6b2s6lFy6wzKOD5TG33IPHb4ev2zSeFCzCpdMrf0yxNp3P3Urz6dszJ4RG1fmDsd8GpSQcd/y5vqPjhSl2+35I4x7/AHOkg/EArfjaSQVVmJ1kHpZ2ttY/YHNz0/210UxCiYRseyTAxMfpvq/+M86l1nfbMrH+l9PJG/Pe2QlD+2Zen8YmzEssZFHa0cjDggUDtsc9iLzSzSXJiWKL4PWIZVcWpDA9ipBBsfEZcGeSDwYWLgajTG/eiWRCLIs7QCjencEcZkaT28khu9Vp9Qo/RMrQSgXXvgUe3qv752hlTOEsbR6njOV6R7faSetzeCSaHiFdjH/LKpKn7kHOpVgRY5B7EeudVJMw00TjJyMpBjGMAYxjKQnGRk5bAyiWQKCzGgOScrzD6lqAifzAh+qbiP8ALvNX9b+mAa/X9cVQ3kU7aIWSSNWLfoAQngk1QbabzyHW9XkWVnlD+IvmcSRmLbM3mYMCbYhSgA7UeBQ59O6WD4wkUM0ccc+1LYBnVowGVDSjs6ghV7t37nzfWdE1GtaXUSxsoJaWUuCoFkERgGiSFKKAPhZ+GcssbR3wumYun1ZgiV5GLTS/mpEDtVRzUs1e93NJ2/uRguTITI5LN/Ue/wBB8B8hxlzqbB9VIR2vYvyEY2gf2P75j6l+CF4NUPr9M8T5Pp+kwqENb3ZRO3hncvPFEEAqwI5VgeCMv9N1R0zeUMYpEVo2ICkAGmSySG2k1fy54zC3HYN3fKNExMRJ3UkqqpB8q+Krb1INjnw1N13HzzpFXFpnk66KUozWzfJ2Oh6nsJYMSlExqOf0+aueaPp6ZkQapQqssIlLi5NrBBfyjkYGz9s47p/i7LjYllZg8LqAFPYeG9VyvPPGbLRacyrvqWJlO1tnibeKNUN3x77c4vEl3PG8i8jpW0sb8oWiYfokB239Qf72frnNTdTMEsbSR7TH4gRSG2sX8u8SNYPbjtmZH05yeZpCDzXhTvwew7L8c1en1EcUjwO4lFqL2mKR7APuyhlq/wDTXfnNQV3e5iU1sjZdT9pTqYxGzSRfDwnCbrHAb1P0zXaD2cTww2raVQfdTxG3tfpRNKD3+P0yv+ISFnjqRAGaiilqIobARRc8kWT6ZajjXwZXkMu5fMN/uyDcAe9mwWFr8++aSaVR2DcXyZwgbYI4jIYLJQSKksQKmrBKEtyPl275E+r1CMikoXjUlJAsUXH6kkJkI2HjsvoDxWYbaaSUJayN22xghK44AjZyQPv+2WpdDGhqeJ4/8zrIFvt74BX+xyqNb/4YuLVHYdP6wNTduisl7o7RgLv9QNFT3BHb7ZcLhLC7HRhSldqgWR5SWcizuPf45y+j0PikFJHVl9yRBp5aHAHmj2PXI4Izfzl4It+pEOoVQNzBfBc8gABGtSfmGH0zEtL2XJYOWPlbFjX6qUtCsCAidjHsbYDYYgmQKvC0BzZBzJi6IPDuF3SmJCqTt23ttlJAI4LelAjnNYOmwzASpPLD6gSKVjUEkEB1FHsRZObvTBnu5g4I4eJo5FIHfyA3RHHOavTsZacraLOlnkSg8SSrV74QGFG+8ZJv17HMnSyQyHyRqO4LQuIXFi/MoIIP1GYej17tIyoYmhobZB7rkVwqA32B9PT7Zm6rTGcK7xLJzxJDJ4cnI4rix6cGvmMzKKXoSNvtf1MjV6SkDeOqiPm9Qqtt54AZNv8Ae7zWL1JZELNppihsCaJG2Ecci/NVV6ZY1MbAo06yTQISzBgFdWoU7RhalrzE16Hsc6uPUhgOQQQCAOzD0IHw4zMnpW+5uC/iarpmvSYFYtXtfikl96/UbG5rkDv8ctaqHUKxYxRSEVzG2xiB67XsH6HM3V9NgnUq8aFu43D155DDlTmrHR5IwQkp8tlY5rlj2+o3cSKa+DevbMJxfHz/AAVpmNJqIefGh2EjkvDtP3NFSPoftm00KTQfm9P1FxnzGBz4kBF81/7f2Pp9sohkoVMkkANgsGaWHg/qPvJf+YffH+DQj8xN8ZN/m6eVtpH0BKkfbOiyOL3+5zcFJHa+zftUmrPhuphnHJic+8O+6Nv1rX3HqM6DPKNR0+VgBYmI2lH3eFMKHDJIBW8d+w7eudh7GdblmDQ6hWEsQBDkAeJGfdc0SAfpwaOevHlUjyThR0+Mi8Z2swTjIxkBVjIxmiE5gS9MBLNubxCGAkNEpu7bBVCvT+95n5GCnI6rp3UNKd2keGdAAPBlXw22qPKokB55LGzXf1vNJ7Re2rjTPDq9JLp5JVYLTBlJBoFWoWb2ni/tnpOa/r+iM+mljUIXZGCeIoZA9eUkEH1zKilwbUt9z591r7ZdxsCUeKoPenJJH2Nj7ZT4o+OZWs6RKS8Uxp4z5UWy0RNnb4RJO0im4I+map9DIoNmOhyWeREAB/1kH7Z5pRTfJ+70/W6YUyjqGpscZ2Psl0H83TQyIHLs2pnjO4FE8No057Ei729/ertmi6doBCS7BZZQN0dsv8OCBuNuSN5AHYdj/bufYDrUWn8Z5+XnkDCb3ifISsZ/ooWABwbruTlhJJ0eTq8zyWzSzdDEE0sYsSRblF9pV96IsT38pHP1zZ9KkjeMMSKIu+OL9CflVZ0/t30Izx/xMBBkjSyOaljA3UCObHJB+fzzzSKVkY7CAkvLAlgqk35kIFjuL49RnLPidmcOTUvqbrWy7dxVaUcKwJNge8W//eua91VlkLor73SNQygqBDRarB4LTKPnWa6MF3pj4U+6ON3YMyFtoG9wOGSTzebiiq/arQ+KgaIo1pKignhRvlRib7lfyTTAHg5nQoq0Hk1clrU9OQEM/jL59oO/cFFG6ZroAiue1jLUnT6LHxpbPCruV91FTySRt5APHwzdfxA1M/guVUgXsU8MboHcO9bW4OYelmA1LRSAWBYNcbfh9jX74U5d/I1pgYPUTqaVvE1CEBFdhLIUrgb9p9P/AKvM9ugTlC3+IblI4Adqbj5cVyc7LT6dCgJ5+XoftlnWez0MoJEabiO+wA36GwLyLN2RlxV2zzrp3T05bxjd7QYqQhkq9q9pAdwBogg13vJn6xOxEBbx1sbUkG432C88k88/POu1vs/JYLrFqSKpnuKRRtAOxlBA81t2/vmP0/pqxgpMsUkSk3vA3wEn9YP8wHgCQc8fXOqyLl7/AL++RzceyKdH1+bTArJCyNtFhKG1RwNoBalsn4d8s9W6rptSBteOKWxbTQ7dw5G0yLyPXt8Ky91vXBBsvuw2qdkiMo4UC+wuvneafT9FcyePOtx3TKCGY3/SleYfELzwavMQ0/8AT2Nzi+EbboHTPJ5dSWPceHICPLfYN/2zYGaaLUeEGNsCwLwWm67oOpHPvdh6ZqdfodItuqLQAYAMo3BgaePbZo88GqrjNBpurTIrMsrqoIAAcklibC7Wuq7k/TLG5218ySUY1aPSo31LgWsLEEHdvZfh/lPpfHpmAzTac02mYxqdyNp3WQr8V7BvXgV8sz+jdG1Gq08eo02qDK69pEBIYHay2NvYhv3/AHyj0fqafogcAmtjsjdhXvWO4x4WRdkzDywvlo12l6npphQjkcgfphYyLZsqSo4IHpl7/EYV5YybaoAwT3Z4APlpv+MsdS0mqLgydPkZgDU0ZUOpI7K6G9t/7ZVotdrF8s+jnkUAU3h+bdVAPXBr4ivTJLDJ9hDIk+S5DqJNxEYlcMR30zKDySwJJA+HyyptFMCzaeIwsSLUtGsUnay0QJ5PxFH55kaOWdtvh6GYA8tvYqVqgO/Bvk98zZ9L1FwPCgjjPHmkkUkfE8X/ALZI48vFfQkpwu7NSTqLuWBoADZaNBMFF+8G38Gr/SazrPYNE8B2G5nMjK7yFi77eULBvd8rDigO+avT+xuonA/jdSxUH+XEavkHzNQF/QfTOw6d0+PTxiOJQqL2A7k+pJ7kn4nPTjxuBwyZFLZGVgZSMnOyOROMYykJyMZGATjIvGATkHGU5Cnmf4j9GrUici45ABu4UJIoCsrPdgOigCv6W+Izi9ZoUkl3ymR0jt3W3faNwAjpm4Jvtfp9M9n9r9YkOjlaRA67a2kAqSeFBtl9a9RzVc55v0boM2okSNWjVlYTSOLeNQreX8vcCWLqQLPAhzhlT1Knuz1Y5+xuuCn2c6Ouo1KrqtyWvk2AMEZWB8HcARG1EEn51Y4zJ6506XRuA6GSLzbTvi4F3vO8++PtfrnbdC9lF0zhmfxWA4JXYEN2diKdoB7mwTYu+wG91WmWVGRxasKZSTyPhxmljThpkZeWpWjzr2a9p/4dFWR/F0+541oW8YPmRCvptBKEfDaR2rNZ1TpMQYrGQ0TqXhZSCGhfnb9Yy3b+llzd9a9j5IKk0zWFJbZ7gUV3dnlAYDjj5Zw2p1PhL4oYxFJAxN+JExNg1HZoUWBo+vftXGSnWl+5nWGm9UfeidP0qXaokVnRj/D+KSQm5GOzefQirA9dyn41VBEzx8FVkj3JGQ24AorMYG4/luDuSzxdfDO19k4k10WqVBUUghZXssBOu4q6jta7Y/n5RecX1tDFvaim5tmoUFQw2tSiEEiyjWbJA2shrLWy9Sa936E9J6cZo5tRCG8TTGKQjkExt4gk8vxUxsa+bDNfNKWlikBRW3IqOL2FGNeYWTXLDvnpvsL7MSQ6fUNO35msJJ27SY0KsF8wtSx3s3HAuue+ar2s9gpWLyaXYw/LcQHyFmAqTZIKKG1VquiSe3r1eJGFm3djQsUJjdSrIaZT3Bvv8x8DmYvVIh5d67hxV21962jknn0zji2pV1XUQaySRCwpjI5bd2UEKBt4NfGvXMjSzyA+GmnYMt8FHQ+buHQIigd6Jas8UsLi262O6yKXc3p6y7D8uFhz/wCYSpK7qUiNQX5PA449fhmuM0k86qWSJ9sqLIiuULKf5fnChtpBNgkmm4Ay5ptBqZBR8PTxqaoEMdpvgRxkpxf693ftmP1zpCaQiRHYwGg+/wA5SRdzxsvoNzE/IHtQOWMVT8w2Ymi9n2GoZpwknkqRCSd49HjJrgngpwO3PObSWolCBzQCyRK+7fGfWPxBYIA4o2R8x2y4UOoQhmUTxggnYVWnHG5L5VviD3BrkZwnWtYqxp43vrIweIIAxILbtsnIAvbz3I59c1G8gclFWUdV1rakyuziOOL4053kErHGBV3/AM5odbqjIQxUIoUKijsFHFX687jfxxr5jM97QlDasYFBV+Z7m+eTk6TTbl8SQEQqwDEUCx5IVAe5+JHYZ7YRUEeWcnJnqH4K9RkVXhPMbPvRD3Cm1Z4yT6FeVPcWR2IProz549gvaIaXX+KyMUaN08JNpK+YMuwOR257c8ms9w6R7S6bVfypV3Vfhv5JB9UbnK5VyYcXyjcVjAOTlOYrIycYAwcYwCMkYwBlQJxkYy2Qg5a1UpRGZVLlQSEWtzV6C/XLuMyaONT2n1amn0Tkm7Kq4A71flPqAOL7g/Wt/bVh/wCknqgeQV7/ACK/5o+1+/8AEUetJyczRq13Rwcn4kqF3HSzBeByybrK7gCvcX6X37jMeH8RZpSNmjCgkbWk1CbTfZfICdxF0K/cZ6ERlptMh5Kr6/pX1AB9PUCvpjT6lteR5P1vqEk6pI2nd9m6YFJJ5/OrhFbzqECgt2U8ntwDnoHsp0f+HjZnULLKSZKN0FZvDW/kp/ck5tp9Ir7LukYOFHAJUeUMK7A0QPiBl/Cik7DlaoZSRk5GaIDmLqdBFKbkjRyAVDMoLAHuA3cfbMnIwC3DCsahEUKqilVQAAPQADPPvxBgGnnSWuNT5TSqx8aNOK3dtyKbPxjXPRazz78T5gzQR8kofEerBjUhl3Bv6jyK4oBzfbMTScWmbhyZfsJ1xfNpHamj/lliF3LuoopLeajVV6MudmM5j2L9nxFpxJN55J0BdXUbVVyXEYjqlrfR/wCBnUjLFNJJkk7ewGYnUOmxzipEBrs3Kuv+l1oj7HMzJrKyHJ6j2akT+VIHH9Mlq1f/ACKCD/0j65ruoaOXw3SWGQKwI3KBKFP6XHhkng0bI9M7sjJrOD6eF2tv6Oniyo8Z6TrjG6uxNqWSX9RcCg71XID0bFGt3BzO9s+irqoQ20B4yWH6SwIG5Qw7EhRyQe2bT2304i1obYGGqj8xobi0NKUB7Hcjn4Hjg5sfZro8U+mADTRyR/lyESWSV912Rty+Zdrdh3zmoNT9lnRzWlWeFTLGruoRwAauRuV/SdwUD1y3KrNy7AgcDt2+SjsM9k6/+Fn8S5kWdVc15vCbzUP1gPtN/Gs0XTPwqd5As8hRex8Mbip4tD5AORyH7EfPg+yPB52zX/hP0Ez6kzOCY9skKMQSom2bwfh5QOx9SM9P6h+Hujm7B4+bpG8oJqyFcGrods3PQ+iR6RSkQpNwZV77TsCHk8m6PPzzaAZWzFnG6b2C8Mkx63VpYqkkCqO/m2gVfOdX0/TtFEiNI8pUAGR9u969W2gC/tmRisVQcm+RjFYrFEJxjIykGMYGQoxjGCFOQRknF5DRGMHIwUYwDjAAxWMjAIOQcknMfVzFEZgrMVUkKotmoe6APU5Cl68i847/ABnqkgBj0KR3RHjSix3u6PrQ+ljvlI6J1LUfz9YkKnb5dOpDDsSN3HqD65m35GqRuese1Gm0x2u4Z+/hp5nqibNcKODyaGcb7MdLk1+oM8ynYztJIzxlPEtB4UaX2Cq9WO/Px56TpPsPp4fe3TAM7bZdvh7noFjEAAzd+TZ8xzp4owooChyePieSf3OWr5F1wVHFYxmiE5OAMmsEIxWTWAMgOf8AbPoravTjwxckTrIg3bbo067vQlSQL9azgfZvqL6HWHxopojIv5kKlnYpHfhytGdwNpQ8hviuKIz16sxOpdMi1KFJUDA+vZl5u1Ycr29MjjZpSotdK6zBqluGRHqrAI3LfYOvdT8jmxvOE1/sI6tu00l0y7EkJRogBX5c6jcK+YPB+WazT+0fUdANmqgaRBf5jlnNByKMqLtPG3lqPrzmbkuV8Bpi+H8T08NlecRo/wAR9KaEwkhYnad6khf9RHu88cgG/TOi0vtBpZR5NRC1+gkW+fkTlU0ZcGja4y1FIGFqQR8QbH7jLgObUrMUVYxkZogwcjJzJRjGMoGMYwQoxkYyGxWMVjAGLxkYBJORjGARWRWV5SchSisVlQGRgoGScgLlVVlIRknFZIGAAMnJxWCDFYyRgEYxk4AAyHQEEEWD3B7EfDKsDBDA1PQ9PIAHhjYKKFqOAOwvv6D9sw5/Y/RP72mj4AAqxQHwo8ds3mMpLMPpnS4tKnhwRrGl3Sjiz3OZlZOMULGMYzRCMZOMlFGMYwiEYycZKKWcYvJyGhgYrGATlNZIxWALxk4rAIORWVZGAQRkVlVYyFAGKxeSMpCDjJIwBgDJxjBAMkZGTgCsZOBlIRk4xWATkYyctAZGTjLRBjGRkBOMYwBjGMoIOMnGSkCzgZOMwdBWMnGCAYrGMoGSMjGCAnIxjIUYxjJ3ArJArGM0Rk1jGMAYGMYAyQcjGATi8YwQnGMZQTjGM0QYxjAGMYwwMYxkAxjGUDGMZ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5" y="3893896"/>
            <a:ext cx="1266505" cy="84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>
            <a:off x="3938983" y="3581400"/>
            <a:ext cx="709217" cy="152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96853" y="3276600"/>
            <a:ext cx="981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black"/>
                </a:solidFill>
                <a:latin typeface="Calibri"/>
              </a:rPr>
              <a:t>75 MYO</a:t>
            </a:r>
            <a:endParaRPr lang="en-US" sz="1400" b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2815509" y="2996530"/>
            <a:ext cx="1233480" cy="28007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809474" y="2842642"/>
            <a:ext cx="981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black"/>
                </a:solidFill>
                <a:latin typeface="Calibri"/>
              </a:rPr>
              <a:t>500 MYO</a:t>
            </a:r>
            <a:endParaRPr lang="en-US" sz="14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3277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>
          <a:xfrm>
            <a:off x="685800" y="8073"/>
            <a:ext cx="7772400" cy="684258"/>
          </a:xfrm>
        </p:spPr>
        <p:txBody>
          <a:bodyPr/>
          <a:lstStyle/>
          <a:p>
            <a:pPr>
              <a:defRPr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Comparing Diverse Transcriptomes to Determine Deeply Conserved Aspects of Gene Expression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sz="half" idx="1"/>
          </p:nvPr>
        </p:nvSpPr>
        <p:spPr>
          <a:xfrm>
            <a:off x="359228" y="738756"/>
            <a:ext cx="3794761" cy="6117515"/>
          </a:xfrm>
        </p:spPr>
        <p:txBody>
          <a:bodyPr/>
          <a:lstStyle/>
          <a:p>
            <a:r>
              <a:rPr lang="en-US" altLang="en-US" sz="1400" dirty="0">
                <a:ea typeface="ＭＳ Ｐゴシック" charset="-128"/>
              </a:rPr>
              <a:t>Intro to </a:t>
            </a:r>
            <a:r>
              <a:rPr lang="en-US" altLang="en-US" sz="1400" b="1" dirty="0">
                <a:ea typeface="ＭＳ Ｐゴシック" charset="-128"/>
              </a:rPr>
              <a:t>Comparative ENCODE </a:t>
            </a:r>
          </a:p>
          <a:p>
            <a:pPr lvl="1"/>
            <a:r>
              <a:rPr lang="en-US" altLang="en-US" sz="1400" dirty="0">
                <a:ea typeface="ＭＳ Ｐゴシック" charset="-128"/>
              </a:rPr>
              <a:t>Lots of Matched Data for Comparative Analysis</a:t>
            </a:r>
          </a:p>
          <a:p>
            <a:r>
              <a:rPr lang="en-US" altLang="en-US" sz="1400" b="1" dirty="0" smtClean="0">
                <a:ea typeface="ＭＳ Ｐゴシック" charset="-128"/>
              </a:rPr>
              <a:t>Expression </a:t>
            </a:r>
            <a:r>
              <a:rPr lang="en-US" altLang="en-US" sz="1400" b="1" dirty="0">
                <a:ea typeface="ＭＳ Ｐゴシック" charset="-128"/>
              </a:rPr>
              <a:t>Clustering</a:t>
            </a:r>
            <a:r>
              <a:rPr lang="en-US" altLang="en-US" sz="1400" dirty="0">
                <a:ea typeface="ＭＳ Ｐゴシック" charset="-128"/>
              </a:rPr>
              <a:t>, Cross-species </a:t>
            </a:r>
          </a:p>
          <a:p>
            <a:pPr lvl="1"/>
            <a:r>
              <a:rPr lang="en-US" altLang="en-US" sz="1400" dirty="0">
                <a:ea typeface="ＭＳ Ｐゴシック" charset="-128"/>
              </a:rPr>
              <a:t>Potts-model optimization gives 16 conserved co-expression modules (which can potentially annotate </a:t>
            </a:r>
            <a:r>
              <a:rPr lang="en-US" altLang="en-US" sz="1400" dirty="0" err="1">
                <a:ea typeface="ＭＳ Ｐゴシック" charset="-128"/>
              </a:rPr>
              <a:t>ncRNAs</a:t>
            </a:r>
            <a:r>
              <a:rPr lang="en-US" altLang="en-US" sz="1400" dirty="0">
                <a:ea typeface="ＭＳ Ｐゴシック" charset="-128"/>
              </a:rPr>
              <a:t>/TARs)</a:t>
            </a:r>
          </a:p>
          <a:p>
            <a:pPr lvl="1"/>
            <a:r>
              <a:rPr lang="en-US" altLang="en-US" sz="1400" dirty="0">
                <a:ea typeface="ＭＳ Ｐゴシック" charset="-128"/>
              </a:rPr>
              <a:t>Developmental 'hourglass' genes in 12 of these. They also exhibit intra-organism hourglass behavior.</a:t>
            </a:r>
          </a:p>
          <a:p>
            <a:pPr lvl="1"/>
            <a:r>
              <a:rPr lang="en-US" altLang="en-US" sz="1400" dirty="0">
                <a:ea typeface="ＭＳ Ｐゴシック" charset="-128"/>
              </a:rPr>
              <a:t>Stage alignment of worm &amp; fly development, strongest with hourglass </a:t>
            </a:r>
            <a:r>
              <a:rPr lang="en-US" altLang="en-US" sz="1400" dirty="0" smtClean="0">
                <a:ea typeface="ＭＳ Ｐゴシック" charset="-128"/>
              </a:rPr>
              <a:t>genes</a:t>
            </a:r>
          </a:p>
          <a:p>
            <a:r>
              <a:rPr lang="en-US" altLang="en-US" sz="1400" b="1" dirty="0" smtClean="0">
                <a:ea typeface="ＭＳ Ｐゴシック" charset="-128"/>
              </a:rPr>
              <a:t>State </a:t>
            </a:r>
            <a:r>
              <a:rPr lang="en-US" altLang="en-US" sz="1400" b="1" dirty="0">
                <a:ea typeface="ＭＳ Ｐゴシック" charset="-128"/>
              </a:rPr>
              <a:t>Space </a:t>
            </a:r>
            <a:r>
              <a:rPr lang="en-US" altLang="en-US" sz="1400" b="1" dirty="0" smtClean="0">
                <a:ea typeface="ＭＳ Ｐゴシック" charset="-128"/>
              </a:rPr>
              <a:t>Models </a:t>
            </a:r>
            <a:r>
              <a:rPr lang="en-US" altLang="en-US" sz="1400" dirty="0" smtClean="0">
                <a:ea typeface="ＭＳ Ｐゴシック" charset="-128"/>
              </a:rPr>
              <a:t>of Gene Expression</a:t>
            </a:r>
            <a:endParaRPr lang="en-US" altLang="en-US" sz="1400" dirty="0">
              <a:ea typeface="ＭＳ Ｐゴシック" charset="-128"/>
            </a:endParaRPr>
          </a:p>
          <a:p>
            <a:pPr lvl="1"/>
            <a:r>
              <a:rPr lang="en-US" altLang="en-US" sz="1400" dirty="0">
                <a:ea typeface="ＭＳ Ｐゴシック" charset="-128"/>
              </a:rPr>
              <a:t>Using dimensionality reduction to help determine internal &amp; external drivers</a:t>
            </a:r>
          </a:p>
          <a:p>
            <a:pPr lvl="1"/>
            <a:r>
              <a:rPr lang="en-US" altLang="en-US" sz="1400" dirty="0">
                <a:ea typeface="ＭＳ Ｐゴシック" charset="-128"/>
              </a:rPr>
              <a:t>Decoupling expression changes into those driven by worm-fly conserved genes vs species-specific ones. Also, Conserved genes have similar canonical patterns (</a:t>
            </a:r>
            <a:r>
              <a:rPr lang="en-US" altLang="en-US" sz="1400" dirty="0" err="1">
                <a:ea typeface="ＭＳ Ｐゴシック" charset="-128"/>
              </a:rPr>
              <a:t>iPDPs</a:t>
            </a:r>
            <a:r>
              <a:rPr lang="en-US" altLang="en-US" sz="1400" dirty="0">
                <a:ea typeface="ＭＳ Ｐゴシック" charset="-128"/>
              </a:rPr>
              <a:t>) in contrast to species specific ones (Ex of ribosomal v signaling genes)</a:t>
            </a:r>
          </a:p>
          <a:p>
            <a:endParaRPr lang="en-US" altLang="en-US" sz="1400" dirty="0">
              <a:ea typeface="ＭＳ Ｐゴシック" charset="-128"/>
            </a:endParaRPr>
          </a:p>
          <a:p>
            <a:endParaRPr lang="en-US" altLang="en-US" sz="1400" dirty="0">
              <a:ea typeface="ＭＳ Ｐゴシック" charset="-128"/>
            </a:endParaRPr>
          </a:p>
        </p:txBody>
      </p:sp>
      <p:sp>
        <p:nvSpPr>
          <p:cNvPr id="14339" name="Content Placeholder 3"/>
          <p:cNvSpPr>
            <a:spLocks noGrp="1"/>
          </p:cNvSpPr>
          <p:nvPr>
            <p:ph sz="half" idx="2"/>
          </p:nvPr>
        </p:nvSpPr>
        <p:spPr>
          <a:xfrm>
            <a:off x="4271555" y="725663"/>
            <a:ext cx="4689902" cy="6132338"/>
          </a:xfrm>
        </p:spPr>
        <p:txBody>
          <a:bodyPr/>
          <a:lstStyle/>
          <a:p>
            <a:r>
              <a:rPr lang="en-US" altLang="en-US" sz="1400" dirty="0" smtClean="0">
                <a:ea typeface="ＭＳ Ｐゴシック" charset="-128"/>
              </a:rPr>
              <a:t>Characterizing </a:t>
            </a:r>
            <a:r>
              <a:rPr lang="en-US" altLang="en-US" sz="1400" b="1" dirty="0" err="1">
                <a:ea typeface="ＭＳ Ｐゴシック" charset="-128"/>
              </a:rPr>
              <a:t>ncRNAs</a:t>
            </a:r>
            <a:r>
              <a:rPr lang="en-US" altLang="en-US" sz="1400" b="1" dirty="0">
                <a:ea typeface="ＭＳ Ｐゴシック" charset="-128"/>
              </a:rPr>
              <a:t> &amp; TARs</a:t>
            </a:r>
          </a:p>
          <a:p>
            <a:pPr lvl="1"/>
            <a:r>
              <a:rPr lang="en-US" altLang="en-US" sz="1400" dirty="0">
                <a:ea typeface="ＭＳ Ｐゴシック" charset="-128"/>
              </a:rPr>
              <a:t>Not much news in canonical gene models</a:t>
            </a:r>
          </a:p>
          <a:p>
            <a:pPr lvl="1"/>
            <a:r>
              <a:rPr lang="en-US" altLang="en-US" sz="1400" dirty="0">
                <a:ea typeface="ＭＳ Ｐゴシック" charset="-128"/>
              </a:rPr>
              <a:t>Simple </a:t>
            </a:r>
            <a:r>
              <a:rPr lang="en-US" altLang="en-US" sz="1400" dirty="0" err="1">
                <a:ea typeface="ＭＳ Ｐゴシック" charset="-128"/>
              </a:rPr>
              <a:t>contig</a:t>
            </a:r>
            <a:r>
              <a:rPr lang="en-US" altLang="en-US" sz="1400" dirty="0">
                <a:ea typeface="ＭＳ Ｐゴシック" charset="-128"/>
              </a:rPr>
              <a:t> search (TARs) finds uniform density of non-canonical transcription</a:t>
            </a:r>
          </a:p>
          <a:p>
            <a:pPr lvl="1"/>
            <a:r>
              <a:rPr lang="en-US" altLang="en-US" sz="1400" dirty="0">
                <a:ea typeface="ＭＳ Ｐゴシック" charset="-128"/>
              </a:rPr>
              <a:t>ML model shows few TARs similar to existing ones, but some enrichment for </a:t>
            </a:r>
            <a:r>
              <a:rPr lang="en-US" altLang="en-US" sz="1400" dirty="0" err="1">
                <a:ea typeface="ＭＳ Ｐゴシック" charset="-128"/>
              </a:rPr>
              <a:t>eRNAs</a:t>
            </a:r>
            <a:r>
              <a:rPr lang="en-US" altLang="en-US" sz="1400" dirty="0">
                <a:ea typeface="ＭＳ Ｐゴシック" charset="-128"/>
              </a:rPr>
              <a:t> </a:t>
            </a:r>
            <a:endParaRPr lang="en-US" altLang="en-US" sz="1400" dirty="0" smtClean="0">
              <a:ea typeface="ＭＳ Ｐゴシック" charset="-128"/>
            </a:endParaRPr>
          </a:p>
          <a:p>
            <a:r>
              <a:rPr lang="en-US" altLang="en-US" sz="1400" b="1" dirty="0">
                <a:ea typeface="ＭＳ Ｐゴシック" charset="-128"/>
              </a:rPr>
              <a:t>Pseudogenes </a:t>
            </a:r>
          </a:p>
          <a:p>
            <a:pPr lvl="1"/>
            <a:r>
              <a:rPr lang="en-US" altLang="en-US" sz="1400" dirty="0">
                <a:ea typeface="ＭＳ Ｐゴシック" charset="-128"/>
              </a:rPr>
              <a:t>Fundamentally repetitive elements</a:t>
            </a:r>
          </a:p>
          <a:p>
            <a:pPr lvl="1"/>
            <a:r>
              <a:rPr lang="en-US" altLang="en-US" sz="1400" dirty="0">
                <a:ea typeface="ＭＳ Ｐゴシック" charset="-128"/>
              </a:rPr>
              <a:t>Collaborative assignment in results in ~14K</a:t>
            </a:r>
          </a:p>
          <a:p>
            <a:pPr lvl="1"/>
            <a:r>
              <a:rPr lang="en-US" altLang="en-US" sz="1400" dirty="0">
                <a:ea typeface="ＭＳ Ｐゴシック" charset="-128"/>
              </a:rPr>
              <a:t>Impact of lineage-specific retro-</a:t>
            </a:r>
            <a:r>
              <a:rPr lang="en-US" altLang="en-US" sz="1400" dirty="0" err="1">
                <a:ea typeface="ＭＳ Ｐゴシック" charset="-128"/>
              </a:rPr>
              <a:t>transpositional</a:t>
            </a:r>
            <a:r>
              <a:rPr lang="en-US" altLang="en-US" sz="1400" dirty="0">
                <a:ea typeface="ＭＳ Ｐゴシック" charset="-128"/>
              </a:rPr>
              <a:t> burst – </a:t>
            </a:r>
            <a:r>
              <a:rPr lang="en-US" altLang="en-US" sz="1400" dirty="0" err="1">
                <a:ea typeface="ＭＳ Ｐゴシック" charset="-128"/>
              </a:rPr>
              <a:t>ie</a:t>
            </a:r>
            <a:r>
              <a:rPr lang="en-US" altLang="en-US" sz="1400" dirty="0">
                <a:ea typeface="ＭＳ Ｐゴシック" charset="-128"/>
              </a:rPr>
              <a:t> human v other metazoans is dominated (~80%) by retro-duplication ~40 MYA (</a:t>
            </a:r>
            <a:r>
              <a:rPr lang="en-US" altLang="en-US" sz="1400" dirty="0" err="1">
                <a:ea typeface="ＭＳ Ｐゴシック" charset="-128"/>
              </a:rPr>
              <a:t>Ribo</a:t>
            </a:r>
            <a:r>
              <a:rPr lang="en-US" altLang="en-US" sz="1400" dirty="0">
                <a:ea typeface="ＭＳ Ｐゴシック" charset="-128"/>
              </a:rPr>
              <a:t>. Proteins). </a:t>
            </a:r>
            <a:endParaRPr lang="en-US" altLang="en-US" sz="1400" dirty="0" smtClean="0">
              <a:ea typeface="ＭＳ Ｐゴシック" charset="-128"/>
            </a:endParaRPr>
          </a:p>
          <a:p>
            <a:pPr lvl="1"/>
            <a:r>
              <a:rPr lang="en-US" altLang="en-US" sz="1400" dirty="0">
                <a:ea typeface="ＭＳ Ｐゴシック" charset="-128"/>
              </a:rPr>
              <a:t>Many Pseudogenes with Low Levels of Biochemical Activity</a:t>
            </a:r>
          </a:p>
          <a:p>
            <a:pPr lvl="2"/>
            <a:r>
              <a:rPr lang="en-US" altLang="en-US" sz="1000" dirty="0" smtClean="0">
                <a:ea typeface="ＭＳ Ｐゴシック" charset="-128"/>
              </a:rPr>
              <a:t>~</a:t>
            </a:r>
            <a:r>
              <a:rPr lang="en-US" altLang="en-US" sz="1000" dirty="0">
                <a:ea typeface="ＭＳ Ｐゴシック" charset="-128"/>
              </a:rPr>
              <a:t>15% transcribed &amp; </a:t>
            </a:r>
            <a:r>
              <a:rPr lang="en-US" altLang="en-US" sz="1000" dirty="0" smtClean="0">
                <a:ea typeface="ＭＳ Ｐゴシック" charset="-128"/>
              </a:rPr>
              <a:t>80</a:t>
            </a:r>
            <a:r>
              <a:rPr lang="en-US" altLang="en-US" sz="1000" dirty="0">
                <a:ea typeface="ＭＳ Ｐゴシック" charset="-128"/>
              </a:rPr>
              <a:t>% w/ some </a:t>
            </a:r>
            <a:r>
              <a:rPr lang="en-US" altLang="en-US" sz="1000" dirty="0" smtClean="0">
                <a:ea typeface="ＭＳ Ｐゴシック" charset="-128"/>
              </a:rPr>
              <a:t>activity</a:t>
            </a:r>
          </a:p>
          <a:p>
            <a:r>
              <a:rPr lang="en-US" altLang="en-US" sz="1400" dirty="0">
                <a:ea typeface="ＭＳ Ｐゴシック" charset="-128"/>
              </a:rPr>
              <a:t>Value of </a:t>
            </a:r>
            <a:r>
              <a:rPr lang="en-US" altLang="en-US" sz="1400" b="1" dirty="0">
                <a:ea typeface="ＭＳ Ｐゴシック" charset="-128"/>
              </a:rPr>
              <a:t>publication patterns generated by the consortium</a:t>
            </a:r>
          </a:p>
          <a:p>
            <a:pPr lvl="1"/>
            <a:r>
              <a:rPr lang="en-US" altLang="en-US" sz="1400" dirty="0">
                <a:ea typeface="ＭＳ Ｐゴシック" charset="-128"/>
              </a:rPr>
              <a:t>Co-authorship network statistics relate to publication rollouts &amp; show gradual adoption by a diverse community</a:t>
            </a:r>
          </a:p>
          <a:p>
            <a:pPr lvl="1"/>
            <a:r>
              <a:rPr lang="en-US" altLang="en-US" sz="1400" dirty="0">
                <a:ea typeface="ＭＳ Ｐゴシック" charset="-128"/>
              </a:rPr>
              <a:t>Key role of brokers in data dissemination</a:t>
            </a:r>
          </a:p>
          <a:p>
            <a:endParaRPr lang="en-US" altLang="en-US" sz="1400" dirty="0">
              <a:ea typeface="ＭＳ Ｐゴシック" charset="-128"/>
            </a:endParaRPr>
          </a:p>
          <a:p>
            <a:endParaRPr lang="en-US" altLang="en-US" sz="1400" dirty="0">
              <a:ea typeface="ＭＳ Ｐゴシック" charset="-128"/>
            </a:endParaRPr>
          </a:p>
          <a:p>
            <a:endParaRPr lang="en-US" altLang="en-US" sz="1400" dirty="0">
              <a:ea typeface="ＭＳ Ｐゴシック" charset="-128"/>
            </a:endParaRPr>
          </a:p>
          <a:p>
            <a:endParaRPr lang="en-US" altLang="en-US" sz="1400" dirty="0">
              <a:ea typeface="ＭＳ Ｐゴシック" charset="-128"/>
            </a:endParaRPr>
          </a:p>
          <a:p>
            <a:endParaRPr lang="en-US" altLang="en-US" sz="1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6606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vqMS77RKHjCl7DGFjvcT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EP2oXbblXcDAkYz46luN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BsolllbiJVsMXPJaGym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heme/theme1.xml><?xml version="1.0" encoding="utf-8"?>
<a:theme xmlns:a="http://schemas.openxmlformats.org/drawingml/2006/main" name="7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sic-template-i0jhhsb-20160605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utline-Style-20160605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127609</TotalTime>
  <Words>619</Words>
  <Application>Microsoft Macintosh PowerPoint</Application>
  <PresentationFormat>Letter Paper (8.5x11 in)</PresentationFormat>
  <Paragraphs>115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Calibri</vt:lpstr>
      <vt:lpstr>Courier New</vt:lpstr>
      <vt:lpstr>Helvetica Neue</vt:lpstr>
      <vt:lpstr>Lucida Grande</vt:lpstr>
      <vt:lpstr>ＭＳ Ｐゴシック</vt:lpstr>
      <vt:lpstr>Times New Roman</vt:lpstr>
      <vt:lpstr>Arial</vt:lpstr>
      <vt:lpstr>7_template</vt:lpstr>
      <vt:lpstr>34_Default Design</vt:lpstr>
      <vt:lpstr>Basic-template-i0jhhsb-20160605</vt:lpstr>
      <vt:lpstr>Outline-Style-20160605</vt:lpstr>
      <vt:lpstr>Genomics:   Comparing Diverse Transcriptomes to Determine Deeply Conserved Aspects of Gene Expression</vt:lpstr>
      <vt:lpstr>How might we annotate a human text?</vt:lpstr>
      <vt:lpstr>Non-coding Annotations: Overview</vt:lpstr>
      <vt:lpstr>Comparative ENCODE Functional Genomics Resource (EncodeProject.org/comparative)</vt:lpstr>
      <vt:lpstr>Time-course gene expression data of  worm &amp; fly development</vt:lpstr>
      <vt:lpstr>PowerPoint Presentation</vt:lpstr>
      <vt:lpstr>PowerPoint Presentation</vt:lpstr>
      <vt:lpstr>PowerPoint Presentation</vt:lpstr>
      <vt:lpstr>Comparing Diverse Transcriptomes to Determine Deeply Conserved Aspects of Gene Expression</vt:lpstr>
    </vt:vector>
  </TitlesOfParts>
  <Company>Yale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Office97</dc:creator>
  <cp:keywords/>
  <cp:lastModifiedBy>Krishnan, Jay</cp:lastModifiedBy>
  <cp:revision>1970</cp:revision>
  <cp:lastPrinted>2014-08-18T04:29:34Z</cp:lastPrinted>
  <dcterms:created xsi:type="dcterms:W3CDTF">2010-09-06T09:08:38Z</dcterms:created>
  <dcterms:modified xsi:type="dcterms:W3CDTF">2016-12-08T20:49:21Z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Mark.Gerstein@Yale.edu</vt:lpwstr>
  </property>
  <property fmtid="{D5CDD505-2E9C-101B-9397-08002B2CF9AE}" pid="8" name="HomePage">
    <vt:lpwstr>http://bioinfo.csb.yale.edu</vt:lpwstr>
  </property>
  <property fmtid="{D5CDD505-2E9C-101B-9397-08002B2CF9AE}" pid="9" name="Other">
    <vt:lpwstr>All overheads are copyright 1997, Mark Gerstein, All Rights Reserved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2105376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C:\ppt</vt:lpwstr>
  </property>
  <property fmtid="{D5CDD505-2E9C-101B-9397-08002B2CF9AE}" pid="22" name="Google.Documents.Tracking">
    <vt:lpwstr>true</vt:lpwstr>
  </property>
  <property fmtid="{D5CDD505-2E9C-101B-9397-08002B2CF9AE}" pid="23" name="Google.Documents.DocumentId">
    <vt:lpwstr>1Ek-17Pv72hYtODFYBrTdtjepGAwqaAfgfBznzdfhS-A</vt:lpwstr>
  </property>
  <property fmtid="{D5CDD505-2E9C-101B-9397-08002B2CF9AE}" pid="24" name="Google.Documents.RevisionId">
    <vt:lpwstr>04373787564666993359</vt:lpwstr>
  </property>
  <property fmtid="{D5CDD505-2E9C-101B-9397-08002B2CF9AE}" pid="25" name="Google.Documents.PluginVersion">
    <vt:lpwstr>2.0.2662.553</vt:lpwstr>
  </property>
  <property fmtid="{D5CDD505-2E9C-101B-9397-08002B2CF9AE}" pid="26" name="Google.Documents.MergeIncapabilityFlags">
    <vt:i4>0</vt:i4>
  </property>
</Properties>
</file>