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58" r:id="rId4"/>
    <p:sldId id="267" r:id="rId5"/>
    <p:sldId id="263" r:id="rId6"/>
    <p:sldId id="266" r:id="rId7"/>
    <p:sldId id="270" r:id="rId8"/>
    <p:sldId id="260" r:id="rId9"/>
    <p:sldId id="269" r:id="rId10"/>
    <p:sldId id="261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D7BBE-C5B2-4091-AF12-225FEA21714E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E327F-DC8A-4154-942A-5C2434D30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7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E327F-DC8A-4154-942A-5C2434D30B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13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8CC8-5756-4A2A-BFCA-C14B5CA08299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6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6978-914F-4BCD-87FC-63E3C80A0A78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E7C9-B1DB-46CE-8653-8169932E262F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A1B2-9B7A-46ED-B0DB-0E46107B248A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9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427B-F680-4960-A6B9-AC252F66919F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6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22F3-FAF8-4E8D-920D-3604BFB2154D}" type="datetime1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1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6721D-A13A-444D-A9B4-58F352CA7559}" type="datetime1">
              <a:rPr lang="en-US" smtClean="0"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0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172B-4159-4D5A-AEA5-9DE35772106E}" type="datetime1">
              <a:rPr lang="en-US" smtClean="0"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8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38A8-BB20-4097-94C7-7F32745122E8}" type="datetime1">
              <a:rPr lang="en-US" smtClean="0"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1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DE13-B961-42BE-B5F9-D380B4962AE8}" type="datetime1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2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B078E-C375-477C-A18A-F6EAB6707DE7}" type="datetime1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4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DC3F6-9C2E-4BA9-9EF8-76A76D3B0F5D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EE406-48B3-4B77-B841-350850801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0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Hunt for Co-acting Driver Genes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Will Meyerson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87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P-values by comparing observed Effect Size to the range of Effect Sizes resulting from tailored null </a:t>
            </a:r>
            <a:r>
              <a:rPr lang="en-US" dirty="0" smtClean="0"/>
              <a:t>simulations</a:t>
            </a:r>
          </a:p>
          <a:p>
            <a:r>
              <a:rPr lang="en-US" dirty="0" smtClean="0"/>
              <a:t>Create (100, 1000, 10000) random genes with similar mutation frequencies as actual genes</a:t>
            </a:r>
          </a:p>
          <a:p>
            <a:r>
              <a:rPr lang="en-US" dirty="0" smtClean="0"/>
              <a:t>Determine p-value by </a:t>
            </a:r>
            <a:endParaRPr lang="en-US" dirty="0" smtClean="0"/>
          </a:p>
          <a:p>
            <a:r>
              <a:rPr lang="en-US" dirty="0" smtClean="0"/>
              <a:t>Perform </a:t>
            </a:r>
            <a:r>
              <a:rPr lang="en-US" dirty="0" err="1" smtClean="0"/>
              <a:t>Benjamini</a:t>
            </a:r>
            <a:r>
              <a:rPr lang="en-US" dirty="0" smtClean="0"/>
              <a:t>-Hochberg correction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62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6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805" y="379193"/>
            <a:ext cx="10515600" cy="1325563"/>
          </a:xfrm>
        </p:spPr>
        <p:txBody>
          <a:bodyPr/>
          <a:lstStyle/>
          <a:p>
            <a:r>
              <a:rPr lang="en-US" dirty="0" smtClean="0"/>
              <a:t>Epistatic aka “synergistic” drivers are a kind of Latent driver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857" y="1409040"/>
            <a:ext cx="4179496" cy="533841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2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“synergistic” part of synergistic drivers has something to do with co-mutation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kind of latent driver is the Synergistic Driver</a:t>
            </a:r>
          </a:p>
          <a:p>
            <a:r>
              <a:rPr lang="en-US" dirty="0" smtClean="0"/>
              <a:t>Are there genes that work together to produce cancer?</a:t>
            </a:r>
          </a:p>
          <a:p>
            <a:r>
              <a:rPr lang="en-US" dirty="0" smtClean="0"/>
              <a:t>The evidence for a synergistic driver would be a sets of genes (let’s start with pairs of genes) that are more frequently co-mutated in cancer than in normal</a:t>
            </a:r>
          </a:p>
          <a:p>
            <a:r>
              <a:rPr lang="en-US" dirty="0" smtClean="0"/>
              <a:t>“Co-mutation rate” - The fraction of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8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Co-Mutation Rate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fraction of samples in cancer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85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and Less Interesting Reasons a Set of Genes Might Be </a:t>
            </a:r>
            <a:r>
              <a:rPr lang="en-US" i="1" dirty="0" smtClean="0"/>
              <a:t>Co-Mutated</a:t>
            </a:r>
            <a:r>
              <a:rPr lang="en-US" dirty="0" smtClean="0"/>
              <a:t> in Cancer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Interesting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96948" y="2505075"/>
            <a:ext cx="5800627" cy="368458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Synergistic driver: The mutant genes work together </a:t>
            </a:r>
            <a:r>
              <a:rPr lang="en-US" i="1" dirty="0" smtClean="0"/>
              <a:t>mechanistically</a:t>
            </a:r>
            <a:r>
              <a:rPr lang="en-US" dirty="0" smtClean="0"/>
              <a:t> to confer a selective advantage to the cells they inhabit </a:t>
            </a:r>
            <a:r>
              <a:rPr lang="en-US" i="1" dirty="0" smtClean="0"/>
              <a:t>above and beyond the “sum” of the selective advantages of each gene alone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(Mini-driver: Each gene confers a selective advantage, and their effects combine additively or only partially redundantly, BUT at least one of the genes was one we hadn’t previously appreciated to be a driver if just measured on its own merits) (?)</a:t>
            </a:r>
          </a:p>
          <a:p>
            <a:endParaRPr lang="en-US" i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Less Interesting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Each gene confers a known selective advantage, and their effects combine additively or only partially redundantly (?)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genes have similar trinucleotide compositions and therefore co-mutate even under neutral evolution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Multiple samples from same patient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Sheer luck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43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sure that identified co-mutated genes</a:t>
            </a:r>
            <a:r>
              <a:rPr lang="en-US" dirty="0"/>
              <a:t> </a:t>
            </a:r>
            <a:r>
              <a:rPr lang="en-US" dirty="0" smtClean="0"/>
              <a:t>are most likely interesting: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2-3. To differentiate synergistic drivers from mini-drivers: normalize co-mutation rate by expectations assuming additive effects</a:t>
            </a:r>
          </a:p>
          <a:p>
            <a:pPr marL="0" indent="0">
              <a:buNone/>
            </a:pPr>
            <a:r>
              <a:rPr lang="en-US" dirty="0" smtClean="0"/>
              <a:t>4. To address similar trinucleotide context: use Randomized set as control</a:t>
            </a:r>
          </a:p>
          <a:p>
            <a:pPr marL="0" indent="0">
              <a:buNone/>
            </a:pPr>
            <a:r>
              <a:rPr lang="en-US" dirty="0" smtClean="0"/>
              <a:t>5. To avoid multiple samples per patient: select only one (best) sample per patient with PCAWG release key</a:t>
            </a:r>
          </a:p>
          <a:p>
            <a:pPr marL="0" indent="0">
              <a:buNone/>
            </a:pPr>
            <a:r>
              <a:rPr lang="en-US" dirty="0" smtClean="0"/>
              <a:t>6. To identify sheer luck: Compute P-values (with simulations, described later) and perform multiple hypothesis testing correction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9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approaches pursued in parallel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“Synergy” </a:t>
            </a:r>
            <a:r>
              <a:rPr lang="en-US" dirty="0"/>
              <a:t>as defined in </a:t>
            </a:r>
            <a:r>
              <a:rPr lang="en-US" i="1" dirty="0"/>
              <a:t>Computational analysis of the synergy among multiple interacting genes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PRO: peer-reviewed</a:t>
            </a:r>
          </a:p>
          <a:p>
            <a:r>
              <a:rPr lang="en-US" dirty="0" smtClean="0"/>
              <a:t>PRO: existing packages (sort of) handle some of the machinery</a:t>
            </a:r>
          </a:p>
          <a:p>
            <a:r>
              <a:rPr lang="en-US" dirty="0" smtClean="0"/>
              <a:t>CON: I don’t fully understand this approach, can’t personally confirm that it is exactly the right measure for the job. Not helped by confusing notation (e.g. commas and semi-colons with distinct, unexplained, </a:t>
            </a:r>
            <a:r>
              <a:rPr lang="en-US" dirty="0" err="1" smtClean="0"/>
              <a:t>ungoogleable</a:t>
            </a:r>
            <a:r>
              <a:rPr lang="en-US" dirty="0" smtClean="0"/>
              <a:t> meanings) and information-theoretic language that doesn’t directly relate to cancer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“Co-action” which I build from the ground up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PRO: I (almost) understand what’s going on and why each move is justified</a:t>
            </a:r>
          </a:p>
          <a:p>
            <a:r>
              <a:rPr lang="en-US" dirty="0" smtClean="0"/>
              <a:t>CON: Not expressly peer-reviewed</a:t>
            </a:r>
          </a:p>
          <a:p>
            <a:r>
              <a:rPr lang="en-US" dirty="0" smtClean="0"/>
              <a:t>(WONDER: I wonder if mine is essentially the same thing as theirs)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39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Co-Action Effect </a:t>
            </a:r>
            <a:r>
              <a:rPr lang="en-US" dirty="0" smtClean="0"/>
              <a:t>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n-NO" sz="1800" dirty="0" smtClean="0"/>
              <a:t>For each </a:t>
            </a:r>
            <a:r>
              <a:rPr lang="nn-NO" sz="1800" dirty="0" smtClean="0"/>
              <a:t>eligible* </a:t>
            </a:r>
            <a:r>
              <a:rPr lang="nn-NO" sz="1800" dirty="0" smtClean="0"/>
              <a:t>pair of genes in a given cancer subtype, define</a:t>
            </a:r>
          </a:p>
          <a:p>
            <a:pPr marL="0" indent="0">
              <a:buNone/>
            </a:pPr>
            <a:r>
              <a:rPr lang="nn-NO" sz="1800" dirty="0" smtClean="0"/>
              <a:t>CoAction_EffectSize </a:t>
            </a:r>
            <a:r>
              <a:rPr lang="nn-NO" sz="1800" dirty="0" smtClean="0"/>
              <a:t>= NormalizedCoMutationRateInCancer / NormalizedCoMutationRateInRandomizedSet</a:t>
            </a:r>
          </a:p>
          <a:p>
            <a:pPr marL="0" indent="0">
              <a:buNone/>
            </a:pPr>
            <a:r>
              <a:rPr lang="nn-NO" sz="1800" dirty="0" smtClean="0"/>
              <a:t>Where:</a:t>
            </a:r>
          </a:p>
          <a:p>
            <a:r>
              <a:rPr lang="nn-NO" sz="1800" dirty="0" smtClean="0"/>
              <a:t>CoMutationRate  = the fraction of samples that have both genes mutated</a:t>
            </a:r>
          </a:p>
          <a:p>
            <a:r>
              <a:rPr lang="nn-NO" sz="1800" dirty="0" smtClean="0"/>
              <a:t>Normalization: divide by the product of the MutationRate of Gene1 and the MutationRate of Gene2</a:t>
            </a:r>
            <a:endParaRPr lang="nn-NO" sz="1800" dirty="0"/>
          </a:p>
          <a:p>
            <a:r>
              <a:rPr lang="nn-NO" sz="1800" dirty="0" smtClean="0"/>
              <a:t>MutationRate = the fraction of samples that have the given gene mutated</a:t>
            </a:r>
          </a:p>
          <a:p>
            <a:r>
              <a:rPr lang="nn-NO" sz="1800" dirty="0" smtClean="0"/>
              <a:t>Add pseudocount of 1/#pts to MutationRate and of (1/#pts)^2 to </a:t>
            </a:r>
            <a:r>
              <a:rPr lang="nn-NO" sz="1800" dirty="0" smtClean="0"/>
              <a:t>CoMutationRate</a:t>
            </a:r>
          </a:p>
          <a:p>
            <a:endParaRPr lang="nn-NO" sz="1800" dirty="0"/>
          </a:p>
          <a:p>
            <a:pPr marL="0" indent="0">
              <a:buNone/>
            </a:pPr>
            <a:r>
              <a:rPr lang="nn-NO" sz="1800" smtClean="0"/>
              <a:t>*Eligible: initially only 300 most frequently mutated genes per cancer so far</a:t>
            </a:r>
            <a:endParaRPr lang="nn-NO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68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Synergy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690688"/>
            <a:ext cx="11468100" cy="3048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8790" y="4879876"/>
            <a:ext cx="9495804" cy="7612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8790" y="5641143"/>
            <a:ext cx="8058605" cy="673421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E406-48B3-4B77-B841-350850801A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78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608</Words>
  <Application>Microsoft Office PowerPoint</Application>
  <PresentationFormat>Widescreen</PresentationFormat>
  <Paragraphs>64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The Hunt for Co-acting Driver Genes</vt:lpstr>
      <vt:lpstr>Epistatic aka “synergistic” drivers are a kind of Latent driver</vt:lpstr>
      <vt:lpstr>The “synergistic” part of synergistic drivers has something to do with co-mutation</vt:lpstr>
      <vt:lpstr>Co-Mutation Rate Definition</vt:lpstr>
      <vt:lpstr>More and Less Interesting Reasons a Set of Genes Might Be Co-Mutated in Cancer</vt:lpstr>
      <vt:lpstr>How to make sure that identified co-mutated genes are most likely interesting:</vt:lpstr>
      <vt:lpstr>Two approaches pursued in parallel</vt:lpstr>
      <vt:lpstr>Co-Action Effect Size</vt:lpstr>
      <vt:lpstr>Synergy</vt:lpstr>
      <vt:lpstr>P-values</vt:lpstr>
      <vt:lpstr>Raw Results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Hunt for Co-acting Driver Genes</dc:title>
  <dc:creator>Ulysses</dc:creator>
  <cp:lastModifiedBy>Ulysses</cp:lastModifiedBy>
  <cp:revision>21</cp:revision>
  <dcterms:created xsi:type="dcterms:W3CDTF">2016-12-07T22:36:04Z</dcterms:created>
  <dcterms:modified xsi:type="dcterms:W3CDTF">2016-12-08T21:56:44Z</dcterms:modified>
</cp:coreProperties>
</file>