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81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4B53-9FF3-CA45-B3B9-0651B3A8890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C02D-06FD-7B42-8FCF-9B534466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6" y="0"/>
            <a:ext cx="39845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42" y="0"/>
            <a:ext cx="398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6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9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40559"/>
              </p:ext>
            </p:extLst>
          </p:nvPr>
        </p:nvGraphicFramePr>
        <p:xfrm>
          <a:off x="244592" y="1215813"/>
          <a:ext cx="818041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935"/>
                <a:gridCol w="908935"/>
                <a:gridCol w="876229"/>
                <a:gridCol w="941641"/>
                <a:gridCol w="908935"/>
                <a:gridCol w="908935"/>
                <a:gridCol w="908935"/>
                <a:gridCol w="908935"/>
                <a:gridCol w="908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Liver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EdgeG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 6567 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996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s-IS" dirty="0" smtClean="0"/>
                        <a:t>2150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H3K27ac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3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298222" y="805510"/>
            <a:ext cx="6792148" cy="2929231"/>
            <a:chOff x="1298222" y="805510"/>
            <a:chExt cx="6792148" cy="29292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300" t="12211" b="13670"/>
            <a:stretch/>
          </p:blipFill>
          <p:spPr>
            <a:xfrm>
              <a:off x="1298222" y="1288640"/>
              <a:ext cx="6792148" cy="244610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/>
            <a:srcRect l="10776" t="24691" r="72334" b="69685"/>
            <a:stretch/>
          </p:blipFill>
          <p:spPr>
            <a:xfrm>
              <a:off x="1734643" y="1425220"/>
              <a:ext cx="1298222" cy="385705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1573375" y="805510"/>
              <a:ext cx="6279881" cy="2922282"/>
              <a:chOff x="1573375" y="805510"/>
              <a:chExt cx="6279881" cy="292228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064948" y="805510"/>
                <a:ext cx="381000" cy="2922282"/>
                <a:chOff x="1968108" y="805510"/>
                <a:chExt cx="381000" cy="292228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968108" y="805510"/>
                  <a:ext cx="381000" cy="381000"/>
                  <a:chOff x="1770611" y="801982"/>
                  <a:chExt cx="381000" cy="381000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770611" y="801982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1776491" y="809038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2064780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573375" y="805510"/>
                <a:ext cx="381000" cy="2922282"/>
                <a:chOff x="1573375" y="805510"/>
                <a:chExt cx="381000" cy="2922282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573375" y="805510"/>
                  <a:ext cx="381000" cy="381000"/>
                  <a:chOff x="1253537" y="805510"/>
                  <a:chExt cx="381000" cy="381000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53537" y="805510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18" name="Rectangle 17"/>
                  <p:cNvSpPr/>
                  <p:nvPr/>
                </p:nvSpPr>
                <p:spPr>
                  <a:xfrm>
                    <a:off x="1259417" y="812566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1670047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556521" y="805510"/>
                <a:ext cx="381000" cy="2922282"/>
                <a:chOff x="2392992" y="805510"/>
                <a:chExt cx="381000" cy="292228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392992" y="805510"/>
                  <a:ext cx="381000" cy="381000"/>
                  <a:chOff x="2277377" y="801982"/>
                  <a:chExt cx="381000" cy="381000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277377" y="801982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2283257" y="809038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2489664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3048094" y="805510"/>
                <a:ext cx="381000" cy="2922282"/>
                <a:chOff x="2902540" y="805510"/>
                <a:chExt cx="381000" cy="2922282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902540" y="805510"/>
                  <a:ext cx="381000" cy="381000"/>
                  <a:chOff x="2791061" y="811389"/>
                  <a:chExt cx="381000" cy="381000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791061" y="811389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/>
                  <p:cNvSpPr/>
                  <p:nvPr/>
                </p:nvSpPr>
                <p:spPr>
                  <a:xfrm>
                    <a:off x="2796941" y="818445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2999212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539667" y="805510"/>
                <a:ext cx="381000" cy="2922282"/>
                <a:chOff x="3412087" y="805510"/>
                <a:chExt cx="381000" cy="292228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412087" y="805510"/>
                  <a:ext cx="381000" cy="381000"/>
                  <a:chOff x="3303569" y="801982"/>
                  <a:chExt cx="381000" cy="381000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303569" y="801982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2" name="Rectangle 21"/>
                  <p:cNvSpPr/>
                  <p:nvPr/>
                </p:nvSpPr>
                <p:spPr>
                  <a:xfrm>
                    <a:off x="3309449" y="809038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3508759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4031240" y="805510"/>
                <a:ext cx="381000" cy="2922282"/>
                <a:chOff x="3921635" y="805510"/>
                <a:chExt cx="381000" cy="2922282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3921635" y="805510"/>
                  <a:ext cx="381000" cy="381000"/>
                  <a:chOff x="3806669" y="801982"/>
                  <a:chExt cx="381000" cy="381000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806669" y="801982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3" name="Rectangle 22"/>
                  <p:cNvSpPr/>
                  <p:nvPr/>
                </p:nvSpPr>
                <p:spPr>
                  <a:xfrm>
                    <a:off x="3812549" y="809038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4018307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4522813" y="805510"/>
                <a:ext cx="381000" cy="2922282"/>
                <a:chOff x="4431182" y="805510"/>
                <a:chExt cx="381000" cy="2922282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431182" y="805510"/>
                  <a:ext cx="381000" cy="381000"/>
                  <a:chOff x="4328585" y="811389"/>
                  <a:chExt cx="381000" cy="381000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28585" y="811389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4" name="Rectangle 23"/>
                  <p:cNvSpPr/>
                  <p:nvPr/>
                </p:nvSpPr>
                <p:spPr>
                  <a:xfrm>
                    <a:off x="4334465" y="818445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4527854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5014386" y="805510"/>
                <a:ext cx="381000" cy="2922282"/>
                <a:chOff x="4948788" y="805510"/>
                <a:chExt cx="381000" cy="292228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4948788" y="805510"/>
                  <a:ext cx="381000" cy="381000"/>
                  <a:chOff x="4843445" y="811389"/>
                  <a:chExt cx="381000" cy="381000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43445" y="811389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5" name="Rectangle 24"/>
                  <p:cNvSpPr/>
                  <p:nvPr/>
                </p:nvSpPr>
                <p:spPr>
                  <a:xfrm>
                    <a:off x="4849325" y="818445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5045460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5505959" y="805510"/>
                <a:ext cx="381000" cy="2922282"/>
                <a:chOff x="5476681" y="805510"/>
                <a:chExt cx="381000" cy="292228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5476681" y="805510"/>
                  <a:ext cx="381000" cy="381000"/>
                  <a:chOff x="5352425" y="806686"/>
                  <a:chExt cx="381000" cy="3810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52425" y="806686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6" name="Rectangle 25"/>
                  <p:cNvSpPr/>
                  <p:nvPr/>
                </p:nvSpPr>
                <p:spPr>
                  <a:xfrm>
                    <a:off x="5358305" y="813742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5573353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997532" y="805510"/>
                <a:ext cx="381000" cy="2922282"/>
                <a:chOff x="6004574" y="805510"/>
                <a:chExt cx="381000" cy="2922282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6004574" y="805510"/>
                  <a:ext cx="381000" cy="381000"/>
                  <a:chOff x="5866109" y="799630"/>
                  <a:chExt cx="381000" cy="381000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66109" y="799630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7" name="Rectangle 26"/>
                  <p:cNvSpPr/>
                  <p:nvPr/>
                </p:nvSpPr>
                <p:spPr>
                  <a:xfrm>
                    <a:off x="5871989" y="806686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6101246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6489105" y="805510"/>
                <a:ext cx="381000" cy="2922282"/>
                <a:chOff x="6532467" y="805510"/>
                <a:chExt cx="381000" cy="2922282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532467" y="805510"/>
                  <a:ext cx="381000" cy="381000"/>
                  <a:chOff x="6378617" y="806686"/>
                  <a:chExt cx="381000" cy="38100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378617" y="806686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27"/>
                  <p:cNvSpPr/>
                  <p:nvPr/>
                </p:nvSpPr>
                <p:spPr>
                  <a:xfrm>
                    <a:off x="6384497" y="813742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6629139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6980678" y="805510"/>
                <a:ext cx="381000" cy="2922282"/>
                <a:chOff x="7060360" y="805510"/>
                <a:chExt cx="381000" cy="292228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7060360" y="805510"/>
                  <a:ext cx="381000" cy="381000"/>
                  <a:chOff x="6891125" y="806686"/>
                  <a:chExt cx="381000" cy="381000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891125" y="806686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/>
                  <p:cNvSpPr/>
                  <p:nvPr/>
                </p:nvSpPr>
                <p:spPr>
                  <a:xfrm>
                    <a:off x="6897005" y="813742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7157032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472256" y="805510"/>
                <a:ext cx="381000" cy="2922282"/>
                <a:chOff x="7585140" y="805510"/>
                <a:chExt cx="381000" cy="292228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585140" y="805510"/>
                  <a:ext cx="381000" cy="381000"/>
                  <a:chOff x="7403631" y="811390"/>
                  <a:chExt cx="381000" cy="381000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403631" y="811390"/>
                    <a:ext cx="381000" cy="381000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29"/>
                  <p:cNvSpPr/>
                  <p:nvPr/>
                </p:nvSpPr>
                <p:spPr>
                  <a:xfrm>
                    <a:off x="7409511" y="818446"/>
                    <a:ext cx="369241" cy="36688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7681812" y="1167472"/>
                  <a:ext cx="187656" cy="25603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1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2454544" y="4541335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motif analysis using TF-TF only</a:t>
            </a:r>
          </a:p>
          <a:p>
            <a:r>
              <a:rPr lang="en-US" dirty="0" smtClean="0"/>
              <a:t>Need to </a:t>
            </a:r>
            <a:r>
              <a:rPr lang="en-US" dirty="0" err="1" smtClean="0"/>
              <a:t>replot</a:t>
            </a:r>
            <a:r>
              <a:rPr lang="en-US" dirty="0" smtClean="0"/>
              <a:t> using the FULL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7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9704"/>
            <a:ext cx="5333999" cy="3372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6517" y="3009429"/>
            <a:ext cx="526815" cy="225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peak1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153" y="4187309"/>
            <a:ext cx="255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s1*w1+s2*w2+s3*w3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26569"/>
              </p:ext>
            </p:extLst>
          </p:nvPr>
        </p:nvGraphicFramePr>
        <p:xfrm>
          <a:off x="4822825" y="4371975"/>
          <a:ext cx="379571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1587500" imgH="749300" progId="Equation.DSMT4">
                  <p:embed/>
                </p:oleObj>
              </mc:Choice>
              <mc:Fallback>
                <p:oleObj name="Equation" r:id="rId4" imgW="1587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2825" y="4371975"/>
                        <a:ext cx="3795713" cy="179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74251" y="3009429"/>
            <a:ext cx="526815" cy="225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peak2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0029" y="3009429"/>
            <a:ext cx="526815" cy="225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peak3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03403"/>
              </p:ext>
            </p:extLst>
          </p:nvPr>
        </p:nvGraphicFramePr>
        <p:xfrm>
          <a:off x="830892" y="4759205"/>
          <a:ext cx="3365729" cy="86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1282700" imgH="330200" progId="Equation.DSMT4">
                  <p:embed/>
                </p:oleObj>
              </mc:Choice>
              <mc:Fallback>
                <p:oleObj name="Equation" r:id="rId6" imgW="1282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892" y="4759205"/>
                        <a:ext cx="3365729" cy="86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5036" y="5828738"/>
            <a:ext cx="442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Regulation potential between TF 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and gene 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8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0" y="850900"/>
            <a:ext cx="376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Pruning network by regulation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85926"/>
              </p:ext>
            </p:extLst>
          </p:nvPr>
        </p:nvGraphicFramePr>
        <p:xfrm>
          <a:off x="510187" y="496746"/>
          <a:ext cx="8004222" cy="276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37"/>
                <a:gridCol w="1334037"/>
                <a:gridCol w="1334037"/>
                <a:gridCol w="1334037"/>
                <a:gridCol w="1334037"/>
                <a:gridCol w="13340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Compare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r>
                        <a:rPr lang="en-US" baseline="0" dirty="0" smtClean="0"/>
                        <a:t> common 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Compare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6567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HeLa-S3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H1-hESC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4164" y="108313"/>
            <a:ext cx="518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DHS peak intersect within 5KB around any coding TSS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43211"/>
              </p:ext>
            </p:extLst>
          </p:nvPr>
        </p:nvGraphicFramePr>
        <p:xfrm>
          <a:off x="662587" y="3789819"/>
          <a:ext cx="8004222" cy="276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37"/>
                <a:gridCol w="1334037"/>
                <a:gridCol w="1334037"/>
                <a:gridCol w="1334037"/>
                <a:gridCol w="1334037"/>
                <a:gridCol w="13340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Compare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</a:t>
                      </a:r>
                      <a:r>
                        <a:rPr lang="en-US" baseline="0" dirty="0" smtClean="0"/>
                        <a:t> common 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DHS Compare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6567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HeLa-S3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H1-hESC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6564" y="3314421"/>
            <a:ext cx="518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DHS peak intersect within 1KB around any coding TSS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9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0"/>
            <a:ext cx="8917021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11500"/>
              </p:ext>
            </p:extLst>
          </p:nvPr>
        </p:nvGraphicFramePr>
        <p:xfrm>
          <a:off x="4057650" y="3160418"/>
          <a:ext cx="3108082" cy="9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4" imgW="1028700" imgH="330200" progId="Equation.DSMT4">
                  <p:embed/>
                </p:oleObj>
              </mc:Choice>
              <mc:Fallback>
                <p:oleObj name="Equation" r:id="rId4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7650" y="3160418"/>
                        <a:ext cx="3108082" cy="99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0519" y="2872271"/>
            <a:ext cx="474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Regulation Activity score for each TF in a cell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0"/>
            <a:ext cx="8917021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21253"/>
              </p:ext>
            </p:extLst>
          </p:nvPr>
        </p:nvGraphicFramePr>
        <p:xfrm>
          <a:off x="2467799" y="817974"/>
          <a:ext cx="3108082" cy="9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028700" imgH="330200" progId="Equation.DSMT4">
                  <p:embed/>
                </p:oleObj>
              </mc:Choice>
              <mc:Fallback>
                <p:oleObj name="Equation" r:id="rId4" imgW="1028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7799" y="817974"/>
                        <a:ext cx="3108082" cy="99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00903"/>
              </p:ext>
            </p:extLst>
          </p:nvPr>
        </p:nvGraphicFramePr>
        <p:xfrm>
          <a:off x="2781299" y="2257543"/>
          <a:ext cx="3038325" cy="74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6" imgW="1193800" imgH="292100" progId="Equation.DSMT4">
                  <p:embed/>
                </p:oleObj>
              </mc:Choice>
              <mc:Fallback>
                <p:oleObj name="Equation" r:id="rId6" imgW="1193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1299" y="2257543"/>
                        <a:ext cx="3038325" cy="74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38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68737"/>
              </p:ext>
            </p:extLst>
          </p:nvPr>
        </p:nvGraphicFramePr>
        <p:xfrm>
          <a:off x="149225" y="93663"/>
          <a:ext cx="4818680" cy="312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1879600" imgH="1219200" progId="Equation.3">
                  <p:embed/>
                </p:oleObj>
              </mc:Choice>
              <mc:Fallback>
                <p:oleObj name="Equation" r:id="rId3" imgW="18796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" y="93663"/>
                        <a:ext cx="4818680" cy="312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81803"/>
              </p:ext>
            </p:extLst>
          </p:nvPr>
        </p:nvGraphicFramePr>
        <p:xfrm>
          <a:off x="3425825" y="3236913"/>
          <a:ext cx="5557838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2235200" imgH="1219200" progId="Equation.3">
                  <p:embed/>
                </p:oleObj>
              </mc:Choice>
              <mc:Fallback>
                <p:oleObj name="Equation" r:id="rId5" imgW="22352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5825" y="3236913"/>
                        <a:ext cx="5557838" cy="303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298" y="901865"/>
            <a:ext cx="279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Regulation potential matrix in K562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225" y="4653402"/>
            <a:ext cx="309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Regulation potential matrix in GM12878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73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59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5980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1384" y="5352977"/>
            <a:ext cx="1254034" cy="1173476"/>
          </a:xfrm>
          <a:prstGeom prst="rect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2" idx="1"/>
          </p:cNvCxnSpPr>
          <p:nvPr/>
        </p:nvCxnSpPr>
        <p:spPr>
          <a:xfrm flipH="1" flipV="1">
            <a:off x="762000" y="3429000"/>
            <a:ext cx="2019384" cy="2550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0167" y="2813126"/>
            <a:ext cx="176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Mostly less “regulative” in 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417" y="3946101"/>
            <a:ext cx="1543427" cy="1535476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78844" y="4484927"/>
            <a:ext cx="1173648" cy="27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22273" y="4484927"/>
            <a:ext cx="202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Mostly more “regulative” in K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4554" y="828177"/>
            <a:ext cx="6277321" cy="4669476"/>
            <a:chOff x="779416" y="835901"/>
            <a:chExt cx="6277321" cy="4669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2024" t="57988" r="36322" b="20774"/>
            <a:stretch/>
          </p:blipFill>
          <p:spPr>
            <a:xfrm>
              <a:off x="779416" y="843625"/>
              <a:ext cx="5265672" cy="46617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5113" t="57988" b="20774"/>
            <a:stretch/>
          </p:blipFill>
          <p:spPr>
            <a:xfrm>
              <a:off x="5868236" y="835901"/>
              <a:ext cx="1188501" cy="4661752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 flipV="1">
            <a:off x="5803928" y="514400"/>
            <a:ext cx="819945" cy="466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3873" y="329734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03928" y="835901"/>
            <a:ext cx="819945" cy="36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3873" y="643511"/>
            <a:ext cx="16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TP53, </a:t>
            </a:r>
            <a:r>
              <a:rPr lang="en-US" dirty="0" smtClean="0"/>
              <a:t>apoptotic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03928" y="1205626"/>
            <a:ext cx="819945" cy="19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3349" y="988811"/>
            <a:ext cx="173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cancers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03928" y="1422326"/>
            <a:ext cx="819945" cy="19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07133" y="123766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 pair, lung cancer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836082" y="1631301"/>
            <a:ext cx="819945" cy="19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98763" y="1454361"/>
            <a:ext cx="110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oncogene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36082" y="1808126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proliferation </a:t>
            </a:r>
            <a:r>
              <a:rPr lang="en-US" dirty="0"/>
              <a:t>&amp; tumors metastasis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859204" y="2177458"/>
            <a:ext cx="819945" cy="12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59533" y="2048349"/>
            <a:ext cx="251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&amp; prostate cancer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36082" y="2490724"/>
            <a:ext cx="843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72111" y="228174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Tumor suppressor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17098" y="2691349"/>
            <a:ext cx="843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45426" y="2514524"/>
            <a:ext cx="220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Co-deleted with TP53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44420" y="2908049"/>
            <a:ext cx="843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72748" y="2763374"/>
            <a:ext cx="14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916467" y="3132706"/>
            <a:ext cx="843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0070" y="2963999"/>
            <a:ext cx="161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tumor</a:t>
            </a:r>
            <a:endParaRPr lang="en-US" dirty="0"/>
          </a:p>
        </p:txBody>
      </p:sp>
      <p:cxnSp>
        <p:nvCxnSpPr>
          <p:cNvPr id="39" name="Straight Arrow Connector 38"/>
          <p:cNvCxnSpPr>
            <a:endCxn id="40" idx="1"/>
          </p:cNvCxnSpPr>
          <p:nvPr/>
        </p:nvCxnSpPr>
        <p:spPr>
          <a:xfrm>
            <a:off x="5916467" y="3349406"/>
            <a:ext cx="939541" cy="4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6008" y="321284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AML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916466" y="3582181"/>
            <a:ext cx="939541" cy="4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79792" y="3445624"/>
            <a:ext cx="235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Fusion in Lung cancer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052789" y="3798881"/>
            <a:ext cx="939541" cy="4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11461" y="36302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DLBCL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59261" y="3991642"/>
            <a:ext cx="939541" cy="4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03091" y="3846990"/>
            <a:ext cx="110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oncogene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03928" y="4192267"/>
            <a:ext cx="1186504" cy="4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46490" y="4047615"/>
            <a:ext cx="14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23372" y="4304422"/>
            <a:ext cx="2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suppress tumor invasion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254096" y="4416947"/>
            <a:ext cx="404968" cy="72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800070" y="4561229"/>
            <a:ext cx="201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apoptosis regulator </a:t>
            </a:r>
          </a:p>
        </p:txBody>
      </p:sp>
      <p:cxnSp>
        <p:nvCxnSpPr>
          <p:cNvPr id="59" name="Straight Arrow Connector 58"/>
          <p:cNvCxnSpPr>
            <a:endCxn id="57" idx="1"/>
          </p:cNvCxnSpPr>
          <p:nvPr/>
        </p:nvCxnSpPr>
        <p:spPr>
          <a:xfrm>
            <a:off x="5891356" y="4635526"/>
            <a:ext cx="908714" cy="110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39256" y="4830736"/>
            <a:ext cx="181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Cervical&amp;Ovarian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750350" y="4875376"/>
            <a:ext cx="1209815" cy="110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00070" y="514286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Tumor suppressor</a:t>
            </a:r>
            <a:endParaRPr lang="en-US" dirty="0"/>
          </a:p>
        </p:txBody>
      </p:sp>
      <p:cxnSp>
        <p:nvCxnSpPr>
          <p:cNvPr id="66" name="Straight Arrow Connector 65"/>
          <p:cNvCxnSpPr>
            <a:endCxn id="65" idx="1"/>
          </p:cNvCxnSpPr>
          <p:nvPr/>
        </p:nvCxnSpPr>
        <p:spPr>
          <a:xfrm>
            <a:off x="5853293" y="5090943"/>
            <a:ext cx="946777" cy="236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807777" y="5375644"/>
            <a:ext cx="169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Proto-oncogene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909231" y="5291568"/>
            <a:ext cx="850302" cy="229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1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443"/>
            <a:ext cx="9144000" cy="52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864"/>
            <a:ext cx="4895850" cy="280035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58" y="3501109"/>
            <a:ext cx="4895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8741" y="172134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ESR1: </a:t>
            </a:r>
            <a:r>
              <a:rPr lang="en-US" dirty="0" err="1"/>
              <a:t>foldchange</a:t>
            </a:r>
            <a:r>
              <a:rPr lang="en-US" dirty="0"/>
              <a:t>=0.6279199, log(fc)=-0.6713477</a:t>
            </a:r>
          </a:p>
          <a:p>
            <a:r>
              <a:rPr lang="en-US" dirty="0"/>
              <a:t>ZNF687: </a:t>
            </a:r>
            <a:r>
              <a:rPr lang="en-US" dirty="0" err="1"/>
              <a:t>foldchange</a:t>
            </a:r>
            <a:r>
              <a:rPr lang="en-US" dirty="0"/>
              <a:t>=0.3612065, log(fc)=-1.469104</a:t>
            </a:r>
          </a:p>
        </p:txBody>
      </p:sp>
    </p:spTree>
    <p:extLst>
      <p:ext uri="{BB962C8B-B14F-4D97-AF65-F5344CB8AC3E}">
        <p14:creationId xmlns:p14="http://schemas.microsoft.com/office/powerpoint/2010/main" val="3727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319</Words>
  <Application>Microsoft Macintosh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152</cp:revision>
  <cp:lastPrinted>2016-12-08T20:46:28Z</cp:lastPrinted>
  <dcterms:created xsi:type="dcterms:W3CDTF">2016-11-30T21:39:49Z</dcterms:created>
  <dcterms:modified xsi:type="dcterms:W3CDTF">2016-12-08T23:01:09Z</dcterms:modified>
</cp:coreProperties>
</file>