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376" r:id="rId2"/>
    <p:sldId id="377" r:id="rId3"/>
    <p:sldId id="378" r:id="rId4"/>
    <p:sldId id="344" r:id="rId5"/>
    <p:sldId id="400" r:id="rId6"/>
    <p:sldId id="401" r:id="rId7"/>
    <p:sldId id="425" r:id="rId8"/>
    <p:sldId id="402" r:id="rId9"/>
    <p:sldId id="362" r:id="rId10"/>
    <p:sldId id="346" r:id="rId11"/>
    <p:sldId id="365" r:id="rId12"/>
    <p:sldId id="347" r:id="rId13"/>
    <p:sldId id="373" r:id="rId14"/>
    <p:sldId id="374" r:id="rId15"/>
    <p:sldId id="357" r:id="rId16"/>
    <p:sldId id="358" r:id="rId17"/>
    <p:sldId id="359" r:id="rId18"/>
    <p:sldId id="361" r:id="rId19"/>
    <p:sldId id="366" r:id="rId20"/>
    <p:sldId id="363" r:id="rId21"/>
    <p:sldId id="375" r:id="rId22"/>
    <p:sldId id="405" r:id="rId23"/>
    <p:sldId id="364" r:id="rId24"/>
    <p:sldId id="353" r:id="rId25"/>
    <p:sldId id="354" r:id="rId26"/>
    <p:sldId id="349" r:id="rId27"/>
    <p:sldId id="350" r:id="rId28"/>
    <p:sldId id="382" r:id="rId29"/>
    <p:sldId id="404" r:id="rId30"/>
    <p:sldId id="383" r:id="rId31"/>
    <p:sldId id="386" r:id="rId32"/>
    <p:sldId id="384" r:id="rId33"/>
    <p:sldId id="387" r:id="rId34"/>
    <p:sldId id="389" r:id="rId35"/>
    <p:sldId id="388" r:id="rId36"/>
    <p:sldId id="385" r:id="rId37"/>
    <p:sldId id="392" r:id="rId38"/>
    <p:sldId id="393" r:id="rId39"/>
    <p:sldId id="394" r:id="rId40"/>
    <p:sldId id="370" r:id="rId41"/>
    <p:sldId id="371" r:id="rId42"/>
    <p:sldId id="395" r:id="rId43"/>
    <p:sldId id="396" r:id="rId44"/>
    <p:sldId id="397" r:id="rId45"/>
    <p:sldId id="398" r:id="rId46"/>
    <p:sldId id="399" r:id="rId47"/>
    <p:sldId id="408" r:id="rId48"/>
    <p:sldId id="411" r:id="rId49"/>
    <p:sldId id="410" r:id="rId50"/>
    <p:sldId id="412" r:id="rId51"/>
    <p:sldId id="413" r:id="rId52"/>
    <p:sldId id="414" r:id="rId53"/>
    <p:sldId id="419" r:id="rId54"/>
    <p:sldId id="415" r:id="rId55"/>
    <p:sldId id="429" r:id="rId56"/>
    <p:sldId id="428" r:id="rId57"/>
    <p:sldId id="426" r:id="rId58"/>
    <p:sldId id="427" r:id="rId59"/>
    <p:sldId id="417" r:id="rId60"/>
    <p:sldId id="418" r:id="rId61"/>
    <p:sldId id="421" r:id="rId62"/>
    <p:sldId id="422" r:id="rId63"/>
    <p:sldId id="423" r:id="rId64"/>
    <p:sldId id="424" r:id="rId6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3" autoAdjust="0"/>
    <p:restoredTop sz="85419" autoAdjust="0"/>
  </p:normalViewPr>
  <p:slideViewPr>
    <p:cSldViewPr snapToGrid="0" snapToObjects="1">
      <p:cViewPr>
        <p:scale>
          <a:sx n="105" d="100"/>
          <a:sy n="105" d="100"/>
        </p:scale>
        <p:origin x="-912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notesMaster" Target="notesMasters/notesMaster1.xml"/><Relationship Id="rId67" Type="http://schemas.openxmlformats.org/officeDocument/2006/relationships/handoutMaster" Target="handoutMasters/handoutMaster1.xml"/><Relationship Id="rId68" Type="http://schemas.openxmlformats.org/officeDocument/2006/relationships/printerSettings" Target="printerSettings/printerSettings1.bin"/><Relationship Id="rId69" Type="http://schemas.openxmlformats.org/officeDocument/2006/relationships/presProps" Target="pres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Relationship Id="rId2" Type="http://schemas.openxmlformats.org/officeDocument/2006/relationships/image" Target="../media/image26.emf"/><Relationship Id="rId3" Type="http://schemas.openxmlformats.org/officeDocument/2006/relationships/image" Target="../media/image2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465C52-8893-934E-BB24-F38CF8102982}" type="datetimeFigureOut">
              <a:rPr lang="en-US" smtClean="0"/>
              <a:t>12/2/16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C4C16A-4994-674F-AF90-B2C6D4497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9197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6872BB-8601-A344-B902-342CF8DA965C}" type="datetimeFigureOut">
              <a:rPr lang="en-US" smtClean="0"/>
              <a:t>12/2/16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7FDA03-8F47-694C-9219-0F5278B29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715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(10/27/16 15:24) -----</a:t>
            </a:r>
          </a:p>
          <a:p>
            <a:r>
              <a:rPr lang="en-US"/>
              <a:t>Xist on X vs. genome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FDA03-8F47-694C-9219-0F5278B294A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897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DMS – </a:t>
            </a:r>
            <a:r>
              <a:rPr lang="en-US" dirty="0" err="1" smtClean="0"/>
              <a:t>methylates</a:t>
            </a:r>
            <a:r>
              <a:rPr lang="en-US" baseline="0" dirty="0" smtClean="0"/>
              <a:t> the Watson-Crick face of A,C</a:t>
            </a:r>
          </a:p>
          <a:p>
            <a:r>
              <a:rPr lang="en-US" baseline="0" dirty="0" smtClean="0"/>
              <a:t>1M7 (SHAPE reagent) – </a:t>
            </a:r>
            <a:r>
              <a:rPr lang="en-US" baseline="0" dirty="0" err="1" smtClean="0"/>
              <a:t>acylate</a:t>
            </a:r>
            <a:r>
              <a:rPr lang="en-US" baseline="0" dirty="0" smtClean="0"/>
              <a:t> flexible 2’ OH in the ribose sugar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FDA03-8F47-694C-9219-0F5278B294A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141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DMS – </a:t>
            </a:r>
            <a:r>
              <a:rPr lang="en-US" dirty="0" err="1" smtClean="0"/>
              <a:t>methylates</a:t>
            </a:r>
            <a:r>
              <a:rPr lang="en-US" baseline="0" dirty="0" smtClean="0"/>
              <a:t> the Watson-Crick face of A,C</a:t>
            </a:r>
          </a:p>
          <a:p>
            <a:r>
              <a:rPr lang="en-US" baseline="0" dirty="0" smtClean="0"/>
              <a:t>1M7 (SHAPE reagent) – </a:t>
            </a:r>
            <a:r>
              <a:rPr lang="en-US" baseline="0" dirty="0" err="1" smtClean="0"/>
              <a:t>acylate</a:t>
            </a:r>
            <a:r>
              <a:rPr lang="en-US" baseline="0" dirty="0" smtClean="0"/>
              <a:t> flexible 2’ OH in the ribose sugar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FDA03-8F47-694C-9219-0F5278B294A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141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Fang, Moss </a:t>
            </a:r>
            <a:r>
              <a:rPr lang="en-US" i="1" dirty="0" smtClean="0"/>
              <a:t> et al</a:t>
            </a:r>
            <a:r>
              <a:rPr lang="en-US" i="0" dirty="0" smtClean="0"/>
              <a:t>. </a:t>
            </a:r>
            <a:r>
              <a:rPr lang="en-US" i="1" dirty="0" err="1" smtClean="0"/>
              <a:t>PLoS</a:t>
            </a:r>
            <a:r>
              <a:rPr lang="en-US" i="1" dirty="0" smtClean="0"/>
              <a:t> Genet.</a:t>
            </a:r>
            <a:r>
              <a:rPr lang="en-US" i="1" baseline="0" dirty="0" smtClean="0"/>
              <a:t> </a:t>
            </a:r>
            <a:r>
              <a:rPr lang="en-US" i="0" dirty="0" smtClean="0"/>
              <a:t>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FDA03-8F47-694C-9219-0F5278B294A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43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(10/27/16 15:24) -----</a:t>
            </a:r>
          </a:p>
          <a:p>
            <a:r>
              <a:rPr lang="en-US"/>
              <a:t>RNA-Seq on left</a:t>
            </a:r>
          </a:p>
          <a:p>
            <a:r>
              <a:rPr lang="en-US"/>
              <a:t>Make things correspond as clearly as possible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FDA03-8F47-694C-9219-0F5278B294A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555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(10/27/16 15:24) -----</a:t>
            </a:r>
          </a:p>
          <a:p>
            <a:r>
              <a:rPr lang="en-US"/>
              <a:t>RNA-Seq on left</a:t>
            </a:r>
          </a:p>
          <a:p>
            <a:r>
              <a:rPr lang="en-US"/>
              <a:t>Make things correspond as clearly as possible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FDA03-8F47-694C-9219-0F5278B294A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555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(10/27/16 15:24) -----</a:t>
            </a:r>
          </a:p>
          <a:p>
            <a:r>
              <a:rPr lang="en-US"/>
              <a:t>Estimate variance</a:t>
            </a:r>
          </a:p>
          <a:p>
            <a:r>
              <a:rPr lang="en-US"/>
              <a:t>DESeq/edgeR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FDA03-8F47-694C-9219-0F5278B294A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38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Fang, Moss </a:t>
            </a:r>
            <a:r>
              <a:rPr lang="en-US" i="1" dirty="0" smtClean="0"/>
              <a:t> et al</a:t>
            </a:r>
            <a:r>
              <a:rPr lang="en-US" i="0" dirty="0" smtClean="0"/>
              <a:t>. </a:t>
            </a:r>
            <a:r>
              <a:rPr lang="en-US" i="1" dirty="0" err="1" smtClean="0"/>
              <a:t>PLoS</a:t>
            </a:r>
            <a:r>
              <a:rPr lang="en-US" i="1" dirty="0" smtClean="0"/>
              <a:t> Genet.</a:t>
            </a:r>
            <a:r>
              <a:rPr lang="en-US" i="1" baseline="0" dirty="0" smtClean="0"/>
              <a:t> </a:t>
            </a:r>
            <a:r>
              <a:rPr lang="en-US" i="0" dirty="0" smtClean="0"/>
              <a:t>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FDA03-8F47-694C-9219-0F5278B294A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43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5164D-9918-0243-98D3-DE34094511FF}" type="datetime1">
              <a:rPr lang="en-US" smtClean="0"/>
              <a:t>12/2/16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F933-A0BB-2C41-A96C-04EB14214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306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F8F84-CBCE-3C4A-A1BC-6779BF6EA415}" type="datetime1">
              <a:rPr lang="en-US" smtClean="0"/>
              <a:t>12/2/16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F933-A0BB-2C41-A96C-04EB14214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158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61D81-C3D6-8D45-851D-9916C6632B80}" type="datetime1">
              <a:rPr lang="en-US" smtClean="0"/>
              <a:t>12/2/16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F933-A0BB-2C41-A96C-04EB14214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315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6C32-6989-C548-A1D3-106BA2F32FC0}" type="datetime1">
              <a:rPr lang="en-US" smtClean="0"/>
              <a:t>12/2/16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F933-A0BB-2C41-A96C-04EB14214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722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7DC7-8239-6D45-8D6E-BBEBD7BDBF90}" type="datetime1">
              <a:rPr lang="en-US" smtClean="0"/>
              <a:t>12/2/16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F933-A0BB-2C41-A96C-04EB14214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996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E46BF-B8FF-1A42-BC79-2582CECFE299}" type="datetime1">
              <a:rPr lang="en-US" smtClean="0"/>
              <a:t>12/2/16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F933-A0BB-2C41-A96C-04EB14214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11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2AFFE-C40A-EA49-A0BE-165B4F651AB3}" type="datetime1">
              <a:rPr lang="en-US" smtClean="0"/>
              <a:t>12/2/16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F933-A0BB-2C41-A96C-04EB14214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03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4A2F5-46DB-664B-8D90-845752B064E9}" type="datetime1">
              <a:rPr lang="en-US" smtClean="0"/>
              <a:t>12/2/16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F933-A0BB-2C41-A96C-04EB14214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359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6DC4D-F5E2-E643-BAD7-5729F6D86F91}" type="datetime1">
              <a:rPr lang="en-US" smtClean="0"/>
              <a:t>12/2/16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F933-A0BB-2C41-A96C-04EB14214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41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8C9DA-6978-4D40-9F3D-F0A66FBA8A80}" type="datetime1">
              <a:rPr lang="en-US" smtClean="0"/>
              <a:t>12/2/16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F933-A0BB-2C41-A96C-04EB14214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631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5DF4F-D301-6045-86B2-E8F7311CD3FD}" type="datetime1">
              <a:rPr lang="en-US" smtClean="0"/>
              <a:t>12/2/16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F933-A0BB-2C41-A96C-04EB14214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90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9D757-17DF-E546-BBD9-6BE7D1CA4A7C}" type="datetime1">
              <a:rPr lang="en-US" smtClean="0"/>
              <a:t>12/2/16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7F933-A0BB-2C41-A96C-04EB14214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575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5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26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2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49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package" Target="../embeddings/Microsoft_Word_Document2.docx"/><Relationship Id="rId5" Type="http://schemas.openxmlformats.org/officeDocument/2006/relationships/image" Target="../media/image52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hyperlink" Target="https://en.wikipedia.org/wiki/Nucleic_acid_structure_determination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Year Fall Committee Meeting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Michael Rutenberg-Schoenberg</a:t>
            </a:r>
          </a:p>
          <a:p>
            <a:r>
              <a:rPr lang="en-US" dirty="0" smtClean="0"/>
              <a:t>Matt Simon &amp; Mark Gerstein </a:t>
            </a:r>
            <a:r>
              <a:rPr lang="en-US" dirty="0" smtClean="0"/>
              <a:t>labs</a:t>
            </a:r>
          </a:p>
          <a:p>
            <a:r>
              <a:rPr lang="en-US" dirty="0" smtClean="0"/>
              <a:t>5 December 2016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65756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2896" y="5337732"/>
            <a:ext cx="678315" cy="3070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2896" y="4965166"/>
            <a:ext cx="678315" cy="3070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Chemical probing of RNA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74628" y="1065672"/>
            <a:ext cx="8229600" cy="4525963"/>
          </a:xfrm>
        </p:spPr>
        <p:txBody>
          <a:bodyPr/>
          <a:lstStyle/>
          <a:p>
            <a:r>
              <a:rPr lang="en-US" dirty="0" smtClean="0"/>
              <a:t>Chemically modify RNA</a:t>
            </a:r>
          </a:p>
          <a:p>
            <a:pPr lvl="1"/>
            <a:r>
              <a:rPr lang="en-US" dirty="0" smtClean="0"/>
              <a:t>Usually unstructured nucleotides are modifiable</a:t>
            </a:r>
          </a:p>
          <a:p>
            <a:r>
              <a:rPr lang="en-US" dirty="0" smtClean="0"/>
              <a:t>Read out with reverse transcriptase</a:t>
            </a:r>
          </a:p>
          <a:p>
            <a:endParaRPr lang="en-US" dirty="0"/>
          </a:p>
          <a:p>
            <a:r>
              <a:rPr lang="en-US" dirty="0" smtClean="0"/>
              <a:t>Stops &amp; Mutations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244" y="1786970"/>
            <a:ext cx="5981700" cy="158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20129"/>
            <a:ext cx="1658342" cy="14538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t="59039"/>
          <a:stretch/>
        </p:blipFill>
        <p:spPr>
          <a:xfrm>
            <a:off x="274562" y="5128381"/>
            <a:ext cx="4337728" cy="7620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789714" y="5366557"/>
            <a:ext cx="3897086" cy="0"/>
          </a:xfrm>
          <a:prstGeom prst="line">
            <a:avLst/>
          </a:prstGeom>
          <a:ln w="28575" cmpd="sng">
            <a:solidFill>
              <a:schemeClr val="accent4">
                <a:lumMod val="75000"/>
              </a:schemeClr>
            </a:solidFill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7368423" y="5300033"/>
            <a:ext cx="133048" cy="13304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129898" y="5295198"/>
            <a:ext cx="133048" cy="13304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789714" y="5210458"/>
            <a:ext cx="2844800" cy="0"/>
          </a:xfrm>
          <a:prstGeom prst="straightConnector1">
            <a:avLst/>
          </a:prstGeom>
          <a:ln>
            <a:solidFill>
              <a:srgbClr val="604A7B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5-Point Star 17"/>
          <p:cNvSpPr/>
          <p:nvPr/>
        </p:nvSpPr>
        <p:spPr>
          <a:xfrm>
            <a:off x="7344233" y="5058205"/>
            <a:ext cx="217711" cy="254000"/>
          </a:xfrm>
          <a:prstGeom prst="star5">
            <a:avLst/>
          </a:prstGeom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4789714" y="5739123"/>
            <a:ext cx="3897086" cy="0"/>
          </a:xfrm>
          <a:prstGeom prst="line">
            <a:avLst/>
          </a:prstGeom>
          <a:ln w="28575" cmpd="sng">
            <a:solidFill>
              <a:schemeClr val="accent4">
                <a:lumMod val="75000"/>
              </a:schemeClr>
            </a:solidFill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7247473" y="5672599"/>
            <a:ext cx="133048" cy="13304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525148" y="5667764"/>
            <a:ext cx="133048" cy="13304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5525148" y="5583024"/>
            <a:ext cx="2109366" cy="0"/>
          </a:xfrm>
          <a:prstGeom prst="straightConnector1">
            <a:avLst/>
          </a:prstGeom>
          <a:ln>
            <a:solidFill>
              <a:srgbClr val="604A7B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5-Point Star 23"/>
          <p:cNvSpPr/>
          <p:nvPr/>
        </p:nvSpPr>
        <p:spPr>
          <a:xfrm>
            <a:off x="7211188" y="5430771"/>
            <a:ext cx="217711" cy="254000"/>
          </a:xfrm>
          <a:prstGeom prst="star5">
            <a:avLst/>
          </a:prstGeom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5-Point Star 25"/>
          <p:cNvSpPr/>
          <p:nvPr/>
        </p:nvSpPr>
        <p:spPr>
          <a:xfrm>
            <a:off x="5513056" y="6333071"/>
            <a:ext cx="217711" cy="254000"/>
          </a:xfrm>
          <a:prstGeom prst="star5">
            <a:avLst/>
          </a:prstGeom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672674" y="6262094"/>
            <a:ext cx="104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mutation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898952" y="4515814"/>
            <a:ext cx="701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Stops</a:t>
            </a:r>
          </a:p>
          <a:p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129898" y="4522722"/>
            <a:ext cx="1437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Mutations</a:t>
            </a:r>
          </a:p>
          <a:p>
            <a:pPr algn="ctr"/>
            <a:r>
              <a:rPr lang="en-US" dirty="0" smtClean="0"/>
              <a:t>(SHAPE-</a:t>
            </a:r>
            <a:r>
              <a:rPr lang="en-US" dirty="0" err="1" smtClean="0"/>
              <a:t>MaP</a:t>
            </a:r>
            <a:r>
              <a:rPr lang="en-US" dirty="0"/>
              <a:t>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124581" y="1311279"/>
            <a:ext cx="2970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Chemically modify RNA</a:t>
            </a:r>
          </a:p>
          <a:p>
            <a:pPr algn="ctr"/>
            <a:r>
              <a:rPr lang="en-US" dirty="0" smtClean="0"/>
              <a:t>(mainly unstructured regions)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767242" y="3852761"/>
            <a:ext cx="3607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Read out with Reverse Transcriptase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4571094" y="3289904"/>
            <a:ext cx="0" cy="5991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2" idx="2"/>
            <a:endCxn id="29" idx="0"/>
          </p:cNvCxnSpPr>
          <p:nvPr/>
        </p:nvCxnSpPr>
        <p:spPr>
          <a:xfrm flipH="1">
            <a:off x="2249619" y="4222093"/>
            <a:ext cx="2321475" cy="2937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32" idx="2"/>
            <a:endCxn id="30" idx="0"/>
          </p:cNvCxnSpPr>
          <p:nvPr/>
        </p:nvCxnSpPr>
        <p:spPr>
          <a:xfrm>
            <a:off x="4571094" y="4222093"/>
            <a:ext cx="2277755" cy="3006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546231" y="6534666"/>
            <a:ext cx="2634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Siegfried </a:t>
            </a:r>
            <a:r>
              <a:rPr lang="en-US" sz="1400" i="1" dirty="0" smtClean="0"/>
              <a:t>et al</a:t>
            </a:r>
            <a:r>
              <a:rPr lang="en-US" sz="1400" dirty="0" smtClean="0"/>
              <a:t>. </a:t>
            </a:r>
            <a:r>
              <a:rPr lang="en-US" sz="1400" i="1" dirty="0" smtClean="0"/>
              <a:t>Nat Methods </a:t>
            </a:r>
            <a:r>
              <a:rPr lang="en-US" sz="1400" dirty="0" smtClean="0"/>
              <a:t>2014</a:t>
            </a:r>
            <a:endParaRPr lang="en-US" sz="1400" dirty="0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2896" y="5805647"/>
            <a:ext cx="678315" cy="307027"/>
          </a:xfrm>
          <a:prstGeom prst="rect">
            <a:avLst/>
          </a:prstGeom>
        </p:spPr>
      </p:pic>
      <p:cxnSp>
        <p:nvCxnSpPr>
          <p:cNvPr id="48" name="Straight Connector 47"/>
          <p:cNvCxnSpPr/>
          <p:nvPr/>
        </p:nvCxnSpPr>
        <p:spPr>
          <a:xfrm>
            <a:off x="4789714" y="6207038"/>
            <a:ext cx="3897086" cy="0"/>
          </a:xfrm>
          <a:prstGeom prst="line">
            <a:avLst/>
          </a:prstGeom>
          <a:ln w="28575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4789714" y="6050939"/>
            <a:ext cx="2844800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5-Point Star 51"/>
          <p:cNvSpPr/>
          <p:nvPr/>
        </p:nvSpPr>
        <p:spPr>
          <a:xfrm>
            <a:off x="6775768" y="5898686"/>
            <a:ext cx="217711" cy="254000"/>
          </a:xfrm>
          <a:prstGeom prst="star5">
            <a:avLst/>
          </a:prstGeom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9585" y="5829837"/>
            <a:ext cx="678315" cy="307027"/>
          </a:xfrm>
          <a:prstGeom prst="rect">
            <a:avLst/>
          </a:prstGeom>
        </p:spPr>
      </p:pic>
      <p:cxnSp>
        <p:nvCxnSpPr>
          <p:cNvPr id="55" name="Straight Connector 54"/>
          <p:cNvCxnSpPr/>
          <p:nvPr/>
        </p:nvCxnSpPr>
        <p:spPr>
          <a:xfrm>
            <a:off x="476403" y="6231228"/>
            <a:ext cx="3897086" cy="0"/>
          </a:xfrm>
          <a:prstGeom prst="line">
            <a:avLst/>
          </a:prstGeom>
          <a:ln w="28575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1658342" y="6075129"/>
            <a:ext cx="1662861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5-Point Star 58"/>
          <p:cNvSpPr/>
          <p:nvPr/>
        </p:nvSpPr>
        <p:spPr>
          <a:xfrm>
            <a:off x="6095241" y="5031498"/>
            <a:ext cx="217711" cy="254000"/>
          </a:xfrm>
          <a:prstGeom prst="star5">
            <a:avLst/>
          </a:prstGeom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0" y="6541365"/>
            <a:ext cx="35570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Reviewed in Kubota </a:t>
            </a:r>
            <a:r>
              <a:rPr lang="en-US" sz="1400" i="1" dirty="0" smtClean="0"/>
              <a:t>et al Nat </a:t>
            </a:r>
            <a:r>
              <a:rPr lang="en-US" sz="1400" i="1" dirty="0" err="1" smtClean="0"/>
              <a:t>Chem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Biol</a:t>
            </a:r>
            <a:r>
              <a:rPr lang="en-US" sz="1400" i="1" dirty="0" smtClean="0"/>
              <a:t> 2016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F933-A0BB-2C41-A96C-04EB14214CA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569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Chemical probing is useful for RNA structure secondary structure determination </a:t>
            </a:r>
          </a:p>
          <a:p>
            <a:r>
              <a:rPr lang="en-US" dirty="0" smtClean="0"/>
              <a:t>Summary of current methodology for inference of modified nucleotides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Chemical probing data do not follow Poisson statistics</a:t>
            </a:r>
            <a:endParaRPr lang="en-US" dirty="0" smtClean="0">
              <a:solidFill>
                <a:srgbClr val="7F7F7F"/>
              </a:solidFill>
            </a:endParaRPr>
          </a:p>
          <a:p>
            <a:r>
              <a:rPr lang="en-US" dirty="0" smtClean="0">
                <a:solidFill>
                  <a:srgbClr val="7F7F7F"/>
                </a:solidFill>
              </a:rPr>
              <a:t>Fitting a negative binomial distribution to </a:t>
            </a:r>
            <a:r>
              <a:rPr lang="en-US" dirty="0" smtClean="0">
                <a:solidFill>
                  <a:srgbClr val="7F7F7F"/>
                </a:solidFill>
              </a:rPr>
              <a:t>chemic al </a:t>
            </a:r>
            <a:r>
              <a:rPr lang="en-US" dirty="0" smtClean="0">
                <a:solidFill>
                  <a:srgbClr val="7F7F7F"/>
                </a:solidFill>
              </a:rPr>
              <a:t>probing data </a:t>
            </a:r>
            <a:r>
              <a:rPr lang="en-US" dirty="0" smtClean="0">
                <a:solidFill>
                  <a:srgbClr val="7F7F7F"/>
                </a:solidFill>
              </a:rPr>
              <a:t>enables better </a:t>
            </a:r>
            <a:r>
              <a:rPr lang="en-US" dirty="0" smtClean="0">
                <a:solidFill>
                  <a:srgbClr val="7F7F7F"/>
                </a:solidFill>
              </a:rPr>
              <a:t>identification of modified nucleotides, especially for long RNAs</a:t>
            </a:r>
            <a:endParaRPr lang="en-US" dirty="0" smtClean="0">
              <a:solidFill>
                <a:srgbClr val="7F7F7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F933-A0BB-2C41-A96C-04EB14214CA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599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06542" y="1301003"/>
            <a:ext cx="33401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i∈nucleotides</a:t>
            </a:r>
            <a:r>
              <a:rPr lang="en-US" dirty="0" smtClean="0"/>
              <a:t>; N total</a:t>
            </a:r>
          </a:p>
          <a:p>
            <a:pPr algn="ctr"/>
            <a:r>
              <a:rPr lang="en-US" i="1" dirty="0" err="1" smtClean="0"/>
              <a:t>P</a:t>
            </a:r>
            <a:r>
              <a:rPr lang="en-US" i="1" baseline="-25000" dirty="0" err="1" smtClean="0"/>
              <a:t>stop</a:t>
            </a:r>
            <a:r>
              <a:rPr lang="en-US" dirty="0" smtClean="0"/>
              <a:t>(</a:t>
            </a:r>
            <a:r>
              <a:rPr lang="en-US" dirty="0" err="1" smtClean="0"/>
              <a:t>i</a:t>
            </a:r>
            <a:r>
              <a:rPr lang="en-US" dirty="0" smtClean="0"/>
              <a:t>) = stops(</a:t>
            </a:r>
            <a:r>
              <a:rPr lang="en-US" dirty="0" err="1" smtClean="0"/>
              <a:t>i</a:t>
            </a:r>
            <a:r>
              <a:rPr lang="en-US" dirty="0" smtClean="0"/>
              <a:t>)/coverage(</a:t>
            </a:r>
            <a:r>
              <a:rPr lang="en-US" dirty="0" err="1" smtClean="0"/>
              <a:t>i</a:t>
            </a:r>
            <a:r>
              <a:rPr lang="en-US" dirty="0" smtClean="0"/>
              <a:t>)</a:t>
            </a:r>
          </a:p>
          <a:p>
            <a:pPr algn="ctr"/>
            <a:r>
              <a:rPr lang="en-US" dirty="0" smtClean="0"/>
              <a:t>∆</a:t>
            </a:r>
            <a:r>
              <a:rPr lang="en-US" i="1" dirty="0" err="1" smtClean="0"/>
              <a:t>P</a:t>
            </a:r>
            <a:r>
              <a:rPr lang="en-US" i="1" baseline="-25000" dirty="0" err="1" smtClean="0"/>
              <a:t>stop</a:t>
            </a:r>
            <a:r>
              <a:rPr lang="en-US" dirty="0" smtClean="0"/>
              <a:t>(</a:t>
            </a:r>
            <a:r>
              <a:rPr lang="en-US" dirty="0" err="1" smtClean="0"/>
              <a:t>i</a:t>
            </a:r>
            <a:r>
              <a:rPr lang="en-US" dirty="0" smtClean="0"/>
              <a:t>) = </a:t>
            </a:r>
            <a:r>
              <a:rPr lang="en-US" i="1" dirty="0" err="1" smtClean="0"/>
              <a:t>P</a:t>
            </a:r>
            <a:r>
              <a:rPr lang="en-US" i="1" baseline="-25000" dirty="0" err="1" smtClean="0"/>
              <a:t>stop</a:t>
            </a:r>
            <a:r>
              <a:rPr lang="en-US" sz="1400" dirty="0" smtClean="0"/>
              <a:t>(treated) </a:t>
            </a:r>
            <a:r>
              <a:rPr lang="en-US" dirty="0" smtClean="0"/>
              <a:t>- </a:t>
            </a:r>
            <a:r>
              <a:rPr lang="en-US" i="1" dirty="0" err="1" smtClean="0"/>
              <a:t>P</a:t>
            </a:r>
            <a:r>
              <a:rPr lang="en-US" i="1" baseline="-25000" dirty="0" err="1" smtClean="0"/>
              <a:t>stop</a:t>
            </a:r>
            <a:r>
              <a:rPr lang="en-US" sz="1400" dirty="0" smtClean="0"/>
              <a:t>(control)</a:t>
            </a:r>
          </a:p>
          <a:p>
            <a:pPr algn="ctr"/>
            <a:endParaRPr lang="en-US" sz="1400" dirty="0"/>
          </a:p>
          <a:p>
            <a:pPr algn="ctr"/>
            <a:endParaRPr lang="en-US" sz="1400" baseline="-25000" dirty="0" smtClean="0"/>
          </a:p>
          <a:p>
            <a:pPr algn="ctr"/>
            <a:endParaRPr lang="en-US" sz="1400" baseline="-25000" dirty="0"/>
          </a:p>
          <a:p>
            <a:pPr algn="ctr"/>
            <a:endParaRPr lang="en-US" sz="1400" baseline="-25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Basic analysis of chemical probing data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0132" y="2682372"/>
            <a:ext cx="916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Treated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604381" y="2682372"/>
            <a:ext cx="883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Control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66956" y="3867617"/>
            <a:ext cx="1145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Combined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6597749"/>
            <a:ext cx="27622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Fang, Moss </a:t>
            </a:r>
            <a:r>
              <a:rPr lang="en-US" sz="1400" i="1" dirty="0" smtClean="0"/>
              <a:t> et al</a:t>
            </a:r>
            <a:r>
              <a:rPr lang="en-US" sz="1400" i="0" dirty="0" smtClean="0"/>
              <a:t>. </a:t>
            </a:r>
            <a:r>
              <a:rPr lang="en-US" sz="1400" i="1" dirty="0" err="1" smtClean="0"/>
              <a:t>PLoS</a:t>
            </a:r>
            <a:r>
              <a:rPr lang="en-US" sz="1400" i="1" dirty="0" smtClean="0"/>
              <a:t> Genet.</a:t>
            </a:r>
            <a:r>
              <a:rPr lang="en-US" sz="1400" i="1" baseline="0" dirty="0" smtClean="0"/>
              <a:t> </a:t>
            </a:r>
            <a:r>
              <a:rPr lang="en-US" sz="1400" i="0" dirty="0" smtClean="0"/>
              <a:t>2015</a:t>
            </a:r>
            <a:endParaRPr lang="en-US" sz="14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b="33345"/>
          <a:stretch/>
        </p:blipFill>
        <p:spPr>
          <a:xfrm>
            <a:off x="27280" y="3156856"/>
            <a:ext cx="2666059" cy="33431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b="33378"/>
          <a:stretch/>
        </p:blipFill>
        <p:spPr>
          <a:xfrm>
            <a:off x="2656016" y="3156856"/>
            <a:ext cx="2730447" cy="339673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F933-A0BB-2C41-A96C-04EB14214CA3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6463" y="2400435"/>
            <a:ext cx="3375316" cy="39358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37813" y="162416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DMS-</a:t>
            </a:r>
            <a:r>
              <a:rPr lang="en-US" dirty="0" err="1"/>
              <a:t>Seq</a:t>
            </a:r>
            <a:r>
              <a:rPr lang="en-US" dirty="0"/>
              <a:t> data for </a:t>
            </a:r>
            <a:r>
              <a:rPr lang="en-US" dirty="0" err="1"/>
              <a:t>Xist</a:t>
            </a:r>
            <a:r>
              <a:rPr lang="en-US" dirty="0"/>
              <a:t> RNA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dirty="0"/>
              <a:t> and </a:t>
            </a:r>
            <a:r>
              <a:rPr lang="en-US" dirty="0">
                <a:solidFill>
                  <a:srgbClr val="008000"/>
                </a:solidFill>
              </a:rPr>
              <a:t>C</a:t>
            </a:r>
            <a:r>
              <a:rPr lang="en-US" dirty="0"/>
              <a:t> should be modified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104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do we statistically identify modified nucleotides?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ym typeface="Wingdings"/>
              </a:rPr>
              <a:t>Typical work in the field: Poisson statistics</a:t>
            </a:r>
          </a:p>
          <a:p>
            <a:pPr lvl="1">
              <a:buFont typeface="Wingdings" charset="2"/>
              <a:buChar char="§"/>
            </a:pPr>
            <a:r>
              <a:rPr lang="en-US" dirty="0" smtClean="0">
                <a:sym typeface="Wingdings"/>
              </a:rPr>
              <a:t>Reverse transcription stops are counts, compare between treated &amp; untreated samples</a:t>
            </a:r>
            <a:endParaRPr lang="en-US" dirty="0">
              <a:sym typeface="Wingdings"/>
            </a:endParaRPr>
          </a:p>
          <a:p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Extensively used in the chemical probing field to describe variation of data</a:t>
            </a:r>
          </a:p>
          <a:p>
            <a:pPr lvl="1"/>
            <a:r>
              <a:rPr lang="en-US" dirty="0" err="1" smtClean="0">
                <a:sym typeface="Wingdings"/>
              </a:rPr>
              <a:t>Aviran</a:t>
            </a:r>
            <a:r>
              <a:rPr lang="en-US" dirty="0" smtClean="0">
                <a:sym typeface="Wingdings"/>
              </a:rPr>
              <a:t> </a:t>
            </a:r>
            <a:r>
              <a:rPr lang="en-US" i="1" dirty="0" smtClean="0">
                <a:sym typeface="Wingdings"/>
              </a:rPr>
              <a:t>et al</a:t>
            </a:r>
            <a:r>
              <a:rPr lang="en-US" dirty="0" smtClean="0">
                <a:sym typeface="Wingdings"/>
              </a:rPr>
              <a:t>. </a:t>
            </a:r>
            <a:r>
              <a:rPr lang="en-US" i="1" dirty="0" smtClean="0">
                <a:sym typeface="Wingdings"/>
              </a:rPr>
              <a:t>PNAS </a:t>
            </a:r>
            <a:r>
              <a:rPr lang="en-US" dirty="0" smtClean="0">
                <a:sym typeface="Wingdings"/>
              </a:rPr>
              <a:t>2011</a:t>
            </a:r>
          </a:p>
          <a:p>
            <a:pPr lvl="1"/>
            <a:r>
              <a:rPr lang="en-US" dirty="0" err="1" smtClean="0">
                <a:sym typeface="Wingdings"/>
              </a:rPr>
              <a:t>Choudhary</a:t>
            </a:r>
            <a:r>
              <a:rPr lang="en-US" dirty="0" smtClean="0">
                <a:sym typeface="Wingdings"/>
              </a:rPr>
              <a:t> </a:t>
            </a:r>
            <a:r>
              <a:rPr lang="en-US" i="1" dirty="0" smtClean="0">
                <a:sym typeface="Wingdings"/>
              </a:rPr>
              <a:t>et al</a:t>
            </a:r>
            <a:r>
              <a:rPr lang="en-US" dirty="0" smtClean="0">
                <a:sym typeface="Wingdings"/>
              </a:rPr>
              <a:t>. </a:t>
            </a:r>
            <a:r>
              <a:rPr lang="en-US" i="1" dirty="0" smtClean="0">
                <a:sym typeface="Wingdings"/>
              </a:rPr>
              <a:t>Bioinformatics </a:t>
            </a:r>
            <a:r>
              <a:rPr lang="en-US" dirty="0" smtClean="0">
                <a:sym typeface="Wingdings"/>
              </a:rPr>
              <a:t>2016</a:t>
            </a:r>
          </a:p>
          <a:p>
            <a:pPr lvl="1"/>
            <a:r>
              <a:rPr lang="en-US" dirty="0" err="1" smtClean="0">
                <a:sym typeface="Wingdings"/>
              </a:rPr>
              <a:t>Smola</a:t>
            </a:r>
            <a:r>
              <a:rPr lang="en-US" dirty="0" smtClean="0">
                <a:sym typeface="Wingdings"/>
              </a:rPr>
              <a:t> </a:t>
            </a:r>
            <a:r>
              <a:rPr lang="en-US" i="1" dirty="0" smtClean="0">
                <a:sym typeface="Wingdings"/>
              </a:rPr>
              <a:t>et al</a:t>
            </a:r>
            <a:r>
              <a:rPr lang="en-US" dirty="0" smtClean="0">
                <a:sym typeface="Wingdings"/>
              </a:rPr>
              <a:t>. </a:t>
            </a:r>
            <a:r>
              <a:rPr lang="en-US" i="1" dirty="0" smtClean="0">
                <a:sym typeface="Wingdings"/>
              </a:rPr>
              <a:t>Biochemistry </a:t>
            </a:r>
            <a:r>
              <a:rPr lang="en-US" dirty="0" smtClean="0">
                <a:sym typeface="Wingdings"/>
              </a:rPr>
              <a:t>2015</a:t>
            </a:r>
          </a:p>
          <a:p>
            <a:pPr lvl="1"/>
            <a:r>
              <a:rPr lang="en-US" dirty="0" err="1" smtClean="0">
                <a:sym typeface="Wingdings"/>
              </a:rPr>
              <a:t>Smola</a:t>
            </a:r>
            <a:r>
              <a:rPr lang="en-US" dirty="0" smtClean="0">
                <a:sym typeface="Wingdings"/>
              </a:rPr>
              <a:t> </a:t>
            </a:r>
            <a:r>
              <a:rPr lang="en-US" i="1" dirty="0" smtClean="0">
                <a:sym typeface="Wingdings"/>
              </a:rPr>
              <a:t>et al</a:t>
            </a:r>
            <a:r>
              <a:rPr lang="en-US" dirty="0" smtClean="0">
                <a:sym typeface="Wingdings"/>
              </a:rPr>
              <a:t>. </a:t>
            </a:r>
            <a:r>
              <a:rPr lang="en-US" i="1" dirty="0" smtClean="0">
                <a:sym typeface="Wingdings"/>
              </a:rPr>
              <a:t>PNAS </a:t>
            </a:r>
            <a:r>
              <a:rPr lang="en-US" dirty="0" smtClean="0">
                <a:sym typeface="Wingdings"/>
              </a:rPr>
              <a:t>2016</a:t>
            </a:r>
          </a:p>
          <a:p>
            <a:pPr lvl="1"/>
            <a:r>
              <a:rPr lang="en-US" dirty="0" smtClean="0">
                <a:sym typeface="Wingdings"/>
              </a:rPr>
              <a:t>Siegfried </a:t>
            </a:r>
            <a:r>
              <a:rPr lang="en-US" i="1" dirty="0" smtClean="0">
                <a:sym typeface="Wingdings"/>
              </a:rPr>
              <a:t>et al</a:t>
            </a:r>
            <a:r>
              <a:rPr lang="en-US" dirty="0" smtClean="0">
                <a:sym typeface="Wingdings"/>
              </a:rPr>
              <a:t>. </a:t>
            </a:r>
            <a:r>
              <a:rPr lang="en-US" i="1" dirty="0" smtClean="0">
                <a:sym typeface="Wingdings"/>
              </a:rPr>
              <a:t>Nat Methods </a:t>
            </a:r>
            <a:r>
              <a:rPr lang="en-US" dirty="0" smtClean="0">
                <a:sym typeface="Wingdings"/>
              </a:rPr>
              <a:t>2014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4126" y="4064001"/>
            <a:ext cx="3069874" cy="234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037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have people been using Poisson statistics?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Chemical probing has been traditionally done </a:t>
            </a:r>
            <a:r>
              <a:rPr lang="en-US" i="1" dirty="0" smtClean="0"/>
              <a:t>in vitro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good experiments </a:t>
            </a:r>
            <a:r>
              <a:rPr lang="en-US" b="1" i="1" dirty="0" smtClean="0">
                <a:sym typeface="Wingdings"/>
              </a:rPr>
              <a:t>should</a:t>
            </a:r>
            <a:r>
              <a:rPr lang="en-US" b="1" dirty="0" smtClean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behave like technical replicates</a:t>
            </a:r>
          </a:p>
          <a:p>
            <a:pPr marL="457200" lvl="1" indent="0">
              <a:buNone/>
            </a:pPr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Only more recently has </a:t>
            </a:r>
            <a:r>
              <a:rPr lang="en-US" i="1" dirty="0" smtClean="0">
                <a:sym typeface="Wingdings"/>
              </a:rPr>
              <a:t>in vivo</a:t>
            </a:r>
            <a:r>
              <a:rPr lang="en-US" dirty="0" smtClean="0">
                <a:sym typeface="Wingdings"/>
              </a:rPr>
              <a:t> analysis become widespread</a:t>
            </a:r>
          </a:p>
          <a:p>
            <a:pPr lvl="1"/>
            <a:r>
              <a:rPr lang="en-US" dirty="0" err="1" smtClean="0">
                <a:sym typeface="Wingdings"/>
              </a:rPr>
              <a:t>Rouskin</a:t>
            </a:r>
            <a:r>
              <a:rPr lang="en-US" dirty="0" smtClean="0">
                <a:sym typeface="Wingdings"/>
              </a:rPr>
              <a:t> </a:t>
            </a:r>
            <a:r>
              <a:rPr lang="en-US" i="1" dirty="0" smtClean="0">
                <a:sym typeface="Wingdings"/>
              </a:rPr>
              <a:t>et al</a:t>
            </a:r>
            <a:r>
              <a:rPr lang="en-US" dirty="0" smtClean="0">
                <a:sym typeface="Wingdings"/>
              </a:rPr>
              <a:t>. </a:t>
            </a:r>
            <a:r>
              <a:rPr lang="en-US" i="1" dirty="0" smtClean="0">
                <a:sym typeface="Wingdings"/>
              </a:rPr>
              <a:t>Nature </a:t>
            </a:r>
            <a:r>
              <a:rPr lang="en-US" dirty="0" smtClean="0">
                <a:sym typeface="Wingdings"/>
              </a:rPr>
              <a:t>2014 – DMS-</a:t>
            </a:r>
            <a:r>
              <a:rPr lang="en-US" dirty="0" err="1" smtClean="0">
                <a:sym typeface="Wingdings"/>
              </a:rPr>
              <a:t>Seq</a:t>
            </a:r>
            <a:r>
              <a:rPr lang="en-US" dirty="0" smtClean="0">
                <a:sym typeface="Wingdings"/>
              </a:rPr>
              <a:t> genome-wide </a:t>
            </a:r>
          </a:p>
          <a:p>
            <a:pPr lvl="1"/>
            <a:r>
              <a:rPr lang="en-US" dirty="0" err="1" smtClean="0">
                <a:sym typeface="Wingdings"/>
              </a:rPr>
              <a:t>Spitale</a:t>
            </a:r>
            <a:r>
              <a:rPr lang="en-US" dirty="0" smtClean="0">
                <a:sym typeface="Wingdings"/>
              </a:rPr>
              <a:t> </a:t>
            </a:r>
            <a:r>
              <a:rPr lang="en-US" i="1" dirty="0" smtClean="0">
                <a:sym typeface="Wingdings"/>
              </a:rPr>
              <a:t>et al</a:t>
            </a:r>
            <a:r>
              <a:rPr lang="en-US" dirty="0" smtClean="0">
                <a:sym typeface="Wingdings"/>
              </a:rPr>
              <a:t>. </a:t>
            </a:r>
            <a:r>
              <a:rPr lang="en-US" i="1" dirty="0" smtClean="0">
                <a:sym typeface="Wingdings"/>
              </a:rPr>
              <a:t>Nature </a:t>
            </a:r>
            <a:r>
              <a:rPr lang="en-US" dirty="0" smtClean="0">
                <a:sym typeface="Wingdings"/>
              </a:rPr>
              <a:t>2015 – </a:t>
            </a:r>
            <a:r>
              <a:rPr lang="en-US" dirty="0" err="1" smtClean="0">
                <a:sym typeface="Wingdings"/>
              </a:rPr>
              <a:t>icSHAPE</a:t>
            </a:r>
            <a:r>
              <a:rPr lang="en-US" dirty="0" smtClean="0">
                <a:sym typeface="Wingdings"/>
              </a:rPr>
              <a:t> genome-wide</a:t>
            </a:r>
          </a:p>
          <a:p>
            <a:pPr lvl="1"/>
            <a:r>
              <a:rPr lang="en-US" dirty="0" smtClean="0">
                <a:sym typeface="Wingdings"/>
              </a:rPr>
              <a:t>Fang, Moss </a:t>
            </a:r>
            <a:r>
              <a:rPr lang="en-US" i="1" dirty="0" smtClean="0">
                <a:sym typeface="Wingdings"/>
              </a:rPr>
              <a:t>et al</a:t>
            </a:r>
            <a:r>
              <a:rPr lang="en-US" dirty="0" smtClean="0">
                <a:sym typeface="Wingdings"/>
              </a:rPr>
              <a:t>. </a:t>
            </a:r>
            <a:r>
              <a:rPr lang="en-US" i="1" dirty="0" err="1" smtClean="0">
                <a:sym typeface="Wingdings"/>
              </a:rPr>
              <a:t>PLoS</a:t>
            </a:r>
            <a:r>
              <a:rPr lang="en-US" i="1" dirty="0" smtClean="0">
                <a:sym typeface="Wingdings"/>
              </a:rPr>
              <a:t> Genet </a:t>
            </a:r>
            <a:r>
              <a:rPr lang="en-US" dirty="0" smtClean="0">
                <a:sym typeface="Wingdings"/>
              </a:rPr>
              <a:t>2015 – DMS-</a:t>
            </a:r>
            <a:r>
              <a:rPr lang="en-US" dirty="0" err="1" smtClean="0">
                <a:sym typeface="Wingdings"/>
              </a:rPr>
              <a:t>Seq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Xist</a:t>
            </a:r>
            <a:endParaRPr lang="en-US" dirty="0" smtClean="0">
              <a:sym typeface="Wingdings"/>
            </a:endParaRPr>
          </a:p>
          <a:p>
            <a:pPr lvl="1"/>
            <a:r>
              <a:rPr lang="en-US" dirty="0" err="1" smtClean="0">
                <a:sym typeface="Wingdings"/>
              </a:rPr>
              <a:t>Smola</a:t>
            </a:r>
            <a:r>
              <a:rPr lang="en-US" dirty="0" smtClean="0">
                <a:sym typeface="Wingdings"/>
              </a:rPr>
              <a:t> </a:t>
            </a:r>
            <a:r>
              <a:rPr lang="en-US" i="1" dirty="0" smtClean="0">
                <a:sym typeface="Wingdings"/>
              </a:rPr>
              <a:t>et al</a:t>
            </a:r>
            <a:r>
              <a:rPr lang="en-US" dirty="0" smtClean="0">
                <a:sym typeface="Wingdings"/>
              </a:rPr>
              <a:t>. </a:t>
            </a:r>
            <a:r>
              <a:rPr lang="en-US" i="1" dirty="0" smtClean="0">
                <a:sym typeface="Wingdings"/>
              </a:rPr>
              <a:t>Biochemistry </a:t>
            </a:r>
            <a:r>
              <a:rPr lang="en-US" dirty="0" smtClean="0">
                <a:sym typeface="Wingdings"/>
              </a:rPr>
              <a:t>2015 – ∆SHAPE</a:t>
            </a:r>
          </a:p>
          <a:p>
            <a:pPr lvl="1"/>
            <a:r>
              <a:rPr lang="en-US" dirty="0" err="1" smtClean="0">
                <a:sym typeface="Wingdings"/>
              </a:rPr>
              <a:t>Smola</a:t>
            </a:r>
            <a:r>
              <a:rPr lang="en-US" dirty="0" smtClean="0">
                <a:sym typeface="Wingdings"/>
              </a:rPr>
              <a:t> </a:t>
            </a:r>
            <a:r>
              <a:rPr lang="en-US" i="1" dirty="0" smtClean="0">
                <a:sym typeface="Wingdings"/>
              </a:rPr>
              <a:t>et al</a:t>
            </a:r>
            <a:r>
              <a:rPr lang="en-US" dirty="0" smtClean="0">
                <a:sym typeface="Wingdings"/>
              </a:rPr>
              <a:t>. </a:t>
            </a:r>
            <a:r>
              <a:rPr lang="en-US" i="1" dirty="0" smtClean="0">
                <a:sym typeface="Wingdings"/>
              </a:rPr>
              <a:t>PNAS </a:t>
            </a:r>
            <a:r>
              <a:rPr lang="en-US" dirty="0" smtClean="0">
                <a:sym typeface="Wingdings"/>
              </a:rPr>
              <a:t>2016 – ∆SHAPE </a:t>
            </a:r>
            <a:r>
              <a:rPr lang="en-US" dirty="0" err="1" smtClean="0">
                <a:sym typeface="Wingdings"/>
              </a:rPr>
              <a:t>Xist</a:t>
            </a:r>
            <a:endParaRPr lang="en-US" dirty="0" smtClean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(several others)</a:t>
            </a:r>
          </a:p>
          <a:p>
            <a:pPr marL="457200" lvl="1" indent="0">
              <a:buNone/>
            </a:pPr>
            <a:endParaRPr lang="en-US" dirty="0" smtClean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321754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4554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282648"/>
            <a:ext cx="8585200" cy="309880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F933-A0BB-2C41-A96C-04EB14214CA3}" type="slidenum">
              <a:rPr lang="en-US" smtClean="0"/>
              <a:t>15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488668"/>
            <a:ext cx="2839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Selega</a:t>
            </a:r>
            <a:r>
              <a:rPr lang="en-US" dirty="0" smtClean="0"/>
              <a:t> </a:t>
            </a:r>
            <a:r>
              <a:rPr lang="en-US" i="1" dirty="0" smtClean="0"/>
              <a:t>et al</a:t>
            </a:r>
            <a:r>
              <a:rPr lang="en-US" dirty="0" smtClean="0"/>
              <a:t>. </a:t>
            </a:r>
            <a:r>
              <a:rPr lang="en-US" i="1" dirty="0" smtClean="0"/>
              <a:t>Nat Meth </a:t>
            </a:r>
            <a:r>
              <a:rPr lang="en-US" dirty="0" smtClean="0"/>
              <a:t>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764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91038"/>
          </a:xfrm>
        </p:spPr>
        <p:txBody>
          <a:bodyPr/>
          <a:lstStyle/>
          <a:p>
            <a:r>
              <a:rPr lang="en-US" dirty="0" smtClean="0"/>
              <a:t>Construct empirical distribution of log ratios of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stop</a:t>
            </a:r>
            <a:r>
              <a:rPr lang="en-US" dirty="0" smtClean="0"/>
              <a:t> between replicates of control samples.</a:t>
            </a:r>
          </a:p>
          <a:p>
            <a:r>
              <a:rPr lang="en-US" dirty="0" smtClean="0"/>
              <a:t>Calculate empirical p-values of log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stop</a:t>
            </a:r>
            <a:r>
              <a:rPr lang="en-US" dirty="0" smtClean="0"/>
              <a:t> ratios of treated samples to untreated samples</a:t>
            </a:r>
          </a:p>
          <a:p>
            <a:r>
              <a:rPr lang="en-US" dirty="0" smtClean="0"/>
              <a:t>Calculate posterior probabilities of modification using HMM </a:t>
            </a:r>
          </a:p>
          <a:p>
            <a:pPr marL="0" indent="0">
              <a:buNone/>
            </a:pPr>
            <a:r>
              <a:rPr lang="en-US" dirty="0" smtClean="0"/>
              <a:t>    (next slide)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5830" y="4291359"/>
            <a:ext cx="2968170" cy="256664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F933-A0BB-2C41-A96C-04EB14214CA3}" type="slidenum">
              <a:rPr lang="en-US" smtClean="0"/>
              <a:t>16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488668"/>
            <a:ext cx="2839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Selega</a:t>
            </a:r>
            <a:r>
              <a:rPr lang="en-US" dirty="0" smtClean="0"/>
              <a:t> </a:t>
            </a:r>
            <a:r>
              <a:rPr lang="en-US" i="1" dirty="0" smtClean="0"/>
              <a:t>et al</a:t>
            </a:r>
            <a:r>
              <a:rPr lang="en-US" dirty="0" smtClean="0"/>
              <a:t>. </a:t>
            </a:r>
            <a:r>
              <a:rPr lang="en-US" i="1" dirty="0" smtClean="0"/>
              <a:t>Nat Meth </a:t>
            </a:r>
            <a:r>
              <a:rPr lang="en-US" dirty="0" smtClean="0"/>
              <a:t>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08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Beta-Uniform Mixture HMM </a:t>
            </a:r>
            <a:br>
              <a:rPr lang="en-US" dirty="0" smtClean="0"/>
            </a:br>
            <a:r>
              <a:rPr lang="en-US" dirty="0" smtClean="0"/>
              <a:t>(BUM-HMM)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Assumptions</a:t>
            </a:r>
          </a:p>
          <a:p>
            <a:pPr lvl="1"/>
            <a:r>
              <a:rPr lang="en-US" dirty="0" smtClean="0"/>
              <a:t>P-values for modified nucleotides follow a </a:t>
            </a:r>
            <a:r>
              <a:rPr lang="en-US" dirty="0" err="1" smtClean="0"/>
              <a:t>ß</a:t>
            </a:r>
            <a:r>
              <a:rPr lang="en-US" dirty="0" smtClean="0"/>
              <a:t> distribution with alpha = 1, beta = 10</a:t>
            </a:r>
          </a:p>
          <a:p>
            <a:pPr lvl="1"/>
            <a:r>
              <a:rPr lang="en-US" dirty="0" smtClean="0"/>
              <a:t>P-values for unmodified nucleotides follow a uniform distribution</a:t>
            </a:r>
          </a:p>
          <a:p>
            <a:pPr lvl="1"/>
            <a:r>
              <a:rPr lang="en-US" dirty="0" smtClean="0"/>
              <a:t>Transition probabilities between paired &amp; unpaired bases are:</a:t>
            </a:r>
          </a:p>
          <a:p>
            <a:pPr lvl="2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8857" y="4462597"/>
            <a:ext cx="2685143" cy="1948425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7715967"/>
              </p:ext>
            </p:extLst>
          </p:nvPr>
        </p:nvGraphicFramePr>
        <p:xfrm>
          <a:off x="1112762" y="5569903"/>
          <a:ext cx="5370285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0095"/>
                <a:gridCol w="1790095"/>
                <a:gridCol w="1790095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Paired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Unpaired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Paired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0.95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Unpaired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015619" y="5212666"/>
            <a:ext cx="91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Starting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8188" y="5989877"/>
            <a:ext cx="822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Ending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F933-A0BB-2C41-A96C-04EB14214CA3}" type="slidenum">
              <a:rPr lang="en-US" smtClean="0"/>
              <a:t>17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7539546" y="3041527"/>
            <a:ext cx="2839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Selega</a:t>
            </a:r>
            <a:r>
              <a:rPr lang="en-US" dirty="0" smtClean="0"/>
              <a:t> </a:t>
            </a:r>
            <a:r>
              <a:rPr lang="en-US" i="1" dirty="0" smtClean="0"/>
              <a:t>et al</a:t>
            </a:r>
            <a:r>
              <a:rPr lang="en-US" dirty="0" smtClean="0"/>
              <a:t>. </a:t>
            </a:r>
            <a:r>
              <a:rPr lang="en-US" i="1" dirty="0" smtClean="0"/>
              <a:t>Nat Meth </a:t>
            </a:r>
            <a:r>
              <a:rPr lang="en-US" dirty="0" smtClean="0"/>
              <a:t>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389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BUM-HMM </a:t>
            </a:r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F933-A0BB-2C41-A96C-04EB14214CA3}" type="slidenum">
              <a:rPr lang="en-US" smtClean="0"/>
              <a:t>18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1947333"/>
            <a:ext cx="415623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AUC for 18s </a:t>
            </a:r>
            <a:r>
              <a:rPr lang="en-US" sz="2000" dirty="0" err="1" smtClean="0"/>
              <a:t>rRNA</a:t>
            </a:r>
            <a:r>
              <a:rPr lang="en-US" sz="2000" dirty="0" smtClean="0"/>
              <a:t> secondary structure </a:t>
            </a:r>
          </a:p>
          <a:p>
            <a:pPr algn="ctr"/>
            <a:r>
              <a:rPr lang="en-US" sz="2000" dirty="0" smtClean="0"/>
              <a:t>(ROC curve not shown): 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BUM-HMM: 0.73</a:t>
            </a:r>
          </a:p>
          <a:p>
            <a:pPr algn="ctr"/>
            <a:r>
              <a:rPr lang="en-US" sz="2000" dirty="0" smtClean="0"/>
              <a:t>∆TCR (very similar to ∆</a:t>
            </a:r>
            <a:r>
              <a:rPr lang="en-US" sz="2000" dirty="0" err="1" smtClean="0"/>
              <a:t>P</a:t>
            </a:r>
            <a:r>
              <a:rPr lang="en-US" sz="2000" baseline="-25000" dirty="0" err="1" smtClean="0"/>
              <a:t>stop</a:t>
            </a:r>
            <a:r>
              <a:rPr lang="en-US" sz="2000" dirty="0" smtClean="0"/>
              <a:t>): 0.74</a:t>
            </a:r>
          </a:p>
          <a:p>
            <a:pPr algn="ctr"/>
            <a:r>
              <a:rPr lang="en-US" sz="2000" dirty="0" smtClean="0"/>
              <a:t>Structure-</a:t>
            </a:r>
            <a:r>
              <a:rPr lang="en-US" sz="2000" dirty="0" err="1" smtClean="0"/>
              <a:t>Seq</a:t>
            </a:r>
            <a:r>
              <a:rPr lang="en-US" sz="2000" dirty="0" smtClean="0"/>
              <a:t>: 0.68</a:t>
            </a:r>
          </a:p>
          <a:p>
            <a:pPr algn="ctr"/>
            <a:r>
              <a:rPr lang="en-US" sz="2000" dirty="0" smtClean="0"/>
              <a:t>Mod-</a:t>
            </a:r>
            <a:r>
              <a:rPr lang="en-US" sz="2000" dirty="0" err="1" smtClean="0"/>
              <a:t>Seq</a:t>
            </a:r>
            <a:r>
              <a:rPr lang="en-US" sz="2000" dirty="0" smtClean="0"/>
              <a:t>: 0.64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488668"/>
            <a:ext cx="8573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Selega</a:t>
            </a:r>
            <a:r>
              <a:rPr lang="en-US" sz="1400" dirty="0" smtClean="0"/>
              <a:t> </a:t>
            </a:r>
            <a:r>
              <a:rPr lang="en-US" sz="1400" i="1" dirty="0" smtClean="0"/>
              <a:t>et al</a:t>
            </a:r>
            <a:r>
              <a:rPr lang="en-US" sz="1400" dirty="0" smtClean="0"/>
              <a:t>. </a:t>
            </a:r>
            <a:r>
              <a:rPr lang="en-US" sz="1400" i="1" dirty="0" smtClean="0"/>
              <a:t>Nat Meth </a:t>
            </a:r>
            <a:r>
              <a:rPr lang="en-US" sz="1400" dirty="0"/>
              <a:t>2016       https://</a:t>
            </a:r>
            <a:r>
              <a:rPr lang="en-US" sz="1400" dirty="0" err="1"/>
              <a:t>www.unc.edu</a:t>
            </a:r>
            <a:r>
              <a:rPr lang="en-US" sz="1400" dirty="0"/>
              <a:t>/courses/2010fall/</a:t>
            </a:r>
            <a:r>
              <a:rPr lang="en-US" sz="1400" dirty="0" err="1"/>
              <a:t>ecol</a:t>
            </a:r>
            <a:r>
              <a:rPr lang="en-US" sz="1400" dirty="0"/>
              <a:t>/563/001/docs/lectures/lecture22.htm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976" y="1772557"/>
            <a:ext cx="4381500" cy="4038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23429" y="1391130"/>
            <a:ext cx="2178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Idealized ROC curves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53182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Chemical probing is useful for RNA structure secondary structure determination 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Summary of current methodology for inference of modified nucleotides</a:t>
            </a:r>
          </a:p>
          <a:p>
            <a:r>
              <a:rPr lang="en-US" dirty="0" smtClean="0"/>
              <a:t>Chemical probing data do not follow Poisson statistics</a:t>
            </a:r>
            <a:endParaRPr lang="en-US" dirty="0" smtClean="0"/>
          </a:p>
          <a:p>
            <a:r>
              <a:rPr lang="en-US" dirty="0" smtClean="0">
                <a:solidFill>
                  <a:srgbClr val="000000"/>
                </a:solidFill>
              </a:rPr>
              <a:t>Fitting a negative binomial distribution to chemical probing data </a:t>
            </a:r>
            <a:r>
              <a:rPr lang="en-US" dirty="0" smtClean="0">
                <a:solidFill>
                  <a:srgbClr val="000000"/>
                </a:solidFill>
              </a:rPr>
              <a:t>enables better </a:t>
            </a:r>
            <a:r>
              <a:rPr lang="en-US" dirty="0" smtClean="0">
                <a:solidFill>
                  <a:srgbClr val="000000"/>
                </a:solidFill>
              </a:rPr>
              <a:t>identification of modified nucleotides in some cases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F933-A0BB-2C41-A96C-04EB14214CA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850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Correcting for biological variation in RNA chemical probing experiments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d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D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D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/>
              <a:t>Building a sequence-predictive model of RNA </a:t>
            </a:r>
            <a:r>
              <a:rPr lang="en-US" dirty="0" err="1" smtClean="0"/>
              <a:t>polyadenylation</a:t>
            </a:r>
            <a:r>
              <a:rPr lang="en-US" dirty="0" smtClean="0"/>
              <a:t> from library experiments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/>
            </a:r>
            <a:br>
              <a:rPr lang="en-US" dirty="0">
                <a:solidFill>
                  <a:srgbClr val="FFFFFF"/>
                </a:solidFill>
              </a:rPr>
            </a:br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843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Chemical probing data, like RNA-</a:t>
            </a:r>
            <a:r>
              <a:rPr lang="en-US" dirty="0" err="1" smtClean="0"/>
              <a:t>Seq</a:t>
            </a:r>
            <a:r>
              <a:rPr lang="en-US" dirty="0" smtClean="0"/>
              <a:t>, do not fit Poisson distribution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1549400"/>
            <a:ext cx="9144000" cy="37539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1048" y="5428716"/>
            <a:ext cx="66642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Note: these are uniform quantiles, not normally distributed quantiles</a:t>
            </a:r>
          </a:p>
          <a:p>
            <a:endParaRPr lang="en-US" dirty="0"/>
          </a:p>
          <a:p>
            <a:r>
              <a:rPr lang="en-US" dirty="0" smtClean="0"/>
              <a:t>KS test: p is approximately 0</a:t>
            </a:r>
          </a:p>
          <a:p>
            <a:r>
              <a:rPr lang="en-US" dirty="0" smtClean="0"/>
              <a:t>Most values are &gt; µ^.5 away from each other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F933-A0BB-2C41-A96C-04EB14214CA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66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Chemical probing data, like RNA-</a:t>
            </a:r>
            <a:r>
              <a:rPr lang="en-US" dirty="0" err="1" smtClean="0"/>
              <a:t>Seq</a:t>
            </a:r>
            <a:r>
              <a:rPr lang="en-US" dirty="0" smtClean="0"/>
              <a:t>, do not fit Poisson distribution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F933-A0BB-2C41-A96C-04EB14214CA3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8600"/>
            <a:ext cx="9144000" cy="385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9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Pseudocounts</a:t>
            </a:r>
            <a:r>
              <a:rPr lang="en-US" dirty="0"/>
              <a:t> for Poisson-family distributions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070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Chemical </a:t>
            </a:r>
            <a:r>
              <a:rPr lang="en-US" dirty="0" smtClean="0"/>
              <a:t>probing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RNA-</a:t>
            </a:r>
            <a:r>
              <a:rPr lang="en-US" dirty="0" err="1" smtClean="0"/>
              <a:t>Seq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F933-A0BB-2C41-A96C-04EB14214CA3}" type="slidenum">
              <a:rPr lang="en-US" smtClean="0"/>
              <a:t>22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62773" y="2482521"/>
            <a:ext cx="2165047" cy="37011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2482521"/>
            <a:ext cx="1262773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Nucleotide</a:t>
            </a:r>
          </a:p>
          <a:p>
            <a:pPr algn="r"/>
            <a:r>
              <a:rPr lang="en-US" dirty="0" smtClean="0"/>
              <a:t>1</a:t>
            </a:r>
          </a:p>
          <a:p>
            <a:pPr algn="r"/>
            <a:r>
              <a:rPr lang="en-US" dirty="0" smtClean="0"/>
              <a:t>2</a:t>
            </a:r>
          </a:p>
          <a:p>
            <a:pPr algn="r"/>
            <a:r>
              <a:rPr lang="en-US" dirty="0" smtClean="0"/>
              <a:t>3</a:t>
            </a:r>
          </a:p>
          <a:p>
            <a:pPr algn="r"/>
            <a:r>
              <a:rPr lang="en-US" dirty="0" smtClean="0"/>
              <a:t>…</a:t>
            </a:r>
          </a:p>
          <a:p>
            <a:pPr algn="r"/>
            <a:endParaRPr lang="en-US" dirty="0"/>
          </a:p>
          <a:p>
            <a:pPr algn="r"/>
            <a:endParaRPr lang="en-US" dirty="0" smtClean="0"/>
          </a:p>
          <a:p>
            <a:pPr algn="r"/>
            <a:endParaRPr lang="en-US" dirty="0"/>
          </a:p>
          <a:p>
            <a:pPr algn="r"/>
            <a:endParaRPr lang="en-US" dirty="0" smtClean="0"/>
          </a:p>
          <a:p>
            <a:pPr algn="r"/>
            <a:endParaRPr lang="en-US" dirty="0"/>
          </a:p>
          <a:p>
            <a:pPr algn="r"/>
            <a:endParaRPr lang="en-US" dirty="0" smtClean="0"/>
          </a:p>
          <a:p>
            <a:pPr algn="r"/>
            <a:endParaRPr lang="en-US" dirty="0" smtClean="0"/>
          </a:p>
          <a:p>
            <a:pPr algn="r"/>
            <a:r>
              <a:rPr lang="en-US" dirty="0" smtClean="0"/>
              <a:t>10000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19717" y="2125285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Samples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262773" y="3078666"/>
            <a:ext cx="2165047" cy="29028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824795" y="2506713"/>
            <a:ext cx="2165047" cy="37011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344890" y="2518809"/>
            <a:ext cx="235555" cy="368904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344890" y="2093019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Samples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924590" y="2514537"/>
            <a:ext cx="826756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Gene</a:t>
            </a:r>
          </a:p>
          <a:p>
            <a:pPr algn="r"/>
            <a:r>
              <a:rPr lang="en-US" dirty="0" smtClean="0"/>
              <a:t>1</a:t>
            </a:r>
          </a:p>
          <a:p>
            <a:pPr algn="r"/>
            <a:r>
              <a:rPr lang="en-US" dirty="0" smtClean="0"/>
              <a:t>2</a:t>
            </a:r>
          </a:p>
          <a:p>
            <a:pPr algn="r"/>
            <a:r>
              <a:rPr lang="en-US" dirty="0" smtClean="0"/>
              <a:t>3</a:t>
            </a:r>
          </a:p>
          <a:p>
            <a:pPr algn="r"/>
            <a:r>
              <a:rPr lang="en-US" dirty="0" smtClean="0"/>
              <a:t>…</a:t>
            </a:r>
          </a:p>
          <a:p>
            <a:pPr algn="r"/>
            <a:endParaRPr lang="en-US" dirty="0"/>
          </a:p>
          <a:p>
            <a:pPr algn="r"/>
            <a:endParaRPr lang="en-US" dirty="0" smtClean="0"/>
          </a:p>
          <a:p>
            <a:pPr algn="r"/>
            <a:endParaRPr lang="en-US" dirty="0"/>
          </a:p>
          <a:p>
            <a:pPr algn="r"/>
            <a:endParaRPr lang="en-US" dirty="0" smtClean="0"/>
          </a:p>
          <a:p>
            <a:pPr algn="r"/>
            <a:endParaRPr lang="en-US" dirty="0"/>
          </a:p>
          <a:p>
            <a:pPr algn="r"/>
            <a:endParaRPr lang="en-US" dirty="0" smtClean="0"/>
          </a:p>
          <a:p>
            <a:pPr algn="r"/>
            <a:endParaRPr lang="en-US" dirty="0" smtClean="0"/>
          </a:p>
          <a:p>
            <a:pPr algn="r"/>
            <a:r>
              <a:rPr lang="en-US" dirty="0" smtClean="0"/>
              <a:t>10000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630335" y="6211669"/>
            <a:ext cx="2624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Normalize all </a:t>
            </a:r>
            <a:r>
              <a:rPr lang="en-US" b="1" dirty="0" smtClean="0"/>
              <a:t>columns</a:t>
            </a:r>
            <a:r>
              <a:rPr lang="en-US" dirty="0" smtClean="0"/>
              <a:t> to same coverage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005116" y="6213643"/>
            <a:ext cx="2624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Normalize all </a:t>
            </a:r>
            <a:r>
              <a:rPr lang="en-US" b="1" dirty="0" smtClean="0"/>
              <a:t>rows</a:t>
            </a:r>
            <a:r>
              <a:rPr lang="en-US" dirty="0" smtClean="0"/>
              <a:t> to same coverage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70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Pseudocounts</a:t>
            </a:r>
            <a:r>
              <a:rPr lang="en-US" dirty="0"/>
              <a:t> for Poisson-family distributions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070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Chemical </a:t>
            </a:r>
            <a:r>
              <a:rPr lang="en-US" dirty="0" smtClean="0"/>
              <a:t>probing</a:t>
            </a:r>
          </a:p>
          <a:p>
            <a:r>
              <a:rPr lang="en-US" dirty="0" err="1" smtClean="0"/>
              <a:t>i∈nucleotides</a:t>
            </a:r>
            <a:r>
              <a:rPr lang="en-US" dirty="0" smtClean="0"/>
              <a:t>; N total</a:t>
            </a:r>
          </a:p>
          <a:p>
            <a:r>
              <a:rPr lang="en-US" dirty="0" err="1" smtClean="0"/>
              <a:t>j∈samples</a:t>
            </a:r>
            <a:r>
              <a:rPr lang="en-US" dirty="0" smtClean="0"/>
              <a:t>; M total</a:t>
            </a:r>
          </a:p>
          <a:p>
            <a:r>
              <a:rPr lang="en-US" dirty="0" err="1" smtClean="0"/>
              <a:t>Y</a:t>
            </a:r>
            <a:r>
              <a:rPr lang="en-US" baseline="-25000" dirty="0" err="1" smtClean="0"/>
              <a:t>ij</a:t>
            </a:r>
            <a:r>
              <a:rPr lang="en-US" dirty="0" smtClean="0"/>
              <a:t> = stop counts for nucleotide </a:t>
            </a:r>
            <a:r>
              <a:rPr lang="en-US" dirty="0" err="1" smtClean="0"/>
              <a:t>i</a:t>
            </a:r>
            <a:r>
              <a:rPr lang="en-US" dirty="0" smtClean="0"/>
              <a:t> in sample j</a:t>
            </a:r>
          </a:p>
          <a:p>
            <a:r>
              <a:rPr lang="en-US" dirty="0" smtClean="0"/>
              <a:t>Coverage for nucleotide </a:t>
            </a:r>
            <a:r>
              <a:rPr lang="en-US" dirty="0" err="1" smtClean="0"/>
              <a:t>i</a:t>
            </a:r>
            <a:r>
              <a:rPr lang="en-US" dirty="0" smtClean="0"/>
              <a:t> in sample j</a:t>
            </a:r>
          </a:p>
          <a:p>
            <a:pPr lvl="1"/>
            <a:r>
              <a:rPr lang="en-US" dirty="0" err="1" smtClean="0"/>
              <a:t>C</a:t>
            </a:r>
            <a:r>
              <a:rPr lang="en-US" baseline="-25000" dirty="0" err="1" smtClean="0"/>
              <a:t>ij</a:t>
            </a:r>
            <a:r>
              <a:rPr lang="en-US" dirty="0" smtClean="0"/>
              <a:t> = </a:t>
            </a:r>
            <a:endParaRPr lang="en-US" baseline="-25000" dirty="0" smtClean="0"/>
          </a:p>
          <a:p>
            <a:r>
              <a:rPr lang="en-US" dirty="0" err="1" smtClean="0"/>
              <a:t>S</a:t>
            </a:r>
            <a:r>
              <a:rPr lang="en-US" baseline="-25000" dirty="0" err="1" smtClean="0"/>
              <a:t>ij</a:t>
            </a:r>
            <a:r>
              <a:rPr lang="en-US" dirty="0" smtClean="0"/>
              <a:t> = relative coverage for nucleotide </a:t>
            </a:r>
            <a:r>
              <a:rPr lang="en-US" dirty="0" err="1" smtClean="0"/>
              <a:t>i</a:t>
            </a:r>
            <a:r>
              <a:rPr lang="en-US" dirty="0" smtClean="0"/>
              <a:t> in sample j</a:t>
            </a:r>
          </a:p>
          <a:p>
            <a:pPr lvl="1"/>
            <a:r>
              <a:rPr lang="en-US" dirty="0" err="1" smtClean="0"/>
              <a:t>S</a:t>
            </a:r>
            <a:r>
              <a:rPr lang="en-US" baseline="-25000" dirty="0" err="1" smtClean="0"/>
              <a:t>ij</a:t>
            </a:r>
            <a:r>
              <a:rPr lang="en-US" dirty="0" smtClean="0"/>
              <a:t> =</a:t>
            </a:r>
          </a:p>
          <a:p>
            <a:r>
              <a:rPr lang="en-US" dirty="0" err="1" smtClean="0"/>
              <a:t>Pseudocounts</a:t>
            </a:r>
            <a:endParaRPr lang="en-US" dirty="0" smtClean="0"/>
          </a:p>
          <a:p>
            <a:pPr lvl="1"/>
            <a:r>
              <a:rPr lang="en-US" dirty="0" err="1" smtClean="0"/>
              <a:t>P</a:t>
            </a:r>
            <a:r>
              <a:rPr lang="en-US" baseline="-25000" dirty="0" err="1" smtClean="0"/>
              <a:t>ij</a:t>
            </a:r>
            <a:r>
              <a:rPr lang="en-US" dirty="0" smtClean="0"/>
              <a:t> = </a:t>
            </a:r>
            <a:r>
              <a:rPr lang="en-US" dirty="0" err="1" smtClean="0"/>
              <a:t>Y</a:t>
            </a:r>
            <a:r>
              <a:rPr lang="en-US" baseline="-25000" dirty="0" err="1" smtClean="0"/>
              <a:t>ij</a:t>
            </a:r>
            <a:r>
              <a:rPr lang="en-US" dirty="0" smtClean="0"/>
              <a:t>/</a:t>
            </a:r>
            <a:r>
              <a:rPr lang="en-US" dirty="0" err="1" smtClean="0"/>
              <a:t>S</a:t>
            </a:r>
            <a:r>
              <a:rPr lang="en-US" baseline="-25000" dirty="0" err="1" smtClean="0"/>
              <a:t>ij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RNA-</a:t>
            </a:r>
            <a:r>
              <a:rPr lang="en-US" dirty="0" err="1" smtClean="0"/>
              <a:t>Seq</a:t>
            </a:r>
            <a:endParaRPr lang="en-US" dirty="0" smtClean="0"/>
          </a:p>
          <a:p>
            <a:r>
              <a:rPr lang="en-US" dirty="0" err="1" smtClean="0"/>
              <a:t>i∈genes</a:t>
            </a:r>
            <a:r>
              <a:rPr lang="en-US" dirty="0" smtClean="0"/>
              <a:t>; N total</a:t>
            </a:r>
          </a:p>
          <a:p>
            <a:r>
              <a:rPr lang="en-US" dirty="0" err="1" smtClean="0"/>
              <a:t>j∈samples</a:t>
            </a:r>
            <a:r>
              <a:rPr lang="en-US" dirty="0" smtClean="0"/>
              <a:t>; M total</a:t>
            </a:r>
          </a:p>
          <a:p>
            <a:r>
              <a:rPr lang="en-US" dirty="0" err="1" smtClean="0"/>
              <a:t>Y</a:t>
            </a:r>
            <a:r>
              <a:rPr lang="en-US" baseline="-25000" dirty="0" err="1" smtClean="0"/>
              <a:t>ij</a:t>
            </a:r>
            <a:r>
              <a:rPr lang="en-US" dirty="0" smtClean="0"/>
              <a:t> = gene </a:t>
            </a:r>
          </a:p>
          <a:p>
            <a:r>
              <a:rPr lang="en-US" dirty="0" err="1" smtClean="0"/>
              <a:t>C</a:t>
            </a:r>
            <a:r>
              <a:rPr lang="en-US" baseline="-25000" dirty="0" err="1" smtClean="0"/>
              <a:t>j</a:t>
            </a:r>
            <a:r>
              <a:rPr lang="en-US" dirty="0" smtClean="0"/>
              <a:t> = total coverage for sample j</a:t>
            </a:r>
          </a:p>
          <a:p>
            <a:r>
              <a:rPr lang="en-US" dirty="0" err="1" smtClean="0"/>
              <a:t>S</a:t>
            </a:r>
            <a:r>
              <a:rPr lang="en-US" baseline="-25000" dirty="0" err="1" smtClean="0"/>
              <a:t>j</a:t>
            </a:r>
            <a:r>
              <a:rPr lang="en-US" dirty="0" smtClean="0"/>
              <a:t> = relative library size</a:t>
            </a:r>
          </a:p>
          <a:p>
            <a:r>
              <a:rPr lang="en-US" dirty="0" err="1" smtClean="0"/>
              <a:t>P</a:t>
            </a:r>
            <a:r>
              <a:rPr lang="en-US" baseline="-25000" dirty="0" err="1" smtClean="0"/>
              <a:t>ij</a:t>
            </a:r>
            <a:r>
              <a:rPr lang="en-US" dirty="0" smtClean="0"/>
              <a:t> = </a:t>
            </a:r>
            <a:r>
              <a:rPr lang="en-US" dirty="0" err="1"/>
              <a:t>Y</a:t>
            </a:r>
            <a:r>
              <a:rPr lang="en-US" baseline="-25000" dirty="0" err="1"/>
              <a:t>ij</a:t>
            </a:r>
            <a:r>
              <a:rPr lang="en-US" dirty="0"/>
              <a:t>/</a:t>
            </a:r>
            <a:r>
              <a:rPr lang="en-US" dirty="0" err="1" smtClean="0"/>
              <a:t>S</a:t>
            </a:r>
            <a:r>
              <a:rPr lang="en-US" baseline="-25000" dirty="0" err="1" smtClean="0"/>
              <a:t>j</a:t>
            </a:r>
            <a:endParaRPr lang="en-US" dirty="0" smtClean="0"/>
          </a:p>
          <a:p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6106262"/>
              </p:ext>
            </p:extLst>
          </p:nvPr>
        </p:nvGraphicFramePr>
        <p:xfrm>
          <a:off x="4298950" y="3270250"/>
          <a:ext cx="5461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Equation" r:id="rId4" imgW="546100" imgH="317500" progId="Equation.3">
                  <p:embed/>
                </p:oleObj>
              </mc:Choice>
              <mc:Fallback>
                <p:oleObj name="Equation" r:id="rId4" imgW="5461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98950" y="3270250"/>
                        <a:ext cx="5461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5966599"/>
              </p:ext>
            </p:extLst>
          </p:nvPr>
        </p:nvGraphicFramePr>
        <p:xfrm>
          <a:off x="1807330" y="4240223"/>
          <a:ext cx="708479" cy="411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Equation" r:id="rId6" imgW="546100" imgH="317500" progId="Equation.3">
                  <p:embed/>
                </p:oleObj>
              </mc:Choice>
              <mc:Fallback>
                <p:oleObj name="Equation" r:id="rId6" imgW="5461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807330" y="4240223"/>
                        <a:ext cx="708479" cy="4119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2518546"/>
              </p:ext>
            </p:extLst>
          </p:nvPr>
        </p:nvGraphicFramePr>
        <p:xfrm>
          <a:off x="1880809" y="5196416"/>
          <a:ext cx="6350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Equation" r:id="rId8" imgW="635000" imgH="508000" progId="Equation.3">
                  <p:embed/>
                </p:oleObj>
              </mc:Choice>
              <mc:Fallback>
                <p:oleObj name="Equation" r:id="rId8" imgW="635000" imgH="508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880809" y="5196416"/>
                        <a:ext cx="63500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F933-A0BB-2C41-A96C-04EB14214CA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938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Negative-Binomial Distribution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Distribution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Mean-Variance relationship</a:t>
            </a:r>
          </a:p>
          <a:p>
            <a:pPr lvl="1">
              <a:buFont typeface="Wingdings" charset="2"/>
              <a:buChar char="§"/>
            </a:pPr>
            <a:r>
              <a:rPr lang="en-US" dirty="0" smtClean="0"/>
              <a:t>σ</a:t>
            </a:r>
            <a:r>
              <a:rPr lang="en-US" baseline="30000" dirty="0" smtClean="0"/>
              <a:t>2</a:t>
            </a:r>
            <a:r>
              <a:rPr lang="en-US" dirty="0" smtClean="0"/>
              <a:t> = µ + αµ</a:t>
            </a:r>
            <a:r>
              <a:rPr lang="en-US" baseline="30000" dirty="0" smtClean="0"/>
              <a:t>2</a:t>
            </a:r>
          </a:p>
          <a:p>
            <a:pPr lvl="2">
              <a:buFont typeface="Wingdings" charset="2"/>
              <a:buChar char="§"/>
            </a:pPr>
            <a:r>
              <a:rPr lang="en-US" dirty="0" smtClean="0"/>
              <a:t>α = 0 </a:t>
            </a:r>
            <a:r>
              <a:rPr lang="en-US" dirty="0" smtClean="0">
                <a:sym typeface="Wingdings"/>
              </a:rPr>
              <a:t> Poisson</a:t>
            </a:r>
          </a:p>
          <a:p>
            <a:pPr lvl="2">
              <a:buFont typeface="Wingdings" charset="2"/>
              <a:buChar char="§"/>
            </a:pPr>
            <a:r>
              <a:rPr lang="en-US" dirty="0" smtClean="0">
                <a:sym typeface="Wingdings"/>
              </a:rPr>
              <a:t>Larger alpha  higher variance</a:t>
            </a:r>
          </a:p>
          <a:p>
            <a:r>
              <a:rPr lang="en-US" dirty="0" smtClean="0">
                <a:sym typeface="Wingdings"/>
              </a:rPr>
              <a:t>Challenge:</a:t>
            </a:r>
          </a:p>
          <a:p>
            <a:pPr lvl="1"/>
            <a:r>
              <a:rPr lang="en-US" dirty="0" smtClean="0">
                <a:sym typeface="Wingdings"/>
              </a:rPr>
              <a:t>Fit dispersion parameter with small number of replicates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8615"/>
          <a:stretch/>
        </p:blipFill>
        <p:spPr>
          <a:xfrm>
            <a:off x="457200" y="2032000"/>
            <a:ext cx="8610600" cy="113695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F933-A0BB-2C41-A96C-04EB14214CA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888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DESeq2 procedure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4973562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Fit individual gene (nucleotide) dispersion using Cox-Reid adjusted profile likelihood</a:t>
            </a:r>
            <a:endParaRPr lang="en-US" dirty="0"/>
          </a:p>
          <a:p>
            <a:r>
              <a:rPr lang="en-US" dirty="0" smtClean="0"/>
              <a:t>Fit a curve of the form y = a1 + 1/a2 to Cox-Reid dispersions</a:t>
            </a:r>
            <a:endParaRPr lang="en-US" dirty="0"/>
          </a:p>
          <a:p>
            <a:r>
              <a:rPr lang="en-US" dirty="0" smtClean="0"/>
              <a:t>Use empirical Bayes procedure to squeeze dispersions toward fitted value, assuming that dispersion follows a log-normal distribution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6600" y="1600200"/>
            <a:ext cx="3327400" cy="29718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F933-A0BB-2C41-A96C-04EB14214CA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100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Fitting negative-binomial dispersion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53" y="1859422"/>
            <a:ext cx="4374846" cy="29091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799" y="1762662"/>
            <a:ext cx="4583793" cy="30558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5479143"/>
            <a:ext cx="5540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Fit to Negative-Binomial distribution is very conservative.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F933-A0BB-2C41-A96C-04EB14214CA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877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NB-based p-values vs. </a:t>
            </a:r>
            <a:r>
              <a:rPr lang="en-US" dirty="0" err="1" smtClean="0"/>
              <a:t>emprical</a:t>
            </a:r>
            <a:r>
              <a:rPr lang="en-US" dirty="0" smtClean="0"/>
              <a:t> p-values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0"/>
            <a:ext cx="9144000" cy="30354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-36284" y="2636762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-log10 scale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4676023" y="2636762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-log10 scale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423333" y="5019008"/>
            <a:ext cx="826346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Negative-binomial p–values much more clearly identify modified bases, whereas after </a:t>
            </a:r>
            <a:r>
              <a:rPr lang="en-US" dirty="0" err="1" smtClean="0"/>
              <a:t>Benjamini</a:t>
            </a:r>
            <a:r>
              <a:rPr lang="en-US" dirty="0" smtClean="0"/>
              <a:t>-Hochberg correction, no bases are directly seen as significant in BUM-HMM method.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This is because there are a small number of total bases (1800) in this RNA, so the minimum possible p-value is 1/1800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HMM in BUM-HMM helps compensate for the low power of the empirical dist.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F933-A0BB-2C41-A96C-04EB14214CA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318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Performance for yeast 18s secondary structure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F933-A0BB-2C41-A96C-04EB14214CA3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1860"/>
            <a:ext cx="9144000" cy="3968151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4535840"/>
              </p:ext>
            </p:extLst>
          </p:nvPr>
        </p:nvGraphicFramePr>
        <p:xfrm>
          <a:off x="1209522" y="5435954"/>
          <a:ext cx="6809620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2405"/>
                <a:gridCol w="1702405"/>
                <a:gridCol w="1702405"/>
                <a:gridCol w="1702405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∆</a:t>
                      </a:r>
                      <a:r>
                        <a:rPr lang="en-US" dirty="0" err="1" smtClean="0"/>
                        <a:t>P</a:t>
                      </a:r>
                      <a:r>
                        <a:rPr lang="en-US" baseline="-25000" dirty="0" err="1" smtClean="0"/>
                        <a:t>stop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Negative-Binomial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BUM-HMM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AUC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0.679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0.689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0.663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AUPR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0.685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0.685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0.666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50728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Performance for yeast 18s secondary structure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F933-A0BB-2C41-A96C-04EB14214CA3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1860"/>
            <a:ext cx="9144000" cy="3968151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4239511"/>
              </p:ext>
            </p:extLst>
          </p:nvPr>
        </p:nvGraphicFramePr>
        <p:xfrm>
          <a:off x="1209522" y="5435954"/>
          <a:ext cx="6809620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2405"/>
                <a:gridCol w="1702405"/>
                <a:gridCol w="1702405"/>
                <a:gridCol w="1702405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∆</a:t>
                      </a:r>
                      <a:r>
                        <a:rPr lang="en-US" dirty="0" err="1" smtClean="0"/>
                        <a:t>P</a:t>
                      </a:r>
                      <a:r>
                        <a:rPr lang="en-US" baseline="-25000" dirty="0" err="1" smtClean="0"/>
                        <a:t>stop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Negative-Binomial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BUM-HMM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AUC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0.679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0.689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0.663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AUPR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0.685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0.685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0.666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34571" y="2806094"/>
            <a:ext cx="7450668" cy="1015663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How many nucleotides are statistically significantly modified?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147694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Correcting for biological variation in RNA chemical probing experiments</a:t>
            </a:r>
          </a:p>
          <a:p>
            <a:pPr lvl="1"/>
            <a:r>
              <a:rPr lang="en-US" dirty="0" smtClean="0"/>
              <a:t>New project</a:t>
            </a:r>
          </a:p>
          <a:p>
            <a:pPr lvl="1"/>
            <a:r>
              <a:rPr lang="en-US" dirty="0" smtClean="0"/>
              <a:t>Have built analysis pipeline</a:t>
            </a:r>
          </a:p>
          <a:p>
            <a:pPr lvl="1"/>
            <a:r>
              <a:rPr lang="en-US" dirty="0" smtClean="0"/>
              <a:t>Currently refining approach, considering path to publication</a:t>
            </a:r>
            <a:endParaRPr lang="en-US" dirty="0"/>
          </a:p>
          <a:p>
            <a:r>
              <a:rPr lang="en-US" dirty="0" smtClean="0"/>
              <a:t>Building a sequence-predictive model of RNA </a:t>
            </a:r>
            <a:r>
              <a:rPr lang="en-US" dirty="0" err="1" smtClean="0"/>
              <a:t>polyadenylation</a:t>
            </a:r>
            <a:r>
              <a:rPr lang="en-US" dirty="0" smtClean="0"/>
              <a:t> from library experiments</a:t>
            </a:r>
          </a:p>
          <a:p>
            <a:pPr lvl="1"/>
            <a:r>
              <a:rPr lang="en-US" dirty="0" smtClean="0"/>
              <a:t>Close to key experiments to test efficacy of my approach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30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Performance for yeast 18s secondary structure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F933-A0BB-2C41-A96C-04EB14214CA3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1860"/>
            <a:ext cx="9144000" cy="39681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477" y="1804686"/>
            <a:ext cx="6821714" cy="34544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5143" y="2370667"/>
            <a:ext cx="2369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5% False discovery rate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0085858"/>
              </p:ext>
            </p:extLst>
          </p:nvPr>
        </p:nvGraphicFramePr>
        <p:xfrm>
          <a:off x="1209522" y="5653664"/>
          <a:ext cx="680962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2405"/>
                <a:gridCol w="1702405"/>
                <a:gridCol w="1702405"/>
                <a:gridCol w="1702405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∆</a:t>
                      </a:r>
                      <a:r>
                        <a:rPr lang="en-US" dirty="0" err="1" smtClean="0"/>
                        <a:t>P</a:t>
                      </a:r>
                      <a:r>
                        <a:rPr lang="en-US" baseline="-25000" dirty="0" err="1" smtClean="0"/>
                        <a:t>stop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Negative-Binomial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BUM-HMM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AUPR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0.926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0.946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0.916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99533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sample false positive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F933-A0BB-2C41-A96C-04EB14214CA3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523" y="1417638"/>
            <a:ext cx="6132285" cy="41681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7524" y="5866190"/>
            <a:ext cx="8423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Not many positives overall: noisy experiment or conservative statistical model?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235831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Xist</a:t>
            </a:r>
            <a:r>
              <a:rPr lang="en-US" dirty="0" smtClean="0"/>
              <a:t> RNA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8846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Experimental design</a:t>
            </a:r>
          </a:p>
          <a:p>
            <a:pPr lvl="1"/>
            <a:r>
              <a:rPr lang="en-US" dirty="0" smtClean="0"/>
              <a:t>1 control, 2 DMS treatments (slightly different)</a:t>
            </a:r>
          </a:p>
          <a:p>
            <a:pPr lvl="1"/>
            <a:r>
              <a:rPr lang="en-US" dirty="0" smtClean="0"/>
              <a:t>3 primer cocktails tiling </a:t>
            </a:r>
            <a:r>
              <a:rPr lang="en-US" dirty="0" err="1" smtClean="0"/>
              <a:t>Xist</a:t>
            </a:r>
            <a:r>
              <a:rPr lang="en-US" dirty="0" smtClean="0"/>
              <a:t>, with some overlap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No gold standard structure, but only* A &amp; C nucleotides should be modified by DMS.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F933-A0BB-2C41-A96C-04EB14214CA3}" type="slidenum">
              <a:rPr lang="en-US" smtClean="0"/>
              <a:t>32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488668"/>
            <a:ext cx="439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from Fang, Moss </a:t>
            </a:r>
            <a:r>
              <a:rPr lang="en-US" i="1" dirty="0" smtClean="0"/>
              <a:t>et al</a:t>
            </a:r>
            <a:r>
              <a:rPr lang="en-US" dirty="0" smtClean="0"/>
              <a:t>. </a:t>
            </a:r>
            <a:r>
              <a:rPr lang="en-US" i="1" dirty="0" err="1" smtClean="0"/>
              <a:t>PLoS</a:t>
            </a:r>
            <a:r>
              <a:rPr lang="en-US" i="1" dirty="0" smtClean="0"/>
              <a:t> Genet</a:t>
            </a:r>
            <a:r>
              <a:rPr lang="en-US" dirty="0" smtClean="0"/>
              <a:t> 2015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60095"/>
            <a:ext cx="9144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2573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Individual primer cocktails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BUM-HMM requires 2 controls </a:t>
            </a:r>
            <a:r>
              <a:rPr lang="en-US" dirty="0" smtClean="0">
                <a:sym typeface="Wingdings"/>
              </a:rPr>
              <a:t> only ∆</a:t>
            </a:r>
            <a:r>
              <a:rPr lang="en-US" dirty="0" err="1" smtClean="0">
                <a:sym typeface="Wingdings"/>
              </a:rPr>
              <a:t>Pstop</a:t>
            </a:r>
            <a:r>
              <a:rPr lang="en-US" dirty="0" smtClean="0">
                <a:sym typeface="Wingdings"/>
              </a:rPr>
              <a:t> and negative-binomial method used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F933-A0BB-2C41-A96C-04EB14214CA3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57" y="1732292"/>
            <a:ext cx="6553200" cy="33442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057" y="1732292"/>
            <a:ext cx="2487752" cy="32935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9238" y="1232972"/>
            <a:ext cx="69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ix 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50971" y="1232972"/>
            <a:ext cx="69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mix 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767562" y="1230868"/>
            <a:ext cx="69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mix 3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488668"/>
            <a:ext cx="439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from Fang, Moss </a:t>
            </a:r>
            <a:r>
              <a:rPr lang="en-US" i="1" dirty="0" smtClean="0"/>
              <a:t>et al</a:t>
            </a:r>
            <a:r>
              <a:rPr lang="en-US" dirty="0" smtClean="0"/>
              <a:t>. </a:t>
            </a:r>
            <a:r>
              <a:rPr lang="en-US" i="1" dirty="0" err="1" smtClean="0"/>
              <a:t>PLoS</a:t>
            </a:r>
            <a:r>
              <a:rPr lang="en-US" i="1" dirty="0" smtClean="0"/>
              <a:t> Genet</a:t>
            </a:r>
            <a:r>
              <a:rPr lang="en-US" dirty="0" smtClean="0"/>
              <a:t>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9687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region of </a:t>
            </a:r>
            <a:r>
              <a:rPr lang="en-US" dirty="0" err="1" smtClean="0"/>
              <a:t>Xist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F933-A0BB-2C41-A96C-04EB14214CA3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143" y="1582594"/>
            <a:ext cx="6579809" cy="442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4418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Combined </a:t>
            </a:r>
            <a:r>
              <a:rPr lang="en-US" dirty="0" err="1" smtClean="0"/>
              <a:t>Xist</a:t>
            </a:r>
            <a:r>
              <a:rPr lang="en-US" dirty="0" smtClean="0"/>
              <a:t> primer cocktails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1275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922 nucleotides with &gt; 1000 coverage in each sample and &gt; 5000 average coverage/sample.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F933-A0BB-2C41-A96C-04EB14214CA3}" type="slidenum">
              <a:rPr lang="en-US" smtClean="0"/>
              <a:t>35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877" y="1357163"/>
            <a:ext cx="6948361" cy="3081286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247322"/>
              </p:ext>
            </p:extLst>
          </p:nvPr>
        </p:nvGraphicFramePr>
        <p:xfrm>
          <a:off x="1088570" y="4516207"/>
          <a:ext cx="680962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2405"/>
                <a:gridCol w="1702405"/>
                <a:gridCol w="1702405"/>
                <a:gridCol w="1702405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∆</a:t>
                      </a:r>
                      <a:r>
                        <a:rPr lang="en-US" dirty="0" err="1" smtClean="0"/>
                        <a:t>P</a:t>
                      </a:r>
                      <a:r>
                        <a:rPr lang="en-US" baseline="-25000" dirty="0" err="1" smtClean="0"/>
                        <a:t>stop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Negative-Binomial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BUM-HMM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AUPR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0.995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0.999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0.996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0" y="6488668"/>
            <a:ext cx="439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from Fang, Moss </a:t>
            </a:r>
            <a:r>
              <a:rPr lang="en-US" i="1" dirty="0" smtClean="0"/>
              <a:t>et al</a:t>
            </a:r>
            <a:r>
              <a:rPr lang="en-US" dirty="0" smtClean="0"/>
              <a:t>. </a:t>
            </a:r>
            <a:r>
              <a:rPr lang="en-US" i="1" dirty="0" err="1" smtClean="0"/>
              <a:t>PLoS</a:t>
            </a:r>
            <a:r>
              <a:rPr lang="en-US" i="1" dirty="0" smtClean="0"/>
              <a:t> Genet</a:t>
            </a:r>
            <a:r>
              <a:rPr lang="en-US" dirty="0" smtClean="0"/>
              <a:t>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0680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18s </a:t>
            </a:r>
            <a:r>
              <a:rPr lang="en-US" dirty="0" err="1" smtClean="0"/>
              <a:t>rRNA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0563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DMS-</a:t>
            </a:r>
            <a:r>
              <a:rPr lang="en-US" dirty="0" err="1" smtClean="0"/>
              <a:t>MaPSeq</a:t>
            </a:r>
            <a:r>
              <a:rPr lang="en-US" dirty="0" smtClean="0"/>
              <a:t> – only 1 control </a:t>
            </a:r>
            <a:r>
              <a:rPr lang="en-US" dirty="0" smtClean="0">
                <a:sym typeface="Wingdings"/>
              </a:rPr>
              <a:t> can’t compare to BUM-HMM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F933-A0BB-2C41-A96C-04EB14214CA3}" type="slidenum">
              <a:rPr lang="en-US" smtClean="0"/>
              <a:t>36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500763"/>
            <a:ext cx="2919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Zubradt</a:t>
            </a:r>
            <a:r>
              <a:rPr lang="en-US" dirty="0" smtClean="0"/>
              <a:t> </a:t>
            </a:r>
            <a:r>
              <a:rPr lang="en-US" i="1" dirty="0" smtClean="0"/>
              <a:t>et al</a:t>
            </a:r>
            <a:r>
              <a:rPr lang="en-US" dirty="0" smtClean="0"/>
              <a:t>. </a:t>
            </a:r>
            <a:r>
              <a:rPr lang="en-US" i="1" dirty="0" smtClean="0"/>
              <a:t>Nat Meth </a:t>
            </a:r>
            <a:r>
              <a:rPr lang="en-US" dirty="0" smtClean="0"/>
              <a:t>2016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5287"/>
          <a:stretch/>
        </p:blipFill>
        <p:spPr>
          <a:xfrm>
            <a:off x="0" y="1600200"/>
            <a:ext cx="9144000" cy="386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556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happens with shorter RNAs?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Expect BUM-HMM to struggle, because of low power with empirical distribution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F933-A0BB-2C41-A96C-04EB14214CA3}" type="slidenum">
              <a:rPr lang="en-US" smtClean="0"/>
              <a:t>37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17064"/>
            <a:ext cx="9144000" cy="30354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-36284" y="3448826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-log10 scale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4676023" y="3448826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-log10 scale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57990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happens with shorter RNAs?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Negative-binomial method may also struggle, because fewer data points are available to fit dispersion trend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F933-A0BB-2C41-A96C-04EB14214CA3}" type="slidenum">
              <a:rPr lang="en-US" smtClean="0"/>
              <a:t>38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521" y="3217039"/>
            <a:ext cx="4374846" cy="290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6044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428507" y="3659574"/>
            <a:ext cx="33401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i∈nucleotides</a:t>
            </a:r>
            <a:r>
              <a:rPr lang="en-US" dirty="0" smtClean="0"/>
              <a:t>; N total</a:t>
            </a:r>
          </a:p>
          <a:p>
            <a:pPr algn="ctr"/>
            <a:r>
              <a:rPr lang="en-US" i="1" dirty="0" err="1" smtClean="0"/>
              <a:t>P</a:t>
            </a:r>
            <a:r>
              <a:rPr lang="en-US" i="1" baseline="-25000" dirty="0" err="1" smtClean="0"/>
              <a:t>stop</a:t>
            </a:r>
            <a:r>
              <a:rPr lang="en-US" dirty="0" smtClean="0"/>
              <a:t>(</a:t>
            </a:r>
            <a:r>
              <a:rPr lang="en-US" dirty="0" err="1" smtClean="0"/>
              <a:t>i</a:t>
            </a:r>
            <a:r>
              <a:rPr lang="en-US" dirty="0" smtClean="0"/>
              <a:t>) = stops(</a:t>
            </a:r>
            <a:r>
              <a:rPr lang="en-US" dirty="0" err="1" smtClean="0"/>
              <a:t>i</a:t>
            </a:r>
            <a:r>
              <a:rPr lang="en-US" dirty="0" smtClean="0"/>
              <a:t>)/coverage(</a:t>
            </a:r>
            <a:r>
              <a:rPr lang="en-US" dirty="0" err="1" smtClean="0"/>
              <a:t>i</a:t>
            </a:r>
            <a:r>
              <a:rPr lang="en-US" dirty="0" smtClean="0"/>
              <a:t>)</a:t>
            </a:r>
          </a:p>
          <a:p>
            <a:pPr algn="ctr"/>
            <a:r>
              <a:rPr lang="en-US" dirty="0" smtClean="0"/>
              <a:t>∆</a:t>
            </a:r>
            <a:r>
              <a:rPr lang="en-US" i="1" dirty="0" err="1" smtClean="0"/>
              <a:t>P</a:t>
            </a:r>
            <a:r>
              <a:rPr lang="en-US" i="1" baseline="-25000" dirty="0" err="1" smtClean="0"/>
              <a:t>stop</a:t>
            </a:r>
            <a:r>
              <a:rPr lang="en-US" dirty="0" smtClean="0"/>
              <a:t>(</a:t>
            </a:r>
            <a:r>
              <a:rPr lang="en-US" dirty="0" err="1" smtClean="0"/>
              <a:t>i</a:t>
            </a:r>
            <a:r>
              <a:rPr lang="en-US" dirty="0" smtClean="0"/>
              <a:t>) = </a:t>
            </a:r>
            <a:r>
              <a:rPr lang="en-US" i="1" dirty="0" err="1" smtClean="0"/>
              <a:t>P</a:t>
            </a:r>
            <a:r>
              <a:rPr lang="en-US" i="1" baseline="-25000" dirty="0" err="1" smtClean="0"/>
              <a:t>stop</a:t>
            </a:r>
            <a:r>
              <a:rPr lang="en-US" sz="1400" dirty="0" smtClean="0"/>
              <a:t>(treated) </a:t>
            </a:r>
            <a:r>
              <a:rPr lang="en-US" dirty="0" smtClean="0"/>
              <a:t>- </a:t>
            </a:r>
            <a:r>
              <a:rPr lang="en-US" i="1" dirty="0" err="1" smtClean="0"/>
              <a:t>P</a:t>
            </a:r>
            <a:r>
              <a:rPr lang="en-US" i="1" baseline="-25000" dirty="0" err="1" smtClean="0"/>
              <a:t>stop</a:t>
            </a:r>
            <a:r>
              <a:rPr lang="en-US" sz="1400" dirty="0" smtClean="0"/>
              <a:t>(control)</a:t>
            </a:r>
          </a:p>
          <a:p>
            <a:pPr algn="ctr"/>
            <a:endParaRPr lang="en-US" sz="1400" dirty="0"/>
          </a:p>
          <a:p>
            <a:pPr algn="ctr"/>
            <a:endParaRPr lang="en-US" sz="1400" baseline="-25000" dirty="0" smtClean="0"/>
          </a:p>
          <a:p>
            <a:pPr algn="ctr"/>
            <a:endParaRPr lang="en-US" sz="1400" baseline="-25000" dirty="0"/>
          </a:p>
          <a:p>
            <a:pPr algn="ctr"/>
            <a:endParaRPr lang="en-US" sz="1400" baseline="-25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643" y="1417638"/>
            <a:ext cx="4480821" cy="1400552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/>
              <a:t>Naïve calculation (∆</a:t>
            </a:r>
            <a:r>
              <a:rPr lang="en-US" sz="3000" dirty="0" err="1" smtClean="0"/>
              <a:t>Pstop</a:t>
            </a:r>
            <a:r>
              <a:rPr lang="en-US" sz="3000" dirty="0" smtClean="0"/>
              <a:t>) stays the same</a:t>
            </a:r>
            <a:endParaRPr lang="en-US" sz="3000" dirty="0"/>
          </a:p>
        </p:txBody>
      </p:sp>
      <p:sp>
        <p:nvSpPr>
          <p:cNvPr id="17" name="Rectangle 16"/>
          <p:cNvSpPr/>
          <p:nvPr/>
        </p:nvSpPr>
        <p:spPr>
          <a:xfrm>
            <a:off x="0" y="6597749"/>
            <a:ext cx="27622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Fang, Moss </a:t>
            </a:r>
            <a:r>
              <a:rPr lang="en-US" sz="1400" i="1" dirty="0" smtClean="0"/>
              <a:t> et al</a:t>
            </a:r>
            <a:r>
              <a:rPr lang="en-US" sz="1400" i="0" dirty="0" smtClean="0"/>
              <a:t>. </a:t>
            </a:r>
            <a:r>
              <a:rPr lang="en-US" sz="1400" i="1" dirty="0" err="1" smtClean="0"/>
              <a:t>PLoS</a:t>
            </a:r>
            <a:r>
              <a:rPr lang="en-US" sz="1400" i="1" dirty="0" smtClean="0"/>
              <a:t> Genet.</a:t>
            </a:r>
            <a:r>
              <a:rPr lang="en-US" sz="1400" i="1" baseline="0" dirty="0" smtClean="0"/>
              <a:t> </a:t>
            </a:r>
            <a:r>
              <a:rPr lang="en-US" sz="1400" i="0" dirty="0" smtClean="0"/>
              <a:t>2015</a:t>
            </a:r>
            <a:endParaRPr lang="en-US" sz="14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b="33345"/>
          <a:stretch/>
        </p:blipFill>
        <p:spPr>
          <a:xfrm>
            <a:off x="-9005" y="3156856"/>
            <a:ext cx="2666059" cy="334314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F933-A0BB-2C41-A96C-04EB14214CA3}" type="slidenum">
              <a:rPr lang="en-US" smtClean="0"/>
              <a:t>39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8684" y="2400435"/>
            <a:ext cx="3375316" cy="39358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12765" y="165176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DMS-</a:t>
            </a:r>
            <a:r>
              <a:rPr lang="en-US" dirty="0" err="1"/>
              <a:t>Seq</a:t>
            </a:r>
            <a:r>
              <a:rPr lang="en-US" dirty="0"/>
              <a:t> data for </a:t>
            </a:r>
            <a:r>
              <a:rPr lang="en-US" dirty="0" err="1"/>
              <a:t>Xist</a:t>
            </a:r>
            <a:r>
              <a:rPr lang="en-US" dirty="0"/>
              <a:t> RNA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dirty="0"/>
              <a:t> and </a:t>
            </a:r>
            <a:r>
              <a:rPr lang="en-US" dirty="0">
                <a:solidFill>
                  <a:srgbClr val="008000"/>
                </a:solidFill>
              </a:rPr>
              <a:t>C</a:t>
            </a:r>
            <a:r>
              <a:rPr lang="en-US" dirty="0"/>
              <a:t> should be modified</a:t>
            </a:r>
            <a:endParaRPr lang="en-US"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What happens with shorter RNAs?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892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Chemical probing is useful for RNA structure secondary structure determination </a:t>
            </a:r>
          </a:p>
          <a:p>
            <a:r>
              <a:rPr lang="en-US" dirty="0" smtClean="0"/>
              <a:t>Summary of current methodology for inference of modified nucleotides</a:t>
            </a:r>
          </a:p>
          <a:p>
            <a:r>
              <a:rPr lang="en-US" dirty="0" smtClean="0"/>
              <a:t>Chemical probing data do not follow Poisson statistics</a:t>
            </a:r>
            <a:endParaRPr lang="en-US" dirty="0" smtClean="0"/>
          </a:p>
          <a:p>
            <a:r>
              <a:rPr lang="en-US" dirty="0" smtClean="0"/>
              <a:t>Fitting a negative binomial distribution to chemical probing data </a:t>
            </a:r>
            <a:r>
              <a:rPr lang="en-US" dirty="0" smtClean="0"/>
              <a:t>enables better </a:t>
            </a:r>
            <a:r>
              <a:rPr lang="en-US" dirty="0" smtClean="0"/>
              <a:t>identification of modified nucleotides in some cases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F933-A0BB-2C41-A96C-04EB14214CA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366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Mouse 7SK A&amp;C performance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F933-A0BB-2C41-A96C-04EB14214CA3}" type="slidenum">
              <a:rPr lang="en-US" smtClean="0"/>
              <a:t>40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38666" y="6156349"/>
            <a:ext cx="8045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Negative-Binomial has a lower AUC/AUPR, but identifies many more bases perfectly</a:t>
            </a:r>
          </a:p>
          <a:p>
            <a:r>
              <a:rPr lang="en-US" dirty="0" smtClean="0"/>
              <a:t>5% FDR cutoff not meaningful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245429" y="5170287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332 </a:t>
            </a:r>
            <a:r>
              <a:rPr lang="en-US" dirty="0" err="1" smtClean="0"/>
              <a:t>nt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269238" y="6488668"/>
            <a:ext cx="1277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Alec Sexton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9738"/>
            <a:ext cx="9144000" cy="493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639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U2 A&amp;C performance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F933-A0BB-2C41-A96C-04EB14214CA3}" type="slidenum">
              <a:rPr lang="en-US" smtClean="0"/>
              <a:t>41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28953" y="6095999"/>
            <a:ext cx="8057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BUM-HMM probably performs poorly, because its empirical distribution prevents extreme p-values when the number of nucleotides is small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269238" y="6488668"/>
            <a:ext cx="1277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Alec Sexton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9644"/>
            <a:ext cx="9144000" cy="495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39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In all long RNAs tested, the negative-binomial method performed better (though often very slightly) than ∆</a:t>
            </a:r>
            <a:r>
              <a:rPr lang="en-US" dirty="0" err="1" smtClean="0"/>
              <a:t>Pstop</a:t>
            </a:r>
            <a:r>
              <a:rPr lang="en-US" dirty="0" smtClean="0"/>
              <a:t> for nucleotides that had FDR &lt; 5%.</a:t>
            </a:r>
          </a:p>
          <a:p>
            <a:pPr lvl="1"/>
            <a:r>
              <a:rPr lang="en-US" dirty="0" smtClean="0"/>
              <a:t>This implies good control of false positives, though the negative binomial fits seem to conservative, which may compromise sensitivity</a:t>
            </a:r>
          </a:p>
          <a:p>
            <a:r>
              <a:rPr lang="en-US" dirty="0"/>
              <a:t>Need to </a:t>
            </a:r>
            <a:r>
              <a:rPr lang="en-US" dirty="0" smtClean="0"/>
              <a:t>analyze more data to get a good sense of comparative performance of negative-binomial &amp; BUM-HMM methods on long RNAs.</a:t>
            </a:r>
          </a:p>
          <a:p>
            <a:r>
              <a:rPr lang="en-US" dirty="0" smtClean="0"/>
              <a:t>In small RNAs, the negative-binomial method still identifies a set of modified bases correctly, but then starts to make more mistakes.</a:t>
            </a:r>
          </a:p>
          <a:p>
            <a:r>
              <a:rPr lang="en-US" dirty="0" smtClean="0"/>
              <a:t>BUM-HMM does not perform well for short RNAs.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F933-A0BB-2C41-A96C-04EB14214CA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8149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directions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Evaluation with better gold standard</a:t>
            </a:r>
          </a:p>
          <a:p>
            <a:pPr lvl="1"/>
            <a:r>
              <a:rPr lang="en-US" dirty="0" smtClean="0"/>
              <a:t>Reports that analyze DMS data relative to solvent accessibility in solved crystal structures show better agreement between DMS and gold standard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F933-A0BB-2C41-A96C-04EB14214CA3}" type="slidenum">
              <a:rPr lang="en-US" smtClean="0"/>
              <a:t>43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0762" y="3562511"/>
            <a:ext cx="4184952" cy="31589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500763"/>
            <a:ext cx="2919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Zubradt</a:t>
            </a:r>
            <a:r>
              <a:rPr lang="en-US" dirty="0" smtClean="0"/>
              <a:t> </a:t>
            </a:r>
            <a:r>
              <a:rPr lang="en-US" i="1" dirty="0" smtClean="0"/>
              <a:t>et al</a:t>
            </a:r>
            <a:r>
              <a:rPr lang="en-US" dirty="0" smtClean="0"/>
              <a:t>. </a:t>
            </a:r>
            <a:r>
              <a:rPr lang="en-US" i="1" dirty="0" smtClean="0"/>
              <a:t>Nat Meth </a:t>
            </a:r>
            <a:r>
              <a:rPr lang="en-US" dirty="0" smtClean="0"/>
              <a:t>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6313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directions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Evaluation/improvement of short RNA performance</a:t>
            </a:r>
          </a:p>
          <a:p>
            <a:pPr lvl="1"/>
            <a:r>
              <a:rPr lang="en-US" dirty="0" smtClean="0"/>
              <a:t>Does simulating analysis with fewer bases (by randomly subsampling longer RNAs) damage performance of negative-binomial or BUM-HMM methods?</a:t>
            </a:r>
          </a:p>
          <a:p>
            <a:pPr lvl="1"/>
            <a:r>
              <a:rPr lang="en-US" dirty="0" smtClean="0"/>
              <a:t>Does analysis of a short RNA along with a longer RNA (a calibration experiment) improve analysis?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F933-A0BB-2C41-A96C-04EB14214CA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4973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directions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Simulation/evaluation of fitting method</a:t>
            </a:r>
          </a:p>
          <a:p>
            <a:pPr lvl="1"/>
            <a:r>
              <a:rPr lang="en-US" dirty="0" smtClean="0"/>
              <a:t>Simulate data from negative-binomial distribution</a:t>
            </a:r>
          </a:p>
          <a:p>
            <a:pPr lvl="1"/>
            <a:r>
              <a:rPr lang="en-US" dirty="0" smtClean="0"/>
              <a:t>Assess efficacy of recovering parameters using current fitting methods</a:t>
            </a:r>
          </a:p>
          <a:p>
            <a:r>
              <a:rPr lang="en-US" dirty="0" smtClean="0"/>
              <a:t>Improve fitting methods?</a:t>
            </a:r>
          </a:p>
          <a:p>
            <a:pPr lvl="1"/>
            <a:r>
              <a:rPr lang="en-US" dirty="0" smtClean="0"/>
              <a:t>Does local sequence bias the dispersion parameter?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F933-A0BB-2C41-A96C-04EB14214CA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5627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directions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Application to genome-wide datasets</a:t>
            </a:r>
          </a:p>
          <a:p>
            <a:pPr lvl="1"/>
            <a:r>
              <a:rPr lang="en-US" dirty="0" smtClean="0"/>
              <a:t>Might need tricks to avoid being too computationally intensive</a:t>
            </a:r>
          </a:p>
          <a:p>
            <a:r>
              <a:rPr lang="en-US" dirty="0" smtClean="0"/>
              <a:t>Simulation of depth needed to achieve correct inference of modified bases</a:t>
            </a:r>
          </a:p>
          <a:p>
            <a:r>
              <a:rPr lang="en-US" dirty="0" smtClean="0"/>
              <a:t>Use statistically inferred constraints to predict structures!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F933-A0BB-2C41-A96C-04EB14214CA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2588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Building a sequence-predictive model of RNA </a:t>
            </a:r>
            <a:r>
              <a:rPr lang="en-US" dirty="0" err="1"/>
              <a:t>polyadenylation</a:t>
            </a:r>
            <a:r>
              <a:rPr lang="en-US" dirty="0"/>
              <a:t> from library experiments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F933-A0BB-2C41-A96C-04EB14214CA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354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thoughts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695932"/>
            <a:ext cx="8541149" cy="34466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7779" y="3270707"/>
            <a:ext cx="1759699" cy="3486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2597478" y="3436710"/>
            <a:ext cx="116206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759543" y="3436710"/>
            <a:ext cx="20004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759955" y="3270707"/>
            <a:ext cx="2174722" cy="3486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stCxn id="6" idx="3"/>
          </p:cNvCxnSpPr>
          <p:nvPr/>
        </p:nvCxnSpPr>
        <p:spPr>
          <a:xfrm flipV="1">
            <a:off x="2597478" y="2365991"/>
            <a:ext cx="1552187" cy="107902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9" idx="1"/>
          </p:cNvCxnSpPr>
          <p:nvPr/>
        </p:nvCxnSpPr>
        <p:spPr>
          <a:xfrm flipH="1" flipV="1">
            <a:off x="4149665" y="2365991"/>
            <a:ext cx="1610290" cy="107902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568447" y="2365991"/>
            <a:ext cx="581218" cy="110330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209806" y="3619314"/>
            <a:ext cx="1762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SD2</a:t>
            </a:r>
          </a:p>
          <a:p>
            <a:r>
              <a:rPr lang="en-US" b="1" dirty="0" smtClean="0"/>
              <a:t>Major splice site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168214" y="3551442"/>
            <a:ext cx="1728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SD1</a:t>
            </a:r>
          </a:p>
          <a:p>
            <a:pPr algn="r"/>
            <a:r>
              <a:rPr lang="en-US" dirty="0" smtClean="0"/>
              <a:t>Minor splice site 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6847315" y="3374484"/>
            <a:ext cx="838347" cy="15768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2664302" y="3367437"/>
            <a:ext cx="838347" cy="15768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3759543" y="3357870"/>
            <a:ext cx="838347" cy="15768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837779" y="4290485"/>
            <a:ext cx="838347" cy="15768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852572" y="4227334"/>
            <a:ext cx="2409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 </a:t>
            </a:r>
            <a:r>
              <a:rPr lang="en-US" dirty="0" err="1" smtClean="0"/>
              <a:t>nt</a:t>
            </a:r>
            <a:r>
              <a:rPr lang="en-US" dirty="0" smtClean="0"/>
              <a:t> random sequence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755448" y="3730569"/>
            <a:ext cx="10687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3’ barcode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901975" y="4748356"/>
            <a:ext cx="818685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500" dirty="0" smtClean="0"/>
              <a:t>200,000  random sequences (~10</a:t>
            </a:r>
            <a:r>
              <a:rPr lang="en-US" sz="2500" baseline="30000" dirty="0" smtClean="0"/>
              <a:t>6</a:t>
            </a:r>
            <a:r>
              <a:rPr lang="en-US" sz="2500" dirty="0" smtClean="0"/>
              <a:t> for 3’ splice site).</a:t>
            </a:r>
          </a:p>
          <a:p>
            <a:pPr marL="285750" indent="-285750">
              <a:buFont typeface="Arial"/>
              <a:buChar char="•"/>
            </a:pPr>
            <a:r>
              <a:rPr lang="en-US" sz="2500" dirty="0" smtClean="0"/>
              <a:t>Transfect plasmids into 293T cells</a:t>
            </a:r>
          </a:p>
          <a:p>
            <a:pPr marL="285750" indent="-285750">
              <a:buFont typeface="Arial"/>
              <a:buChar char="•"/>
            </a:pPr>
            <a:r>
              <a:rPr lang="en-US" sz="2500" dirty="0" smtClean="0"/>
              <a:t>RNA-</a:t>
            </a:r>
            <a:r>
              <a:rPr lang="en-US" sz="2500" dirty="0" err="1" smtClean="0"/>
              <a:t>Seq</a:t>
            </a:r>
            <a:r>
              <a:rPr lang="en-US" sz="2500" dirty="0" smtClean="0"/>
              <a:t> with targeted primers to observe splicing patterns</a:t>
            </a:r>
          </a:p>
          <a:p>
            <a:pPr marL="285750" indent="-285750">
              <a:buFont typeface="Arial"/>
              <a:buChar char="•"/>
            </a:pPr>
            <a:r>
              <a:rPr lang="en-US" sz="2500" b="1" dirty="0" smtClean="0"/>
              <a:t>Predict RNA splicing (of construct and endogenous genes)</a:t>
            </a:r>
            <a:endParaRPr lang="en-US" sz="2500" b="1" dirty="0"/>
          </a:p>
        </p:txBody>
      </p:sp>
    </p:spTree>
    <p:extLst>
      <p:ext uri="{BB962C8B-B14F-4D97-AF65-F5344CB8AC3E}">
        <p14:creationId xmlns:p14="http://schemas.microsoft.com/office/powerpoint/2010/main" val="458891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Model can also predict effects of disease-causing splicing variants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 These are exon-skipping events, instead of just alternative 5’ and 3’ splice junctions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Allegedly, this is much better than the “Splicing code” from Brendan Frey </a:t>
            </a:r>
            <a:r>
              <a:rPr lang="en-US" i="1" dirty="0" smtClean="0"/>
              <a:t>et al.</a:t>
            </a:r>
            <a:r>
              <a:rPr lang="en-US" dirty="0" smtClean="0"/>
              <a:t>, but hard to compare, because Frey </a:t>
            </a:r>
            <a:r>
              <a:rPr lang="en-US" i="1" dirty="0" smtClean="0"/>
              <a:t>et al.</a:t>
            </a:r>
            <a:r>
              <a:rPr lang="en-US" dirty="0" smtClean="0"/>
              <a:t> don’t share their code.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629"/>
          <a:stretch/>
        </p:blipFill>
        <p:spPr>
          <a:xfrm>
            <a:off x="1306285" y="2431230"/>
            <a:ext cx="6697133" cy="237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3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Molecular structure aids mechanistic understanding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46551" b="13733"/>
          <a:stretch/>
        </p:blipFill>
        <p:spPr>
          <a:xfrm>
            <a:off x="578322" y="2447230"/>
            <a:ext cx="3798778" cy="33703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2151" y="2336084"/>
            <a:ext cx="1530851" cy="419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38077" y="1922198"/>
            <a:ext cx="15759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Group II Intron </a:t>
            </a:r>
          </a:p>
          <a:p>
            <a:pPr algn="ctr"/>
            <a:r>
              <a:rPr lang="en-US" dirty="0" smtClean="0"/>
              <a:t>Active Site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48380" y="6552719"/>
            <a:ext cx="45961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Toor</a:t>
            </a:r>
            <a:r>
              <a:rPr lang="en-US" sz="1400" dirty="0" smtClean="0"/>
              <a:t> </a:t>
            </a:r>
            <a:r>
              <a:rPr lang="en-US" sz="1400" i="1" dirty="0" smtClean="0"/>
              <a:t>et al. </a:t>
            </a:r>
            <a:r>
              <a:rPr lang="en-US" sz="1400" dirty="0" smtClean="0"/>
              <a:t>Science 2008, Anna Pyle </a:t>
            </a:r>
            <a:r>
              <a:rPr lang="en-US" sz="1400" i="1" dirty="0" smtClean="0"/>
              <a:t>Ann. Rev. </a:t>
            </a:r>
            <a:r>
              <a:rPr lang="en-US" sz="1400" i="1" dirty="0" err="1" smtClean="0"/>
              <a:t>Biophys</a:t>
            </a:r>
            <a:r>
              <a:rPr lang="en-US" sz="1400" i="1" dirty="0" smtClean="0"/>
              <a:t>. </a:t>
            </a:r>
            <a:r>
              <a:rPr lang="en-US" sz="1400" dirty="0" smtClean="0"/>
              <a:t> 2016</a:t>
            </a:r>
            <a:endParaRPr lang="en-US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b="12930"/>
          <a:stretch/>
        </p:blipFill>
        <p:spPr>
          <a:xfrm>
            <a:off x="5808837" y="2755672"/>
            <a:ext cx="2489200" cy="28861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55342" y="1922198"/>
            <a:ext cx="3968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BCR-</a:t>
            </a:r>
            <a:r>
              <a:rPr lang="en-US" dirty="0" err="1" smtClean="0"/>
              <a:t>Abl</a:t>
            </a:r>
            <a:r>
              <a:rPr lang="en-US" dirty="0" smtClean="0"/>
              <a:t> Kinase in complex with </a:t>
            </a:r>
            <a:r>
              <a:rPr lang="en-US" dirty="0" err="1" smtClean="0"/>
              <a:t>Imatinib</a:t>
            </a:r>
            <a:endParaRPr lang="en-US" dirty="0" smtClean="0"/>
          </a:p>
          <a:p>
            <a:pPr algn="ctr"/>
            <a:r>
              <a:rPr lang="en-US" dirty="0" smtClean="0"/>
              <a:t>(leukemia drug)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256032" y="6349371"/>
            <a:ext cx="2887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Weisberg </a:t>
            </a:r>
            <a:r>
              <a:rPr lang="en-US" sz="1400" i="1" dirty="0" smtClean="0"/>
              <a:t>et al</a:t>
            </a:r>
            <a:r>
              <a:rPr lang="en-US" sz="1400" dirty="0" smtClean="0"/>
              <a:t>. </a:t>
            </a:r>
            <a:r>
              <a:rPr lang="en-US" sz="1400" i="1" dirty="0" smtClean="0"/>
              <a:t>Nat Rev Cancer </a:t>
            </a:r>
            <a:r>
              <a:rPr lang="en-US" sz="1400" dirty="0" smtClean="0"/>
              <a:t>2007 </a:t>
            </a:r>
          </a:p>
          <a:p>
            <a:pPr algn="r"/>
            <a:r>
              <a:rPr lang="en-US" sz="1400" dirty="0" smtClean="0"/>
              <a:t>Nagar </a:t>
            </a:r>
            <a:r>
              <a:rPr lang="en-US" sz="1400" i="1" dirty="0" smtClean="0"/>
              <a:t>et al</a:t>
            </a:r>
            <a:r>
              <a:rPr lang="en-US" sz="1400" dirty="0" smtClean="0"/>
              <a:t>. </a:t>
            </a:r>
            <a:r>
              <a:rPr lang="en-US" sz="1400" i="1" dirty="0" smtClean="0"/>
              <a:t>Cancer Research </a:t>
            </a:r>
            <a:r>
              <a:rPr lang="en-US" sz="1400" dirty="0" smtClean="0"/>
              <a:t>2002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61395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RNA processing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8428" y="2268456"/>
            <a:ext cx="5202857" cy="32517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429" y="2224670"/>
            <a:ext cx="4113373" cy="351697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630055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https://</a:t>
            </a:r>
            <a:r>
              <a:rPr lang="en-US" sz="1000" dirty="0" err="1" smtClean="0"/>
              <a:t>en.wikipedia.org</a:t>
            </a:r>
            <a:r>
              <a:rPr lang="en-US" sz="1000" dirty="0" smtClean="0"/>
              <a:t>/wiki/</a:t>
            </a:r>
            <a:r>
              <a:rPr lang="en-US" sz="1000" dirty="0" err="1" smtClean="0"/>
              <a:t>RNA_splicing</a:t>
            </a:r>
            <a:r>
              <a:rPr lang="en-US" sz="1000" dirty="0" smtClean="0"/>
              <a:t>#/media/</a:t>
            </a:r>
            <a:r>
              <a:rPr lang="en-US" sz="1000" dirty="0" err="1" smtClean="0"/>
              <a:t>File:RNA_splicing_reaction.svg</a:t>
            </a:r>
            <a:r>
              <a:rPr lang="en-US" sz="1000" dirty="0" smtClean="0"/>
              <a:t>; http://</a:t>
            </a:r>
            <a:r>
              <a:rPr lang="en-US" sz="1000" dirty="0" err="1" smtClean="0"/>
              <a:t>oregonstate.edu</a:t>
            </a:r>
            <a:r>
              <a:rPr lang="en-US" sz="1000" dirty="0" smtClean="0"/>
              <a:t>/instruct/bb331/lecture10/</a:t>
            </a:r>
            <a:r>
              <a:rPr lang="en-US" sz="1000" dirty="0" err="1" smtClean="0"/>
              <a:t>FigpolyA.html</a:t>
            </a:r>
            <a:endParaRPr lang="en-US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1363899" y="1561207"/>
            <a:ext cx="211484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RNA splicing</a:t>
            </a:r>
            <a:endParaRPr lang="en-US" sz="3000" dirty="0"/>
          </a:p>
        </p:txBody>
      </p:sp>
      <p:sp>
        <p:nvSpPr>
          <p:cNvPr id="9" name="TextBox 8"/>
          <p:cNvSpPr txBox="1"/>
          <p:nvPr/>
        </p:nvSpPr>
        <p:spPr>
          <a:xfrm>
            <a:off x="5714658" y="1561207"/>
            <a:ext cx="26947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 smtClean="0"/>
              <a:t>Polyadenylation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111305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Polyadenylation</a:t>
            </a:r>
            <a:r>
              <a:rPr lang="en-US" dirty="0" smtClean="0"/>
              <a:t> and disease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1" y="5842337"/>
            <a:ext cx="91440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Human gene mutation database, overlapped with GENCODE v19 </a:t>
            </a:r>
            <a:r>
              <a:rPr lang="en-US" sz="2800" dirty="0" err="1" smtClean="0"/>
              <a:t>polyadenylation</a:t>
            </a:r>
            <a:r>
              <a:rPr lang="en-US" sz="2800" dirty="0" smtClean="0"/>
              <a:t> annotation</a:t>
            </a:r>
            <a:endParaRPr lang="en-US" sz="28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0297099"/>
              </p:ext>
            </p:extLst>
          </p:nvPr>
        </p:nvGraphicFramePr>
        <p:xfrm>
          <a:off x="396726" y="2573392"/>
          <a:ext cx="11405289" cy="2651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name="Document" r:id="rId3" imgW="5626100" imgH="1308100" progId="Word.Document.12">
                  <p:embed/>
                </p:oleObj>
              </mc:Choice>
              <mc:Fallback>
                <p:oleObj name="Document" r:id="rId3" imgW="5626100" imgH="1308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6726" y="2573392"/>
                        <a:ext cx="11405289" cy="2651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B69BF-4045-5B47-B5D9-0428C19F532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104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Local sequences regulate RNA </a:t>
            </a:r>
            <a:r>
              <a:rPr lang="en-US" dirty="0" err="1" smtClean="0"/>
              <a:t>polyadenylation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Similar to splicing (not so similar to RNA stability, which is a property of the entire RNA sequence)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3287735"/>
            <a:ext cx="8055861" cy="24324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112" y="6448778"/>
            <a:ext cx="2212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Tian</a:t>
            </a:r>
            <a:r>
              <a:rPr lang="en-US" dirty="0" smtClean="0"/>
              <a:t> and Graber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892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 design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215900" y="2768600"/>
            <a:ext cx="2438400" cy="330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654300" y="2767568"/>
            <a:ext cx="444500" cy="330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089400" y="2781300"/>
            <a:ext cx="444500" cy="330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124200" y="2757964"/>
            <a:ext cx="100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AAUAAA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4559300" y="2781300"/>
            <a:ext cx="4038600" cy="330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425700" y="3832662"/>
            <a:ext cx="2409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 </a:t>
            </a:r>
            <a:r>
              <a:rPr lang="en-US" dirty="0" err="1" smtClean="0"/>
              <a:t>nt</a:t>
            </a:r>
            <a:r>
              <a:rPr lang="en-US" dirty="0" smtClean="0"/>
              <a:t> random sequence</a:t>
            </a:r>
            <a:endParaRPr lang="en-US" dirty="0"/>
          </a:p>
        </p:txBody>
      </p:sp>
      <p:cxnSp>
        <p:nvCxnSpPr>
          <p:cNvPr id="36" name="Straight Arrow Connector 35"/>
          <p:cNvCxnSpPr>
            <a:stCxn id="35" idx="0"/>
          </p:cNvCxnSpPr>
          <p:nvPr/>
        </p:nvCxnSpPr>
        <p:spPr>
          <a:xfrm flipV="1">
            <a:off x="3630605" y="3127296"/>
            <a:ext cx="661995" cy="7053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35" idx="0"/>
          </p:cNvCxnSpPr>
          <p:nvPr/>
        </p:nvCxnSpPr>
        <p:spPr>
          <a:xfrm flipH="1" flipV="1">
            <a:off x="2895600" y="3127296"/>
            <a:ext cx="735005" cy="7053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8597900" y="3176253"/>
            <a:ext cx="0" cy="16372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375202" y="4813521"/>
            <a:ext cx="17687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Second endogenous cleavage site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2311400" y="2755900"/>
            <a:ext cx="342900" cy="3302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Arrow Connector 42"/>
          <p:cNvCxnSpPr/>
          <p:nvPr/>
        </p:nvCxnSpPr>
        <p:spPr>
          <a:xfrm flipV="1">
            <a:off x="660400" y="3176253"/>
            <a:ext cx="1765300" cy="10363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91985" y="4246327"/>
            <a:ext cx="2092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Non-endogenous </a:t>
            </a:r>
          </a:p>
          <a:p>
            <a:r>
              <a:rPr lang="en-US" dirty="0" smtClean="0"/>
              <a:t>sequence for primer</a:t>
            </a:r>
            <a:endParaRPr lang="en-US" dirty="0"/>
          </a:p>
        </p:txBody>
      </p:sp>
      <p:cxnSp>
        <p:nvCxnSpPr>
          <p:cNvPr id="47" name="Straight Arrow Connector 46"/>
          <p:cNvCxnSpPr/>
          <p:nvPr/>
        </p:nvCxnSpPr>
        <p:spPr>
          <a:xfrm flipH="1">
            <a:off x="4835509" y="1749145"/>
            <a:ext cx="815991" cy="10067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651500" y="1287480"/>
            <a:ext cx="32419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Endogenous cleavage site</a:t>
            </a:r>
          </a:p>
          <a:p>
            <a:r>
              <a:rPr lang="en-US" dirty="0" smtClean="0"/>
              <a:t>(slightly after end of randomized</a:t>
            </a:r>
          </a:p>
          <a:p>
            <a:r>
              <a:rPr lang="en-US" dirty="0" smtClean="0"/>
              <a:t>flanking sequence)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6874911" y="2768600"/>
            <a:ext cx="100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AAUAAA</a:t>
            </a:r>
            <a:endParaRPr lang="en-US" dirty="0"/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5651500" y="3261341"/>
            <a:ext cx="1" cy="14376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5156200" y="4813300"/>
            <a:ext cx="12548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&gt;100 </a:t>
            </a:r>
            <a:r>
              <a:rPr lang="en-US" dirty="0" err="1" smtClean="0"/>
              <a:t>nt</a:t>
            </a:r>
            <a:r>
              <a:rPr lang="en-US" dirty="0" smtClean="0"/>
              <a:t> </a:t>
            </a:r>
          </a:p>
          <a:p>
            <a:r>
              <a:rPr lang="en-US" dirty="0" smtClean="0"/>
              <a:t>intervening </a:t>
            </a:r>
          </a:p>
          <a:p>
            <a:r>
              <a:rPr lang="en-US" dirty="0" smtClean="0"/>
              <a:t>sequence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166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13"/>
            <a:ext cx="8229600" cy="1143000"/>
          </a:xfrm>
        </p:spPr>
        <p:txBody>
          <a:bodyPr/>
          <a:lstStyle/>
          <a:p>
            <a:r>
              <a:rPr lang="en-US" dirty="0" smtClean="0"/>
              <a:t>C14orf2 3’UTR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0099"/>
            <a:ext cx="9144000" cy="50282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5819841"/>
            <a:ext cx="73148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Two approximately equally expressed </a:t>
            </a:r>
            <a:r>
              <a:rPr lang="en-US" dirty="0" err="1" smtClean="0"/>
              <a:t>polyA</a:t>
            </a:r>
            <a:r>
              <a:rPr lang="en-US" dirty="0" smtClean="0"/>
              <a:t> isoforms in 293/293T cells. 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upstream isoform has a single </a:t>
            </a:r>
            <a:r>
              <a:rPr lang="en-US" dirty="0" err="1" smtClean="0"/>
              <a:t>polyadenylation</a:t>
            </a:r>
            <a:r>
              <a:rPr lang="en-US" dirty="0" smtClean="0"/>
              <a:t> signal sequence (PAS)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Full UTR is &lt; 500 </a:t>
            </a:r>
            <a:r>
              <a:rPr lang="en-US" dirty="0" err="1" smtClean="0"/>
              <a:t>nt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B69BF-4045-5B47-B5D9-0428C19F532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485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Clone in new gene block with </a:t>
            </a:r>
          </a:p>
          <a:p>
            <a:r>
              <a:rPr lang="en-US" dirty="0" smtClean="0"/>
              <a:t>Use Gibson assembly to build large (!) libraries of construct sequences with randomized nucleotides close to the </a:t>
            </a:r>
            <a:r>
              <a:rPr lang="en-US" dirty="0" err="1" smtClean="0"/>
              <a:t>polyA</a:t>
            </a:r>
            <a:r>
              <a:rPr lang="en-US" dirty="0" smtClean="0"/>
              <a:t> site</a:t>
            </a:r>
          </a:p>
          <a:p>
            <a:r>
              <a:rPr lang="en-US" dirty="0" smtClean="0"/>
              <a:t>Assay with “3’ RACE - </a:t>
            </a:r>
            <a:r>
              <a:rPr lang="en-US" dirty="0" err="1" smtClean="0"/>
              <a:t>Seq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Build machine learning model!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F933-A0BB-2C41-A96C-04EB14214CA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9150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3’ </a:t>
            </a:r>
            <a:r>
              <a:rPr lang="en-US" dirty="0" smtClean="0"/>
              <a:t>RACE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124167"/>
            <a:ext cx="3748633" cy="34191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8900000">
            <a:off x="921800" y="2318286"/>
            <a:ext cx="164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transfection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8900000">
            <a:off x="1414942" y="2392020"/>
            <a:ext cx="1455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Full construct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8900000">
            <a:off x="1715844" y="2179982"/>
            <a:ext cx="2143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delPAS1 (</a:t>
            </a:r>
            <a:r>
              <a:rPr lang="en-US" dirty="0" err="1" smtClean="0"/>
              <a:t>EcoRI</a:t>
            </a:r>
            <a:r>
              <a:rPr lang="en-US" dirty="0" err="1"/>
              <a:t>-</a:t>
            </a:r>
            <a:r>
              <a:rPr lang="en-US" dirty="0" err="1" smtClean="0"/>
              <a:t>AgeI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8900000">
            <a:off x="2195328" y="2090269"/>
            <a:ext cx="2350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delPAS1 (</a:t>
            </a:r>
            <a:r>
              <a:rPr lang="en-US" dirty="0" err="1" smtClean="0"/>
              <a:t>EcoRI-BamHI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8900000">
            <a:off x="2904509" y="266795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ACTB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8900000">
            <a:off x="3247720" y="2542877"/>
            <a:ext cx="1038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TMEM59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8900000">
            <a:off x="3439219" y="1953507"/>
            <a:ext cx="2737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C14orf2 </a:t>
            </a:r>
            <a:r>
              <a:rPr lang="en-US" sz="1200" dirty="0" smtClean="0"/>
              <a:t>(from WT construct sample)</a:t>
            </a:r>
            <a:endParaRPr lang="en-US" sz="1200" dirty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0671244"/>
              </p:ext>
            </p:extLst>
          </p:nvPr>
        </p:nvGraphicFramePr>
        <p:xfrm>
          <a:off x="4471024" y="3124167"/>
          <a:ext cx="4535594" cy="1474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" name="Document" r:id="rId4" imgW="5626100" imgH="1828800" progId="Word.Document.12">
                  <p:embed/>
                </p:oleObj>
              </mc:Choice>
              <mc:Fallback>
                <p:oleObj name="Document" r:id="rId4" imgW="5626100" imgH="1828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71024" y="3124167"/>
                        <a:ext cx="4535594" cy="14743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471024" y="4887635"/>
            <a:ext cx="45355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WT construct uses the second </a:t>
            </a:r>
            <a:r>
              <a:rPr lang="en-US" dirty="0" err="1" smtClean="0"/>
              <a:t>polyA</a:t>
            </a:r>
            <a:r>
              <a:rPr lang="en-US" dirty="0" smtClean="0"/>
              <a:t> site in C14orf2, as well as another site that is part of the plasmid, but not PAS1.</a:t>
            </a:r>
          </a:p>
          <a:p>
            <a:endParaRPr lang="en-US" dirty="0"/>
          </a:p>
          <a:p>
            <a:r>
              <a:rPr lang="en-US" dirty="0" smtClean="0"/>
              <a:t>Deleting PAS1 leaves clean 2 site </a:t>
            </a:r>
            <a:r>
              <a:rPr lang="en-US" dirty="0" err="1" smtClean="0"/>
              <a:t>polyA</a:t>
            </a:r>
            <a:r>
              <a:rPr lang="en-US" dirty="0" smtClean="0"/>
              <a:t> pattern!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408975" y="5067214"/>
            <a:ext cx="465242" cy="1380847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8916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3’ RACE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800578"/>
          </a:xfrm>
        </p:spPr>
        <p:txBody>
          <a:bodyPr>
            <a:normAutofit/>
          </a:bodyPr>
          <a:lstStyle/>
          <a:p>
            <a:r>
              <a:rPr lang="en-US" dirty="0" smtClean="0"/>
              <a:t>3 </a:t>
            </a:r>
            <a:r>
              <a:rPr lang="en-US" dirty="0" err="1" smtClean="0"/>
              <a:t>polyA</a:t>
            </a:r>
            <a:r>
              <a:rPr lang="en-US" dirty="0" smtClean="0"/>
              <a:t> sites, not 2!</a:t>
            </a:r>
          </a:p>
          <a:p>
            <a:r>
              <a:rPr lang="en-US" dirty="0" smtClean="0"/>
              <a:t>First </a:t>
            </a:r>
            <a:r>
              <a:rPr lang="en-US" dirty="0" err="1" smtClean="0"/>
              <a:t>polyA</a:t>
            </a:r>
            <a:r>
              <a:rPr lang="en-US" dirty="0" smtClean="0"/>
              <a:t> site disfavored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3445" y="3400779"/>
            <a:ext cx="4102970" cy="313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83423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construct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Deleted </a:t>
            </a:r>
            <a:r>
              <a:rPr lang="en-US" dirty="0" err="1" smtClean="0"/>
              <a:t>polyA</a:t>
            </a:r>
            <a:r>
              <a:rPr lang="en-US" dirty="0" smtClean="0"/>
              <a:t> site 1, now using sites 2/3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F933-A0BB-2C41-A96C-04EB14214CA3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0143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ROC </a:t>
            </a:r>
            <a:r>
              <a:rPr lang="en-US" dirty="0" smtClean="0"/>
              <a:t>curves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417638"/>
            <a:ext cx="10608033" cy="34392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62476" y="3120571"/>
            <a:ext cx="1801998" cy="10944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224591" y="2573331"/>
            <a:ext cx="1801998" cy="10944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527142" y="2573331"/>
            <a:ext cx="2080889" cy="12154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224591" y="4395254"/>
            <a:ext cx="26637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red – naïve analysis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green – Negative-binomial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blue – BUM-HMM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F933-A0BB-2C41-A96C-04EB14214CA3}" type="slidenum">
              <a:rPr lang="en-US" smtClean="0"/>
              <a:t>59</a:t>
            </a:fld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457112"/>
              </p:ext>
            </p:extLst>
          </p:nvPr>
        </p:nvGraphicFramePr>
        <p:xfrm>
          <a:off x="1209522" y="5435954"/>
          <a:ext cx="6809620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2405"/>
                <a:gridCol w="1702405"/>
                <a:gridCol w="1702405"/>
                <a:gridCol w="1702405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∆</a:t>
                      </a:r>
                      <a:r>
                        <a:rPr lang="en-US" dirty="0" err="1" smtClean="0"/>
                        <a:t>P</a:t>
                      </a:r>
                      <a:r>
                        <a:rPr lang="en-US" baseline="-25000" dirty="0" err="1" smtClean="0"/>
                        <a:t>stop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Negative-Binomial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BUM-HMM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AUC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0.679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0.689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0.663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AUPR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0.685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0.685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0.666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9385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</a:t>
            </a:r>
            <a:r>
              <a:rPr lang="en-US" dirty="0" smtClean="0"/>
              <a:t>ong noncoding RNAs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10s of thousands in the human genome</a:t>
            </a:r>
          </a:p>
          <a:p>
            <a:pPr lvl="1"/>
            <a:r>
              <a:rPr lang="en-US" dirty="0" smtClean="0"/>
              <a:t>Defined as </a:t>
            </a:r>
            <a:r>
              <a:rPr lang="en-US" dirty="0" err="1" smtClean="0"/>
              <a:t>ncRNAs</a:t>
            </a:r>
            <a:r>
              <a:rPr lang="en-US" dirty="0" smtClean="0"/>
              <a:t> &gt;200 </a:t>
            </a:r>
            <a:r>
              <a:rPr lang="en-US" dirty="0" err="1" smtClean="0"/>
              <a:t>nt</a:t>
            </a:r>
            <a:r>
              <a:rPr lang="en-US" dirty="0" smtClean="0"/>
              <a:t> (often several kb) with no apparent protein-coding function</a:t>
            </a:r>
          </a:p>
          <a:p>
            <a:pPr lvl="1"/>
            <a:r>
              <a:rPr lang="en-US" dirty="0" smtClean="0"/>
              <a:t>Often spliced and polyadenylated</a:t>
            </a:r>
          </a:p>
          <a:p>
            <a:r>
              <a:rPr lang="en-US" dirty="0" err="1" smtClean="0"/>
              <a:t>Xist</a:t>
            </a:r>
            <a:r>
              <a:rPr lang="en-US" dirty="0" smtClean="0"/>
              <a:t>: A prototypical functional example</a:t>
            </a:r>
          </a:p>
          <a:p>
            <a:pPr lvl="1"/>
            <a:r>
              <a:rPr lang="en-US" dirty="0" smtClean="0"/>
              <a:t>Master regulator of X inactivation</a:t>
            </a:r>
          </a:p>
          <a:p>
            <a:pPr lvl="1"/>
            <a:r>
              <a:rPr lang="en-US" dirty="0" smtClean="0"/>
              <a:t>Coats the X-chromosome</a:t>
            </a:r>
          </a:p>
          <a:p>
            <a:pPr lvl="1"/>
            <a:r>
              <a:rPr lang="en-US" dirty="0" smtClean="0"/>
              <a:t>17 kb in humans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3493"/>
            <a:ext cx="9144000" cy="5988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44422" y="6547795"/>
            <a:ext cx="1999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Simon </a:t>
            </a:r>
            <a:r>
              <a:rPr lang="en-US" sz="1400" i="1" dirty="0" smtClean="0"/>
              <a:t>et al</a:t>
            </a:r>
            <a:r>
              <a:rPr lang="en-US" sz="1400" dirty="0" smtClean="0"/>
              <a:t>. </a:t>
            </a:r>
            <a:r>
              <a:rPr lang="en-US" sz="1400" i="1" dirty="0" smtClean="0"/>
              <a:t>Nature </a:t>
            </a:r>
            <a:r>
              <a:rPr lang="en-US" sz="1400" dirty="0" smtClean="0"/>
              <a:t>2013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-19065" y="6550223"/>
            <a:ext cx="21753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Ulitsky</a:t>
            </a:r>
            <a:r>
              <a:rPr lang="en-US" sz="1400" dirty="0" smtClean="0"/>
              <a:t> and </a:t>
            </a:r>
            <a:r>
              <a:rPr lang="en-US" sz="1400" dirty="0" err="1" smtClean="0"/>
              <a:t>Bartel</a:t>
            </a:r>
            <a:r>
              <a:rPr lang="en-US" sz="1400" dirty="0" smtClean="0"/>
              <a:t> </a:t>
            </a:r>
            <a:r>
              <a:rPr lang="en-US" sz="1400" i="1" dirty="0" smtClean="0"/>
              <a:t>Cell </a:t>
            </a:r>
            <a:r>
              <a:rPr lang="en-US" sz="1400" dirty="0" smtClean="0"/>
              <a:t>2013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36701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 curves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4010"/>
            <a:ext cx="9144000" cy="28595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97905" y="2201334"/>
            <a:ext cx="1809256" cy="11428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611639" y="3807971"/>
            <a:ext cx="26637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red – naïve analysis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green – Negative-binomial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blue – BUM-HMM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6208647"/>
            <a:ext cx="8297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Both statistical methods are much better at identifying A/C bases as modified without making any mistakes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F933-A0BB-2C41-A96C-04EB14214CA3}" type="slidenum">
              <a:rPr lang="en-US" smtClean="0"/>
              <a:t>60</a:t>
            </a:fld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7579046"/>
              </p:ext>
            </p:extLst>
          </p:nvPr>
        </p:nvGraphicFramePr>
        <p:xfrm>
          <a:off x="834570" y="4803871"/>
          <a:ext cx="7184572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6143"/>
                <a:gridCol w="1796143"/>
                <a:gridCol w="1796143"/>
                <a:gridCol w="1796143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∆</a:t>
                      </a:r>
                      <a:r>
                        <a:rPr lang="en-US" dirty="0" err="1" smtClean="0"/>
                        <a:t>P</a:t>
                      </a:r>
                      <a:r>
                        <a:rPr lang="en-US" baseline="-25000" dirty="0" err="1" smtClean="0"/>
                        <a:t>stop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Negative-Binomial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BUM-HMM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0.765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0.762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0.760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Secondar</a:t>
                      </a:r>
                      <a:r>
                        <a:rPr lang="en-US" baseline="0" dirty="0" smtClean="0"/>
                        <a:t>y </a:t>
                      </a:r>
                      <a:r>
                        <a:rPr lang="en-US" baseline="0" dirty="0" err="1" smtClean="0"/>
                        <a:t>struct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0.752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0.772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0.757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6464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 of perfectly called A/C’s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F933-A0BB-2C41-A96C-04EB14214CA3}" type="slidenum">
              <a:rPr lang="en-US" smtClean="0"/>
              <a:t>61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5341431"/>
              </p:ext>
            </p:extLst>
          </p:nvPr>
        </p:nvGraphicFramePr>
        <p:xfrm>
          <a:off x="749903" y="2481585"/>
          <a:ext cx="7184572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6143"/>
                <a:gridCol w="1796143"/>
                <a:gridCol w="1796143"/>
                <a:gridCol w="1796143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∆</a:t>
                      </a:r>
                      <a:r>
                        <a:rPr lang="en-US" dirty="0" err="1" smtClean="0"/>
                        <a:t>P</a:t>
                      </a:r>
                      <a:r>
                        <a:rPr lang="en-US" baseline="-25000" dirty="0" err="1" smtClean="0"/>
                        <a:t>stop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Negative-Binomial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BUM-HMM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Yeast 18s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rRNA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Mouse 7SK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Mouse U2 </a:t>
                      </a:r>
                      <a:r>
                        <a:rPr lang="en-US" dirty="0" err="1" smtClean="0"/>
                        <a:t>snRNA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0790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 better gold standard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27813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Identification of accessible bases by solvent accessible surface area from crystal structure leads to much better identification of DMS-modifiable bases.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F933-A0BB-2C41-A96C-04EB14214CA3}" type="slidenum">
              <a:rPr lang="en-US" smtClean="0"/>
              <a:t>62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1417638"/>
            <a:ext cx="5905500" cy="4457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467715"/>
            <a:ext cx="5404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Zubradt</a:t>
            </a:r>
            <a:r>
              <a:rPr lang="en-US" dirty="0" smtClean="0"/>
              <a:t> </a:t>
            </a:r>
            <a:r>
              <a:rPr lang="en-US" i="1" dirty="0" smtClean="0"/>
              <a:t>et al</a:t>
            </a:r>
            <a:r>
              <a:rPr lang="en-US" dirty="0" smtClean="0"/>
              <a:t> </a:t>
            </a:r>
            <a:r>
              <a:rPr lang="en-US" i="1" dirty="0" smtClean="0"/>
              <a:t>Nat Meth </a:t>
            </a:r>
            <a:r>
              <a:rPr lang="en-US" dirty="0" smtClean="0"/>
              <a:t>2016, </a:t>
            </a:r>
            <a:r>
              <a:rPr lang="en-US" dirty="0" err="1" smtClean="0"/>
              <a:t>Rouskin</a:t>
            </a:r>
            <a:r>
              <a:rPr lang="en-US" dirty="0" smtClean="0"/>
              <a:t> </a:t>
            </a:r>
            <a:r>
              <a:rPr lang="en-US" i="1" dirty="0" smtClean="0"/>
              <a:t>et al</a:t>
            </a:r>
            <a:r>
              <a:rPr lang="en-US" dirty="0" smtClean="0"/>
              <a:t>. </a:t>
            </a:r>
            <a:r>
              <a:rPr lang="en-US" i="1" dirty="0" smtClean="0"/>
              <a:t>Nature </a:t>
            </a:r>
            <a:r>
              <a:rPr lang="en-US" dirty="0" smtClean="0"/>
              <a:t>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04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4008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Statistical methods are needed to identify modified bases in chemical probing experiments for use in structure predictions</a:t>
            </a:r>
          </a:p>
          <a:p>
            <a:r>
              <a:rPr lang="en-US" dirty="0" smtClean="0"/>
              <a:t>Chemical probing data do not follow a Poisson distribution, as had been assumed by several previous reports</a:t>
            </a:r>
          </a:p>
          <a:p>
            <a:r>
              <a:rPr lang="en-US" dirty="0" smtClean="0"/>
              <a:t>Tentative: Negative-binomial based identification of modified bases is more sensitive than naïve analysis and the one recently published replicate-aware analysis method when not allowing any false-positives</a:t>
            </a:r>
          </a:p>
          <a:p>
            <a:r>
              <a:rPr lang="en-US" dirty="0" smtClean="0"/>
              <a:t>Tentative: Negative-binomial modeling is better than the empirical distribution used in BUM-HMM for short RNAs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F933-A0BB-2C41-A96C-04EB14214CA3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327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directions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Better gold standard</a:t>
            </a:r>
          </a:p>
          <a:p>
            <a:r>
              <a:rPr lang="en-US" dirty="0" smtClean="0"/>
              <a:t>Test more RNAs</a:t>
            </a:r>
            <a:endParaRPr lang="en-US" dirty="0"/>
          </a:p>
          <a:p>
            <a:r>
              <a:rPr lang="en-US" dirty="0" smtClean="0"/>
              <a:t>Test for differential modification</a:t>
            </a:r>
          </a:p>
          <a:p>
            <a:pPr lvl="1"/>
            <a:r>
              <a:rPr lang="en-US" dirty="0" smtClean="0"/>
              <a:t>What are the best available gold-standard data?</a:t>
            </a:r>
          </a:p>
          <a:p>
            <a:pPr lvl="1"/>
            <a:endParaRPr lang="en-US" dirty="0"/>
          </a:p>
          <a:p>
            <a:r>
              <a:rPr lang="en-US" dirty="0" smtClean="0"/>
              <a:t>Do negative binomial constraints improve structure prediction?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F933-A0BB-2C41-A96C-04EB14214CA3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727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RNA secondary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08953"/>
            <a:ext cx="8229600" cy="610734"/>
          </a:xfrm>
        </p:spPr>
        <p:txBody>
          <a:bodyPr/>
          <a:lstStyle/>
          <a:p>
            <a:r>
              <a:rPr lang="en-US" dirty="0" smtClean="0"/>
              <a:t>Maps of base pairing interactions of RNA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057" y="1511904"/>
            <a:ext cx="3477719" cy="42938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07428" y="2252209"/>
            <a:ext cx="1515347" cy="103769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268685" y="4303561"/>
            <a:ext cx="1515347" cy="103769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772226" y="4671257"/>
            <a:ext cx="1515347" cy="103769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966172" y="2575186"/>
            <a:ext cx="1515347" cy="103769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89356" y="4671257"/>
            <a:ext cx="2750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S. </a:t>
            </a:r>
            <a:r>
              <a:rPr lang="en-US" sz="2400" i="1" dirty="0" err="1" smtClean="0"/>
              <a:t>cerevisiae</a:t>
            </a:r>
            <a:r>
              <a:rPr lang="en-US" sz="2400" dirty="0" smtClean="0"/>
              <a:t> </a:t>
            </a:r>
            <a:r>
              <a:rPr lang="en-US" sz="2400" dirty="0" err="1" smtClean="0"/>
              <a:t>tRNA</a:t>
            </a:r>
            <a:r>
              <a:rPr lang="en-US" sz="2400" baseline="30000" dirty="0" err="1" smtClean="0"/>
              <a:t>Phe</a:t>
            </a:r>
            <a:endParaRPr lang="en-US" sz="2400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3045057" y="6577764"/>
            <a:ext cx="6228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https://</a:t>
            </a:r>
            <a:r>
              <a:rPr lang="en-US" sz="1200" dirty="0" err="1" smtClean="0"/>
              <a:t>en.wikipedia.org</a:t>
            </a:r>
            <a:r>
              <a:rPr lang="en-US" sz="1200" dirty="0" smtClean="0"/>
              <a:t>/wiki/</a:t>
            </a:r>
            <a:r>
              <a:rPr lang="en-US" sz="1200" dirty="0" err="1" smtClean="0"/>
              <a:t>Transfer_RNA</a:t>
            </a:r>
            <a:r>
              <a:rPr lang="en-US" sz="1200" dirty="0" smtClean="0"/>
              <a:t>; reviewed in Kevin Weeks </a:t>
            </a:r>
            <a:r>
              <a:rPr lang="en-US" sz="1200" i="1" dirty="0" err="1" smtClean="0"/>
              <a:t>Curr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Opin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Struct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Biol</a:t>
            </a:r>
            <a:r>
              <a:rPr lang="en-US" sz="1200" i="1" dirty="0" smtClean="0"/>
              <a:t> </a:t>
            </a:r>
            <a:r>
              <a:rPr lang="en-US" sz="1200" dirty="0" smtClean="0"/>
              <a:t>2010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75897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640" y="1454313"/>
            <a:ext cx="2007398" cy="394664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384186" y="1360050"/>
            <a:ext cx="2729104" cy="4089286"/>
            <a:chOff x="1242002" y="1329381"/>
            <a:chExt cx="2882474" cy="431909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b="7949"/>
            <a:stretch/>
          </p:blipFill>
          <p:spPr>
            <a:xfrm>
              <a:off x="1526240" y="1417638"/>
              <a:ext cx="2421092" cy="423083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556000" y="1417638"/>
              <a:ext cx="568476" cy="48131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242002" y="1329381"/>
              <a:ext cx="568476" cy="48131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Constraints can improve RNA secondary structure prediction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343" y="5883681"/>
            <a:ext cx="8229600" cy="1040190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Green</a:t>
            </a:r>
            <a:r>
              <a:rPr lang="en-US" sz="2000" dirty="0" smtClean="0"/>
              <a:t> and </a:t>
            </a:r>
            <a:r>
              <a:rPr lang="en-US" sz="2000" dirty="0" smtClean="0">
                <a:solidFill>
                  <a:schemeClr val="accent4"/>
                </a:solidFill>
              </a:rPr>
              <a:t>purple</a:t>
            </a:r>
            <a:r>
              <a:rPr lang="en-US" sz="2000" dirty="0" smtClean="0"/>
              <a:t> indicate mistakes in structure prediction</a:t>
            </a:r>
          </a:p>
          <a:p>
            <a:r>
              <a:rPr lang="en-US" sz="2000" dirty="0" smtClean="0"/>
              <a:t>Prior knowledge of which nucleotides are single- or double-stranded aids prediction.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023442" y="6605191"/>
            <a:ext cx="42052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Deigan</a:t>
            </a:r>
            <a:r>
              <a:rPr lang="en-US" sz="1200" dirty="0" smtClean="0"/>
              <a:t> </a:t>
            </a:r>
            <a:r>
              <a:rPr lang="en-US" sz="1200" i="1" dirty="0" smtClean="0"/>
              <a:t>et al</a:t>
            </a:r>
            <a:r>
              <a:rPr lang="en-US" sz="1200" dirty="0" smtClean="0"/>
              <a:t>. </a:t>
            </a:r>
            <a:r>
              <a:rPr lang="en-US" sz="1200" i="1" dirty="0" smtClean="0"/>
              <a:t>PNAS</a:t>
            </a:r>
            <a:r>
              <a:rPr lang="en-US" sz="1200" dirty="0" smtClean="0"/>
              <a:t> 2009; Kevin Weeks </a:t>
            </a:r>
            <a:r>
              <a:rPr lang="en-US" sz="1200" i="1" dirty="0" err="1" smtClean="0"/>
              <a:t>Curr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Opin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Struct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Biol</a:t>
            </a:r>
            <a:r>
              <a:rPr lang="en-US" sz="1200" i="1" dirty="0" smtClean="0"/>
              <a:t> </a:t>
            </a:r>
            <a:r>
              <a:rPr lang="en-US" sz="1200" dirty="0" smtClean="0"/>
              <a:t>2010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84667" y="2056190"/>
            <a:ext cx="1838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E. coli </a:t>
            </a:r>
            <a:r>
              <a:rPr lang="en-US" sz="2000" dirty="0" smtClean="0"/>
              <a:t>16S </a:t>
            </a:r>
            <a:r>
              <a:rPr lang="en-US" sz="2000" dirty="0" err="1" smtClean="0"/>
              <a:t>rRNA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615927" y="5352574"/>
            <a:ext cx="18693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naïve prediction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5240212" y="5352574"/>
            <a:ext cx="25423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constrained prediction</a:t>
            </a:r>
            <a:endParaRPr lang="en-US" sz="20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F933-A0BB-2C41-A96C-04EB14214CA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685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Chemical probing of RNA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74628" y="1065672"/>
            <a:ext cx="8229600" cy="4525963"/>
          </a:xfrm>
        </p:spPr>
        <p:txBody>
          <a:bodyPr/>
          <a:lstStyle/>
          <a:p>
            <a:r>
              <a:rPr lang="en-US" dirty="0" smtClean="0"/>
              <a:t>Chemically modify RNA</a:t>
            </a:r>
          </a:p>
          <a:p>
            <a:pPr lvl="1"/>
            <a:r>
              <a:rPr lang="en-US" dirty="0" smtClean="0"/>
              <a:t>Usually unstructured nucleotides are modifiable</a:t>
            </a:r>
          </a:p>
          <a:p>
            <a:r>
              <a:rPr lang="en-US" dirty="0" smtClean="0"/>
              <a:t>Read out with reverse transcriptase</a:t>
            </a:r>
          </a:p>
          <a:p>
            <a:endParaRPr lang="en-US" dirty="0"/>
          </a:p>
          <a:p>
            <a:r>
              <a:rPr lang="en-US" dirty="0" smtClean="0"/>
              <a:t>Stops &amp; Mutations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244" y="1786970"/>
            <a:ext cx="5981700" cy="158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0129"/>
            <a:ext cx="1658342" cy="1453828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124581" y="1311279"/>
            <a:ext cx="2970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Chemically modify RNA</a:t>
            </a:r>
          </a:p>
          <a:p>
            <a:pPr algn="ctr"/>
            <a:r>
              <a:rPr lang="en-US" dirty="0" smtClean="0"/>
              <a:t>(mainly unstructured regions)</a:t>
            </a:r>
            <a:endParaRPr lang="en-US" dirty="0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/>
          <a:srcRect l="40056"/>
          <a:stretch/>
        </p:blipFill>
        <p:spPr>
          <a:xfrm>
            <a:off x="484234" y="3936966"/>
            <a:ext cx="2950016" cy="224533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34444" y="3157290"/>
            <a:ext cx="395002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SHAPE</a:t>
            </a:r>
          </a:p>
          <a:p>
            <a:pPr algn="ctr"/>
            <a:r>
              <a:rPr lang="en-US" sz="1400" dirty="0" smtClean="0"/>
              <a:t>(Selective 2’-hydroxyl acylation &amp; primer extension)</a:t>
            </a:r>
            <a:endParaRPr lang="en-US" sz="1400" dirty="0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6"/>
          <a:srcRect l="1813" b="6466"/>
          <a:stretch/>
        </p:blipFill>
        <p:spPr>
          <a:xfrm>
            <a:off x="4363941" y="4235387"/>
            <a:ext cx="4576370" cy="1916499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5082859" y="3326129"/>
            <a:ext cx="3109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Dimethyl Sulfate (DMS)</a:t>
            </a:r>
            <a:endParaRPr lang="en-US" sz="2400" dirty="0"/>
          </a:p>
        </p:txBody>
      </p:sp>
      <p:sp>
        <p:nvSpPr>
          <p:cNvPr id="51" name="Rectangle 50"/>
          <p:cNvSpPr/>
          <p:nvPr/>
        </p:nvSpPr>
        <p:spPr>
          <a:xfrm>
            <a:off x="3889920" y="4082106"/>
            <a:ext cx="1530851" cy="419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1934" y="3923083"/>
            <a:ext cx="1441949" cy="530014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8037708" y="6151886"/>
            <a:ext cx="34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</a:t>
            </a:r>
            <a:endParaRPr lang="en-US" sz="2400" dirty="0"/>
          </a:p>
        </p:txBody>
      </p:sp>
      <p:sp>
        <p:nvSpPr>
          <p:cNvPr id="54" name="Rectangle 53"/>
          <p:cNvSpPr/>
          <p:nvPr/>
        </p:nvSpPr>
        <p:spPr>
          <a:xfrm>
            <a:off x="3800566" y="4706567"/>
            <a:ext cx="1530851" cy="419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5331417" y="6151886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0" y="6551974"/>
            <a:ext cx="86998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Reviewed in Kubota </a:t>
            </a:r>
            <a:r>
              <a:rPr lang="en-US" sz="1100" i="1" dirty="0" smtClean="0"/>
              <a:t>et al</a:t>
            </a:r>
            <a:r>
              <a:rPr lang="en-US" sz="1100" dirty="0" smtClean="0"/>
              <a:t> </a:t>
            </a:r>
            <a:r>
              <a:rPr lang="en-US" sz="1100" i="1" dirty="0" smtClean="0"/>
              <a:t>Nat </a:t>
            </a:r>
            <a:r>
              <a:rPr lang="en-US" sz="1100" i="1" dirty="0" err="1" smtClean="0"/>
              <a:t>Chem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Biol</a:t>
            </a:r>
            <a:r>
              <a:rPr lang="en-US" sz="1100" i="1" dirty="0" smtClean="0"/>
              <a:t> </a:t>
            </a:r>
            <a:r>
              <a:rPr lang="en-US" sz="1100" dirty="0" smtClean="0"/>
              <a:t>2016; </a:t>
            </a:r>
            <a:r>
              <a:rPr lang="en-US" sz="1100" dirty="0" smtClean="0">
                <a:hlinkClick r:id="rId8"/>
              </a:rPr>
              <a:t>https://en.wikipedia.org/wiki/Nucleic_acid_structure_determination</a:t>
            </a:r>
            <a:r>
              <a:rPr lang="en-US" sz="1100" dirty="0" smtClean="0"/>
              <a:t>, </a:t>
            </a:r>
            <a:r>
              <a:rPr lang="en-US" sz="1100" dirty="0" err="1" smtClean="0"/>
              <a:t>Tijerna</a:t>
            </a:r>
            <a:r>
              <a:rPr lang="en-US" sz="1100" dirty="0" smtClean="0"/>
              <a:t> </a:t>
            </a:r>
            <a:r>
              <a:rPr lang="en-US" sz="1100" i="1" dirty="0" smtClean="0"/>
              <a:t>et al</a:t>
            </a:r>
            <a:r>
              <a:rPr lang="en-US" sz="1100" dirty="0" smtClean="0"/>
              <a:t>. </a:t>
            </a:r>
            <a:r>
              <a:rPr lang="en-US" sz="1100" i="1" dirty="0" smtClean="0"/>
              <a:t>Nat Protocols </a:t>
            </a:r>
            <a:r>
              <a:rPr lang="en-US" sz="1100" dirty="0" smtClean="0"/>
              <a:t>2007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739181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37097</TotalTime>
  <Words>3016</Words>
  <Application>Microsoft Macintosh PowerPoint</Application>
  <PresentationFormat>On-screen Show (4:3)</PresentationFormat>
  <Paragraphs>594</Paragraphs>
  <Slides>64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64</vt:i4>
      </vt:variant>
    </vt:vector>
  </HeadingPairs>
  <TitlesOfParts>
    <vt:vector size="67" baseType="lpstr">
      <vt:lpstr>Office Theme</vt:lpstr>
      <vt:lpstr>Equation</vt:lpstr>
      <vt:lpstr>Microsoft Word Document</vt:lpstr>
      <vt:lpstr>5th Year Fall Committee Meeting</vt:lpstr>
      <vt:lpstr>Two Projects</vt:lpstr>
      <vt:lpstr>Two Projects</vt:lpstr>
      <vt:lpstr>Outline</vt:lpstr>
      <vt:lpstr>Molecular structure aids mechanistic understanding</vt:lpstr>
      <vt:lpstr>long noncoding RNAs</vt:lpstr>
      <vt:lpstr>RNA secondary structure</vt:lpstr>
      <vt:lpstr>Constraints can improve RNA secondary structure prediction</vt:lpstr>
      <vt:lpstr>Chemical probing of RNA</vt:lpstr>
      <vt:lpstr>Chemical probing of RNA</vt:lpstr>
      <vt:lpstr>Outline</vt:lpstr>
      <vt:lpstr>Basic analysis of chemical probing data</vt:lpstr>
      <vt:lpstr>How do we statistically identify modified nucleotides?</vt:lpstr>
      <vt:lpstr>Why have people been using Poisson statistics?</vt:lpstr>
      <vt:lpstr>PowerPoint Presentation</vt:lpstr>
      <vt:lpstr>Method outline</vt:lpstr>
      <vt:lpstr>Beta-Uniform Mixture HMM  (BUM-HMM)</vt:lpstr>
      <vt:lpstr>BUM-HMM Results</vt:lpstr>
      <vt:lpstr>Outline</vt:lpstr>
      <vt:lpstr>Chemical probing data, like RNA-Seq, do not fit Poisson distribution</vt:lpstr>
      <vt:lpstr>Chemical probing data, like RNA-Seq, do not fit Poisson distribution</vt:lpstr>
      <vt:lpstr>Pseudocounts for Poisson-family distributions</vt:lpstr>
      <vt:lpstr>Pseudocounts for Poisson-family distributions</vt:lpstr>
      <vt:lpstr>Negative-Binomial Distribution</vt:lpstr>
      <vt:lpstr>DESeq2 procedure</vt:lpstr>
      <vt:lpstr>Fitting negative-binomial dispersion</vt:lpstr>
      <vt:lpstr>NB-based p-values vs. emprical p-values</vt:lpstr>
      <vt:lpstr>Performance for yeast 18s secondary structure</vt:lpstr>
      <vt:lpstr>Performance for yeast 18s secondary structure</vt:lpstr>
      <vt:lpstr>Performance for yeast 18s secondary structure</vt:lpstr>
      <vt:lpstr>A sample false positive</vt:lpstr>
      <vt:lpstr>Xist RNA</vt:lpstr>
      <vt:lpstr>Individual primer cocktails</vt:lpstr>
      <vt:lpstr>Sample region of Xist </vt:lpstr>
      <vt:lpstr>Combined Xist primer cocktails</vt:lpstr>
      <vt:lpstr>Human 18s rRNA</vt:lpstr>
      <vt:lpstr>What happens with shorter RNAs?</vt:lpstr>
      <vt:lpstr>What happens with shorter RNAs?</vt:lpstr>
      <vt:lpstr>Naïve calculation (∆Pstop) stays the same</vt:lpstr>
      <vt:lpstr>Mouse 7SK A&amp;C performance</vt:lpstr>
      <vt:lpstr>U2 A&amp;C performance</vt:lpstr>
      <vt:lpstr>Conclusions</vt:lpstr>
      <vt:lpstr>Future directions</vt:lpstr>
      <vt:lpstr>Future directions</vt:lpstr>
      <vt:lpstr>Future directions</vt:lpstr>
      <vt:lpstr>Future directions</vt:lpstr>
      <vt:lpstr>Building a sequence-predictive model of RNA polyadenylation from library experiments </vt:lpstr>
      <vt:lpstr>Background thoughts</vt:lpstr>
      <vt:lpstr>Model can also predict effects of disease-causing splicing variants</vt:lpstr>
      <vt:lpstr>RNA processing</vt:lpstr>
      <vt:lpstr>Polyadenylation and disease</vt:lpstr>
      <vt:lpstr>Local sequences regulate RNA polyadenylation</vt:lpstr>
      <vt:lpstr>Construct design</vt:lpstr>
      <vt:lpstr>C14orf2 3’UTR</vt:lpstr>
      <vt:lpstr>Next steps</vt:lpstr>
      <vt:lpstr>3’ RACE</vt:lpstr>
      <vt:lpstr>3’ RACE</vt:lpstr>
      <vt:lpstr>New construct</vt:lpstr>
      <vt:lpstr>ROC curves</vt:lpstr>
      <vt:lpstr>PR curves</vt:lpstr>
      <vt:lpstr># of perfectly called A/C’s</vt:lpstr>
      <vt:lpstr>Need better gold standard</vt:lpstr>
      <vt:lpstr>Conclusions</vt:lpstr>
      <vt:lpstr>Future directions</vt:lpstr>
    </vt:vector>
  </TitlesOfParts>
  <Company>Yale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Rutenberg Schoenberg</dc:creator>
  <cp:lastModifiedBy>Michael Rutenberg Schoenberg</cp:lastModifiedBy>
  <cp:revision>49</cp:revision>
  <dcterms:created xsi:type="dcterms:W3CDTF">2016-10-26T19:53:00Z</dcterms:created>
  <dcterms:modified xsi:type="dcterms:W3CDTF">2016-12-05T16:09:55Z</dcterms:modified>
</cp:coreProperties>
</file>