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93" r:id="rId2"/>
    <p:sldId id="297" r:id="rId3"/>
    <p:sldId id="304" r:id="rId4"/>
    <p:sldId id="310" r:id="rId5"/>
    <p:sldId id="309" r:id="rId6"/>
    <p:sldId id="305" r:id="rId7"/>
    <p:sldId id="312" r:id="rId8"/>
    <p:sldId id="303" r:id="rId9"/>
    <p:sldId id="320" r:id="rId10"/>
    <p:sldId id="317" r:id="rId11"/>
    <p:sldId id="319" r:id="rId12"/>
    <p:sldId id="31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68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AA5853-89DF-2840-804C-234E318F4B99}" type="datetimeFigureOut">
              <a:rPr lang="en-US" smtClean="0"/>
              <a:t>12/1/16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E3DF16-B891-F742-A8F1-EBFA39AEF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7106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700BEB-6DD8-D34B-9C14-62A7A70C4031}" type="datetimeFigureOut">
              <a:rPr lang="en-US" smtClean="0"/>
              <a:t>12/1/16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F05C8F-91BD-E54E-8797-6ECFE2E09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4628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123F1-F2D2-024C-9E52-6B781DC2D22C}" type="datetime1">
              <a:rPr lang="en-US" smtClean="0"/>
              <a:t>12/1/16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ECAE-8374-854B-BA9B-F0457A1FD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636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65AF9-202F-644D-8FED-55C44D7E839B}" type="datetime1">
              <a:rPr lang="en-US" smtClean="0"/>
              <a:t>12/1/16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ECAE-8374-854B-BA9B-F0457A1FD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611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0734E-9ADF-DF4E-BE75-D0FD1750DADB}" type="datetime1">
              <a:rPr lang="en-US" smtClean="0"/>
              <a:t>12/1/16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ECAE-8374-854B-BA9B-F0457A1FD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590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6B398-7B9A-C548-8D14-14408794E318}" type="datetime1">
              <a:rPr lang="en-US" smtClean="0"/>
              <a:t>12/1/16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ECAE-8374-854B-BA9B-F0457A1FD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468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62E99-05F6-0C4C-86D8-FD8235273EC1}" type="datetime1">
              <a:rPr lang="en-US" smtClean="0"/>
              <a:t>12/1/16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ECAE-8374-854B-BA9B-F0457A1FD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477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1EFC5-5F8E-6649-83A4-E71048048364}" type="datetime1">
              <a:rPr lang="en-US" smtClean="0"/>
              <a:t>12/1/16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ECAE-8374-854B-BA9B-F0457A1FD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08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FEDD0-81ED-A34E-B501-3F4E395F9B76}" type="datetime1">
              <a:rPr lang="en-US" smtClean="0"/>
              <a:t>12/1/16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ECAE-8374-854B-BA9B-F0457A1FD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024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2254E-1CA5-6147-8CD5-7EA39989128F}" type="datetime1">
              <a:rPr lang="en-US" smtClean="0"/>
              <a:t>12/1/16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ECAE-8374-854B-BA9B-F0457A1FD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673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92A01-C24F-4548-A616-B41F9133F2C3}" type="datetime1">
              <a:rPr lang="en-US" smtClean="0"/>
              <a:t>12/1/16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ECAE-8374-854B-BA9B-F0457A1FD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058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2DF-737E-6049-9486-3693E1B25699}" type="datetime1">
              <a:rPr lang="en-US" smtClean="0"/>
              <a:t>12/1/16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ECAE-8374-854B-BA9B-F0457A1FD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728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FBF3-57A6-5042-ACFC-4C8594AAABCA}" type="datetime1">
              <a:rPr lang="en-US" smtClean="0"/>
              <a:t>12/1/16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ECAE-8374-854B-BA9B-F0457A1FD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408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67621-9FFA-CD46-BB81-4E283E89DA4D}" type="datetime1">
              <a:rPr lang="en-US" smtClean="0"/>
              <a:t>12/1/16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6ECAE-8374-854B-BA9B-F0457A1FD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431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Peak calling using different controls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Jinrui</a:t>
            </a:r>
            <a:r>
              <a:rPr lang="en-US" dirty="0" smtClean="0"/>
              <a:t> Xu</a:t>
            </a:r>
          </a:p>
          <a:p>
            <a:r>
              <a:rPr lang="en-US" dirty="0" smtClean="0"/>
              <a:t>12/01/</a:t>
            </a:r>
            <a:r>
              <a:rPr lang="en-US" dirty="0" smtClean="0"/>
              <a:t>2016</a:t>
            </a:r>
          </a:p>
          <a:p>
            <a:r>
              <a:rPr lang="en-US" dirty="0" smtClean="0"/>
              <a:t>P2 tech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216025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3975"/>
            <a:ext cx="8229600" cy="4525963"/>
          </a:xfrm>
        </p:spPr>
        <p:txBody>
          <a:bodyPr/>
          <a:lstStyle/>
          <a:p>
            <a:r>
              <a:rPr lang="en-US" dirty="0" smtClean="0"/>
              <a:t>a/a’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ECAE-8374-854B-BA9B-F0457A1FDAC7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1480" y="1240286"/>
            <a:ext cx="6299200" cy="424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3056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3975"/>
            <a:ext cx="8229600" cy="4525963"/>
          </a:xfrm>
        </p:spPr>
        <p:txBody>
          <a:bodyPr/>
          <a:lstStyle/>
          <a:p>
            <a:r>
              <a:rPr lang="en-US" dirty="0" smtClean="0"/>
              <a:t>Fisher (FDR=0.01)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ECAE-8374-854B-BA9B-F0457A1FDAC7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1480" y="1240286"/>
            <a:ext cx="6299200" cy="42418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0390" y="1245915"/>
            <a:ext cx="624840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0842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3975"/>
            <a:ext cx="8229600" cy="4525963"/>
          </a:xfrm>
        </p:spPr>
        <p:txBody>
          <a:bodyPr/>
          <a:lstStyle/>
          <a:p>
            <a:r>
              <a:rPr lang="en-US" dirty="0" smtClean="0"/>
              <a:t>Bayes (FDR=0.05)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ECAE-8374-854B-BA9B-F0457A1FDAC7}" type="slidenum">
              <a:rPr lang="en-US" smtClean="0"/>
              <a:t>12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1480" y="1240286"/>
            <a:ext cx="6299200" cy="4241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6880" y="1209805"/>
            <a:ext cx="6235700" cy="430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24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modERN</a:t>
            </a:r>
            <a:r>
              <a:rPr lang="en-US" dirty="0" smtClean="0"/>
              <a:t> </a:t>
            </a:r>
            <a:r>
              <a:rPr lang="en-US" dirty="0" err="1" smtClean="0"/>
              <a:t>ChIP-Seq</a:t>
            </a:r>
            <a:r>
              <a:rPr lang="en-US" dirty="0" smtClean="0"/>
              <a:t>: TF is fused with a GFP</a:t>
            </a:r>
          </a:p>
          <a:p>
            <a:pPr lvl="1"/>
            <a:r>
              <a:rPr lang="en-US" dirty="0"/>
              <a:t>a: </a:t>
            </a:r>
            <a:r>
              <a:rPr lang="en-US" dirty="0" smtClean="0"/>
              <a:t>reads </a:t>
            </a:r>
            <a:r>
              <a:rPr lang="en-US" dirty="0" smtClean="0"/>
              <a:t>from</a:t>
            </a:r>
            <a:r>
              <a:rPr lang="en-US" dirty="0" smtClean="0"/>
              <a:t> </a:t>
            </a:r>
            <a:r>
              <a:rPr lang="en-US" dirty="0" smtClean="0"/>
              <a:t>IP </a:t>
            </a:r>
            <a:r>
              <a:rPr lang="en-US" dirty="0"/>
              <a:t>(GFP-Antibody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a’: </a:t>
            </a:r>
            <a:r>
              <a:rPr lang="en-US" dirty="0" smtClean="0"/>
              <a:t>reads </a:t>
            </a:r>
            <a:r>
              <a:rPr lang="en-US" dirty="0" smtClean="0"/>
              <a:t>from</a:t>
            </a:r>
            <a:r>
              <a:rPr lang="en-US" dirty="0" smtClean="0"/>
              <a:t> </a:t>
            </a:r>
            <a:r>
              <a:rPr lang="en-US" dirty="0" smtClean="0"/>
              <a:t>DNA input</a:t>
            </a:r>
          </a:p>
          <a:p>
            <a:r>
              <a:rPr lang="en-US" dirty="0" smtClean="0"/>
              <a:t>Control experiments </a:t>
            </a:r>
          </a:p>
          <a:p>
            <a:pPr lvl="1"/>
            <a:r>
              <a:rPr lang="en-US" dirty="0" smtClean="0"/>
              <a:t>Experiment 1: </a:t>
            </a:r>
            <a:r>
              <a:rPr lang="en-US" dirty="0" err="1" smtClean="0"/>
              <a:t>wt</a:t>
            </a:r>
            <a:r>
              <a:rPr lang="en-US" dirty="0" smtClean="0"/>
              <a:t>-fly (no GFP)</a:t>
            </a:r>
          </a:p>
          <a:p>
            <a:pPr lvl="2"/>
            <a:r>
              <a:rPr lang="en-US" dirty="0"/>
              <a:t>b’’: reads from IP (GFP-Antibody) </a:t>
            </a:r>
          </a:p>
          <a:p>
            <a:pPr lvl="2"/>
            <a:r>
              <a:rPr lang="en-US" dirty="0" smtClean="0"/>
              <a:t>b</a:t>
            </a:r>
            <a:r>
              <a:rPr lang="en-US" dirty="0"/>
              <a:t>’: reads </a:t>
            </a:r>
            <a:r>
              <a:rPr lang="en-US" dirty="0" smtClean="0"/>
              <a:t>from</a:t>
            </a:r>
            <a:r>
              <a:rPr lang="en-US" dirty="0" smtClean="0"/>
              <a:t> </a:t>
            </a:r>
            <a:r>
              <a:rPr lang="en-US" dirty="0"/>
              <a:t>DNA input</a:t>
            </a:r>
          </a:p>
          <a:p>
            <a:pPr lvl="1"/>
            <a:r>
              <a:rPr lang="en-US" dirty="0" smtClean="0"/>
              <a:t>Experiment </a:t>
            </a:r>
            <a:r>
              <a:rPr lang="en-US" dirty="0" smtClean="0"/>
              <a:t>2: </a:t>
            </a:r>
            <a:r>
              <a:rPr lang="en-US" dirty="0" err="1" smtClean="0"/>
              <a:t>mt</a:t>
            </a:r>
            <a:r>
              <a:rPr lang="en-US" dirty="0" smtClean="0"/>
              <a:t>-fly with </a:t>
            </a:r>
            <a:r>
              <a:rPr lang="en-US" dirty="0" err="1" smtClean="0"/>
              <a:t>nls</a:t>
            </a:r>
            <a:r>
              <a:rPr lang="en-US" dirty="0" smtClean="0"/>
              <a:t>-GFP expressed</a:t>
            </a:r>
          </a:p>
          <a:p>
            <a:pPr lvl="2"/>
            <a:r>
              <a:rPr lang="en-US" dirty="0"/>
              <a:t>c’’: reads </a:t>
            </a:r>
            <a:r>
              <a:rPr lang="en-US" dirty="0" smtClean="0"/>
              <a:t>from </a:t>
            </a:r>
            <a:r>
              <a:rPr lang="en-US" dirty="0"/>
              <a:t>IP (GFP-Antibody) </a:t>
            </a:r>
          </a:p>
          <a:p>
            <a:pPr lvl="2"/>
            <a:r>
              <a:rPr lang="en-US" dirty="0" smtClean="0"/>
              <a:t>c</a:t>
            </a:r>
            <a:r>
              <a:rPr lang="en-US" dirty="0" smtClean="0"/>
              <a:t>’: reads </a:t>
            </a:r>
            <a:r>
              <a:rPr lang="en-US" dirty="0" smtClean="0"/>
              <a:t>from</a:t>
            </a:r>
            <a:r>
              <a:rPr lang="en-US" dirty="0" smtClean="0"/>
              <a:t> </a:t>
            </a:r>
            <a:r>
              <a:rPr lang="en-US" dirty="0" smtClean="0"/>
              <a:t>DNA </a:t>
            </a:r>
            <a:r>
              <a:rPr lang="en-US" dirty="0" smtClean="0"/>
              <a:t>input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ECAE-8374-854B-BA9B-F0457A1FDAC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627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 SPP to detect peaks from a</a:t>
            </a:r>
            <a:r>
              <a:rPr lang="en-US" dirty="0" smtClean="0"/>
              <a:t>/a’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Use b’’ and b’ information to refine the SPP peaks</a:t>
            </a:r>
          </a:p>
          <a:p>
            <a:endParaRPr lang="en-US" dirty="0" smtClean="0"/>
          </a:p>
          <a:p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ECAE-8374-854B-BA9B-F0457A1FDAC7}" type="slidenum">
              <a:rPr lang="en-US" smtClean="0"/>
              <a:t>3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 steps of the new method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272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</a:t>
            </a:r>
            <a:r>
              <a:rPr lang="en-US" dirty="0" smtClean="0"/>
              <a:t>eak </a:t>
            </a:r>
            <a:r>
              <a:rPr lang="en-US" dirty="0" smtClean="0"/>
              <a:t>refinement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Step1: normalizing sequencing depth, so that a</a:t>
            </a:r>
            <a:r>
              <a:rPr lang="en-US" dirty="0" smtClean="0"/>
              <a:t> and </a:t>
            </a:r>
            <a:r>
              <a:rPr lang="en-US" dirty="0" smtClean="0"/>
              <a:t>a</a:t>
            </a:r>
            <a:r>
              <a:rPr lang="en-US" dirty="0" smtClean="0"/>
              <a:t>’, b’’ and b’ </a:t>
            </a:r>
            <a:r>
              <a:rPr lang="en-US" dirty="0" smtClean="0"/>
              <a:t>comparable, respectively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Take a and a’ as an example,</a:t>
            </a:r>
            <a:endParaRPr lang="en-US" dirty="0" smtClean="0"/>
          </a:p>
          <a:p>
            <a:pPr lvl="1"/>
            <a:r>
              <a:rPr lang="en-US" dirty="0"/>
              <a:t>R</a:t>
            </a:r>
            <a:r>
              <a:rPr lang="en-US" dirty="0" smtClean="0"/>
              <a:t>emove </a:t>
            </a:r>
            <a:r>
              <a:rPr lang="en-US" dirty="0" smtClean="0"/>
              <a:t>the reads </a:t>
            </a:r>
            <a:r>
              <a:rPr lang="en-US" dirty="0" smtClean="0"/>
              <a:t>at SPP peak regions </a:t>
            </a:r>
            <a:r>
              <a:rPr lang="en-US" dirty="0" smtClean="0"/>
              <a:t>from</a:t>
            </a:r>
            <a:r>
              <a:rPr lang="en-US" dirty="0" smtClean="0"/>
              <a:t> a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 smtClean="0"/>
              <a:t>a’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Remained reads of a divided by that of a’ is the scaling factor for a and a’,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a</a:t>
            </a:r>
            <a:r>
              <a:rPr lang="en-US" baseline="-25000" dirty="0" smtClean="0"/>
              <a:t>/a’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ECAE-8374-854B-BA9B-F0457A1FDAC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256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For each peak, count the number of reads (e.g. </a:t>
            </a:r>
            <a:r>
              <a:rPr lang="en-US" dirty="0" err="1" smtClean="0"/>
              <a:t>n.a</a:t>
            </a:r>
            <a:r>
              <a:rPr lang="en-US" dirty="0" smtClean="0"/>
              <a:t>, </a:t>
            </a:r>
            <a:r>
              <a:rPr lang="en-US" dirty="0" err="1" smtClean="0"/>
              <a:t>n.a</a:t>
            </a:r>
            <a:r>
              <a:rPr lang="en-US" dirty="0" smtClean="0"/>
              <a:t>’) </a:t>
            </a:r>
            <a:r>
              <a:rPr lang="en-US" dirty="0" smtClean="0"/>
              <a:t>at the </a:t>
            </a:r>
            <a:r>
              <a:rPr lang="en-US" dirty="0" smtClean="0"/>
              <a:t>peak region </a:t>
            </a:r>
            <a:r>
              <a:rPr lang="en-US" dirty="0" smtClean="0"/>
              <a:t>in </a:t>
            </a:r>
            <a:r>
              <a:rPr lang="en-US" dirty="0" smtClean="0"/>
              <a:t>a and in a’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Down normalize between </a:t>
            </a:r>
            <a:r>
              <a:rPr lang="en-US" dirty="0" err="1" smtClean="0"/>
              <a:t>n.a</a:t>
            </a:r>
            <a:r>
              <a:rPr lang="en-US" dirty="0" smtClean="0"/>
              <a:t> and </a:t>
            </a:r>
            <a:r>
              <a:rPr lang="en-US" dirty="0" err="1" smtClean="0"/>
              <a:t>n.a</a:t>
            </a:r>
            <a:r>
              <a:rPr lang="en-US" dirty="0" smtClean="0"/>
              <a:t>’ using the scaling factor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a</a:t>
            </a:r>
            <a:r>
              <a:rPr lang="en-US" baseline="-25000" dirty="0" smtClean="0"/>
              <a:t>/a’</a:t>
            </a:r>
          </a:p>
          <a:p>
            <a:pPr marL="914400" lvl="2" indent="0">
              <a:buNone/>
            </a:pPr>
            <a:r>
              <a:rPr lang="en-US" dirty="0"/>
              <a:t>i.e. if </a:t>
            </a:r>
            <a:r>
              <a:rPr lang="en-US" dirty="0" err="1"/>
              <a:t>f</a:t>
            </a:r>
            <a:r>
              <a:rPr lang="en-US" baseline="-25000" dirty="0" err="1"/>
              <a:t>a</a:t>
            </a:r>
            <a:r>
              <a:rPr lang="en-US" baseline="-25000" dirty="0"/>
              <a:t>/a’ </a:t>
            </a:r>
            <a:r>
              <a:rPr lang="en-US" dirty="0"/>
              <a:t>&lt; 1, then </a:t>
            </a:r>
            <a:r>
              <a:rPr lang="en-US" dirty="0" err="1" smtClean="0"/>
              <a:t>n.a</a:t>
            </a:r>
            <a:r>
              <a:rPr lang="en-US" dirty="0" smtClean="0"/>
              <a:t>’*</a:t>
            </a:r>
            <a:r>
              <a:rPr lang="en-US" dirty="0" err="1"/>
              <a:t>f</a:t>
            </a:r>
            <a:r>
              <a:rPr lang="en-US" baseline="-25000" dirty="0" err="1"/>
              <a:t>a</a:t>
            </a:r>
            <a:r>
              <a:rPr lang="en-US" baseline="-25000" dirty="0"/>
              <a:t>/a’</a:t>
            </a:r>
          </a:p>
          <a:p>
            <a:pPr lvl="1"/>
            <a:endParaRPr lang="en-US" dirty="0" smtClean="0"/>
          </a:p>
          <a:p>
            <a:pPr lvl="1"/>
            <a:r>
              <a:rPr lang="en-US" dirty="0"/>
              <a:t>Down normalize between </a:t>
            </a:r>
            <a:r>
              <a:rPr lang="en-US" dirty="0" err="1" smtClean="0"/>
              <a:t>n.b</a:t>
            </a:r>
            <a:r>
              <a:rPr lang="en-US" dirty="0" smtClean="0"/>
              <a:t>’’ </a:t>
            </a:r>
            <a:r>
              <a:rPr lang="en-US" dirty="0"/>
              <a:t>and </a:t>
            </a:r>
            <a:r>
              <a:rPr lang="en-US" dirty="0" err="1" smtClean="0"/>
              <a:t>n.b</a:t>
            </a:r>
            <a:r>
              <a:rPr lang="en-US" dirty="0" smtClean="0"/>
              <a:t>’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ECAE-8374-854B-BA9B-F0457A1FDAC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06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Step2, significance of the peak  </a:t>
            </a:r>
          </a:p>
          <a:p>
            <a:pPr lvl="1"/>
            <a:r>
              <a:rPr lang="en-US" dirty="0" smtClean="0"/>
              <a:t>Build the contingency </a:t>
            </a:r>
            <a:r>
              <a:rPr lang="en-US" dirty="0" smtClean="0"/>
              <a:t>table of </a:t>
            </a:r>
            <a:r>
              <a:rPr lang="en-US" dirty="0"/>
              <a:t>a</a:t>
            </a:r>
            <a:r>
              <a:rPr lang="en-US" dirty="0" smtClean="0"/>
              <a:t> peak with normalized read counts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n.a</a:t>
            </a:r>
            <a:r>
              <a:rPr lang="en-US" dirty="0" smtClean="0"/>
              <a:t>      </a:t>
            </a:r>
            <a:r>
              <a:rPr lang="en-US" dirty="0" err="1"/>
              <a:t>vs</a:t>
            </a:r>
            <a:r>
              <a:rPr lang="en-US" dirty="0"/>
              <a:t>     </a:t>
            </a:r>
            <a:r>
              <a:rPr lang="en-US" dirty="0" err="1"/>
              <a:t>n.a</a:t>
            </a:r>
            <a:r>
              <a:rPr lang="en-US" dirty="0"/>
              <a:t>’</a:t>
            </a:r>
          </a:p>
          <a:p>
            <a:pPr marL="457200" lvl="1" indent="0">
              <a:buNone/>
            </a:pPr>
            <a:r>
              <a:rPr lang="en-US" dirty="0"/>
              <a:t>    </a:t>
            </a:r>
            <a:r>
              <a:rPr lang="en-US" dirty="0" smtClean="0"/>
              <a:t> </a:t>
            </a:r>
            <a:r>
              <a:rPr lang="en-US" dirty="0" err="1" smtClean="0"/>
              <a:t>n.b</a:t>
            </a:r>
            <a:r>
              <a:rPr lang="en-US" dirty="0"/>
              <a:t>’’    </a:t>
            </a:r>
            <a:r>
              <a:rPr lang="en-US" dirty="0" err="1"/>
              <a:t>vs</a:t>
            </a:r>
            <a:r>
              <a:rPr lang="en-US" dirty="0"/>
              <a:t>     </a:t>
            </a:r>
            <a:r>
              <a:rPr lang="en-US" dirty="0" err="1"/>
              <a:t>n.b</a:t>
            </a:r>
            <a:r>
              <a:rPr lang="en-US" dirty="0" smtClean="0"/>
              <a:t>’   (normalized read counts)</a:t>
            </a:r>
            <a:endParaRPr lang="en-US" dirty="0" smtClean="0"/>
          </a:p>
          <a:p>
            <a:pPr lvl="1"/>
            <a:r>
              <a:rPr lang="en-US" dirty="0" smtClean="0"/>
              <a:t>Use fisher exact test to calculate the p-value of the table</a:t>
            </a:r>
          </a:p>
          <a:p>
            <a:pPr lvl="1"/>
            <a:r>
              <a:rPr lang="en-US" dirty="0" smtClean="0"/>
              <a:t>Calculate p-values for all SPP peaks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qvalue</a:t>
            </a:r>
            <a:r>
              <a:rPr lang="en-US" dirty="0" smtClean="0"/>
              <a:t> to get peaks with FDR = 0.01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ECAE-8374-854B-BA9B-F0457A1FDAC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25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Down normalization reduces statistical power significantly</a:t>
            </a:r>
          </a:p>
          <a:p>
            <a:endParaRPr lang="en-US" dirty="0"/>
          </a:p>
          <a:p>
            <a:r>
              <a:rPr lang="en-US" dirty="0" smtClean="0"/>
              <a:t>Bayesian method to avoid losing </a:t>
            </a:r>
            <a:r>
              <a:rPr lang="en-US" dirty="0" smtClean="0"/>
              <a:t>power</a:t>
            </a:r>
          </a:p>
          <a:p>
            <a:pPr lvl="1"/>
            <a:r>
              <a:rPr lang="en-US" dirty="0" smtClean="0"/>
              <a:t>Bayesian version of the fisher </a:t>
            </a:r>
            <a:r>
              <a:rPr lang="en-US" smtClean="0"/>
              <a:t>exact test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ECAE-8374-854B-BA9B-F0457A1FDAC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174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of peak callings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a/a’</a:t>
            </a:r>
          </a:p>
          <a:p>
            <a:endParaRPr lang="en-US" dirty="0"/>
          </a:p>
          <a:p>
            <a:r>
              <a:rPr lang="en-US" dirty="0" smtClean="0"/>
              <a:t>a/b’’</a:t>
            </a:r>
          </a:p>
          <a:p>
            <a:endParaRPr lang="en-US" dirty="0"/>
          </a:p>
          <a:p>
            <a:r>
              <a:rPr lang="en-US" dirty="0" smtClean="0"/>
              <a:t>Fisher exact test (FDR=0.01)</a:t>
            </a:r>
          </a:p>
          <a:p>
            <a:endParaRPr lang="en-US" dirty="0"/>
          </a:p>
          <a:p>
            <a:r>
              <a:rPr lang="en-US" dirty="0" smtClean="0"/>
              <a:t>Bayesian method (FDR=0.01)</a:t>
            </a:r>
          </a:p>
          <a:p>
            <a:endParaRPr lang="en-US" dirty="0" smtClean="0"/>
          </a:p>
          <a:p>
            <a:r>
              <a:rPr lang="en-US" dirty="0"/>
              <a:t>Bayesian </a:t>
            </a:r>
            <a:r>
              <a:rPr lang="en-US" dirty="0" smtClean="0"/>
              <a:t>method </a:t>
            </a:r>
            <a:r>
              <a:rPr lang="en-US" dirty="0"/>
              <a:t>(FDR=</a:t>
            </a:r>
            <a:r>
              <a:rPr lang="en-US" dirty="0" smtClean="0"/>
              <a:t>0.05)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ECAE-8374-854B-BA9B-F0457A1FDAC7}" type="slidenum">
              <a:rPr lang="en-US" smtClean="0"/>
              <a:t>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7038" y="1901469"/>
            <a:ext cx="4326962" cy="54087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2153" y="2892449"/>
            <a:ext cx="4504158" cy="57796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15033" y="4719581"/>
            <a:ext cx="4545461" cy="5937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18129" y="3812392"/>
            <a:ext cx="4425871" cy="55821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55085" y="5746463"/>
            <a:ext cx="4601226" cy="627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153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Correlation btw TF </a:t>
            </a:r>
            <a:r>
              <a:rPr lang="en-US" dirty="0" smtClean="0"/>
              <a:t>expression </a:t>
            </a:r>
            <a:r>
              <a:rPr lang="en-US" dirty="0" smtClean="0"/>
              <a:t>(RPKM) </a:t>
            </a:r>
            <a:r>
              <a:rPr lang="en-US" dirty="0" smtClean="0"/>
              <a:t>and number of its peaks</a:t>
            </a:r>
            <a:endParaRPr lang="en-US" dirty="0" smtClean="0"/>
          </a:p>
          <a:p>
            <a:pPr lvl="1"/>
            <a:r>
              <a:rPr lang="en-US" dirty="0" smtClean="0"/>
              <a:t>a/a’</a:t>
            </a:r>
          </a:p>
          <a:p>
            <a:pPr lvl="2"/>
            <a:r>
              <a:rPr lang="en-US" dirty="0" smtClean="0"/>
              <a:t>rho 0.058, p =0.25 </a:t>
            </a:r>
            <a:endParaRPr lang="en-US" dirty="0"/>
          </a:p>
          <a:p>
            <a:pPr lvl="1"/>
            <a:r>
              <a:rPr lang="en-US" dirty="0" smtClean="0"/>
              <a:t>a/b’’</a:t>
            </a:r>
          </a:p>
          <a:p>
            <a:pPr lvl="2"/>
            <a:r>
              <a:rPr lang="en-US" dirty="0"/>
              <a:t>rho </a:t>
            </a:r>
            <a:r>
              <a:rPr lang="en-US" dirty="0" smtClean="0"/>
              <a:t>0.25, </a:t>
            </a:r>
            <a:r>
              <a:rPr lang="en-US" dirty="0"/>
              <a:t>p =</a:t>
            </a:r>
            <a:r>
              <a:rPr lang="en-US" dirty="0" smtClean="0"/>
              <a:t>0.0019 </a:t>
            </a:r>
            <a:endParaRPr lang="en-US" dirty="0"/>
          </a:p>
          <a:p>
            <a:pPr lvl="1"/>
            <a:r>
              <a:rPr lang="en-US" dirty="0" smtClean="0"/>
              <a:t>Fisher exact test (FDR=0.01)</a:t>
            </a:r>
          </a:p>
          <a:p>
            <a:pPr lvl="2"/>
            <a:r>
              <a:rPr lang="en-US" dirty="0"/>
              <a:t>rho </a:t>
            </a:r>
            <a:r>
              <a:rPr lang="en-US" dirty="0" smtClean="0"/>
              <a:t>0.32, </a:t>
            </a:r>
            <a:r>
              <a:rPr lang="en-US" dirty="0"/>
              <a:t>p </a:t>
            </a:r>
            <a:r>
              <a:rPr lang="en-US" dirty="0" smtClean="0"/>
              <a:t>=8.9e-5 </a:t>
            </a:r>
            <a:endParaRPr lang="en-US" dirty="0"/>
          </a:p>
          <a:p>
            <a:pPr lvl="1"/>
            <a:r>
              <a:rPr lang="en-US" dirty="0" smtClean="0"/>
              <a:t>Bayesian method for the test (FDR=0.01)</a:t>
            </a:r>
          </a:p>
          <a:p>
            <a:pPr lvl="2"/>
            <a:r>
              <a:rPr lang="en-US" dirty="0"/>
              <a:t>rho </a:t>
            </a:r>
            <a:r>
              <a:rPr lang="en-US" dirty="0" smtClean="0"/>
              <a:t>0.31, </a:t>
            </a:r>
            <a:r>
              <a:rPr lang="en-US" dirty="0"/>
              <a:t>p </a:t>
            </a:r>
            <a:r>
              <a:rPr lang="en-US" dirty="0" smtClean="0"/>
              <a:t>=0.0001</a:t>
            </a:r>
          </a:p>
          <a:p>
            <a:pPr lvl="1"/>
            <a:r>
              <a:rPr lang="en-US" dirty="0" smtClean="0"/>
              <a:t>Bayesian </a:t>
            </a:r>
            <a:r>
              <a:rPr lang="en-US" dirty="0"/>
              <a:t>method for the test (FDR=</a:t>
            </a:r>
            <a:r>
              <a:rPr lang="en-US" dirty="0" smtClean="0"/>
              <a:t>0.05)</a:t>
            </a:r>
          </a:p>
          <a:p>
            <a:pPr lvl="2"/>
            <a:r>
              <a:rPr lang="en-US" dirty="0"/>
              <a:t>rho </a:t>
            </a:r>
            <a:r>
              <a:rPr lang="en-US" dirty="0" smtClean="0"/>
              <a:t>0.29, </a:t>
            </a:r>
            <a:r>
              <a:rPr lang="en-US" dirty="0"/>
              <a:t>p =</a:t>
            </a:r>
            <a:r>
              <a:rPr lang="en-US" dirty="0" smtClean="0"/>
              <a:t>0.0003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ECAE-8374-854B-BA9B-F0457A1FDAC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4918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4399</TotalTime>
  <Words>497</Words>
  <Application>Microsoft Macintosh PowerPoint</Application>
  <PresentationFormat>On-screen Show (4:3)</PresentationFormat>
  <Paragraphs>86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Peak calling using different controls</vt:lpstr>
      <vt:lpstr>PowerPoint Presentation</vt:lpstr>
      <vt:lpstr>Principle steps of the new method</vt:lpstr>
      <vt:lpstr>Peak refinement</vt:lpstr>
      <vt:lpstr>PowerPoint Presentation</vt:lpstr>
      <vt:lpstr>PowerPoint Presentation</vt:lpstr>
      <vt:lpstr>PowerPoint Presentation</vt:lpstr>
      <vt:lpstr>Comparison of peak callings</vt:lpstr>
      <vt:lpstr>Validation</vt:lpstr>
      <vt:lpstr>PowerPoint Presentation</vt:lpstr>
      <vt:lpstr>PowerPoint Presentation</vt:lpstr>
      <vt:lpstr>PowerPoint Presentation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Jin-rui Xu</dc:creator>
  <cp:lastModifiedBy>Jin-rui Xu</cp:lastModifiedBy>
  <cp:revision>311</cp:revision>
  <dcterms:created xsi:type="dcterms:W3CDTF">2016-11-15T00:43:56Z</dcterms:created>
  <dcterms:modified xsi:type="dcterms:W3CDTF">2016-12-01T19:31:59Z</dcterms:modified>
</cp:coreProperties>
</file>