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297" r:id="rId3"/>
    <p:sldId id="304" r:id="rId4"/>
    <p:sldId id="310" r:id="rId5"/>
    <p:sldId id="309" r:id="rId6"/>
    <p:sldId id="305" r:id="rId7"/>
    <p:sldId id="312" r:id="rId8"/>
    <p:sldId id="303" r:id="rId9"/>
    <p:sldId id="320" r:id="rId10"/>
    <p:sldId id="317" r:id="rId11"/>
    <p:sldId id="319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5853-89DF-2840-804C-234E318F4B9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3DF16-B891-F742-A8F1-EBFA39AE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0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00BEB-6DD8-D34B-9C14-62A7A70C403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05C8F-91BD-E54E-8797-6ECFE2E09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28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23F1-F2D2-024C-9E52-6B781DC2D22C}" type="datetime1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3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5AF9-202F-644D-8FED-55C44D7E839B}" type="datetime1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734E-9ADF-DF4E-BE75-D0FD1750DADB}" type="datetime1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B398-7B9A-C548-8D14-14408794E318}" type="datetime1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2E99-05F6-0C4C-86D8-FD8235273EC1}" type="datetime1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EFC5-5F8E-6649-83A4-E71048048364}" type="datetime1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EDD0-81ED-A34E-B501-3F4E395F9B76}" type="datetime1">
              <a:rPr lang="en-US" smtClean="0"/>
              <a:t>12/1/16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2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254E-1CA5-6147-8CD5-7EA39989128F}" type="datetime1">
              <a:rPr lang="en-US" smtClean="0"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A01-C24F-4548-A616-B41F9133F2C3}" type="datetime1">
              <a:rPr lang="en-US" smtClean="0"/>
              <a:t>12/1/16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5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2DF-737E-6049-9486-3693E1B25699}" type="datetime1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BF3-57A6-5042-ACFC-4C8594AAABCA}" type="datetime1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7621-9FFA-CD46-BB81-4E283E89DA4D}" type="datetime1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3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calling using different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Jinrui</a:t>
            </a:r>
            <a:r>
              <a:rPr lang="en-US" dirty="0" smtClean="0"/>
              <a:t> Xu</a:t>
            </a:r>
          </a:p>
          <a:p>
            <a:r>
              <a:rPr lang="en-US" dirty="0" smtClean="0"/>
              <a:t>12/01/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P2 tech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60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975"/>
            <a:ext cx="8229600" cy="4525963"/>
          </a:xfrm>
        </p:spPr>
        <p:txBody>
          <a:bodyPr/>
          <a:lstStyle/>
          <a:p>
            <a:r>
              <a:rPr lang="en-US" dirty="0" smtClean="0"/>
              <a:t>a/a’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80" y="1240286"/>
            <a:ext cx="62992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05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975"/>
            <a:ext cx="8229600" cy="4525963"/>
          </a:xfrm>
        </p:spPr>
        <p:txBody>
          <a:bodyPr/>
          <a:lstStyle/>
          <a:p>
            <a:r>
              <a:rPr lang="en-US" dirty="0" smtClean="0"/>
              <a:t>Fisher (FDR=0.01)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80" y="1240286"/>
            <a:ext cx="6299200" cy="4241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390" y="1245915"/>
            <a:ext cx="6248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84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975"/>
            <a:ext cx="8229600" cy="4525963"/>
          </a:xfrm>
        </p:spPr>
        <p:txBody>
          <a:bodyPr/>
          <a:lstStyle/>
          <a:p>
            <a:r>
              <a:rPr lang="en-US" dirty="0" smtClean="0"/>
              <a:t>Bayes (FDR=0.05)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80" y="1240286"/>
            <a:ext cx="6299200" cy="424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880" y="1209805"/>
            <a:ext cx="62357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modERN</a:t>
            </a:r>
            <a:r>
              <a:rPr lang="en-US" dirty="0" smtClean="0"/>
              <a:t> </a:t>
            </a:r>
            <a:r>
              <a:rPr lang="en-US" dirty="0" err="1" smtClean="0"/>
              <a:t>ChIP-Seq</a:t>
            </a:r>
            <a:r>
              <a:rPr lang="en-US" dirty="0" smtClean="0"/>
              <a:t>: TF is fused with a GFP</a:t>
            </a:r>
          </a:p>
          <a:p>
            <a:pPr lvl="1"/>
            <a:r>
              <a:rPr lang="en-US" dirty="0"/>
              <a:t>a: </a:t>
            </a:r>
            <a:r>
              <a:rPr lang="en-US" dirty="0" smtClean="0"/>
              <a:t>reads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IP </a:t>
            </a:r>
            <a:r>
              <a:rPr lang="en-US" dirty="0"/>
              <a:t>(GFP-Antibody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a’: </a:t>
            </a:r>
            <a:r>
              <a:rPr lang="en-US" dirty="0" smtClean="0"/>
              <a:t>reads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DNA input</a:t>
            </a:r>
          </a:p>
          <a:p>
            <a:r>
              <a:rPr lang="en-US" dirty="0" smtClean="0"/>
              <a:t>Control experiments </a:t>
            </a:r>
          </a:p>
          <a:p>
            <a:pPr lvl="1"/>
            <a:r>
              <a:rPr lang="en-US" dirty="0" smtClean="0"/>
              <a:t>Experiment 1: </a:t>
            </a:r>
            <a:r>
              <a:rPr lang="en-US" dirty="0" err="1" smtClean="0"/>
              <a:t>wt</a:t>
            </a:r>
            <a:r>
              <a:rPr lang="en-US" dirty="0" smtClean="0"/>
              <a:t>-fly (no GFP)</a:t>
            </a:r>
          </a:p>
          <a:p>
            <a:pPr lvl="2"/>
            <a:r>
              <a:rPr lang="en-US" dirty="0"/>
              <a:t>b’’: reads from IP (GFP-Antibody) </a:t>
            </a:r>
          </a:p>
          <a:p>
            <a:pPr lvl="2"/>
            <a:r>
              <a:rPr lang="en-US" dirty="0" smtClean="0"/>
              <a:t>b</a:t>
            </a:r>
            <a:r>
              <a:rPr lang="en-US" dirty="0"/>
              <a:t>’: reads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/>
              <a:t>DNA input</a:t>
            </a:r>
          </a:p>
          <a:p>
            <a:pPr lvl="1"/>
            <a:r>
              <a:rPr lang="en-US" dirty="0" smtClean="0"/>
              <a:t>Experiment </a:t>
            </a:r>
            <a:r>
              <a:rPr lang="en-US" dirty="0" smtClean="0"/>
              <a:t>2: </a:t>
            </a:r>
            <a:r>
              <a:rPr lang="en-US" dirty="0" err="1" smtClean="0"/>
              <a:t>mt</a:t>
            </a:r>
            <a:r>
              <a:rPr lang="en-US" dirty="0" smtClean="0"/>
              <a:t>-fly with </a:t>
            </a:r>
            <a:r>
              <a:rPr lang="en-US" dirty="0" err="1" smtClean="0"/>
              <a:t>nls</a:t>
            </a:r>
            <a:r>
              <a:rPr lang="en-US" dirty="0" smtClean="0"/>
              <a:t>-GFP expressed</a:t>
            </a:r>
          </a:p>
          <a:p>
            <a:pPr lvl="2"/>
            <a:r>
              <a:rPr lang="en-US" dirty="0"/>
              <a:t>c’’: reads </a:t>
            </a:r>
            <a:r>
              <a:rPr lang="en-US" dirty="0" smtClean="0"/>
              <a:t>from </a:t>
            </a:r>
            <a:r>
              <a:rPr lang="en-US" dirty="0"/>
              <a:t>IP (GFP-Antibody) </a:t>
            </a: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’: reads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DNA </a:t>
            </a:r>
            <a:r>
              <a:rPr lang="en-US" dirty="0" smtClean="0"/>
              <a:t>input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2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SPP to detect peaks from a</a:t>
            </a:r>
            <a:r>
              <a:rPr lang="en-US" dirty="0" smtClean="0"/>
              <a:t>/a’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b’’ and b’ information to refine the SPP peaks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steps of the new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7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eak </a:t>
            </a:r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Step1: normalizing sequencing depth, so that a</a:t>
            </a:r>
            <a:r>
              <a:rPr lang="en-US" dirty="0" smtClean="0"/>
              <a:t> and </a:t>
            </a:r>
            <a:r>
              <a:rPr lang="en-US" dirty="0" smtClean="0"/>
              <a:t>a</a:t>
            </a:r>
            <a:r>
              <a:rPr lang="en-US" dirty="0" smtClean="0"/>
              <a:t>’, b’’ and b’ </a:t>
            </a:r>
            <a:r>
              <a:rPr lang="en-US" dirty="0" smtClean="0"/>
              <a:t>comparable, respectively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Take a and a’ as an example,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emove </a:t>
            </a:r>
            <a:r>
              <a:rPr lang="en-US" dirty="0" smtClean="0"/>
              <a:t>the reads </a:t>
            </a:r>
            <a:r>
              <a:rPr lang="en-US" dirty="0" smtClean="0"/>
              <a:t>at SPP peak regions </a:t>
            </a:r>
            <a:r>
              <a:rPr lang="en-US" dirty="0" smtClean="0"/>
              <a:t>from</a:t>
            </a:r>
            <a:r>
              <a:rPr lang="en-US" dirty="0" smtClean="0"/>
              <a:t> 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a’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Remained reads of a divided by that of a’ is the scaling factor for a and a’,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/a’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5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For each peak, count the number of reads (e.g. </a:t>
            </a:r>
            <a:r>
              <a:rPr lang="en-US" dirty="0" err="1" smtClean="0"/>
              <a:t>n.a</a:t>
            </a:r>
            <a:r>
              <a:rPr lang="en-US" dirty="0" smtClean="0"/>
              <a:t>, </a:t>
            </a:r>
            <a:r>
              <a:rPr lang="en-US" dirty="0" err="1" smtClean="0"/>
              <a:t>n.a</a:t>
            </a:r>
            <a:r>
              <a:rPr lang="en-US" dirty="0" smtClean="0"/>
              <a:t>’) </a:t>
            </a:r>
            <a:r>
              <a:rPr lang="en-US" dirty="0" smtClean="0"/>
              <a:t>at the </a:t>
            </a:r>
            <a:r>
              <a:rPr lang="en-US" dirty="0" smtClean="0"/>
              <a:t>peak region </a:t>
            </a:r>
            <a:r>
              <a:rPr lang="en-US" dirty="0" smtClean="0"/>
              <a:t>in </a:t>
            </a:r>
            <a:r>
              <a:rPr lang="en-US" dirty="0" smtClean="0"/>
              <a:t>a and in a’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Down normalize between </a:t>
            </a:r>
            <a:r>
              <a:rPr lang="en-US" dirty="0" err="1" smtClean="0"/>
              <a:t>n.a</a:t>
            </a:r>
            <a:r>
              <a:rPr lang="en-US" dirty="0" smtClean="0"/>
              <a:t> and </a:t>
            </a:r>
            <a:r>
              <a:rPr lang="en-US" dirty="0" err="1" smtClean="0"/>
              <a:t>n.a</a:t>
            </a:r>
            <a:r>
              <a:rPr lang="en-US" dirty="0" smtClean="0"/>
              <a:t>’ using the scaling factor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/a’</a:t>
            </a:r>
          </a:p>
          <a:p>
            <a:pPr marL="914400" lvl="2" indent="0">
              <a:buNone/>
            </a:pPr>
            <a:r>
              <a:rPr lang="en-US" dirty="0"/>
              <a:t>i.e. if </a:t>
            </a:r>
            <a:r>
              <a:rPr lang="en-US" dirty="0" err="1"/>
              <a:t>f</a:t>
            </a:r>
            <a:r>
              <a:rPr lang="en-US" baseline="-25000" dirty="0" err="1"/>
              <a:t>a</a:t>
            </a:r>
            <a:r>
              <a:rPr lang="en-US" baseline="-25000" dirty="0"/>
              <a:t>/a’ </a:t>
            </a:r>
            <a:r>
              <a:rPr lang="en-US" dirty="0"/>
              <a:t>&lt; 1, then </a:t>
            </a:r>
            <a:r>
              <a:rPr lang="en-US" dirty="0" err="1" smtClean="0"/>
              <a:t>n.a</a:t>
            </a:r>
            <a:r>
              <a:rPr lang="en-US" dirty="0" smtClean="0"/>
              <a:t>’*</a:t>
            </a:r>
            <a:r>
              <a:rPr lang="en-US" dirty="0" err="1"/>
              <a:t>f</a:t>
            </a:r>
            <a:r>
              <a:rPr lang="en-US" baseline="-25000" dirty="0" err="1"/>
              <a:t>a</a:t>
            </a:r>
            <a:r>
              <a:rPr lang="en-US" baseline="-25000" dirty="0"/>
              <a:t>/a’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Down normalize between </a:t>
            </a:r>
            <a:r>
              <a:rPr lang="en-US" dirty="0" err="1" smtClean="0"/>
              <a:t>n.b</a:t>
            </a:r>
            <a:r>
              <a:rPr lang="en-US" dirty="0" smtClean="0"/>
              <a:t>’’ </a:t>
            </a:r>
            <a:r>
              <a:rPr lang="en-US" dirty="0"/>
              <a:t>and </a:t>
            </a:r>
            <a:r>
              <a:rPr lang="en-US" dirty="0" err="1" smtClean="0"/>
              <a:t>n.b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Step2, significance of the peak  </a:t>
            </a:r>
          </a:p>
          <a:p>
            <a:pPr lvl="1"/>
            <a:r>
              <a:rPr lang="en-US" dirty="0" smtClean="0"/>
              <a:t>Build the contingency </a:t>
            </a:r>
            <a:r>
              <a:rPr lang="en-US" dirty="0" smtClean="0"/>
              <a:t>table of </a:t>
            </a:r>
            <a:r>
              <a:rPr lang="en-US" dirty="0"/>
              <a:t>a</a:t>
            </a:r>
            <a:r>
              <a:rPr lang="en-US" dirty="0" smtClean="0"/>
              <a:t> peak with normalized read counts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n.a</a:t>
            </a:r>
            <a:r>
              <a:rPr lang="en-US" dirty="0" smtClean="0"/>
              <a:t>      </a:t>
            </a:r>
            <a:r>
              <a:rPr lang="en-US" dirty="0" err="1"/>
              <a:t>vs</a:t>
            </a:r>
            <a:r>
              <a:rPr lang="en-US" dirty="0"/>
              <a:t>     </a:t>
            </a:r>
            <a:r>
              <a:rPr lang="en-US" dirty="0" err="1"/>
              <a:t>n.a</a:t>
            </a:r>
            <a:r>
              <a:rPr lang="en-US" dirty="0"/>
              <a:t>’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n.b</a:t>
            </a:r>
            <a:r>
              <a:rPr lang="en-US" dirty="0"/>
              <a:t>’’    </a:t>
            </a:r>
            <a:r>
              <a:rPr lang="en-US" dirty="0" err="1"/>
              <a:t>vs</a:t>
            </a:r>
            <a:r>
              <a:rPr lang="en-US" dirty="0"/>
              <a:t>     </a:t>
            </a:r>
            <a:r>
              <a:rPr lang="en-US" dirty="0" err="1"/>
              <a:t>n.b</a:t>
            </a:r>
            <a:r>
              <a:rPr lang="en-US" dirty="0" smtClean="0"/>
              <a:t>’   (normalized read counts)</a:t>
            </a:r>
            <a:endParaRPr lang="en-US" dirty="0" smtClean="0"/>
          </a:p>
          <a:p>
            <a:pPr lvl="1"/>
            <a:r>
              <a:rPr lang="en-US" dirty="0" smtClean="0"/>
              <a:t>Use fisher exact test to calculate the p-value of the table</a:t>
            </a:r>
          </a:p>
          <a:p>
            <a:pPr lvl="1"/>
            <a:r>
              <a:rPr lang="en-US" dirty="0" smtClean="0"/>
              <a:t>Calculate p-values for all SPP peaks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qvalue</a:t>
            </a:r>
            <a:r>
              <a:rPr lang="en-US" dirty="0" smtClean="0"/>
              <a:t> to get peaks with FDR = 0.01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normalization reduces statistical power significantly</a:t>
            </a:r>
          </a:p>
          <a:p>
            <a:endParaRPr lang="en-US" dirty="0"/>
          </a:p>
          <a:p>
            <a:r>
              <a:rPr lang="en-US" dirty="0" smtClean="0"/>
              <a:t>Bayesian method to avoid losing </a:t>
            </a:r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Bayesian version of the fisher </a:t>
            </a:r>
            <a:r>
              <a:rPr lang="en-US" smtClean="0"/>
              <a:t>exact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7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peak callings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a/a’</a:t>
            </a:r>
          </a:p>
          <a:p>
            <a:endParaRPr lang="en-US" dirty="0"/>
          </a:p>
          <a:p>
            <a:r>
              <a:rPr lang="en-US" dirty="0" smtClean="0"/>
              <a:t>a/b’’</a:t>
            </a:r>
          </a:p>
          <a:p>
            <a:endParaRPr lang="en-US" dirty="0"/>
          </a:p>
          <a:p>
            <a:r>
              <a:rPr lang="en-US" dirty="0" smtClean="0"/>
              <a:t>Fisher exact test (FDR=0.01)</a:t>
            </a:r>
          </a:p>
          <a:p>
            <a:endParaRPr lang="en-US" dirty="0"/>
          </a:p>
          <a:p>
            <a:r>
              <a:rPr lang="en-US" dirty="0" smtClean="0"/>
              <a:t>Bayesian method (FDR=0.01)</a:t>
            </a:r>
          </a:p>
          <a:p>
            <a:endParaRPr lang="en-US" dirty="0" smtClean="0"/>
          </a:p>
          <a:p>
            <a:r>
              <a:rPr lang="en-US" dirty="0"/>
              <a:t>Bayesian </a:t>
            </a:r>
            <a:r>
              <a:rPr lang="en-US" dirty="0" smtClean="0"/>
              <a:t>method </a:t>
            </a:r>
            <a:r>
              <a:rPr lang="en-US" dirty="0"/>
              <a:t>(FDR=</a:t>
            </a:r>
            <a:r>
              <a:rPr lang="en-US" dirty="0" smtClean="0"/>
              <a:t>0.05)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38" y="1901469"/>
            <a:ext cx="4326962" cy="540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153" y="2892449"/>
            <a:ext cx="4504158" cy="5779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5033" y="4719581"/>
            <a:ext cx="4545461" cy="5937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129" y="3812392"/>
            <a:ext cx="4425871" cy="558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5085" y="5746463"/>
            <a:ext cx="4601226" cy="62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5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Correlation btw TF </a:t>
            </a:r>
            <a:r>
              <a:rPr lang="en-US" dirty="0" smtClean="0"/>
              <a:t>expression </a:t>
            </a:r>
            <a:r>
              <a:rPr lang="en-US" dirty="0" smtClean="0"/>
              <a:t>(RPKM) </a:t>
            </a:r>
            <a:r>
              <a:rPr lang="en-US" dirty="0" smtClean="0"/>
              <a:t>and number of its peaks</a:t>
            </a:r>
            <a:endParaRPr lang="en-US" dirty="0" smtClean="0"/>
          </a:p>
          <a:p>
            <a:pPr lvl="1"/>
            <a:r>
              <a:rPr lang="en-US" dirty="0" smtClean="0"/>
              <a:t>a/a’</a:t>
            </a:r>
          </a:p>
          <a:p>
            <a:pPr lvl="2"/>
            <a:r>
              <a:rPr lang="en-US" dirty="0" smtClean="0"/>
              <a:t>rho 0.058, p =0.25 </a:t>
            </a:r>
            <a:endParaRPr lang="en-US" dirty="0"/>
          </a:p>
          <a:p>
            <a:pPr lvl="1"/>
            <a:r>
              <a:rPr lang="en-US" dirty="0" smtClean="0"/>
              <a:t>a/b’’</a:t>
            </a:r>
          </a:p>
          <a:p>
            <a:pPr lvl="2"/>
            <a:r>
              <a:rPr lang="en-US" dirty="0"/>
              <a:t>rho </a:t>
            </a:r>
            <a:r>
              <a:rPr lang="en-US" dirty="0" smtClean="0"/>
              <a:t>0.25, </a:t>
            </a:r>
            <a:r>
              <a:rPr lang="en-US" dirty="0"/>
              <a:t>p =</a:t>
            </a:r>
            <a:r>
              <a:rPr lang="en-US" dirty="0" smtClean="0"/>
              <a:t>0.0019 </a:t>
            </a:r>
            <a:endParaRPr lang="en-US" dirty="0"/>
          </a:p>
          <a:p>
            <a:pPr lvl="1"/>
            <a:r>
              <a:rPr lang="en-US" dirty="0" smtClean="0"/>
              <a:t>Fisher exact test (FDR=0.01)</a:t>
            </a:r>
          </a:p>
          <a:p>
            <a:pPr lvl="2"/>
            <a:r>
              <a:rPr lang="en-US" dirty="0"/>
              <a:t>rho </a:t>
            </a:r>
            <a:r>
              <a:rPr lang="en-US" dirty="0" smtClean="0"/>
              <a:t>0.32, </a:t>
            </a:r>
            <a:r>
              <a:rPr lang="en-US" dirty="0"/>
              <a:t>p </a:t>
            </a:r>
            <a:r>
              <a:rPr lang="en-US" dirty="0" smtClean="0"/>
              <a:t>=8.9e-5 </a:t>
            </a:r>
            <a:endParaRPr lang="en-US" dirty="0"/>
          </a:p>
          <a:p>
            <a:pPr lvl="1"/>
            <a:r>
              <a:rPr lang="en-US" dirty="0" smtClean="0"/>
              <a:t>Bayesian method for the test (FDR=0.01)</a:t>
            </a:r>
          </a:p>
          <a:p>
            <a:pPr lvl="2"/>
            <a:r>
              <a:rPr lang="en-US" dirty="0"/>
              <a:t>rho </a:t>
            </a:r>
            <a:r>
              <a:rPr lang="en-US" dirty="0" smtClean="0"/>
              <a:t>0.31, </a:t>
            </a:r>
            <a:r>
              <a:rPr lang="en-US" dirty="0"/>
              <a:t>p </a:t>
            </a:r>
            <a:r>
              <a:rPr lang="en-US" dirty="0" smtClean="0"/>
              <a:t>=0.0001</a:t>
            </a:r>
          </a:p>
          <a:p>
            <a:pPr lvl="1"/>
            <a:r>
              <a:rPr lang="en-US" dirty="0" smtClean="0"/>
              <a:t>Bayesian </a:t>
            </a:r>
            <a:r>
              <a:rPr lang="en-US" dirty="0"/>
              <a:t>method for the test (FDR=</a:t>
            </a:r>
            <a:r>
              <a:rPr lang="en-US" dirty="0" smtClean="0"/>
              <a:t>0.05)</a:t>
            </a:r>
          </a:p>
          <a:p>
            <a:pPr lvl="2"/>
            <a:r>
              <a:rPr lang="en-US" dirty="0"/>
              <a:t>rho </a:t>
            </a:r>
            <a:r>
              <a:rPr lang="en-US" dirty="0" smtClean="0"/>
              <a:t>0.29, </a:t>
            </a:r>
            <a:r>
              <a:rPr lang="en-US" dirty="0"/>
              <a:t>p =</a:t>
            </a:r>
            <a:r>
              <a:rPr lang="en-US" dirty="0" smtClean="0"/>
              <a:t>0.0003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91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4399</TotalTime>
  <Words>497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Peak calling using different controls</vt:lpstr>
      <vt:lpstr>PowerPoint Presentation</vt:lpstr>
      <vt:lpstr>Principle steps of the new method</vt:lpstr>
      <vt:lpstr>Peak refinement</vt:lpstr>
      <vt:lpstr>PowerPoint Presentation</vt:lpstr>
      <vt:lpstr>PowerPoint Presentation</vt:lpstr>
      <vt:lpstr>PowerPoint Presentation</vt:lpstr>
      <vt:lpstr>Comparison of peak callings</vt:lpstr>
      <vt:lpstr>Validation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311</cp:revision>
  <dcterms:created xsi:type="dcterms:W3CDTF">2016-11-15T00:43:56Z</dcterms:created>
  <dcterms:modified xsi:type="dcterms:W3CDTF">2016-12-01T19:31:59Z</dcterms:modified>
</cp:coreProperties>
</file>