
<file path=[Content_Types].xml><?xml version="1.0" encoding="utf-8"?>
<Types xmlns="http://schemas.openxmlformats.org/package/2006/content-types">
  <Default Extension="xml" ContentType="application/xml"/>
  <Default Extension="bin" ContentType="application/vnd.openxmlformats-officedocument.oleObject"/>
  <Default Extension="png" ContentType="image/png"/>
  <Default Extension="vml" ContentType="application/vnd.openxmlformats-officedocument.vmlDrawi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60" r:id="rId1"/>
    <p:sldMasterId id="2147483664" r:id="rId2"/>
    <p:sldMasterId id="2147483678" r:id="rId3"/>
    <p:sldMasterId id="2147483730" r:id="rId4"/>
    <p:sldMasterId id="2147483734" r:id="rId5"/>
    <p:sldMasterId id="2147483750" r:id="rId6"/>
  </p:sldMasterIdLst>
  <p:notesMasterIdLst>
    <p:notesMasterId r:id="rId29"/>
  </p:notesMasterIdLst>
  <p:sldIdLst>
    <p:sldId id="257" r:id="rId7"/>
    <p:sldId id="261" r:id="rId8"/>
    <p:sldId id="259" r:id="rId9"/>
    <p:sldId id="260" r:id="rId10"/>
    <p:sldId id="285" r:id="rId11"/>
    <p:sldId id="283" r:id="rId12"/>
    <p:sldId id="282" r:id="rId13"/>
    <p:sldId id="262" r:id="rId14"/>
    <p:sldId id="263" r:id="rId15"/>
    <p:sldId id="284" r:id="rId16"/>
    <p:sldId id="267" r:id="rId17"/>
    <p:sldId id="268" r:id="rId18"/>
    <p:sldId id="286" r:id="rId19"/>
    <p:sldId id="270" r:id="rId20"/>
    <p:sldId id="277" r:id="rId21"/>
    <p:sldId id="281" r:id="rId22"/>
    <p:sldId id="271" r:id="rId23"/>
    <p:sldId id="272" r:id="rId24"/>
    <p:sldId id="273" r:id="rId25"/>
    <p:sldId id="274" r:id="rId26"/>
    <p:sldId id="275" r:id="rId27"/>
    <p:sldId id="276"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B60FE"/>
    <a:srgbClr val="22FF81"/>
    <a:srgbClr val="197A93"/>
    <a:srgbClr val="C0504D"/>
    <a:srgbClr val="D30000"/>
    <a:srgbClr val="9BBB59"/>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59"/>
    <p:restoredTop sz="81404" autoAdjust="0"/>
  </p:normalViewPr>
  <p:slideViewPr>
    <p:cSldViewPr>
      <p:cViewPr varScale="1">
        <p:scale>
          <a:sx n="72" d="100"/>
          <a:sy n="72" d="100"/>
        </p:scale>
        <p:origin x="1760"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3.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33" Type="http://schemas.openxmlformats.org/officeDocument/2006/relationships/tableStyles" Target="tableStyles.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aifengwang:Dropbox:encode_network_video:ep_network_20150508:da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modENCODE</a:t>
            </a:r>
          </a:p>
        </c:rich>
      </c:tx>
      <c:layout/>
      <c:overlay val="0"/>
      <c:spPr>
        <a:noFill/>
        <a:ln>
          <a:noFill/>
        </a:ln>
        <a:effectLst/>
      </c:spPr>
    </c:title>
    <c:autoTitleDeleted val="0"/>
    <c:plotArea>
      <c:layout/>
      <c:scatterChart>
        <c:scatterStyle val="lineMarker"/>
        <c:varyColors val="0"/>
        <c:ser>
          <c:idx val="0"/>
          <c:order val="0"/>
          <c:tx>
            <c:strRef>
              <c:f>modENCODE!$B$1</c:f>
              <c:strCache>
                <c:ptCount val="1"/>
                <c:pt idx="0">
                  <c:v>non-modENCODE modularity</c:v>
                </c:pt>
              </c:strCache>
            </c:strRef>
          </c:tx>
          <c:spPr>
            <a:ln w="19050" cap="rnd">
              <a:solidFill>
                <a:srgbClr val="FF0000"/>
              </a:solidFill>
              <a:round/>
            </a:ln>
            <a:effectLst/>
          </c:spPr>
          <c:marker>
            <c:symbol val="circle"/>
            <c:size val="5"/>
            <c:spPr>
              <a:solidFill>
                <a:srgbClr val="FF0000"/>
              </a:solidFill>
              <a:ln w="9525">
                <a:solidFill>
                  <a:schemeClr val="tx1"/>
                </a:solidFill>
              </a:ln>
              <a:effectLst/>
            </c:spPr>
          </c:marker>
          <c:xVal>
            <c:numRef>
              <c:f>modENCODE!$A$2:$A$9</c:f>
              <c:numCache>
                <c:formatCode>General</c:formatCode>
                <c:ptCount val="8"/>
                <c:pt idx="0">
                  <c:v>2007.0</c:v>
                </c:pt>
                <c:pt idx="1">
                  <c:v>2008.0</c:v>
                </c:pt>
                <c:pt idx="2">
                  <c:v>2009.0</c:v>
                </c:pt>
                <c:pt idx="3">
                  <c:v>2010.0</c:v>
                </c:pt>
                <c:pt idx="4">
                  <c:v>2011.0</c:v>
                </c:pt>
                <c:pt idx="5">
                  <c:v>2012.0</c:v>
                </c:pt>
                <c:pt idx="6">
                  <c:v>2013.0</c:v>
                </c:pt>
                <c:pt idx="7">
                  <c:v>2014.0</c:v>
                </c:pt>
              </c:numCache>
            </c:numRef>
          </c:xVal>
          <c:yVal>
            <c:numRef>
              <c:f>modENCODE!$B$2:$B$9</c:f>
              <c:numCache>
                <c:formatCode>General</c:formatCode>
                <c:ptCount val="8"/>
                <c:pt idx="0">
                  <c:v>0.0</c:v>
                </c:pt>
                <c:pt idx="1">
                  <c:v>0.1420118</c:v>
                </c:pt>
                <c:pt idx="2">
                  <c:v>0.421875</c:v>
                </c:pt>
                <c:pt idx="3">
                  <c:v>0.8414064</c:v>
                </c:pt>
                <c:pt idx="4">
                  <c:v>0.7099821</c:v>
                </c:pt>
                <c:pt idx="5">
                  <c:v>0.8690099</c:v>
                </c:pt>
                <c:pt idx="6">
                  <c:v>0.9296084</c:v>
                </c:pt>
                <c:pt idx="7">
                  <c:v>0.9033184</c:v>
                </c:pt>
              </c:numCache>
            </c:numRef>
          </c:yVal>
          <c:smooth val="0"/>
        </c:ser>
        <c:ser>
          <c:idx val="1"/>
          <c:order val="1"/>
          <c:tx>
            <c:strRef>
              <c:f>modENCODE!$C$1</c:f>
              <c:strCache>
                <c:ptCount val="1"/>
                <c:pt idx="0">
                  <c:v>modENCODE modularity</c:v>
                </c:pt>
              </c:strCache>
            </c:strRef>
          </c:tx>
          <c:spPr>
            <a:ln w="19050" cap="rnd">
              <a:solidFill>
                <a:schemeClr val="tx1"/>
              </a:solidFill>
              <a:round/>
            </a:ln>
            <a:effectLst/>
          </c:spPr>
          <c:marker>
            <c:symbol val="circle"/>
            <c:size val="5"/>
            <c:spPr>
              <a:solidFill>
                <a:srgbClr val="FFFF00"/>
              </a:solidFill>
              <a:ln w="9525">
                <a:solidFill>
                  <a:schemeClr val="tx1"/>
                </a:solidFill>
              </a:ln>
              <a:effectLst/>
            </c:spPr>
          </c:marker>
          <c:xVal>
            <c:numRef>
              <c:f>modENCODE!$A$2:$A$9</c:f>
              <c:numCache>
                <c:formatCode>General</c:formatCode>
                <c:ptCount val="8"/>
                <c:pt idx="0">
                  <c:v>2007.0</c:v>
                </c:pt>
                <c:pt idx="1">
                  <c:v>2008.0</c:v>
                </c:pt>
                <c:pt idx="2">
                  <c:v>2009.0</c:v>
                </c:pt>
                <c:pt idx="3">
                  <c:v>2010.0</c:v>
                </c:pt>
                <c:pt idx="4">
                  <c:v>2011.0</c:v>
                </c:pt>
                <c:pt idx="5">
                  <c:v>2012.0</c:v>
                </c:pt>
                <c:pt idx="6">
                  <c:v>2013.0</c:v>
                </c:pt>
                <c:pt idx="7">
                  <c:v>2014.0</c:v>
                </c:pt>
              </c:numCache>
            </c:numRef>
          </c:xVal>
          <c:yVal>
            <c:numRef>
              <c:f>modENCODE!$C$2:$C$9</c:f>
              <c:numCache>
                <c:formatCode>General</c:formatCode>
                <c:ptCount val="8"/>
                <c:pt idx="0">
                  <c:v>0.0</c:v>
                </c:pt>
                <c:pt idx="1">
                  <c:v>0.6641791</c:v>
                </c:pt>
                <c:pt idx="2">
                  <c:v>0.7864089</c:v>
                </c:pt>
                <c:pt idx="3">
                  <c:v>0.7991797</c:v>
                </c:pt>
                <c:pt idx="4">
                  <c:v>0.4123143</c:v>
                </c:pt>
                <c:pt idx="5">
                  <c:v>0.4433298</c:v>
                </c:pt>
                <c:pt idx="6">
                  <c:v>0.4450944</c:v>
                </c:pt>
                <c:pt idx="7">
                  <c:v>0.4407385</c:v>
                </c:pt>
              </c:numCache>
            </c:numRef>
          </c:yVal>
          <c:smooth val="0"/>
        </c:ser>
        <c:dLbls>
          <c:showLegendKey val="0"/>
          <c:showVal val="0"/>
          <c:showCatName val="0"/>
          <c:showSerName val="0"/>
          <c:showPercent val="0"/>
          <c:showBubbleSize val="0"/>
        </c:dLbls>
        <c:axId val="-2015535680"/>
        <c:axId val="-2015591392"/>
      </c:scatterChart>
      <c:scatterChart>
        <c:scatterStyle val="lineMarker"/>
        <c:varyColors val="0"/>
        <c:ser>
          <c:idx val="2"/>
          <c:order val="2"/>
          <c:tx>
            <c:strRef>
              <c:f>modENCODE!$D$1</c:f>
              <c:strCache>
                <c:ptCount val="1"/>
                <c:pt idx="0">
                  <c:v>non-modENCODE clusters</c:v>
                </c:pt>
              </c:strCache>
            </c:strRef>
          </c:tx>
          <c:spPr>
            <a:ln w="19050" cap="rnd">
              <a:solidFill>
                <a:srgbClr val="FF0000"/>
              </a:solidFill>
              <a:prstDash val="sysDash"/>
              <a:round/>
            </a:ln>
            <a:effectLst/>
          </c:spPr>
          <c:marker>
            <c:symbol val="square"/>
            <c:size val="5"/>
            <c:spPr>
              <a:solidFill>
                <a:srgbClr val="FF0000"/>
              </a:solidFill>
              <a:ln w="9525">
                <a:solidFill>
                  <a:schemeClr val="tx1"/>
                </a:solidFill>
              </a:ln>
              <a:effectLst/>
            </c:spPr>
          </c:marker>
          <c:xVal>
            <c:numRef>
              <c:f>modENCODE!$A$2:$A$9</c:f>
              <c:numCache>
                <c:formatCode>General</c:formatCode>
                <c:ptCount val="8"/>
                <c:pt idx="0">
                  <c:v>2007.0</c:v>
                </c:pt>
                <c:pt idx="1">
                  <c:v>2008.0</c:v>
                </c:pt>
                <c:pt idx="2">
                  <c:v>2009.0</c:v>
                </c:pt>
                <c:pt idx="3">
                  <c:v>2010.0</c:v>
                </c:pt>
                <c:pt idx="4">
                  <c:v>2011.0</c:v>
                </c:pt>
                <c:pt idx="5">
                  <c:v>2012.0</c:v>
                </c:pt>
                <c:pt idx="6">
                  <c:v>2013.0</c:v>
                </c:pt>
                <c:pt idx="7">
                  <c:v>2014.0</c:v>
                </c:pt>
              </c:numCache>
            </c:numRef>
          </c:xVal>
          <c:yVal>
            <c:numRef>
              <c:f>modENCODE!$D$2:$D$9</c:f>
              <c:numCache>
                <c:formatCode>General</c:formatCode>
                <c:ptCount val="8"/>
                <c:pt idx="0">
                  <c:v>0.0</c:v>
                </c:pt>
                <c:pt idx="1">
                  <c:v>2.0</c:v>
                </c:pt>
                <c:pt idx="2">
                  <c:v>6.0</c:v>
                </c:pt>
                <c:pt idx="3">
                  <c:v>15.0</c:v>
                </c:pt>
                <c:pt idx="4">
                  <c:v>43.0</c:v>
                </c:pt>
                <c:pt idx="5">
                  <c:v>81.0</c:v>
                </c:pt>
                <c:pt idx="6">
                  <c:v>116.0</c:v>
                </c:pt>
                <c:pt idx="7">
                  <c:v>146.0</c:v>
                </c:pt>
              </c:numCache>
            </c:numRef>
          </c:yVal>
          <c:smooth val="0"/>
        </c:ser>
        <c:ser>
          <c:idx val="3"/>
          <c:order val="3"/>
          <c:tx>
            <c:strRef>
              <c:f>modENCODE!$E$1</c:f>
              <c:strCache>
                <c:ptCount val="1"/>
                <c:pt idx="0">
                  <c:v>modENCODE clusters</c:v>
                </c:pt>
              </c:strCache>
            </c:strRef>
          </c:tx>
          <c:spPr>
            <a:ln w="19050" cap="rnd">
              <a:solidFill>
                <a:schemeClr val="tx1"/>
              </a:solidFill>
              <a:prstDash val="sysDash"/>
              <a:round/>
            </a:ln>
            <a:effectLst/>
          </c:spPr>
          <c:marker>
            <c:symbol val="square"/>
            <c:size val="5"/>
            <c:spPr>
              <a:solidFill>
                <a:srgbClr val="FFFF00"/>
              </a:solidFill>
              <a:ln w="9525">
                <a:solidFill>
                  <a:schemeClr val="tx1"/>
                </a:solidFill>
              </a:ln>
              <a:effectLst/>
            </c:spPr>
          </c:marker>
          <c:xVal>
            <c:numRef>
              <c:f>modENCODE!$A$2:$A$9</c:f>
              <c:numCache>
                <c:formatCode>General</c:formatCode>
                <c:ptCount val="8"/>
                <c:pt idx="0">
                  <c:v>2007.0</c:v>
                </c:pt>
                <c:pt idx="1">
                  <c:v>2008.0</c:v>
                </c:pt>
                <c:pt idx="2">
                  <c:v>2009.0</c:v>
                </c:pt>
                <c:pt idx="3">
                  <c:v>2010.0</c:v>
                </c:pt>
                <c:pt idx="4">
                  <c:v>2011.0</c:v>
                </c:pt>
                <c:pt idx="5">
                  <c:v>2012.0</c:v>
                </c:pt>
                <c:pt idx="6">
                  <c:v>2013.0</c:v>
                </c:pt>
                <c:pt idx="7">
                  <c:v>2014.0</c:v>
                </c:pt>
              </c:numCache>
            </c:numRef>
          </c:xVal>
          <c:yVal>
            <c:numRef>
              <c:f>modENCODE!$E$2:$E$9</c:f>
              <c:numCache>
                <c:formatCode>General</c:formatCode>
                <c:ptCount val="8"/>
                <c:pt idx="0">
                  <c:v>8.0</c:v>
                </c:pt>
                <c:pt idx="1">
                  <c:v>11.0</c:v>
                </c:pt>
                <c:pt idx="2">
                  <c:v>19.0</c:v>
                </c:pt>
                <c:pt idx="3">
                  <c:v>21.0</c:v>
                </c:pt>
                <c:pt idx="4">
                  <c:v>29.0</c:v>
                </c:pt>
                <c:pt idx="5">
                  <c:v>25.0</c:v>
                </c:pt>
                <c:pt idx="6">
                  <c:v>23.0</c:v>
                </c:pt>
                <c:pt idx="7">
                  <c:v>49.0</c:v>
                </c:pt>
              </c:numCache>
            </c:numRef>
          </c:yVal>
          <c:smooth val="0"/>
        </c:ser>
        <c:dLbls>
          <c:showLegendKey val="0"/>
          <c:showVal val="0"/>
          <c:showCatName val="0"/>
          <c:showSerName val="0"/>
          <c:showPercent val="0"/>
          <c:showBubbleSize val="0"/>
        </c:dLbls>
        <c:axId val="-2015674832"/>
        <c:axId val="-2015662288"/>
      </c:scatterChart>
      <c:valAx>
        <c:axId val="-20155356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5591392"/>
        <c:crosses val="autoZero"/>
        <c:crossBetween val="midCat"/>
      </c:valAx>
      <c:valAx>
        <c:axId val="-2015591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5535680"/>
        <c:crosses val="autoZero"/>
        <c:crossBetween val="midCat"/>
      </c:valAx>
      <c:valAx>
        <c:axId val="-2015662288"/>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5674832"/>
        <c:crosses val="max"/>
        <c:crossBetween val="midCat"/>
      </c:valAx>
      <c:valAx>
        <c:axId val="-2015674832"/>
        <c:scaling>
          <c:orientation val="minMax"/>
        </c:scaling>
        <c:delete val="1"/>
        <c:axPos val="b"/>
        <c:numFmt formatCode="General" sourceLinked="1"/>
        <c:majorTickMark val="out"/>
        <c:minorTickMark val="none"/>
        <c:tickLblPos val="nextTo"/>
        <c:crossAx val="-2015662288"/>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 Id="rId2"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6F78A5-3ECC-410B-9C52-A57AA21C435F}" type="datetimeFigureOut">
              <a:rPr lang="en-US" smtClean="0"/>
              <a:pPr/>
              <a:t>7/9/16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C43B9B-87D0-4380-A962-F69BD125AC41}" type="slidenum">
              <a:rPr lang="en-US" smtClean="0"/>
              <a:pPr/>
              <a:t>‹#›</a:t>
            </a:fld>
            <a:endParaRPr lang="en-US"/>
          </a:p>
        </p:txBody>
      </p:sp>
    </p:spTree>
    <p:extLst>
      <p:ext uri="{BB962C8B-B14F-4D97-AF65-F5344CB8AC3E}">
        <p14:creationId xmlns:p14="http://schemas.microsoft.com/office/powerpoint/2010/main" val="2605111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pPr/>
              <a:t>0</a:t>
            </a:fld>
            <a:endParaRPr lang="en-US"/>
          </a:p>
        </p:txBody>
      </p:sp>
    </p:spTree>
    <p:extLst>
      <p:ext uri="{BB962C8B-B14F-4D97-AF65-F5344CB8AC3E}">
        <p14:creationId xmlns:p14="http://schemas.microsoft.com/office/powerpoint/2010/main" val="54252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grants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47373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Figure 1. I[2_TD$DFF]Numbers of Consortium-Related Papers. (A) Numbers of PubMed indexed papers from 2004 to 2015. Blue circles represent the number of consortia papers indexed by PubMed (i.e., the author names on the paper appear as ‘consortium’ or ‘consortia’) per year from 2004 to 2015. The red squares represent the total number of papers indexed by PubMed per year from 2004 to 2015. (B) Paper distribution over author numbers driven by the </a:t>
            </a:r>
            <a:r>
              <a:rPr lang="en-US" sz="1200" kern="1200" dirty="0" err="1" smtClean="0">
                <a:solidFill>
                  <a:schemeClr val="tx1"/>
                </a:solidFill>
                <a:effectLst/>
                <a:latin typeface="+mn-lt"/>
                <a:ea typeface="+mn-ea"/>
                <a:cs typeface="+mn-cs"/>
              </a:rPr>
              <a:t>ENCyclopedia</a:t>
            </a:r>
            <a:r>
              <a:rPr lang="en-US" sz="1200" kern="1200" dirty="0" smtClean="0">
                <a:solidFill>
                  <a:schemeClr val="tx1"/>
                </a:solidFill>
                <a:effectLst/>
                <a:latin typeface="+mn-lt"/>
                <a:ea typeface="+mn-ea"/>
                <a:cs typeface="+mn-cs"/>
              </a:rPr>
              <a:t> Of DNA Elements (ENCODE) consortium until 2015. The x-axis represents the ranges in terms of numbers of authors per paper and the y-axis displays the numbers of ENCODE (blue) and non- ENCODE (red) papers. (C) Number of papers driven by ENCODE consortium from 2004 to 2015. The y-axis displays the numbers of ENCODE (blue) and non-ENCODE (red) papers in each year from 2004 to 2015. The non-ENCODE papers were those that were not directly funded by ENCODE but used ENCODE data. </a:t>
            </a:r>
            <a:endParaRPr lang="en-US" dirty="0" smtClean="0"/>
          </a:p>
        </p:txBody>
      </p:sp>
      <p:sp>
        <p:nvSpPr>
          <p:cNvPr id="4" name="Slide Number Placeholder 3"/>
          <p:cNvSpPr>
            <a:spLocks noGrp="1"/>
          </p:cNvSpPr>
          <p:nvPr>
            <p:ph type="sldNum" sz="quarter" idx="10"/>
          </p:nvPr>
        </p:nvSpPr>
        <p:spPr/>
        <p:txBody>
          <a:bodyPr/>
          <a:lstStyle/>
          <a:p>
            <a:fld id="{43D7FB10-5F5E-7746-8502-23584CFE0A98}" type="slidenum">
              <a:rPr lang="en-US" smtClean="0"/>
              <a:t>16</a:t>
            </a:fld>
            <a:endParaRPr lang="en-US"/>
          </a:p>
        </p:txBody>
      </p:sp>
    </p:spTree>
    <p:extLst>
      <p:ext uri="{BB962C8B-B14F-4D97-AF65-F5344CB8AC3E}">
        <p14:creationId xmlns:p14="http://schemas.microsoft.com/office/powerpoint/2010/main" val="31760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457200" eaLnBrk="1" hangingPunct="1">
              <a:spcBef>
                <a:spcPct val="0"/>
              </a:spcBef>
            </a:pPr>
            <a:r>
              <a:rPr lang="en-US" altLang="en-US">
                <a:ea typeface="ＭＳ Ｐゴシック" charset="-128"/>
              </a:rPr>
              <a:t>Figure 1. I[2_TD$DFF]Numbers of Consortium-Related Papers. (A) Numbers of PubMed indexed papers from 2004 to 2015. Blue circles represent the number of consortia papers indexed by PubMed (i.e., the author names on the paper appear as ‘consortium’ or ‘consortia’) per year from 2004 to 2015. The red squares represent the total number of papers indexed by PubMed per year from 2004 to 2015. (B) Paper distribution over author numbers driven by the ENCyclopedia Of DNA Elements (ENCODE) consortium until 2015. The x-axis represents the ranges in terms of numbers of authors per paper and the y-axis displays the numbers of ENCODE (blue) and non- ENCODE (red) papers. (C) Number of papers driven by ENCODE consortium from 2004 to 2015. The y-axis displays the numbers of ENCODE (blue) and non-ENCODE (red) papers in each year from 2004 to 2015. The non-ENCODE papers were those that were not directly funded by ENCODE but used ENCODE data.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3EF00A31-0329-BD45-AEF8-DE28DAF102AC}" type="slidenum">
              <a:rPr lang="en-US" altLang="en-US" sz="1200"/>
              <a:pPr eaLnBrk="1" hangingPunct="1"/>
              <a:t>1</a:t>
            </a:fld>
            <a:endParaRPr lang="en-US" altLang="en-US" sz="1200"/>
          </a:p>
        </p:txBody>
      </p:sp>
    </p:spTree>
    <p:extLst>
      <p:ext uri="{BB962C8B-B14F-4D97-AF65-F5344CB8AC3E}">
        <p14:creationId xmlns:p14="http://schemas.microsoft.com/office/powerpoint/2010/main" val="606140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tons of public available genomic data from large</a:t>
            </a:r>
            <a:r>
              <a:rPr lang="en-US" baseline="0" dirty="0" smtClean="0"/>
              <a:t> scientific consortia make us</a:t>
            </a:r>
            <a:r>
              <a:rPr lang="en-US" dirty="0" smtClean="0"/>
              <a:t> develop independent research programs</a:t>
            </a:r>
          </a:p>
          <a:p>
            <a:endParaRPr lang="en-US" dirty="0" smtClean="0"/>
          </a:p>
          <a:p>
            <a:r>
              <a:rPr lang="en-US" dirty="0" smtClean="0"/>
              <a:t>https://</a:t>
            </a:r>
            <a:r>
              <a:rPr lang="en-US" dirty="0" err="1" smtClean="0"/>
              <a:t>followthedata.wordpress.com</a:t>
            </a:r>
            <a:r>
              <a:rPr lang="en-US" dirty="0" smtClean="0"/>
              <a:t>/2014/06/24/data-size-estimates/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27383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kern="1200" dirty="0" smtClean="0">
                <a:solidFill>
                  <a:schemeClr val="tx1"/>
                </a:solidFill>
                <a:effectLst/>
                <a:latin typeface="+mn-lt"/>
                <a:ea typeface="+mn-ea"/>
                <a:cs typeface="+mn-cs"/>
              </a:rPr>
              <a:t>TCGA is the largest single project in the visible sequence universe to date.</a:t>
            </a:r>
          </a:p>
          <a:p>
            <a:r>
              <a:rPr lang="en-US" sz="1200" kern="1200" dirty="0" smtClean="0">
                <a:solidFill>
                  <a:schemeClr val="tx1"/>
                </a:solidFill>
                <a:effectLst/>
                <a:latin typeface="+mn-lt"/>
                <a:ea typeface="+mn-ea"/>
                <a:cs typeface="+mn-cs"/>
              </a:rPr>
              <a:t>TCGA is depicted at the center of the solar system because it integrates DNA, RNA-</a:t>
            </a:r>
            <a:r>
              <a:rPr lang="en-US" sz="1200" kern="1200" dirty="0" err="1" smtClean="0">
                <a:solidFill>
                  <a:schemeClr val="tx1"/>
                </a:solidFill>
                <a:effectLst/>
                <a:latin typeface="+mn-lt"/>
                <a:ea typeface="+mn-ea"/>
                <a:cs typeface="+mn-cs"/>
              </a:rPr>
              <a:t>Seq</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miRNA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epigenomic</a:t>
            </a:r>
            <a:r>
              <a:rPr lang="en-US" sz="1200" kern="1200" dirty="0" smtClean="0">
                <a:solidFill>
                  <a:schemeClr val="tx1"/>
                </a:solidFill>
                <a:effectLst/>
                <a:latin typeface="+mn-lt"/>
                <a:ea typeface="+mn-ea"/>
                <a:cs typeface="+mn-cs"/>
              </a:rPr>
              <a:t>, and clinical data.</a:t>
            </a:r>
          </a:p>
          <a:p>
            <a:r>
              <a:rPr lang="en-US" sz="1200" kern="1200" dirty="0" smtClean="0">
                <a:solidFill>
                  <a:schemeClr val="tx1"/>
                </a:solidFill>
                <a:effectLst/>
                <a:latin typeface="+mn-lt"/>
                <a:ea typeface="+mn-ea"/>
                <a:cs typeface="+mn-cs"/>
              </a:rPr>
              <a:t>Currently there is over a Petabyte of TCGA data deposited in the </a:t>
            </a:r>
            <a:r>
              <a:rPr lang="en-US" sz="1200" kern="1200" dirty="0" err="1" smtClean="0">
                <a:solidFill>
                  <a:schemeClr val="tx1"/>
                </a:solidFill>
                <a:effectLst/>
                <a:latin typeface="+mn-lt"/>
                <a:ea typeface="+mn-ea"/>
                <a:cs typeface="+mn-cs"/>
              </a:rPr>
              <a:t>CGHub</a:t>
            </a:r>
            <a:r>
              <a:rPr lang="en-US" sz="1200" kern="1200" dirty="0" smtClean="0">
                <a:solidFill>
                  <a:schemeClr val="tx1"/>
                </a:solidFill>
                <a:effectLst/>
                <a:latin typeface="+mn-lt"/>
                <a:ea typeface="+mn-ea"/>
                <a:cs typeface="+mn-cs"/>
              </a:rPr>
              <a:t> cancer genomics repository (https://</a:t>
            </a:r>
            <a:r>
              <a:rPr lang="en-US" sz="1200" kern="1200" dirty="0" err="1" smtClean="0">
                <a:solidFill>
                  <a:schemeClr val="tx1"/>
                </a:solidFill>
                <a:effectLst/>
                <a:latin typeface="+mn-lt"/>
                <a:ea typeface="+mn-ea"/>
                <a:cs typeface="+mn-cs"/>
              </a:rPr>
              <a:t>cghub.ucsc.edu</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summary_stats.html</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scale dwarfs its closest competitors which are shown as planets in orbit:</a:t>
            </a:r>
          </a:p>
          <a:p>
            <a:endParaRPr lang="en-US" sz="1200" kern="1200" dirty="0" smtClean="0">
              <a:solidFill>
                <a:schemeClr val="tx1"/>
              </a:solidFill>
              <a:effectLst/>
              <a:latin typeface="+mn-lt"/>
              <a:ea typeface="+mn-ea"/>
              <a:cs typeface="+mn-cs"/>
            </a:endParaRPr>
          </a:p>
          <a:p>
            <a:pPr marL="628650" lvl="1" indent="-171450">
              <a:lnSpc>
                <a:spcPct val="150000"/>
              </a:lnSpc>
              <a:buFont typeface="Arial" panose="020B0604020202020204" pitchFamily="34" charset="0"/>
              <a:buChar char="•"/>
            </a:pPr>
            <a:r>
              <a:rPr lang="en-US" sz="1200" kern="1200" dirty="0" smtClean="0">
                <a:solidFill>
                  <a:schemeClr val="tx1"/>
                </a:solidFill>
                <a:effectLst/>
                <a:latin typeface="+mn-lt"/>
                <a:ea typeface="+mn-ea"/>
                <a:cs typeface="+mn-cs"/>
              </a:rPr>
              <a:t>1000G	222 TB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/28889</a:t>
            </a:r>
          </a:p>
          <a:p>
            <a:pPr marL="628650" lvl="1" indent="-171450">
              <a:lnSpc>
                <a:spcPct val="150000"/>
              </a:lnSpc>
              <a:buFont typeface="Arial" panose="020B0604020202020204" pitchFamily="34" charset="0"/>
              <a:buChar char="•"/>
            </a:pPr>
            <a:r>
              <a:rPr lang="en-US" sz="1200" kern="1200" dirty="0" smtClean="0">
                <a:solidFill>
                  <a:schemeClr val="tx1"/>
                </a:solidFill>
                <a:effectLst/>
                <a:latin typeface="+mn-lt"/>
                <a:ea typeface="+mn-ea"/>
                <a:cs typeface="+mn-cs"/>
              </a:rPr>
              <a:t>ADSP	68 TB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/202226</a:t>
            </a:r>
          </a:p>
          <a:p>
            <a:pPr marL="628650" lvl="1" indent="-171450">
              <a:lnSpc>
                <a:spcPct val="150000"/>
              </a:lnSpc>
              <a:buFont typeface="Arial" panose="020B0604020202020204" pitchFamily="34" charset="0"/>
              <a:buChar char="•"/>
            </a:pPr>
            <a:r>
              <a:rPr lang="en-US" sz="1200" kern="1200" dirty="0" smtClean="0">
                <a:solidFill>
                  <a:schemeClr val="tx1"/>
                </a:solidFill>
                <a:effectLst/>
                <a:latin typeface="+mn-lt"/>
                <a:ea typeface="+mn-ea"/>
                <a:cs typeface="+mn-cs"/>
              </a:rPr>
              <a:t>NHGRI LSSP	40 TB</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bioproject?term</a:t>
            </a:r>
            <a:r>
              <a:rPr lang="en-US" sz="1200" kern="1200" dirty="0" smtClean="0">
                <a:solidFill>
                  <a:schemeClr val="tx1"/>
                </a:solidFill>
                <a:effectLst/>
                <a:latin typeface="+mn-lt"/>
                <a:ea typeface="+mn-ea"/>
                <a:cs typeface="+mn-cs"/>
              </a:rPr>
              <a:t>=NHGRI%20Large%20Scale%20Sequencing%20Program%5BTitle%5D</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kern="1200" dirty="0" err="1" smtClean="0">
                <a:solidFill>
                  <a:schemeClr val="tx1"/>
                </a:solidFill>
                <a:effectLst/>
                <a:latin typeface="+mn-lt"/>
                <a:ea typeface="+mn-ea"/>
                <a:cs typeface="+mn-cs"/>
              </a:rPr>
              <a:t>GTeX</a:t>
            </a:r>
            <a:r>
              <a:rPr lang="en-US" sz="1200" kern="1200" dirty="0" smtClean="0">
                <a:solidFill>
                  <a:schemeClr val="tx1"/>
                </a:solidFill>
                <a:effectLst/>
                <a:latin typeface="+mn-lt"/>
                <a:ea typeface="+mn-ea"/>
                <a:cs typeface="+mn-cs"/>
              </a:rPr>
              <a:t>	34 TB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/75899</a:t>
            </a:r>
          </a:p>
          <a:p>
            <a:pPr marL="628650" marR="0" lvl="1"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NHLBI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ESP	32 TB</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/165957</a:t>
            </a:r>
          </a:p>
          <a:p>
            <a:pPr marL="628650" lvl="1" indent="-171450">
              <a:lnSpc>
                <a:spcPct val="150000"/>
              </a:lnSpc>
              <a:buFont typeface="Arial" panose="020B0604020202020204" pitchFamily="34" charset="0"/>
              <a:buChar char="•"/>
            </a:pPr>
            <a:r>
              <a:rPr lang="en-US" sz="1200" kern="1200" dirty="0" smtClean="0">
                <a:solidFill>
                  <a:schemeClr val="tx1"/>
                </a:solidFill>
                <a:effectLst/>
                <a:latin typeface="+mn-lt"/>
                <a:ea typeface="+mn-ea"/>
                <a:cs typeface="+mn-cs"/>
              </a:rPr>
              <a:t>HMP	29 TB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/43021</a:t>
            </a:r>
          </a:p>
          <a:p>
            <a:pPr marL="628650" lvl="1" indent="-171450">
              <a:lnSpc>
                <a:spcPct val="150000"/>
              </a:lnSpc>
              <a:buFont typeface="Arial" panose="020B0604020202020204" pitchFamily="34" charset="0"/>
              <a:buChar char="•"/>
            </a:pPr>
            <a:r>
              <a:rPr lang="en-US" sz="1200" kern="1200" dirty="0" smtClean="0">
                <a:solidFill>
                  <a:schemeClr val="tx1"/>
                </a:solidFill>
                <a:effectLst/>
                <a:latin typeface="+mn-lt"/>
                <a:ea typeface="+mn-ea"/>
                <a:cs typeface="+mn-cs"/>
              </a:rPr>
              <a:t>ARRA Autism	24 TB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/74861</a:t>
            </a:r>
          </a:p>
          <a:p>
            <a:pPr marL="628650" lvl="1" indent="-171450">
              <a:lnSpc>
                <a:spcPct val="150000"/>
              </a:lnSpc>
              <a:buFont typeface="Arial" panose="020B0604020202020204" pitchFamily="34" charset="0"/>
              <a:buChar char="•"/>
            </a:pPr>
            <a:r>
              <a:rPr lang="en-US" sz="1200" kern="1200" dirty="0" smtClean="0">
                <a:solidFill>
                  <a:schemeClr val="tx1"/>
                </a:solidFill>
                <a:effectLst/>
                <a:latin typeface="+mn-lt"/>
                <a:ea typeface="+mn-ea"/>
                <a:cs typeface="+mn-cs"/>
              </a:rPr>
              <a:t>ENCODE	9 TB	http://</a:t>
            </a:r>
            <a:r>
              <a:rPr lang="en-US" sz="1200" kern="1200" dirty="0" err="1" smtClean="0">
                <a:solidFill>
                  <a:schemeClr val="tx1"/>
                </a:solidFill>
                <a:effectLst/>
                <a:latin typeface="+mn-lt"/>
                <a:ea typeface="+mn-ea"/>
                <a:cs typeface="+mn-cs"/>
              </a:rPr>
              <a:t>www.ncbi.nlm.nih.gov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bioproject</a:t>
            </a:r>
            <a:r>
              <a:rPr lang="en-US" sz="1200" kern="1200" dirty="0" smtClean="0">
                <a:solidFill>
                  <a:schemeClr val="tx1"/>
                </a:solidFill>
                <a:effectLst/>
                <a:latin typeface="+mn-lt"/>
                <a:ea typeface="+mn-ea"/>
                <a:cs typeface="+mn-cs"/>
              </a:rPr>
              <a:t>/63441</a:t>
            </a:r>
          </a:p>
          <a:p>
            <a:pPr lvl="0"/>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Projects just starting now, like 100K Genomes England, may eventually overtake TCGA.</a:t>
            </a:r>
          </a:p>
          <a:p>
            <a:r>
              <a:rPr lang="en-US" sz="1200" kern="1200" dirty="0" smtClean="0">
                <a:solidFill>
                  <a:schemeClr val="tx1"/>
                </a:solidFill>
                <a:effectLst/>
                <a:latin typeface="+mn-lt"/>
                <a:ea typeface="+mn-ea"/>
                <a:cs typeface="+mn-cs"/>
              </a:rPr>
              <a:t> </a:t>
            </a:r>
          </a:p>
          <a:p>
            <a:endParaRPr lang="en-US" sz="1200" baseline="0" dirty="0" smtClean="0">
              <a:latin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65457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used </a:t>
            </a:r>
            <a:r>
              <a:rPr lang="en-US" dirty="0" err="1" smtClean="0"/>
              <a:t>modENCODE</a:t>
            </a:r>
            <a:r>
              <a:rPr lang="en-US" dirty="0" smtClean="0"/>
              <a:t>/ENCODE,</a:t>
            </a:r>
            <a:r>
              <a:rPr lang="en-US" baseline="0" dirty="0" smtClean="0"/>
              <a:t> two consortia as case study and try to find the collaborative patterns</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pPr/>
              <a:t>5</a:t>
            </a:fld>
            <a:endParaRPr lang="en-US"/>
          </a:p>
        </p:txBody>
      </p:sp>
    </p:spTree>
    <p:extLst>
      <p:ext uri="{BB962C8B-B14F-4D97-AF65-F5344CB8AC3E}">
        <p14:creationId xmlns:p14="http://schemas.microsoft.com/office/powerpoint/2010/main" val="785254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1 slides from dw encode authors</a:t>
            </a:r>
          </a:p>
        </p:txBody>
      </p:sp>
      <p:sp>
        <p:nvSpPr>
          <p:cNvPr id="71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3D91E800-FC66-0449-AA17-EA12DCE2DAEB}" type="slidenum">
              <a:rPr lang="en-US" altLang="en-US" sz="1200">
                <a:solidFill>
                  <a:srgbClr val="000000"/>
                </a:solidFill>
              </a:rPr>
              <a:pPr eaLnBrk="1" hangingPunct="1"/>
              <a:t>7</a:t>
            </a:fld>
            <a:endParaRPr lang="en-US" altLang="en-US" sz="1200">
              <a:solidFill>
                <a:srgbClr val="000000"/>
              </a:solidFill>
            </a:endParaRPr>
          </a:p>
        </p:txBody>
      </p:sp>
    </p:spTree>
    <p:extLst>
      <p:ext uri="{BB962C8B-B14F-4D97-AF65-F5344CB8AC3E}">
        <p14:creationId xmlns:p14="http://schemas.microsoft.com/office/powerpoint/2010/main" val="64772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animation</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pPr/>
              <a:t>10</a:t>
            </a:fld>
            <a:endParaRPr lang="en-US"/>
          </a:p>
        </p:txBody>
      </p:sp>
    </p:spTree>
    <p:extLst>
      <p:ext uri="{BB962C8B-B14F-4D97-AF65-F5344CB8AC3E}">
        <p14:creationId xmlns:p14="http://schemas.microsoft.com/office/powerpoint/2010/main" val="1191554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a single network clustering, </a:t>
            </a:r>
            <a:r>
              <a:rPr lang="en-US" sz="1200" b="0" dirty="0" smtClean="0">
                <a:solidFill>
                  <a:prstClr val="black"/>
                </a:solidFill>
                <a:latin typeface="+mn-lt"/>
              </a:rPr>
              <a:t>we always try to divide nodes into</a:t>
            </a:r>
            <a:r>
              <a:rPr lang="en-US" sz="1200" b="0" baseline="0" dirty="0" smtClean="0">
                <a:solidFill>
                  <a:prstClr val="black"/>
                </a:solidFill>
                <a:latin typeface="+mn-lt"/>
              </a:rPr>
              <a:t> groups / modules </a:t>
            </a:r>
            <a:r>
              <a:rPr lang="en-US" sz="1200" b="0" dirty="0" smtClean="0">
                <a:solidFill>
                  <a:prstClr val="black"/>
                </a:solidFill>
                <a:latin typeface="+mn-lt"/>
              </a:rPr>
              <a:t>such that connections within groups are relatively dense while those between groups are sparse.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 the modularity</a:t>
            </a:r>
            <a:r>
              <a:rPr lang="en-US" baseline="0" dirty="0" smtClean="0"/>
              <a:t> has been proposed to measure strength of division using your clustering method. e.g., right clustering is good because modularity is high. Thus, a common clustering strategy is that we can use modularity as objective function, and find the modules that maximize modularity from</a:t>
            </a:r>
            <a:r>
              <a:rPr lang="en-US" sz="1800" dirty="0" smtClean="0">
                <a:solidFill>
                  <a:prstClr val="black"/>
                </a:solidFill>
                <a:latin typeface="+mn-lt"/>
              </a:rPr>
              <a:t> </a:t>
            </a:r>
            <a:r>
              <a:rPr lang="en-US" sz="1200" b="0" dirty="0" smtClean="0">
                <a:solidFill>
                  <a:prstClr val="black"/>
                </a:solidFill>
                <a:latin typeface="+mn-lt"/>
              </a:rPr>
              <a:t>all possible divisions of a network.</a:t>
            </a:r>
          </a:p>
          <a:p>
            <a:r>
              <a:rPr lang="en-US" dirty="0" smtClean="0"/>
              <a:t>http://</a:t>
            </a:r>
            <a:r>
              <a:rPr lang="en-US" dirty="0" err="1" smtClean="0"/>
              <a:t>www.cs.cmu.edu</a:t>
            </a:r>
            <a:r>
              <a:rPr lang="en-US" dirty="0" smtClean="0"/>
              <a:t>/~</a:t>
            </a:r>
            <a:r>
              <a:rPr lang="en-US" dirty="0" err="1" smtClean="0"/>
              <a:t>ckingsf</a:t>
            </a:r>
            <a:r>
              <a:rPr lang="en-US" dirty="0" smtClean="0"/>
              <a:t>/</a:t>
            </a:r>
            <a:r>
              <a:rPr lang="en-US" dirty="0" err="1" smtClean="0"/>
              <a:t>bioinfo</a:t>
            </a:r>
            <a:r>
              <a:rPr lang="en-US" dirty="0" smtClean="0"/>
              <a:t>-lectures/</a:t>
            </a:r>
            <a:r>
              <a:rPr lang="en-US" dirty="0" err="1" smtClean="0"/>
              <a:t>modularity.pdf</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t>11</a:t>
            </a:fld>
            <a:endParaRPr lang="en-US"/>
          </a:p>
        </p:txBody>
      </p:sp>
    </p:spTree>
    <p:extLst>
      <p:ext uri="{BB962C8B-B14F-4D97-AF65-F5344CB8AC3E}">
        <p14:creationId xmlns:p14="http://schemas.microsoft.com/office/powerpoint/2010/main" val="632352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animation</a:t>
            </a:r>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pPr/>
              <a:t>12</a:t>
            </a:fld>
            <a:endParaRPr lang="en-US"/>
          </a:p>
        </p:txBody>
      </p:sp>
    </p:spTree>
    <p:extLst>
      <p:ext uri="{BB962C8B-B14F-4D97-AF65-F5344CB8AC3E}">
        <p14:creationId xmlns:p14="http://schemas.microsoft.com/office/powerpoint/2010/main" val="173097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6910" indent="0">
              <a:buNone/>
              <a:defRPr sz="2000" b="1"/>
            </a:lvl2pPr>
            <a:lvl3pPr marL="913822" indent="0">
              <a:buNone/>
              <a:defRPr sz="1800" b="1"/>
            </a:lvl3pPr>
            <a:lvl4pPr marL="1370734" indent="0">
              <a:buNone/>
              <a:defRPr sz="1600" b="1"/>
            </a:lvl4pPr>
            <a:lvl5pPr marL="1827644" indent="0">
              <a:buNone/>
              <a:defRPr sz="1600" b="1"/>
            </a:lvl5pPr>
            <a:lvl6pPr marL="2284557" indent="0">
              <a:buNone/>
              <a:defRPr sz="1600" b="1"/>
            </a:lvl6pPr>
            <a:lvl7pPr marL="2741467" indent="0">
              <a:buNone/>
              <a:defRPr sz="1600" b="1"/>
            </a:lvl7pPr>
            <a:lvl8pPr marL="3198377" indent="0">
              <a:buNone/>
              <a:defRPr sz="1600" b="1"/>
            </a:lvl8pPr>
            <a:lvl9pPr marL="365528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238000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897368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6761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31290274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10" indent="0">
              <a:buNone/>
              <a:defRPr sz="2800"/>
            </a:lvl2pPr>
            <a:lvl3pPr marL="913822" indent="0">
              <a:buNone/>
              <a:defRPr sz="2400"/>
            </a:lvl3pPr>
            <a:lvl4pPr marL="1370734" indent="0">
              <a:buNone/>
              <a:defRPr sz="2000"/>
            </a:lvl4pPr>
            <a:lvl5pPr marL="1827644" indent="0">
              <a:buNone/>
              <a:defRPr sz="2000"/>
            </a:lvl5pPr>
            <a:lvl6pPr marL="2284557" indent="0">
              <a:buNone/>
              <a:defRPr sz="2000"/>
            </a:lvl6pPr>
            <a:lvl7pPr marL="2741467" indent="0">
              <a:buNone/>
              <a:defRPr sz="2000"/>
            </a:lvl7pPr>
            <a:lvl8pPr marL="3198377" indent="0">
              <a:buNone/>
              <a:defRPr sz="2000"/>
            </a:lvl8pPr>
            <a:lvl9pPr marL="3655289"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10" indent="0">
              <a:buNone/>
              <a:defRPr sz="1200"/>
            </a:lvl2pPr>
            <a:lvl3pPr marL="913822" indent="0">
              <a:buNone/>
              <a:defRPr sz="1000"/>
            </a:lvl3pPr>
            <a:lvl4pPr marL="1370734" indent="0">
              <a:buNone/>
              <a:defRPr sz="900"/>
            </a:lvl4pPr>
            <a:lvl5pPr marL="1827644" indent="0">
              <a:buNone/>
              <a:defRPr sz="900"/>
            </a:lvl5pPr>
            <a:lvl6pPr marL="2284557" indent="0">
              <a:buNone/>
              <a:defRPr sz="900"/>
            </a:lvl6pPr>
            <a:lvl7pPr marL="2741467" indent="0">
              <a:buNone/>
              <a:defRPr sz="900"/>
            </a:lvl7pPr>
            <a:lvl8pPr marL="3198377" indent="0">
              <a:buNone/>
              <a:defRPr sz="900"/>
            </a:lvl8pPr>
            <a:lvl9pPr marL="3655289" indent="0">
              <a:buNone/>
              <a:defRPr sz="900"/>
            </a:lvl9pPr>
          </a:lstStyle>
          <a:p>
            <a:pPr lvl="0"/>
            <a:r>
              <a:rPr lang="en-US" smtClean="0"/>
              <a:t>Click to edit Master text styles</a:t>
            </a:r>
          </a:p>
        </p:txBody>
      </p:sp>
    </p:spTree>
    <p:extLst>
      <p:ext uri="{BB962C8B-B14F-4D97-AF65-F5344CB8AC3E}">
        <p14:creationId xmlns:p14="http://schemas.microsoft.com/office/powerpoint/2010/main" val="135184344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10563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7"/>
            <a:ext cx="1943100" cy="6010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7"/>
            <a:ext cx="5676900" cy="6010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953689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248107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ext uri="{BB962C8B-B14F-4D97-AF65-F5344CB8AC3E}">
        <p14:creationId xmlns:p14="http://schemas.microsoft.com/office/powerpoint/2010/main" val="187214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extLst>
      <p:ext uri="{BB962C8B-B14F-4D97-AF65-F5344CB8AC3E}">
        <p14:creationId xmlns:p14="http://schemas.microsoft.com/office/powerpoint/2010/main" val="12522853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6699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10897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extLst>
      <p:ext uri="{BB962C8B-B14F-4D97-AF65-F5344CB8AC3E}">
        <p14:creationId xmlns:p14="http://schemas.microsoft.com/office/powerpoint/2010/main" val="327027287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8229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0023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extLst>
      <p:ext uri="{BB962C8B-B14F-4D97-AF65-F5344CB8AC3E}">
        <p14:creationId xmlns:p14="http://schemas.microsoft.com/office/powerpoint/2010/main" val="1955083484"/>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5874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673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Rectangle 6"/>
          <p:cNvSpPr/>
          <p:nvPr userDrawn="1"/>
        </p:nvSpPr>
        <p:spPr>
          <a:xfrm>
            <a:off x="0" y="-76200"/>
            <a:ext cx="9144000" cy="708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8" name="Rectangle 7"/>
          <p:cNvSpPr>
            <a:spLocks noChangeArrowheads="1"/>
          </p:cNvSpPr>
          <p:nvPr userDrawn="1"/>
        </p:nvSpPr>
        <p:spPr bwMode="auto">
          <a:xfrm>
            <a:off x="0" y="6011863"/>
            <a:ext cx="9144000" cy="99853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Georgia"/>
            </a:endParaRPr>
          </a:p>
        </p:txBody>
      </p:sp>
      <p:sp>
        <p:nvSpPr>
          <p:cNvPr id="9" name="Rectangle 3"/>
          <p:cNvSpPr>
            <a:spLocks noChangeArrowheads="1"/>
          </p:cNvSpPr>
          <p:nvPr userDrawn="1"/>
        </p:nvSpPr>
        <p:spPr bwMode="auto">
          <a:xfrm>
            <a:off x="0" y="57483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0" name="Rectangle 4"/>
          <p:cNvSpPr>
            <a:spLocks noChangeArrowheads="1"/>
          </p:cNvSpPr>
          <p:nvPr userDrawn="1"/>
        </p:nvSpPr>
        <p:spPr bwMode="auto">
          <a:xfrm>
            <a:off x="0" y="228600"/>
            <a:ext cx="9144000" cy="5664200"/>
          </a:xfrm>
          <a:prstGeom prst="rect">
            <a:avLst/>
          </a:prstGeom>
          <a:solidFill>
            <a:schemeClr val="accent6"/>
          </a:solidFill>
          <a:ln w="9525">
            <a:noFill/>
            <a:miter lim="800000"/>
            <a:headEnd/>
            <a:tailEnd/>
          </a:ln>
        </p:spPr>
        <p:txBody>
          <a:bodyPr wrap="none" anchor="ctr"/>
          <a:lstStyle/>
          <a:p>
            <a:endParaRPr lang="en-US">
              <a:solidFill>
                <a:srgbClr val="000000"/>
              </a:solidFill>
              <a:latin typeface="Georgia"/>
            </a:endParaRPr>
          </a:p>
        </p:txBody>
      </p:sp>
      <p:sp>
        <p:nvSpPr>
          <p:cNvPr id="13" name="Title Placeholder 14"/>
          <p:cNvSpPr>
            <a:spLocks noGrp="1"/>
          </p:cNvSpPr>
          <p:nvPr>
            <p:ph type="title" hasCustomPrompt="1"/>
          </p:nvPr>
        </p:nvSpPr>
        <p:spPr>
          <a:xfrm>
            <a:off x="533400" y="990600"/>
            <a:ext cx="8229600" cy="1541463"/>
          </a:xfrm>
          <a:prstGeom prst="rect">
            <a:avLst/>
          </a:prstGeom>
        </p:spPr>
        <p:txBody>
          <a:bodyPr vert="horz" lIns="91440" tIns="45720" rIns="91440" bIns="45720" rtlCol="0" anchor="b">
            <a:normAutofit/>
          </a:bodyPr>
          <a:lstStyle>
            <a:lvl1pPr algn="l" defTabSz="914400" rtl="0" eaLnBrk="1" latinLnBrk="0" hangingPunct="1">
              <a:spcBef>
                <a:spcPct val="0"/>
              </a:spcBef>
              <a:buNone/>
              <a:defRPr lang="en-US" sz="4400" kern="1200" baseline="0" dirty="0">
                <a:solidFill>
                  <a:schemeClr val="bg1"/>
                </a:solidFill>
                <a:latin typeface="Georgia" pitchFamily="18" charset="0"/>
                <a:ea typeface="ＭＳ Ｐゴシック" pitchFamily="34" charset="-128"/>
                <a:cs typeface="+mn-cs"/>
              </a:defRPr>
            </a:lvl1pPr>
          </a:lstStyle>
          <a:p>
            <a:r>
              <a:rPr lang="en-US" dirty="0" smtClean="0"/>
              <a:t>Click to edit Presentation Title </a:t>
            </a:r>
            <a:endParaRPr lang="en-US" dirty="0"/>
          </a:p>
        </p:txBody>
      </p:sp>
      <p:sp>
        <p:nvSpPr>
          <p:cNvPr id="17" name="Text Placeholder 16"/>
          <p:cNvSpPr>
            <a:spLocks noGrp="1"/>
          </p:cNvSpPr>
          <p:nvPr>
            <p:ph type="body" sz="quarter" idx="10" hasCustomPrompt="1"/>
          </p:nvPr>
        </p:nvSpPr>
        <p:spPr>
          <a:xfrm>
            <a:off x="533400" y="2514600"/>
            <a:ext cx="8229600" cy="914400"/>
          </a:xfrm>
        </p:spPr>
        <p:txBody>
          <a:bodyPr/>
          <a:lstStyle>
            <a:lvl1pPr marL="342900" marR="0" indent="-342900" algn="l" defTabSz="914400" rtl="0" eaLnBrk="1" fontAlgn="base" latinLnBrk="0" hangingPunct="1">
              <a:lnSpc>
                <a:spcPct val="100000"/>
              </a:lnSpc>
              <a:spcBef>
                <a:spcPct val="0"/>
              </a:spcBef>
              <a:spcAft>
                <a:spcPct val="0"/>
              </a:spcAft>
              <a:buClrTx/>
              <a:buSzTx/>
              <a:buFont typeface="Arial" pitchFamily="34" charset="0"/>
              <a:buNone/>
              <a:tabLst/>
              <a:defRPr lang="en-US" sz="2000" kern="1200" noProof="0">
                <a:solidFill>
                  <a:schemeClr val="bg1"/>
                </a:solidFill>
                <a:latin typeface="Georgia" pitchFamily="18" charset="0"/>
                <a:ea typeface="ＭＳ Ｐゴシック" pitchFamily="34" charset="-128"/>
              </a:defRPr>
            </a:lvl1pPr>
          </a:lstStyle>
          <a:p>
            <a:pPr marL="342900" marR="0" lvl="0" indent="-342900" algn="l" defTabSz="914400" rtl="0" eaLnBrk="1" fontAlgn="base" latinLnBrk="0" hangingPunct="1">
              <a:lnSpc>
                <a:spcPct val="100000"/>
              </a:lnSpc>
              <a:spcBef>
                <a:spcPct val="0"/>
              </a:spcBef>
              <a:spcAft>
                <a:spcPct val="0"/>
              </a:spcAft>
              <a:buClrTx/>
              <a:buSzTx/>
              <a:buFont typeface="Arial" pitchFamily="34" charset="0"/>
              <a:buNone/>
              <a:tabLst/>
              <a:defRPr/>
            </a:pPr>
            <a:r>
              <a:rPr lang="en-US" sz="2400" kern="1200" noProof="0" dirty="0" smtClean="0">
                <a:solidFill>
                  <a:schemeClr val="bg1"/>
                </a:solidFill>
                <a:latin typeface="Georgia" pitchFamily="18" charset="0"/>
                <a:ea typeface="ＭＳ Ｐゴシック" pitchFamily="34" charset="-128"/>
                <a:cs typeface="+mn-cs"/>
              </a:rPr>
              <a:t>Click to add presentation subtitle</a:t>
            </a:r>
          </a:p>
        </p:txBody>
      </p:sp>
      <p:sp>
        <p:nvSpPr>
          <p:cNvPr id="19" name="Text Placeholder 18"/>
          <p:cNvSpPr>
            <a:spLocks noGrp="1"/>
          </p:cNvSpPr>
          <p:nvPr>
            <p:ph type="body" sz="quarter" idx="11" hasCustomPrompt="1"/>
          </p:nvPr>
        </p:nvSpPr>
        <p:spPr>
          <a:xfrm>
            <a:off x="533400" y="3657600"/>
            <a:ext cx="8229600" cy="762000"/>
          </a:xfrm>
        </p:spPr>
        <p:txBody>
          <a:bodyPr/>
          <a:lstStyle>
            <a:lvl1pPr>
              <a:buNone/>
              <a:defRPr lang="en-US" sz="1800" i="1" kern="1200" baseline="0" dirty="0" smtClean="0">
                <a:solidFill>
                  <a:schemeClr val="bg1"/>
                </a:solidFill>
                <a:latin typeface="Georgia" pitchFamily="18" charset="0"/>
                <a:ea typeface="ＭＳ Ｐゴシック" pitchFamily="34" charset="-128"/>
                <a:cs typeface="+mn-cs"/>
              </a:defRPr>
            </a:lvl1pPr>
          </a:lstStyle>
          <a:p>
            <a:pPr marL="342900" lvl="0" indent="-342900" algn="l" defTabSz="914400" rtl="0" eaLnBrk="1" fontAlgn="base" latinLnBrk="0" hangingPunct="1">
              <a:spcBef>
                <a:spcPct val="0"/>
              </a:spcBef>
              <a:spcAft>
                <a:spcPct val="0"/>
              </a:spcAft>
            </a:pPr>
            <a:r>
              <a:rPr lang="en-US" dirty="0" smtClean="0"/>
              <a:t>Click to edit presenter’s name and presentation’s date</a:t>
            </a:r>
          </a:p>
        </p:txBody>
      </p:sp>
    </p:spTree>
    <p:extLst>
      <p:ext uri="{BB962C8B-B14F-4D97-AF65-F5344CB8AC3E}">
        <p14:creationId xmlns:p14="http://schemas.microsoft.com/office/powerpoint/2010/main" val="91140685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10575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4" name="Rectangle 3"/>
          <p:cNvSpPr/>
          <p:nvPr userDrawn="1"/>
        </p:nvSpPr>
        <p:spPr>
          <a:xfrm>
            <a:off x="0" y="-76200"/>
            <a:ext cx="9144000" cy="647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eorgia"/>
            </a:endParaRPr>
          </a:p>
        </p:txBody>
      </p:sp>
      <p:sp>
        <p:nvSpPr>
          <p:cNvPr id="3" name="Content Placeholder 2"/>
          <p:cNvSpPr>
            <a:spLocks noGrp="1"/>
          </p:cNvSpPr>
          <p:nvPr>
            <p:ph idx="1"/>
          </p:nvPr>
        </p:nvSpPr>
        <p:spPr>
          <a:xfrm>
            <a:off x="538163" y="152400"/>
            <a:ext cx="8123237" cy="595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868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61833974-5B90-F149-9828-D76DCC52209D}" type="datetime1">
              <a:rPr lang="en-US" altLang="en-US"/>
              <a:pPr/>
              <a:t>7/9/16</a:t>
            </a:fld>
            <a:endParaRPr lang="en-US" altLang="en-US"/>
          </a:p>
        </p:txBody>
      </p:sp>
      <p:sp>
        <p:nvSpPr>
          <p:cNvPr id="4"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E708A459-38B4-0745-AAE2-2839D3A255FB}" type="slidenum">
              <a:rPr lang="en-US" altLang="en-US"/>
              <a:pPr/>
              <a:t>‹#›</a:t>
            </a:fld>
            <a:endParaRPr lang="en-US" altLang="en-US"/>
          </a:p>
        </p:txBody>
      </p:sp>
    </p:spTree>
    <p:extLst>
      <p:ext uri="{BB962C8B-B14F-4D97-AF65-F5344CB8AC3E}">
        <p14:creationId xmlns:p14="http://schemas.microsoft.com/office/powerpoint/2010/main" val="2111761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604893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740619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64741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6910" indent="0">
              <a:buNone/>
              <a:defRPr sz="1800"/>
            </a:lvl2pPr>
            <a:lvl3pPr marL="913822" indent="0">
              <a:buNone/>
              <a:defRPr sz="1600"/>
            </a:lvl3pPr>
            <a:lvl4pPr marL="1370734" indent="0">
              <a:buNone/>
              <a:defRPr sz="1400"/>
            </a:lvl4pPr>
            <a:lvl5pPr marL="1827644" indent="0">
              <a:buNone/>
              <a:defRPr sz="1400"/>
            </a:lvl5pPr>
            <a:lvl6pPr marL="2284557" indent="0">
              <a:buNone/>
              <a:defRPr sz="1400"/>
            </a:lvl6pPr>
            <a:lvl7pPr marL="2741467" indent="0">
              <a:buNone/>
              <a:defRPr sz="1400"/>
            </a:lvl7pPr>
            <a:lvl8pPr marL="3198377" indent="0">
              <a:buNone/>
              <a:defRPr sz="1400"/>
            </a:lvl8pPr>
            <a:lvl9pPr marL="3655289" indent="0">
              <a:buNone/>
              <a:defRPr sz="1400"/>
            </a:lvl9pPr>
          </a:lstStyle>
          <a:p>
            <a:pPr lvl="0"/>
            <a:r>
              <a:rPr lang="en-US" smtClean="0"/>
              <a:t>Click to edit Master text styles</a:t>
            </a:r>
          </a:p>
        </p:txBody>
      </p:sp>
    </p:spTree>
    <p:extLst>
      <p:ext uri="{BB962C8B-B14F-4D97-AF65-F5344CB8AC3E}">
        <p14:creationId xmlns:p14="http://schemas.microsoft.com/office/powerpoint/2010/main" val="17331333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981203"/>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156456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6.xml"/><Relationship Id="rId12" Type="http://schemas.openxmlformats.org/officeDocument/2006/relationships/slideLayout" Target="../slideLayouts/slideLayout17.xml"/><Relationship Id="rId13" Type="http://schemas.openxmlformats.org/officeDocument/2006/relationships/slideLayout" Target="../slideLayouts/slideLayout18.xml"/><Relationship Id="rId14" Type="http://schemas.openxmlformats.org/officeDocument/2006/relationships/theme" Target="../theme/theme2.xml"/><Relationship Id="rId15" Type="http://schemas.openxmlformats.org/officeDocument/2006/relationships/tags" Target="../tags/tag1.xml"/><Relationship Id="rId16" Type="http://schemas.openxmlformats.org/officeDocument/2006/relationships/tags" Target="../tags/tag2.xml"/><Relationship Id="rId17" Type="http://schemas.openxmlformats.org/officeDocument/2006/relationships/tags" Target="../tags/tag3.xml"/><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theme" Target="../theme/theme4.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0.xml"/><Relationship Id="rId4" Type="http://schemas.openxmlformats.org/officeDocument/2006/relationships/theme" Target="../theme/theme6.xml"/><Relationship Id="rId1" Type="http://schemas.openxmlformats.org/officeDocument/2006/relationships/slideLayout" Target="../slideLayouts/slideLayout28.xml"/><Relationship Id="rId2"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chemeClr val="tx2"/>
                </a:solidFill>
                <a:latin typeface="Georgia" pitchFamily="18" charset="0"/>
                <a:ea typeface="Gulim" pitchFamily="34" charset="-127"/>
              </a:rPr>
              <a:t>S L I D E  </a:t>
            </a:r>
            <a:fld id="{B6E65EB1-8770-4D6F-9BAC-B5A9D136F4D3}" type="slidenum">
              <a:rPr lang="en-US" altLang="ko-KR" sz="800" b="1">
                <a:solidFill>
                  <a:schemeClr val="tx2"/>
                </a:solidFill>
                <a:latin typeface="Georgia" pitchFamily="18" charset="0"/>
                <a:ea typeface="Gulim" pitchFamily="34" charset="-127"/>
              </a:rPr>
              <a:pPr algn="r">
                <a:spcBef>
                  <a:spcPct val="50000"/>
                </a:spcBef>
              </a:pPr>
              <a:t>‹#›</a:t>
            </a:fld>
            <a:endParaRPr lang="en-US" altLang="ko-KR" sz="800" b="1" dirty="0">
              <a:solidFill>
                <a:schemeClr val="tx2"/>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latin typeface="Arial" charset="0"/>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 id="2147483754" r:id="rId4"/>
    <p:sldLayoutId id="2147483755" r:id="rId5"/>
  </p:sldLayoutIdLst>
  <p:timing>
    <p:tnLst>
      <p:par>
        <p:cT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31"/>
            <a:ext cx="3078162" cy="263525"/>
          </a:xfrm>
          <a:prstGeom prst="rect">
            <a:avLst/>
          </a:prstGeom>
          <a:noFill/>
          <a:ln w="9525">
            <a:noFill/>
            <a:miter lim="800000"/>
            <a:headEnd/>
            <a:tailEnd/>
          </a:ln>
          <a:effectLst/>
        </p:spPr>
        <p:txBody>
          <a:bodyPr lIns="92006" tIns="46004" rIns="92006" bIns="46004"/>
          <a:lstStyle/>
          <a:p>
            <a:pPr defTabSz="910659" eaLnBrk="0" fontAlgn="base" hangingPunct="0">
              <a:spcBef>
                <a:spcPct val="0"/>
              </a:spcBef>
              <a:spcAft>
                <a:spcPct val="0"/>
              </a:spcAft>
              <a:defRPr/>
            </a:pPr>
            <a:fld id="{175D2F9F-18C8-A447-B5E5-43EF653B27F1}" type="slidenum">
              <a:rPr lang="en-US" sz="1600" b="1" i="1">
                <a:solidFill>
                  <a:srgbClr val="000000"/>
                </a:solidFill>
                <a:effectLst>
                  <a:outerShdw blurRad="38100" dist="38100" dir="2700000" algn="tl">
                    <a:srgbClr val="DDDDDD"/>
                  </a:outerShdw>
                </a:effectLst>
                <a:latin typeface="Courier New" charset="0"/>
                <a:ea typeface="ＭＳ Ｐゴシック" charset="0"/>
                <a:cs typeface="ＭＳ Ｐゴシック" charset="0"/>
              </a:rPr>
              <a:pPr defTabSz="910659" eaLnBrk="0" fontAlgn="base" hangingPunct="0">
                <a:spcBef>
                  <a:spcPct val="0"/>
                </a:spcBef>
                <a:spcAft>
                  <a:spcPct val="0"/>
                </a:spcAft>
                <a:defRPr/>
              </a:pPr>
              <a:t>‹#›</a:t>
            </a:fld>
            <a:r>
              <a:rPr lang="en-US" b="1">
                <a:solidFill>
                  <a:srgbClr val="808080"/>
                </a:solidFill>
                <a:latin typeface="Arial" charset="0"/>
                <a:ea typeface="ＭＳ Ｐゴシック" charset="0"/>
                <a:cs typeface="ＭＳ Ｐゴシック" charset="0"/>
              </a:rPr>
              <a:t> - </a:t>
            </a:r>
            <a:r>
              <a:rPr lang="en-US" sz="1000" b="1">
                <a:solidFill>
                  <a:srgbClr val="969696"/>
                </a:solidFill>
                <a:latin typeface="Arial" charset="0"/>
                <a:ea typeface="ＭＳ Ｐゴシック" charset="0"/>
                <a:cs typeface="ＭＳ Ｐゴシック" charset="0"/>
              </a:rPr>
              <a:t>Lectures.GersteinLab.org</a:t>
            </a:r>
            <a:endParaRPr lang="en-US" sz="3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2443694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p:timing>
    <p:tnLst>
      <p:par>
        <p:cTn id="1" dur="indefinite" restart="never" nodeType="tmRoot"/>
      </p:par>
    </p:tnLst>
  </p:timing>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120638945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iming>
    <p:tnLst>
      <p:par>
        <p:cT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381930061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Lst>
  <p:timing>
    <p:tnLst>
      <p:par>
        <p:cT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30047184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Lst>
  <p:timing>
    <p:tnLst>
      <p:par>
        <p:cT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0" y="960438"/>
            <a:ext cx="9144000" cy="228600"/>
          </a:xfrm>
          <a:prstGeom prst="rect">
            <a:avLst/>
          </a:prstGeom>
          <a:solidFill>
            <a:schemeClr val="bg2">
              <a:lumMod val="60000"/>
              <a:lumOff val="40000"/>
            </a:schemeClr>
          </a:solidFill>
          <a:ln w="9525">
            <a:noFill/>
            <a:miter lim="800000"/>
            <a:headEnd/>
            <a:tailEnd/>
          </a:ln>
        </p:spPr>
        <p:txBody>
          <a:bodyPr wrap="none" anchor="ctr"/>
          <a:lstStyle/>
          <a:p>
            <a:pPr>
              <a:defRPr/>
            </a:pPr>
            <a:endParaRPr lang="en-US">
              <a:solidFill>
                <a:srgbClr val="000000"/>
              </a:solidFill>
              <a:latin typeface="Arial" pitchFamily="-108" charset="0"/>
              <a:ea typeface="ＭＳ Ｐゴシック" pitchFamily="-108" charset="-128"/>
              <a:cs typeface="ＭＳ Ｐゴシック" pitchFamily="-108" charset="-128"/>
            </a:endParaRPr>
          </a:p>
        </p:txBody>
      </p:sp>
      <p:sp>
        <p:nvSpPr>
          <p:cNvPr id="11" name="Rectangle 22"/>
          <p:cNvSpPr>
            <a:spLocks noChangeArrowheads="1"/>
          </p:cNvSpPr>
          <p:nvPr/>
        </p:nvSpPr>
        <p:spPr bwMode="auto">
          <a:xfrm>
            <a:off x="0" y="-7938"/>
            <a:ext cx="9144000" cy="1163638"/>
          </a:xfrm>
          <a:prstGeom prst="rect">
            <a:avLst/>
          </a:prstGeom>
          <a:solidFill>
            <a:schemeClr val="accent6"/>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
        <p:nvSpPr>
          <p:cNvPr id="1028" name="Rectangle 4"/>
          <p:cNvSpPr>
            <a:spLocks noGrp="1" noChangeArrowheads="1"/>
          </p:cNvSpPr>
          <p:nvPr>
            <p:ph type="title"/>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ko-KR" smtClean="0"/>
              <a:t>Slide title goes here even if it goes longer than a line</a:t>
            </a:r>
            <a:endParaRPr lang="ko-KR" altLang="en-US" smtClean="0"/>
          </a:p>
        </p:txBody>
      </p:sp>
      <p:sp>
        <p:nvSpPr>
          <p:cNvPr id="1029" name="Rectangle 6"/>
          <p:cNvSpPr>
            <a:spLocks noGrp="1" noChangeArrowheads="1"/>
          </p:cNvSpPr>
          <p:nvPr>
            <p:ph type="body" idx="1"/>
          </p:nvPr>
        </p:nvSpPr>
        <p:spPr bwMode="auto">
          <a:xfrm>
            <a:off x="538163" y="1447800"/>
            <a:ext cx="8123237" cy="466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altLang="ko-KR" dirty="0" smtClean="0"/>
          </a:p>
        </p:txBody>
      </p:sp>
      <p:sp>
        <p:nvSpPr>
          <p:cNvPr id="4103" name="Text Box 7"/>
          <p:cNvSpPr txBox="1">
            <a:spLocks noChangeArrowheads="1"/>
          </p:cNvSpPr>
          <p:nvPr/>
        </p:nvSpPr>
        <p:spPr bwMode="auto">
          <a:xfrm>
            <a:off x="7704138" y="6584950"/>
            <a:ext cx="1295400" cy="214313"/>
          </a:xfrm>
          <a:prstGeom prst="rect">
            <a:avLst/>
          </a:prstGeom>
          <a:noFill/>
          <a:ln w="9525" algn="ctr">
            <a:noFill/>
            <a:miter lim="800000"/>
            <a:headEnd/>
            <a:tailEnd/>
          </a:ln>
          <a:effectLst/>
        </p:spPr>
        <p:txBody>
          <a:bodyPr>
            <a:spAutoFit/>
          </a:bodyPr>
          <a:lstStyle/>
          <a:p>
            <a:pPr algn="r">
              <a:spcBef>
                <a:spcPct val="50000"/>
              </a:spcBef>
            </a:pPr>
            <a:r>
              <a:rPr lang="en-US" altLang="ko-KR" sz="800" b="1" dirty="0">
                <a:solidFill>
                  <a:srgbClr val="585858"/>
                </a:solidFill>
                <a:latin typeface="Georgia" pitchFamily="18" charset="0"/>
                <a:ea typeface="Gulim" pitchFamily="34" charset="-127"/>
              </a:rPr>
              <a:t>S L I D E  </a:t>
            </a:r>
            <a:fld id="{B6E65EB1-8770-4D6F-9BAC-B5A9D136F4D3}" type="slidenum">
              <a:rPr lang="en-US" altLang="ko-KR" sz="800" b="1">
                <a:solidFill>
                  <a:srgbClr val="585858"/>
                </a:solidFill>
                <a:latin typeface="Georgia" pitchFamily="18" charset="0"/>
                <a:ea typeface="Gulim" pitchFamily="34" charset="-127"/>
              </a:rPr>
              <a:pPr algn="r">
                <a:spcBef>
                  <a:spcPct val="50000"/>
                </a:spcBef>
              </a:pPr>
              <a:t>‹#›</a:t>
            </a:fld>
            <a:endParaRPr lang="en-US" altLang="ko-KR" sz="800" b="1" dirty="0">
              <a:solidFill>
                <a:srgbClr val="585858"/>
              </a:solidFill>
              <a:latin typeface="Georgia" pitchFamily="18" charset="0"/>
              <a:ea typeface="Gulim" pitchFamily="34" charset="-127"/>
            </a:endParaRPr>
          </a:p>
        </p:txBody>
      </p:sp>
      <p:sp>
        <p:nvSpPr>
          <p:cNvPr id="4118" name="Rectangle 22"/>
          <p:cNvSpPr>
            <a:spLocks noChangeArrowheads="1"/>
          </p:cNvSpPr>
          <p:nvPr/>
        </p:nvSpPr>
        <p:spPr bwMode="auto">
          <a:xfrm>
            <a:off x="0" y="6451600"/>
            <a:ext cx="9144000" cy="58738"/>
          </a:xfrm>
          <a:prstGeom prst="rect">
            <a:avLst/>
          </a:prstGeom>
          <a:solidFill>
            <a:schemeClr val="bg2">
              <a:lumMod val="60000"/>
              <a:lumOff val="40000"/>
            </a:schemeClr>
          </a:solidFill>
          <a:ln w="9525">
            <a:noFill/>
            <a:miter lim="800000"/>
            <a:headEnd/>
            <a:tailEnd/>
          </a:ln>
          <a:effectLst/>
        </p:spPr>
        <p:txBody>
          <a:bodyPr wrap="none" anchor="ctr"/>
          <a:lstStyle/>
          <a:p>
            <a:pPr>
              <a:defRPr/>
            </a:pPr>
            <a:endParaRPr lang="en-US">
              <a:solidFill>
                <a:srgbClr val="000000"/>
              </a:solidFill>
              <a:latin typeface="Arial" charset="0"/>
              <a:ea typeface="MS PGothic" pitchFamily="34" charset="-128"/>
            </a:endParaRPr>
          </a:p>
        </p:txBody>
      </p:sp>
    </p:spTree>
    <p:extLst>
      <p:ext uri="{BB962C8B-B14F-4D97-AF65-F5344CB8AC3E}">
        <p14:creationId xmlns:p14="http://schemas.microsoft.com/office/powerpoint/2010/main" val="418621308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Lst>
  <p:timing>
    <p:tnLst>
      <p:par>
        <p:cTn id="1" dur="indefinite" restart="never" nodeType="tmRoot"/>
      </p:par>
    </p:tnLst>
  </p:timing>
  <p:txStyles>
    <p:title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p:titleStyle>
    <p:body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11.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27.emf"/><Relationship Id="rId6" Type="http://schemas.openxmlformats.org/officeDocument/2006/relationships/oleObject" Target="../embeddings/oleObject2.bin"/><Relationship Id="rId7" Type="http://schemas.openxmlformats.org/officeDocument/2006/relationships/image" Target="../media/image28.emf"/><Relationship Id="rId8" Type="http://schemas.openxmlformats.org/officeDocument/2006/relationships/image" Target="../media/image2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15.png"/><Relationship Id="rId15" Type="http://schemas.openxmlformats.org/officeDocument/2006/relationships/image" Target="../media/image30.emf"/><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s>
</file>

<file path=ppt/slides/_rels/slide14.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2.emf"/><Relationship Id="rId5"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1" Type="http://schemas.openxmlformats.org/officeDocument/2006/relationships/image" Target="../media/image40.emf"/><Relationship Id="rId12" Type="http://schemas.openxmlformats.org/officeDocument/2006/relationships/image" Target="../media/image41.emf"/><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s>
</file>

<file path=ppt/slides/_rels/slide19.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7.emf"/><Relationship Id="rId24" Type="http://schemas.openxmlformats.org/officeDocument/2006/relationships/image" Target="../media/image48.emf"/><Relationship Id="rId25" Type="http://schemas.openxmlformats.org/officeDocument/2006/relationships/image" Target="../media/image41.emf"/><Relationship Id="rId26" Type="http://schemas.openxmlformats.org/officeDocument/2006/relationships/image" Target="../media/image49.emf"/><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6.png"/><Relationship Id="rId15" Type="http://schemas.openxmlformats.org/officeDocument/2006/relationships/image" Target="../media/image25.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9.png"/><Relationship Id="rId5" Type="http://schemas.openxmlformats.org/officeDocument/2006/relationships/image" Target="../media/image38.png"/><Relationship Id="rId6" Type="http://schemas.openxmlformats.org/officeDocument/2006/relationships/image" Target="../media/image37.png"/><Relationship Id="rId7" Type="http://schemas.openxmlformats.org/officeDocument/2006/relationships/image" Target="../media/image36.png"/><Relationship Id="rId8" Type="http://schemas.openxmlformats.org/officeDocument/2006/relationships/image" Target="../media/image35.png"/><Relationship Id="rId9" Type="http://schemas.openxmlformats.org/officeDocument/2006/relationships/image" Target="../media/image34.png"/><Relationship Id="rId10"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37.png"/><Relationship Id="rId21" Type="http://schemas.openxmlformats.org/officeDocument/2006/relationships/image" Target="../media/image38.png"/><Relationship Id="rId22" Type="http://schemas.openxmlformats.org/officeDocument/2006/relationships/image" Target="../media/image39.png"/><Relationship Id="rId23" Type="http://schemas.openxmlformats.org/officeDocument/2006/relationships/image" Target="../media/image47.emf"/><Relationship Id="rId24" Type="http://schemas.openxmlformats.org/officeDocument/2006/relationships/image" Target="../media/image48.emf"/><Relationship Id="rId25" Type="http://schemas.openxmlformats.org/officeDocument/2006/relationships/image" Target="../media/image41.emf"/><Relationship Id="rId26" Type="http://schemas.openxmlformats.org/officeDocument/2006/relationships/image" Target="../media/image49.emf"/><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6.png"/><Relationship Id="rId15" Type="http://schemas.openxmlformats.org/officeDocument/2006/relationships/image" Target="../media/image25.png"/><Relationship Id="rId16" Type="http://schemas.openxmlformats.org/officeDocument/2006/relationships/image" Target="../media/image33.png"/><Relationship Id="rId17" Type="http://schemas.openxmlformats.org/officeDocument/2006/relationships/image" Target="../media/image34.png"/><Relationship Id="rId18" Type="http://schemas.openxmlformats.org/officeDocument/2006/relationships/image" Target="../media/image35.png"/><Relationship Id="rId19"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image" Target="../media/image31.png"/><Relationship Id="rId3" Type="http://schemas.openxmlformats.org/officeDocument/2006/relationships/image" Target="../media/image14.png"/><Relationship Id="rId4" Type="http://schemas.openxmlformats.org/officeDocument/2006/relationships/image" Target="../media/image19.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32.png"/><Relationship Id="rId8"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 Id="rId3" Type="http://schemas.openxmlformats.org/officeDocument/2006/relationships/hyperlink" Target="https://www.encodeproject.org/publica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Temporal dynamics of collaborative networks in large scientific consortia</a:t>
            </a:r>
          </a:p>
        </p:txBody>
      </p:sp>
      <p:sp>
        <p:nvSpPr>
          <p:cNvPr id="3" name="Text Placeholder 2"/>
          <p:cNvSpPr>
            <a:spLocks noGrp="1"/>
          </p:cNvSpPr>
          <p:nvPr>
            <p:ph type="body" sz="quarter" idx="10"/>
          </p:nvPr>
        </p:nvSpPr>
        <p:spPr/>
        <p:txBody>
          <a:bodyPr/>
          <a:lstStyle/>
          <a:p>
            <a:endParaRPr lang="en-US"/>
          </a:p>
        </p:txBody>
      </p:sp>
      <p:sp>
        <p:nvSpPr>
          <p:cNvPr id="4" name="Text Placeholder 3"/>
          <p:cNvSpPr>
            <a:spLocks noGrp="1"/>
          </p:cNvSpPr>
          <p:nvPr>
            <p:ph type="body" sz="quarter" idx="11"/>
          </p:nvPr>
        </p:nvSpPr>
        <p:spPr>
          <a:xfrm>
            <a:off x="533400" y="3657600"/>
            <a:ext cx="8229600" cy="1219200"/>
          </a:xfrm>
        </p:spPr>
        <p:txBody>
          <a:bodyPr/>
          <a:lstStyle/>
          <a:p>
            <a:r>
              <a:rPr lang="en-US" i="0" dirty="0"/>
              <a:t>Daifeng Wang, Ph.D</a:t>
            </a:r>
            <a:r>
              <a:rPr lang="en-US" i="0" dirty="0" smtClean="0"/>
              <a:t>.</a:t>
            </a:r>
          </a:p>
          <a:p>
            <a:r>
              <a:rPr lang="en-US" i="0" dirty="0" smtClean="0"/>
              <a:t>Associate Research Scientist</a:t>
            </a:r>
            <a:r>
              <a:rPr lang="en-US" i="0" smtClean="0"/>
              <a:t>, Gerstein Lab</a:t>
            </a:r>
            <a:endParaRPr lang="en-US" i="0" dirty="0" smtClean="0"/>
          </a:p>
          <a:p>
            <a:r>
              <a:rPr lang="en-US" i="0" dirty="0" smtClean="0"/>
              <a:t>Computational </a:t>
            </a:r>
            <a:r>
              <a:rPr lang="en-US" i="0" dirty="0"/>
              <a:t>Biology and Bioinformatics</a:t>
            </a:r>
          </a:p>
          <a:p>
            <a:r>
              <a:rPr lang="en-US" i="0" dirty="0"/>
              <a:t>Yale University</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56437" y="1246187"/>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81334" y="5192399"/>
            <a:ext cx="2580329" cy="1232671"/>
            <a:chOff x="4631014" y="1804448"/>
            <a:chExt cx="2227877" cy="1062630"/>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619880"/>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9698" y="6581775"/>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dirty="0">
                <a:solidFill>
                  <a:srgbClr val="A6A6A6"/>
                </a:solidFill>
              </a:rPr>
              <a:t>’</a:t>
            </a:r>
            <a:r>
              <a:rPr lang="en-US" altLang="ja-JP" sz="1200" dirty="0">
                <a:solidFill>
                  <a:srgbClr val="A6A6A6"/>
                </a:solidFill>
              </a:rPr>
              <a:t>16)]</a:t>
            </a:r>
            <a:endParaRPr lang="en-US" altLang="en-US" sz="1200" dirty="0">
              <a:solidFill>
                <a:srgbClr val="A6A6A6"/>
              </a:solidFill>
            </a:endParaRPr>
          </a:p>
        </p:txBody>
      </p:sp>
      <p:sp>
        <p:nvSpPr>
          <p:cNvPr id="8196" name="TextBox 25"/>
          <p:cNvSpPr txBox="1">
            <a:spLocks noChangeArrowheads="1"/>
          </p:cNvSpPr>
          <p:nvPr/>
        </p:nvSpPr>
        <p:spPr bwMode="auto">
          <a:xfrm>
            <a:off x="2247716" y="4730437"/>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228601" y="84138"/>
            <a:ext cx="8745538" cy="1143000"/>
          </a:xfrm>
        </p:spPr>
        <p:txBody>
          <a:bodyPr/>
          <a:lstStyle/>
          <a:p>
            <a:r>
              <a:rPr lang="en-US" altLang="en-US" dirty="0" smtClean="0">
                <a:ea typeface="ＭＳ Ｐゴシック" charset="-128"/>
              </a:rPr>
              <a:t>“Brokers” in co-authorship network</a:t>
            </a:r>
            <a:endParaRPr lang="en-US" altLang="en-US" dirty="0">
              <a:ea typeface="ＭＳ Ｐゴシック" charset="-128"/>
            </a:endParaRPr>
          </a:p>
        </p:txBody>
      </p:sp>
      <p:grpSp>
        <p:nvGrpSpPr>
          <p:cNvPr id="16" name="Group 15"/>
          <p:cNvGrpSpPr/>
          <p:nvPr/>
        </p:nvGrpSpPr>
        <p:grpSpPr>
          <a:xfrm>
            <a:off x="4782953" y="1992387"/>
            <a:ext cx="4217510" cy="4103613"/>
            <a:chOff x="4269034" y="6883"/>
            <a:chExt cx="2441477" cy="2375543"/>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2138" t="1363" r="14292"/>
            <a:stretch/>
          </p:blipFill>
          <p:spPr>
            <a:xfrm>
              <a:off x="4445079" y="6883"/>
              <a:ext cx="2219004" cy="2231274"/>
            </a:xfrm>
            <a:prstGeom prst="rect">
              <a:avLst/>
            </a:prstGeom>
          </p:spPr>
        </p:pic>
        <p:sp>
          <p:nvSpPr>
            <p:cNvPr id="18" name="TextBox 17"/>
            <p:cNvSpPr txBox="1"/>
            <p:nvPr/>
          </p:nvSpPr>
          <p:spPr>
            <a:xfrm>
              <a:off x="4562090" y="2168623"/>
              <a:ext cx="2148421" cy="213803"/>
            </a:xfrm>
            <a:prstGeom prst="rect">
              <a:avLst/>
            </a:prstGeom>
            <a:noFill/>
          </p:spPr>
          <p:txBody>
            <a:bodyPr wrap="none" rtlCol="0">
              <a:spAutoFit/>
            </a:bodyPr>
            <a:lstStyle/>
            <a:p>
              <a:r>
                <a:rPr lang="en-US" dirty="0">
                  <a:latin typeface="Arial"/>
                  <a:cs typeface="Arial"/>
                </a:rPr>
                <a:t>N</a:t>
              </a:r>
              <a:r>
                <a:rPr lang="en-US" dirty="0" smtClean="0">
                  <a:latin typeface="Arial"/>
                  <a:cs typeface="Arial"/>
                </a:rPr>
                <a:t>umber of non-member neighbors</a:t>
              </a:r>
              <a:endParaRPr lang="en-US" dirty="0">
                <a:latin typeface="Arial"/>
                <a:cs typeface="Arial"/>
              </a:endParaRPr>
            </a:p>
          </p:txBody>
        </p:sp>
        <p:sp>
          <p:nvSpPr>
            <p:cNvPr id="19" name="TextBox 18"/>
            <p:cNvSpPr txBox="1"/>
            <p:nvPr/>
          </p:nvSpPr>
          <p:spPr>
            <a:xfrm rot="16200000">
              <a:off x="3435352" y="1015619"/>
              <a:ext cx="1881168" cy="213803"/>
            </a:xfrm>
            <a:prstGeom prst="rect">
              <a:avLst/>
            </a:prstGeom>
            <a:noFill/>
          </p:spPr>
          <p:txBody>
            <a:bodyPr wrap="none" rtlCol="0">
              <a:spAutoFit/>
            </a:bodyPr>
            <a:lstStyle/>
            <a:p>
              <a:r>
                <a:rPr lang="en-US" dirty="0">
                  <a:latin typeface="Arial"/>
                  <a:cs typeface="Arial"/>
                </a:rPr>
                <a:t>N</a:t>
              </a:r>
              <a:r>
                <a:rPr lang="en-US" dirty="0" smtClean="0">
                  <a:latin typeface="Arial"/>
                  <a:cs typeface="Arial"/>
                </a:rPr>
                <a:t>umber of member neighbors</a:t>
              </a:r>
              <a:endParaRPr lang="en-US" dirty="0">
                <a:latin typeface="Arial"/>
                <a:cs typeface="Arial"/>
              </a:endParaRPr>
            </a:p>
          </p:txBody>
        </p:sp>
      </p:grpSp>
    </p:spTree>
    <p:extLst>
      <p:ext uri="{BB962C8B-B14F-4D97-AF65-F5344CB8AC3E}">
        <p14:creationId xmlns:p14="http://schemas.microsoft.com/office/powerpoint/2010/main" val="2143349736"/>
      </p:ext>
    </p:extLst>
  </p:cSld>
  <p:clrMapOvr>
    <a:masterClrMapping/>
  </p:clrMapOvr>
  <p:transition advTm="2859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2952750"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 y="4924311"/>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5">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6">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7">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8">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9">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10">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1">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2">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3">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771526" y="2319338"/>
            <a:ext cx="86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255714" y="1209674"/>
            <a:ext cx="90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253582" y="423862"/>
            <a:ext cx="849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729259" y="485501"/>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813675" y="1431924"/>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505325" y="6026150"/>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462549" y="5375275"/>
            <a:ext cx="2227263" cy="1074737"/>
            <a:chOff x="4631014" y="1668452"/>
            <a:chExt cx="2227877" cy="1074034"/>
          </a:xfrm>
        </p:grpSpPr>
        <p:pic>
          <p:nvPicPr>
            <p:cNvPr id="12314" name="Picture 2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57150" y="6568311"/>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dirty="0">
                <a:solidFill>
                  <a:srgbClr val="A6A6A6"/>
                </a:solidFill>
              </a:rPr>
              <a:t>’</a:t>
            </a:r>
            <a:r>
              <a:rPr lang="en-US" altLang="ja-JP" sz="1200" dirty="0">
                <a:solidFill>
                  <a:srgbClr val="A6A6A6"/>
                </a:solidFill>
              </a:rPr>
              <a:t>16)]</a:t>
            </a:r>
            <a:endParaRPr lang="en-US" altLang="en-US" sz="1200" dirty="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spTree>
    <p:extLst>
      <p:ext uri="{BB962C8B-B14F-4D97-AF65-F5344CB8AC3E}">
        <p14:creationId xmlns:p14="http://schemas.microsoft.com/office/powerpoint/2010/main" val="1526517027"/>
      </p:ext>
    </p:extLst>
  </p:cSld>
  <p:clrMapOvr>
    <a:masterClrMapping/>
  </p:clrMapOvr>
  <p:transition advTm="20862"/>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a:t>M</a:t>
            </a:r>
            <a:r>
              <a:rPr lang="en-US" dirty="0" smtClean="0"/>
              <a:t>odularity</a:t>
            </a:r>
            <a:r>
              <a:rPr lang="en-US" dirty="0" smtClean="0"/>
              <a:t>” for </a:t>
            </a:r>
            <a:r>
              <a:rPr lang="en-US" dirty="0" smtClean="0"/>
              <a:t>measuring network division</a:t>
            </a:r>
            <a:endParaRPr lang="en-US" dirty="0"/>
          </a:p>
        </p:txBody>
      </p:sp>
      <p:grpSp>
        <p:nvGrpSpPr>
          <p:cNvPr id="11" name="Group 10"/>
          <p:cNvGrpSpPr/>
          <p:nvPr/>
        </p:nvGrpSpPr>
        <p:grpSpPr>
          <a:xfrm>
            <a:off x="304800" y="3995916"/>
            <a:ext cx="5012025" cy="1209020"/>
            <a:chOff x="-1657000" y="4359851"/>
            <a:chExt cx="5012025" cy="1209020"/>
          </a:xfrm>
        </p:grpSpPr>
        <p:graphicFrame>
          <p:nvGraphicFramePr>
            <p:cNvPr id="12" name="Content Placeholder 3"/>
            <p:cNvGraphicFramePr>
              <a:graphicFrameLocks noChangeAspect="1"/>
            </p:cNvGraphicFramePr>
            <p:nvPr>
              <p:extLst/>
            </p:nvPr>
          </p:nvGraphicFramePr>
          <p:xfrm>
            <a:off x="324200" y="4359851"/>
            <a:ext cx="3030825" cy="879737"/>
          </p:xfrm>
          <a:graphic>
            <a:graphicData uri="http://schemas.openxmlformats.org/presentationml/2006/ole">
              <mc:AlternateContent xmlns:mc="http://schemas.openxmlformats.org/markup-compatibility/2006">
                <mc:Choice xmlns:v="urn:schemas-microsoft-com:vml" Requires="v">
                  <p:oleObj spid="_x0000_s219227" name="Equation" r:id="rId4" imgW="1663700" imgH="482600" progId="Equation.3">
                    <p:embed/>
                  </p:oleObj>
                </mc:Choice>
                <mc:Fallback>
                  <p:oleObj name="Equation" r:id="rId4" imgW="1663700" imgH="482600" progId="Equation.3">
                    <p:embed/>
                    <p:pic>
                      <p:nvPicPr>
                        <p:cNvPr id="0" name=""/>
                        <p:cNvPicPr/>
                        <p:nvPr/>
                      </p:nvPicPr>
                      <p:blipFill>
                        <a:blip r:embed="rId5"/>
                        <a:stretch>
                          <a:fillRect/>
                        </a:stretch>
                      </p:blipFill>
                      <p:spPr>
                        <a:xfrm>
                          <a:off x="324200" y="4359851"/>
                          <a:ext cx="3030825" cy="879737"/>
                        </a:xfrm>
                        <a:prstGeom prst="rect">
                          <a:avLst/>
                        </a:prstGeom>
                      </p:spPr>
                    </p:pic>
                  </p:oleObj>
                </mc:Fallback>
              </mc:AlternateContent>
            </a:graphicData>
          </a:graphic>
        </p:graphicFrame>
        <p:sp>
          <p:nvSpPr>
            <p:cNvPr id="13" name="TextBox 12"/>
            <p:cNvSpPr txBox="1"/>
            <p:nvPr/>
          </p:nvSpPr>
          <p:spPr>
            <a:xfrm>
              <a:off x="-1657000" y="5045651"/>
              <a:ext cx="2045001" cy="523220"/>
            </a:xfrm>
            <a:prstGeom prst="rect">
              <a:avLst/>
            </a:prstGeom>
            <a:noFill/>
          </p:spPr>
          <p:txBody>
            <a:bodyPr wrap="none" rtlCol="0">
              <a:spAutoFit/>
            </a:bodyPr>
            <a:lstStyle/>
            <a:p>
              <a:pPr algn="r" defTabSz="457200" fontAlgn="auto">
                <a:spcBef>
                  <a:spcPts val="0"/>
                </a:spcBef>
                <a:spcAft>
                  <a:spcPts val="0"/>
                </a:spcAft>
              </a:pPr>
              <a:r>
                <a:rPr lang="en-US" sz="1400" b="0" dirty="0" smtClean="0">
                  <a:solidFill>
                    <a:prstClr val="black"/>
                  </a:solidFill>
                  <a:latin typeface="Calibri"/>
                </a:rPr>
                <a:t>normalization</a:t>
              </a:r>
            </a:p>
            <a:p>
              <a:pPr defTabSz="457200" fontAlgn="auto">
                <a:spcBef>
                  <a:spcPts val="0"/>
                </a:spcBef>
                <a:spcAft>
                  <a:spcPts val="0"/>
                </a:spcAft>
              </a:pPr>
              <a:r>
                <a:rPr lang="en-US" sz="1400" b="0" i="1" dirty="0" smtClean="0">
                  <a:solidFill>
                    <a:prstClr val="black"/>
                  </a:solidFill>
                  <a:latin typeface="Calibri"/>
                </a:rPr>
                <a:t>m</a:t>
              </a:r>
              <a:r>
                <a:rPr lang="en-US" sz="1400" b="0" dirty="0" smtClean="0">
                  <a:solidFill>
                    <a:prstClr val="black"/>
                  </a:solidFill>
                  <a:latin typeface="Calibri"/>
                </a:rPr>
                <a:t>: total number of edges</a:t>
              </a:r>
              <a:endParaRPr lang="en-US" sz="1400" b="0" dirty="0">
                <a:solidFill>
                  <a:prstClr val="black"/>
                </a:solidFill>
                <a:latin typeface="Calibri"/>
              </a:endParaRPr>
            </a:p>
          </p:txBody>
        </p:sp>
      </p:grpSp>
      <p:grpSp>
        <p:nvGrpSpPr>
          <p:cNvPr id="14" name="Group 13"/>
          <p:cNvGrpSpPr/>
          <p:nvPr/>
        </p:nvGrpSpPr>
        <p:grpSpPr>
          <a:xfrm>
            <a:off x="4800599" y="4757916"/>
            <a:ext cx="3124201" cy="675620"/>
            <a:chOff x="3531891" y="4929293"/>
            <a:chExt cx="3124201" cy="675620"/>
          </a:xfrm>
        </p:grpSpPr>
        <p:graphicFrame>
          <p:nvGraphicFramePr>
            <p:cNvPr id="15" name="Content Placeholder 3"/>
            <p:cNvGraphicFramePr>
              <a:graphicFrameLocks noChangeAspect="1"/>
            </p:cNvGraphicFramePr>
            <p:nvPr>
              <p:extLst/>
            </p:nvPr>
          </p:nvGraphicFramePr>
          <p:xfrm>
            <a:off x="3531891" y="4929293"/>
            <a:ext cx="855072" cy="608717"/>
          </p:xfrm>
          <a:graphic>
            <a:graphicData uri="http://schemas.openxmlformats.org/presentationml/2006/ole">
              <mc:AlternateContent xmlns:mc="http://schemas.openxmlformats.org/markup-compatibility/2006">
                <mc:Choice xmlns:v="urn:schemas-microsoft-com:vml" Requires="v">
                  <p:oleObj spid="_x0000_s219228" name="Equation" r:id="rId6" imgW="571500" imgH="406400" progId="Equation.3">
                    <p:embed/>
                  </p:oleObj>
                </mc:Choice>
                <mc:Fallback>
                  <p:oleObj name="Equation" r:id="rId6" imgW="571500" imgH="406400" progId="Equation.3">
                    <p:embed/>
                    <p:pic>
                      <p:nvPicPr>
                        <p:cNvPr id="0" name=""/>
                        <p:cNvPicPr/>
                        <p:nvPr/>
                      </p:nvPicPr>
                      <p:blipFill>
                        <a:blip r:embed="rId7"/>
                        <a:stretch>
                          <a:fillRect/>
                        </a:stretch>
                      </p:blipFill>
                      <p:spPr>
                        <a:xfrm>
                          <a:off x="3531891" y="4929293"/>
                          <a:ext cx="855072" cy="608717"/>
                        </a:xfrm>
                        <a:prstGeom prst="rect">
                          <a:avLst/>
                        </a:prstGeom>
                      </p:spPr>
                    </p:pic>
                  </p:oleObj>
                </mc:Fallback>
              </mc:AlternateContent>
            </a:graphicData>
          </a:graphic>
        </p:graphicFrame>
        <p:sp>
          <p:nvSpPr>
            <p:cNvPr id="16" name="TextBox 15"/>
            <p:cNvSpPr txBox="1"/>
            <p:nvPr/>
          </p:nvSpPr>
          <p:spPr>
            <a:xfrm>
              <a:off x="4217692" y="5081693"/>
              <a:ext cx="2438400" cy="523220"/>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Calibri"/>
                </a:rPr>
                <a:t>=expected edge weight that would </a:t>
              </a:r>
              <a:r>
                <a:rPr lang="en-US" sz="1400" dirty="0">
                  <a:solidFill>
                    <a:prstClr val="black"/>
                  </a:solidFill>
                  <a:latin typeface="Calibri"/>
                </a:rPr>
                <a:t>go between </a:t>
              </a:r>
              <a:r>
                <a:rPr lang="en-US" sz="1400" dirty="0" err="1">
                  <a:solidFill>
                    <a:prstClr val="black"/>
                  </a:solidFill>
                  <a:latin typeface="Calibri"/>
                </a:rPr>
                <a:t>i</a:t>
              </a:r>
              <a:r>
                <a:rPr lang="en-US" sz="1400" dirty="0">
                  <a:solidFill>
                    <a:prstClr val="black"/>
                  </a:solidFill>
                  <a:latin typeface="Calibri"/>
                </a:rPr>
                <a:t> and j</a:t>
              </a:r>
              <a:endParaRPr lang="en-US" sz="1100" b="0" dirty="0">
                <a:solidFill>
                  <a:prstClr val="black"/>
                </a:solidFill>
                <a:latin typeface="Calibri"/>
              </a:endParaRPr>
            </a:p>
          </p:txBody>
        </p:sp>
      </p:grpSp>
      <p:sp>
        <p:nvSpPr>
          <p:cNvPr id="17" name="TextBox 16"/>
          <p:cNvSpPr txBox="1"/>
          <p:nvPr/>
        </p:nvSpPr>
        <p:spPr>
          <a:xfrm>
            <a:off x="5715000" y="4148316"/>
            <a:ext cx="2057400" cy="523220"/>
          </a:xfrm>
          <a:prstGeom prst="rect">
            <a:avLst/>
          </a:prstGeom>
          <a:noFill/>
        </p:spPr>
        <p:txBody>
          <a:bodyPr wrap="square" rtlCol="0">
            <a:spAutoFit/>
          </a:bodyPr>
          <a:lstStyle/>
          <a:p>
            <a:pPr defTabSz="457200" fontAlgn="auto">
              <a:spcBef>
                <a:spcPts val="0"/>
              </a:spcBef>
              <a:spcAft>
                <a:spcPts val="0"/>
              </a:spcAft>
            </a:pPr>
            <a:r>
              <a:rPr lang="en-US" sz="1400" b="0" dirty="0">
                <a:solidFill>
                  <a:prstClr val="black"/>
                </a:solidFill>
                <a:latin typeface="Calibri"/>
              </a:rPr>
              <a:t>s</a:t>
            </a:r>
            <a:r>
              <a:rPr lang="en-US" sz="1400" b="0" dirty="0" smtClean="0">
                <a:solidFill>
                  <a:prstClr val="black"/>
                </a:solidFill>
                <a:latin typeface="Calibri"/>
              </a:rPr>
              <a:t>um over nodes within a group (module) </a:t>
            </a:r>
            <a:endParaRPr lang="en-US" sz="1400" b="0" dirty="0">
              <a:solidFill>
                <a:prstClr val="black"/>
              </a:solidFill>
              <a:latin typeface="Calibri"/>
            </a:endParaRPr>
          </a:p>
        </p:txBody>
      </p:sp>
      <p:cxnSp>
        <p:nvCxnSpPr>
          <p:cNvPr id="18" name="Straight Arrow Connector 17"/>
          <p:cNvCxnSpPr/>
          <p:nvPr/>
        </p:nvCxnSpPr>
        <p:spPr>
          <a:xfrm flipV="1">
            <a:off x="3352800" y="4605516"/>
            <a:ext cx="457200" cy="433864"/>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5" idx="1"/>
          </p:cNvCxnSpPr>
          <p:nvPr/>
        </p:nvCxnSpPr>
        <p:spPr>
          <a:xfrm flipH="1" flipV="1">
            <a:off x="4495800" y="4757916"/>
            <a:ext cx="304799" cy="304358"/>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209800" y="4963180"/>
            <a:ext cx="1981200" cy="523220"/>
          </a:xfrm>
          <a:prstGeom prst="rect">
            <a:avLst/>
          </a:prstGeom>
          <a:noFill/>
        </p:spPr>
        <p:txBody>
          <a:bodyPr wrap="square" rtlCol="0">
            <a:spAutoFit/>
          </a:bodyPr>
          <a:lstStyle/>
          <a:p>
            <a:pPr algn="r" defTabSz="457200" fontAlgn="auto">
              <a:spcBef>
                <a:spcPts val="0"/>
              </a:spcBef>
              <a:spcAft>
                <a:spcPts val="0"/>
              </a:spcAft>
            </a:pPr>
            <a:r>
              <a:rPr lang="en-US" sz="1400" dirty="0" smtClean="0">
                <a:solidFill>
                  <a:prstClr val="black"/>
                </a:solidFill>
                <a:latin typeface="Calibri"/>
              </a:rPr>
              <a:t>edge weight between nodes </a:t>
            </a:r>
            <a:r>
              <a:rPr lang="en-US" sz="1400" dirty="0" err="1" smtClean="0">
                <a:solidFill>
                  <a:prstClr val="black"/>
                </a:solidFill>
                <a:latin typeface="Calibri"/>
              </a:rPr>
              <a:t>i</a:t>
            </a:r>
            <a:r>
              <a:rPr lang="en-US" sz="1400" dirty="0" smtClean="0">
                <a:solidFill>
                  <a:prstClr val="black"/>
                </a:solidFill>
                <a:latin typeface="Calibri"/>
              </a:rPr>
              <a:t> and j</a:t>
            </a:r>
            <a:endParaRPr lang="en-US" sz="1400" b="0" dirty="0">
              <a:solidFill>
                <a:prstClr val="black"/>
              </a:solidFill>
              <a:latin typeface="Calibri"/>
            </a:endParaRPr>
          </a:p>
        </p:txBody>
      </p:sp>
      <p:pic>
        <p:nvPicPr>
          <p:cNvPr id="22" name="Picture 21"/>
          <p:cNvPicPr>
            <a:picLocks noChangeAspect="1"/>
          </p:cNvPicPr>
          <p:nvPr/>
        </p:nvPicPr>
        <p:blipFill>
          <a:blip r:embed="rId8"/>
          <a:stretch>
            <a:fillRect/>
          </a:stretch>
        </p:blipFill>
        <p:spPr>
          <a:xfrm>
            <a:off x="1143000" y="1762780"/>
            <a:ext cx="6019800" cy="1741192"/>
          </a:xfrm>
          <a:prstGeom prst="rect">
            <a:avLst/>
          </a:prstGeom>
        </p:spPr>
      </p:pic>
      <p:cxnSp>
        <p:nvCxnSpPr>
          <p:cNvPr id="23" name="Straight Arrow Connector 22"/>
          <p:cNvCxnSpPr/>
          <p:nvPr/>
        </p:nvCxnSpPr>
        <p:spPr>
          <a:xfrm>
            <a:off x="1752600" y="3515380"/>
            <a:ext cx="3860801"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838200" y="3591580"/>
            <a:ext cx="7467600" cy="461665"/>
          </a:xfrm>
          <a:prstGeom prst="rect">
            <a:avLst/>
          </a:prstGeom>
          <a:noFill/>
        </p:spPr>
        <p:txBody>
          <a:bodyPr wrap="square" rtlCol="0">
            <a:spAutoFit/>
          </a:bodyPr>
          <a:lstStyle/>
          <a:p>
            <a:r>
              <a:rPr lang="en-US" sz="2000" b="1" dirty="0" smtClean="0">
                <a:solidFill>
                  <a:srgbClr val="000000"/>
                </a:solidFill>
                <a:latin typeface="Georgia (Body)"/>
                <a:cs typeface="Georgia (Body)"/>
              </a:rPr>
              <a:t>Modularity </a:t>
            </a:r>
            <a:r>
              <a:rPr lang="en-US" sz="2400" i="1" dirty="0" smtClean="0">
                <a:solidFill>
                  <a:srgbClr val="000000"/>
                </a:solidFill>
                <a:latin typeface="Times New Roman"/>
                <a:cs typeface="Times New Roman"/>
              </a:rPr>
              <a:t>Q</a:t>
            </a:r>
            <a:r>
              <a:rPr lang="en-US" sz="2000" dirty="0" smtClean="0">
                <a:solidFill>
                  <a:srgbClr val="000000"/>
                </a:solidFill>
                <a:latin typeface="Georgia (Body)"/>
                <a:cs typeface="Georgia (Body)"/>
              </a:rPr>
              <a:t>: measurement on strength of network division </a:t>
            </a:r>
            <a:endParaRPr lang="en-US" sz="2400" dirty="0" smtClean="0">
              <a:solidFill>
                <a:srgbClr val="000000"/>
              </a:solidFill>
              <a:latin typeface="Georgia (Body)"/>
              <a:cs typeface="Georgia (Body)"/>
            </a:endParaRPr>
          </a:p>
        </p:txBody>
      </p:sp>
      <p:sp>
        <p:nvSpPr>
          <p:cNvPr id="25" name="TextBox 24"/>
          <p:cNvSpPr txBox="1"/>
          <p:nvPr/>
        </p:nvSpPr>
        <p:spPr>
          <a:xfrm>
            <a:off x="1219200" y="3134380"/>
            <a:ext cx="545342" cy="369332"/>
          </a:xfrm>
          <a:prstGeom prst="rect">
            <a:avLst/>
          </a:prstGeom>
          <a:noFill/>
        </p:spPr>
        <p:txBody>
          <a:bodyPr wrap="none" rtlCol="0">
            <a:spAutoFit/>
          </a:bodyPr>
          <a:lstStyle/>
          <a:p>
            <a:r>
              <a:rPr lang="en-US" dirty="0" smtClean="0"/>
              <a:t>low</a:t>
            </a:r>
            <a:endParaRPr lang="en-US" dirty="0"/>
          </a:p>
        </p:txBody>
      </p:sp>
      <p:sp>
        <p:nvSpPr>
          <p:cNvPr id="27" name="TextBox 26"/>
          <p:cNvSpPr txBox="1"/>
          <p:nvPr/>
        </p:nvSpPr>
        <p:spPr>
          <a:xfrm>
            <a:off x="5257800" y="3134380"/>
            <a:ext cx="638554" cy="369332"/>
          </a:xfrm>
          <a:prstGeom prst="rect">
            <a:avLst/>
          </a:prstGeom>
          <a:noFill/>
        </p:spPr>
        <p:txBody>
          <a:bodyPr wrap="none" rtlCol="0">
            <a:spAutoFit/>
          </a:bodyPr>
          <a:lstStyle/>
          <a:p>
            <a:r>
              <a:rPr lang="en-US" dirty="0" smtClean="0"/>
              <a:t>high</a:t>
            </a:r>
            <a:endParaRPr lang="en-US" dirty="0"/>
          </a:p>
        </p:txBody>
      </p:sp>
      <p:sp>
        <p:nvSpPr>
          <p:cNvPr id="28" name="Rectangle 27"/>
          <p:cNvSpPr/>
          <p:nvPr/>
        </p:nvSpPr>
        <p:spPr>
          <a:xfrm>
            <a:off x="6986024" y="3286780"/>
            <a:ext cx="2133600" cy="246221"/>
          </a:xfrm>
          <a:prstGeom prst="rect">
            <a:avLst/>
          </a:prstGeom>
        </p:spPr>
        <p:txBody>
          <a:bodyPr wrap="square">
            <a:spAutoFit/>
          </a:bodyPr>
          <a:lstStyle/>
          <a:p>
            <a:pPr defTabSz="457200" fontAlgn="auto">
              <a:spcBef>
                <a:spcPts val="0"/>
              </a:spcBef>
              <a:spcAft>
                <a:spcPts val="0"/>
              </a:spcAft>
            </a:pPr>
            <a:r>
              <a:rPr lang="en-US" sz="1000" dirty="0" smtClean="0">
                <a:solidFill>
                  <a:prstClr val="black"/>
                </a:solidFill>
                <a:latin typeface="Helvetica"/>
                <a:cs typeface="Helvetica"/>
              </a:rPr>
              <a:t>Brede</a:t>
            </a:r>
            <a:r>
              <a:rPr lang="en-US" sz="1000" b="0" dirty="0" smtClean="0">
                <a:solidFill>
                  <a:prstClr val="black"/>
                </a:solidFill>
                <a:latin typeface="Helvetica"/>
                <a:cs typeface="Helvetica"/>
              </a:rPr>
              <a:t>, </a:t>
            </a:r>
            <a:r>
              <a:rPr lang="en-US" sz="1000" b="0" dirty="0" err="1" smtClean="0">
                <a:solidFill>
                  <a:prstClr val="black"/>
                </a:solidFill>
                <a:latin typeface="Helvetica"/>
                <a:cs typeface="Helvetica"/>
              </a:rPr>
              <a:t>Europhysics</a:t>
            </a:r>
            <a:r>
              <a:rPr lang="en-US" sz="1000" b="0" dirty="0" smtClean="0">
                <a:solidFill>
                  <a:prstClr val="black"/>
                </a:solidFill>
                <a:latin typeface="Helvetica"/>
                <a:cs typeface="Helvetica"/>
              </a:rPr>
              <a:t> Letters, 2010.</a:t>
            </a:r>
            <a:endParaRPr lang="en-US" sz="1000" b="0" dirty="0">
              <a:solidFill>
                <a:prstClr val="black"/>
              </a:solidFill>
              <a:latin typeface="Helvetica"/>
              <a:cs typeface="Helvetica"/>
            </a:endParaRPr>
          </a:p>
        </p:txBody>
      </p:sp>
      <p:cxnSp>
        <p:nvCxnSpPr>
          <p:cNvPr id="41" name="Straight Arrow Connector 40"/>
          <p:cNvCxnSpPr>
            <a:stCxn id="13" idx="3"/>
          </p:cNvCxnSpPr>
          <p:nvPr/>
        </p:nvCxnSpPr>
        <p:spPr>
          <a:xfrm flipV="1">
            <a:off x="2349801" y="4681716"/>
            <a:ext cx="469599" cy="26161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7" idx="1"/>
          </p:cNvCxnSpPr>
          <p:nvPr/>
        </p:nvCxnSpPr>
        <p:spPr>
          <a:xfrm flipH="1" flipV="1">
            <a:off x="4953000" y="4376916"/>
            <a:ext cx="762000" cy="33010"/>
          </a:xfrm>
          <a:prstGeom prst="straightConnector1">
            <a:avLst/>
          </a:prstGeom>
          <a:ln>
            <a:solidFill>
              <a:srgbClr val="3366FF"/>
            </a:solidFill>
            <a:tailEnd type="arrow"/>
          </a:ln>
          <a:effectLst/>
        </p:spPr>
        <p:style>
          <a:lnRef idx="2">
            <a:schemeClr val="accent1"/>
          </a:lnRef>
          <a:fillRef idx="0">
            <a:schemeClr val="accent1"/>
          </a:fillRef>
          <a:effectRef idx="1">
            <a:schemeClr val="accent1"/>
          </a:effectRef>
          <a:fontRef idx="minor">
            <a:schemeClr val="tx1"/>
          </a:fontRef>
        </p:style>
      </p:cxnSp>
      <p:sp>
        <p:nvSpPr>
          <p:cNvPr id="52" name="Rectangle 51"/>
          <p:cNvSpPr/>
          <p:nvPr/>
        </p:nvSpPr>
        <p:spPr>
          <a:xfrm>
            <a:off x="7612743" y="6172200"/>
            <a:ext cx="1524000" cy="246221"/>
          </a:xfrm>
          <a:prstGeom prst="rect">
            <a:avLst/>
          </a:prstGeom>
        </p:spPr>
        <p:txBody>
          <a:bodyPr wrap="square">
            <a:spAutoFit/>
          </a:bodyPr>
          <a:lstStyle/>
          <a:p>
            <a:pPr defTabSz="457200" fontAlgn="auto">
              <a:spcBef>
                <a:spcPts val="0"/>
              </a:spcBef>
              <a:spcAft>
                <a:spcPts val="0"/>
              </a:spcAft>
            </a:pPr>
            <a:r>
              <a:rPr lang="en-US" sz="1000" dirty="0" smtClean="0">
                <a:solidFill>
                  <a:prstClr val="black"/>
                </a:solidFill>
                <a:latin typeface="Helvetica"/>
                <a:cs typeface="Helvetica"/>
              </a:rPr>
              <a:t>Newman, PNAS, 2006</a:t>
            </a:r>
            <a:r>
              <a:rPr lang="en-US" sz="1000" b="0" dirty="0" smtClean="0">
                <a:solidFill>
                  <a:prstClr val="black"/>
                </a:solidFill>
                <a:latin typeface="Helvetica"/>
                <a:cs typeface="Helvetica"/>
              </a:rPr>
              <a:t>.</a:t>
            </a:r>
            <a:endParaRPr lang="en-US" sz="1000" b="0" dirty="0">
              <a:solidFill>
                <a:prstClr val="black"/>
              </a:solidFill>
              <a:latin typeface="Helvetica"/>
              <a:cs typeface="Helvetica"/>
            </a:endParaRPr>
          </a:p>
        </p:txBody>
      </p:sp>
    </p:spTree>
    <p:extLst>
      <p:ext uri="{BB962C8B-B14F-4D97-AF65-F5344CB8AC3E}">
        <p14:creationId xmlns:p14="http://schemas.microsoft.com/office/powerpoint/2010/main" val="18454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4"/>
          <p:cNvPicPr>
            <a:picLocks noChangeAspect="1"/>
          </p:cNvPicPr>
          <p:nvPr/>
        </p:nvPicPr>
        <p:blipFill>
          <a:blip r:embed="rId3">
            <a:extLst>
              <a:ext uri="{28A0092B-C50C-407E-A947-70E740481C1C}">
                <a14:useLocalDpi xmlns:a14="http://schemas.microsoft.com/office/drawing/2010/main" val="0"/>
              </a:ext>
            </a:extLst>
          </a:blip>
          <a:srcRect l="16408" t="16084" r="14610" b="15744"/>
          <a:stretch>
            <a:fillRect/>
          </a:stretch>
        </p:blipFill>
        <p:spPr bwMode="auto">
          <a:xfrm>
            <a:off x="2952750" y="2081213"/>
            <a:ext cx="405765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 y="4924311"/>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5"/>
          <p:cNvPicPr>
            <a:picLocks noChangeAspect="1"/>
          </p:cNvPicPr>
          <p:nvPr/>
        </p:nvPicPr>
        <p:blipFill>
          <a:blip r:embed="rId5">
            <a:extLst>
              <a:ext uri="{28A0092B-C50C-407E-A947-70E740481C1C}">
                <a14:useLocalDpi xmlns:a14="http://schemas.microsoft.com/office/drawing/2010/main" val="0"/>
              </a:ext>
            </a:extLst>
          </a:blip>
          <a:srcRect l="15341" t="13062" b="39735"/>
          <a:stretch>
            <a:fillRect/>
          </a:stretch>
        </p:blipFill>
        <p:spPr bwMode="auto">
          <a:xfrm>
            <a:off x="396875" y="4264025"/>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6"/>
          <p:cNvPicPr>
            <a:picLocks noChangeAspect="1"/>
          </p:cNvPicPr>
          <p:nvPr/>
        </p:nvPicPr>
        <p:blipFill>
          <a:blip r:embed="rId6">
            <a:extLst>
              <a:ext uri="{28A0092B-C50C-407E-A947-70E740481C1C}">
                <a14:useLocalDpi xmlns:a14="http://schemas.microsoft.com/office/drawing/2010/main" val="0"/>
              </a:ext>
            </a:extLst>
          </a:blip>
          <a:srcRect b="38591"/>
          <a:stretch>
            <a:fillRect/>
          </a:stretch>
        </p:blipFill>
        <p:spPr bwMode="auto">
          <a:xfrm>
            <a:off x="541338" y="2976563"/>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7"/>
          <p:cNvPicPr>
            <a:picLocks noChangeAspect="1"/>
          </p:cNvPicPr>
          <p:nvPr/>
        </p:nvPicPr>
        <p:blipFill>
          <a:blip r:embed="rId7">
            <a:extLst>
              <a:ext uri="{28A0092B-C50C-407E-A947-70E740481C1C}">
                <a14:useLocalDpi xmlns:a14="http://schemas.microsoft.com/office/drawing/2010/main" val="0"/>
              </a:ext>
            </a:extLst>
          </a:blip>
          <a:srcRect t="13895" b="29088"/>
          <a:stretch>
            <a:fillRect/>
          </a:stretch>
        </p:blipFill>
        <p:spPr bwMode="auto">
          <a:xfrm>
            <a:off x="903288" y="2181225"/>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8"/>
          <p:cNvPicPr>
            <a:picLocks noChangeAspect="1"/>
          </p:cNvPicPr>
          <p:nvPr/>
        </p:nvPicPr>
        <p:blipFill>
          <a:blip r:embed="rId8">
            <a:extLst>
              <a:ext uri="{28A0092B-C50C-407E-A947-70E740481C1C}">
                <a14:useLocalDpi xmlns:a14="http://schemas.microsoft.com/office/drawing/2010/main" val="0"/>
              </a:ext>
            </a:extLst>
          </a:blip>
          <a:srcRect l="14211" t="15781" r="11600" b="32294"/>
          <a:stretch>
            <a:fillRect/>
          </a:stretch>
        </p:blipFill>
        <p:spPr bwMode="auto">
          <a:xfrm>
            <a:off x="1824038" y="1190625"/>
            <a:ext cx="174625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p:cNvPicPr>
            <a:picLocks noChangeAspect="1"/>
          </p:cNvPicPr>
          <p:nvPr/>
        </p:nvPicPr>
        <p:blipFill>
          <a:blip r:embed="rId9">
            <a:extLst>
              <a:ext uri="{28A0092B-C50C-407E-A947-70E740481C1C}">
                <a14:useLocalDpi xmlns:a14="http://schemas.microsoft.com/office/drawing/2010/main" val="0"/>
              </a:ext>
            </a:extLst>
          </a:blip>
          <a:srcRect l="11665" t="14384" r="10025" b="21381"/>
          <a:stretch>
            <a:fillRect/>
          </a:stretch>
        </p:blipFill>
        <p:spPr bwMode="auto">
          <a:xfrm>
            <a:off x="3092450" y="457200"/>
            <a:ext cx="1841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p:cNvPicPr>
            <a:picLocks noChangeAspect="1"/>
          </p:cNvPicPr>
          <p:nvPr/>
        </p:nvPicPr>
        <p:blipFill>
          <a:blip r:embed="rId10">
            <a:extLst>
              <a:ext uri="{28A0092B-C50C-407E-A947-70E740481C1C}">
                <a14:useLocalDpi xmlns:a14="http://schemas.microsoft.com/office/drawing/2010/main" val="0"/>
              </a:ext>
            </a:extLst>
          </a:blip>
          <a:srcRect l="14757" t="15152" r="11459" b="20612"/>
          <a:stretch>
            <a:fillRect/>
          </a:stretch>
        </p:blipFill>
        <p:spPr bwMode="auto">
          <a:xfrm>
            <a:off x="4737100" y="523875"/>
            <a:ext cx="173672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p:cNvPicPr>
            <a:picLocks noChangeAspect="1"/>
          </p:cNvPicPr>
          <p:nvPr/>
        </p:nvPicPr>
        <p:blipFill>
          <a:blip r:embed="rId11">
            <a:extLst>
              <a:ext uri="{28A0092B-C50C-407E-A947-70E740481C1C}">
                <a14:useLocalDpi xmlns:a14="http://schemas.microsoft.com/office/drawing/2010/main" val="0"/>
              </a:ext>
            </a:extLst>
          </a:blip>
          <a:srcRect l="15451" t="13654" r="13947" b="13367"/>
          <a:stretch>
            <a:fillRect/>
          </a:stretch>
        </p:blipFill>
        <p:spPr bwMode="auto">
          <a:xfrm>
            <a:off x="6210300" y="971550"/>
            <a:ext cx="16621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2"/>
          <p:cNvPicPr>
            <a:picLocks noChangeAspect="1"/>
          </p:cNvPicPr>
          <p:nvPr/>
        </p:nvPicPr>
        <p:blipFill>
          <a:blip r:embed="rId12">
            <a:extLst>
              <a:ext uri="{28A0092B-C50C-407E-A947-70E740481C1C}">
                <a14:useLocalDpi xmlns:a14="http://schemas.microsoft.com/office/drawing/2010/main" val="0"/>
              </a:ext>
            </a:extLst>
          </a:blip>
          <a:srcRect l="14450" t="15025" r="14659" b="13506"/>
          <a:stretch>
            <a:fillRect/>
          </a:stretch>
        </p:blipFill>
        <p:spPr bwMode="auto">
          <a:xfrm>
            <a:off x="6864350" y="4533900"/>
            <a:ext cx="1668463"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p:cNvPicPr>
            <a:picLocks noChangeAspect="1"/>
          </p:cNvPicPr>
          <p:nvPr/>
        </p:nvPicPr>
        <p:blipFill>
          <a:blip r:embed="rId13">
            <a:extLst>
              <a:ext uri="{28A0092B-C50C-407E-A947-70E740481C1C}">
                <a14:useLocalDpi xmlns:a14="http://schemas.microsoft.com/office/drawing/2010/main" val="0"/>
              </a:ext>
            </a:extLst>
          </a:blip>
          <a:srcRect l="15147" t="16068" r="13382" b="15068"/>
          <a:stretch>
            <a:fillRect/>
          </a:stretch>
        </p:blipFill>
        <p:spPr bwMode="auto">
          <a:xfrm>
            <a:off x="6972300" y="2800350"/>
            <a:ext cx="1682750"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15"/>
          <p:cNvSpPr txBox="1">
            <a:spLocks noChangeArrowheads="1"/>
          </p:cNvSpPr>
          <p:nvPr/>
        </p:nvSpPr>
        <p:spPr bwMode="auto">
          <a:xfrm>
            <a:off x="15875" y="5175250"/>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12301" name="TextBox 16"/>
          <p:cNvSpPr txBox="1">
            <a:spLocks noChangeArrowheads="1"/>
          </p:cNvSpPr>
          <p:nvPr/>
        </p:nvSpPr>
        <p:spPr bwMode="auto">
          <a:xfrm>
            <a:off x="231775" y="4237038"/>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12302" name="TextBox 17"/>
          <p:cNvSpPr txBox="1">
            <a:spLocks noChangeArrowheads="1"/>
          </p:cNvSpPr>
          <p:nvPr/>
        </p:nvSpPr>
        <p:spPr bwMode="auto">
          <a:xfrm>
            <a:off x="552450" y="3338513"/>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12303" name="TextBox 18"/>
          <p:cNvSpPr txBox="1">
            <a:spLocks noChangeArrowheads="1"/>
          </p:cNvSpPr>
          <p:nvPr/>
        </p:nvSpPr>
        <p:spPr bwMode="auto">
          <a:xfrm>
            <a:off x="771526" y="2319338"/>
            <a:ext cx="8683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12304" name="TextBox 19"/>
          <p:cNvSpPr txBox="1">
            <a:spLocks noChangeArrowheads="1"/>
          </p:cNvSpPr>
          <p:nvPr/>
        </p:nvSpPr>
        <p:spPr bwMode="auto">
          <a:xfrm>
            <a:off x="1255714" y="1209674"/>
            <a:ext cx="90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2008</a:t>
            </a:r>
          </a:p>
        </p:txBody>
      </p:sp>
      <p:sp>
        <p:nvSpPr>
          <p:cNvPr id="12305" name="TextBox 20"/>
          <p:cNvSpPr txBox="1">
            <a:spLocks noChangeArrowheads="1"/>
          </p:cNvSpPr>
          <p:nvPr/>
        </p:nvSpPr>
        <p:spPr bwMode="auto">
          <a:xfrm>
            <a:off x="3253582" y="423862"/>
            <a:ext cx="849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2009</a:t>
            </a:r>
          </a:p>
        </p:txBody>
      </p:sp>
      <p:sp>
        <p:nvSpPr>
          <p:cNvPr id="12306" name="TextBox 21"/>
          <p:cNvSpPr txBox="1">
            <a:spLocks noChangeArrowheads="1"/>
          </p:cNvSpPr>
          <p:nvPr/>
        </p:nvSpPr>
        <p:spPr bwMode="auto">
          <a:xfrm>
            <a:off x="5729259" y="485501"/>
            <a:ext cx="760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2010</a:t>
            </a:r>
          </a:p>
        </p:txBody>
      </p:sp>
      <p:sp>
        <p:nvSpPr>
          <p:cNvPr id="12307" name="TextBox 22"/>
          <p:cNvSpPr txBox="1">
            <a:spLocks noChangeArrowheads="1"/>
          </p:cNvSpPr>
          <p:nvPr/>
        </p:nvSpPr>
        <p:spPr bwMode="auto">
          <a:xfrm>
            <a:off x="7813675" y="1431924"/>
            <a:ext cx="649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2011</a:t>
            </a:r>
          </a:p>
        </p:txBody>
      </p:sp>
      <p:sp>
        <p:nvSpPr>
          <p:cNvPr id="12308" name="TextBox 23"/>
          <p:cNvSpPr txBox="1">
            <a:spLocks noChangeArrowheads="1"/>
          </p:cNvSpPr>
          <p:nvPr/>
        </p:nvSpPr>
        <p:spPr bwMode="auto">
          <a:xfrm>
            <a:off x="8247063" y="2606675"/>
            <a:ext cx="692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2012</a:t>
            </a:r>
          </a:p>
        </p:txBody>
      </p:sp>
      <p:sp>
        <p:nvSpPr>
          <p:cNvPr id="12309" name="TextBox 24"/>
          <p:cNvSpPr txBox="1">
            <a:spLocks noChangeArrowheads="1"/>
          </p:cNvSpPr>
          <p:nvPr/>
        </p:nvSpPr>
        <p:spPr bwMode="auto">
          <a:xfrm>
            <a:off x="8308975" y="4527550"/>
            <a:ext cx="649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2013</a:t>
            </a:r>
          </a:p>
        </p:txBody>
      </p:sp>
      <p:sp>
        <p:nvSpPr>
          <p:cNvPr id="12310" name="TextBox 25"/>
          <p:cNvSpPr txBox="1">
            <a:spLocks noChangeArrowheads="1"/>
          </p:cNvSpPr>
          <p:nvPr/>
        </p:nvSpPr>
        <p:spPr bwMode="auto">
          <a:xfrm>
            <a:off x="4505325" y="6026150"/>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12311" name="Group 27"/>
          <p:cNvGrpSpPr>
            <a:grpSpLocks/>
          </p:cNvGrpSpPr>
          <p:nvPr/>
        </p:nvGrpSpPr>
        <p:grpSpPr bwMode="auto">
          <a:xfrm>
            <a:off x="1462549" y="5375275"/>
            <a:ext cx="2227263" cy="1074737"/>
            <a:chOff x="4631014" y="1668452"/>
            <a:chExt cx="2227877" cy="1074034"/>
          </a:xfrm>
        </p:grpSpPr>
        <p:pic>
          <p:nvPicPr>
            <p:cNvPr id="12314" name="Picture 2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316"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sp>
        <p:nvSpPr>
          <p:cNvPr id="12312" name="TextBox 31"/>
          <p:cNvSpPr txBox="1">
            <a:spLocks noChangeArrowheads="1"/>
          </p:cNvSpPr>
          <p:nvPr/>
        </p:nvSpPr>
        <p:spPr bwMode="auto">
          <a:xfrm>
            <a:off x="57150" y="6568311"/>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dirty="0">
                <a:solidFill>
                  <a:srgbClr val="A6A6A6"/>
                </a:solidFill>
              </a:rPr>
              <a:t>’</a:t>
            </a:r>
            <a:r>
              <a:rPr lang="en-US" altLang="ja-JP" sz="1200" dirty="0">
                <a:solidFill>
                  <a:srgbClr val="A6A6A6"/>
                </a:solidFill>
              </a:rPr>
              <a:t>16)]</a:t>
            </a:r>
            <a:endParaRPr lang="en-US" altLang="en-US" sz="1200" dirty="0">
              <a:solidFill>
                <a:srgbClr val="A6A6A6"/>
              </a:solidFill>
            </a:endParaRPr>
          </a:p>
        </p:txBody>
      </p:sp>
      <p:sp>
        <p:nvSpPr>
          <p:cNvPr id="12313" name="Title 1"/>
          <p:cNvSpPr>
            <a:spLocks noGrp="1"/>
          </p:cNvSpPr>
          <p:nvPr>
            <p:ph type="title"/>
          </p:nvPr>
        </p:nvSpPr>
        <p:spPr>
          <a:xfrm>
            <a:off x="1588" y="47625"/>
            <a:ext cx="3255962" cy="752475"/>
          </a:xfrm>
        </p:spPr>
        <p:txBody>
          <a:bodyPr/>
          <a:lstStyle/>
          <a:p>
            <a:r>
              <a:rPr lang="en-US" altLang="en-US">
                <a:ea typeface="ＭＳ Ｐゴシック" charset="-128"/>
              </a:rPr>
              <a:t>Dynamics of co-authorship network</a:t>
            </a:r>
          </a:p>
        </p:txBody>
      </p:sp>
      <p:pic>
        <p:nvPicPr>
          <p:cNvPr id="3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0818" y="4601141"/>
            <a:ext cx="14620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p:cNvPicPr>
            <a:picLocks noChangeAspect="1"/>
          </p:cNvPicPr>
          <p:nvPr/>
        </p:nvPicPr>
        <p:blipFill>
          <a:blip r:embed="rId5">
            <a:extLst>
              <a:ext uri="{28A0092B-C50C-407E-A947-70E740481C1C}">
                <a14:useLocalDpi xmlns:a14="http://schemas.microsoft.com/office/drawing/2010/main" val="0"/>
              </a:ext>
            </a:extLst>
          </a:blip>
          <a:srcRect l="15341" t="13062" b="39735"/>
          <a:stretch>
            <a:fillRect/>
          </a:stretch>
        </p:blipFill>
        <p:spPr bwMode="auto">
          <a:xfrm>
            <a:off x="540543" y="3694678"/>
            <a:ext cx="1992313"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p:cNvPicPr>
            <a:picLocks noChangeAspect="1"/>
          </p:cNvPicPr>
          <p:nvPr/>
        </p:nvPicPr>
        <p:blipFill>
          <a:blip r:embed="rId6">
            <a:extLst>
              <a:ext uri="{28A0092B-C50C-407E-A947-70E740481C1C}">
                <a14:useLocalDpi xmlns:a14="http://schemas.microsoft.com/office/drawing/2010/main" val="0"/>
              </a:ext>
            </a:extLst>
          </a:blip>
          <a:srcRect b="38591"/>
          <a:stretch>
            <a:fillRect/>
          </a:stretch>
        </p:blipFill>
        <p:spPr bwMode="auto">
          <a:xfrm>
            <a:off x="685006" y="2407216"/>
            <a:ext cx="23526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
          <p:cNvPicPr>
            <a:picLocks noChangeAspect="1"/>
          </p:cNvPicPr>
          <p:nvPr/>
        </p:nvPicPr>
        <p:blipFill>
          <a:blip r:embed="rId7">
            <a:extLst>
              <a:ext uri="{28A0092B-C50C-407E-A947-70E740481C1C}">
                <a14:useLocalDpi xmlns:a14="http://schemas.microsoft.com/office/drawing/2010/main" val="0"/>
              </a:ext>
            </a:extLst>
          </a:blip>
          <a:srcRect t="13895" b="29088"/>
          <a:stretch>
            <a:fillRect/>
          </a:stretch>
        </p:blipFill>
        <p:spPr bwMode="auto">
          <a:xfrm>
            <a:off x="1046956" y="1611878"/>
            <a:ext cx="235426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5"/>
          <p:cNvSpPr txBox="1">
            <a:spLocks noChangeArrowheads="1"/>
          </p:cNvSpPr>
          <p:nvPr/>
        </p:nvSpPr>
        <p:spPr bwMode="auto">
          <a:xfrm>
            <a:off x="159543" y="4605903"/>
            <a:ext cx="727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2004</a:t>
            </a:r>
          </a:p>
        </p:txBody>
      </p:sp>
      <p:sp>
        <p:nvSpPr>
          <p:cNvPr id="36" name="TextBox 16"/>
          <p:cNvSpPr txBox="1">
            <a:spLocks noChangeArrowheads="1"/>
          </p:cNvSpPr>
          <p:nvPr/>
        </p:nvSpPr>
        <p:spPr bwMode="auto">
          <a:xfrm>
            <a:off x="375443" y="3667691"/>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2005</a:t>
            </a:r>
          </a:p>
        </p:txBody>
      </p:sp>
      <p:sp>
        <p:nvSpPr>
          <p:cNvPr id="37" name="TextBox 17"/>
          <p:cNvSpPr txBox="1">
            <a:spLocks noChangeArrowheads="1"/>
          </p:cNvSpPr>
          <p:nvPr/>
        </p:nvSpPr>
        <p:spPr bwMode="auto">
          <a:xfrm>
            <a:off x="696118" y="2769166"/>
            <a:ext cx="703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2006</a:t>
            </a:r>
          </a:p>
        </p:txBody>
      </p:sp>
      <p:sp>
        <p:nvSpPr>
          <p:cNvPr id="38" name="TextBox 18"/>
          <p:cNvSpPr txBox="1">
            <a:spLocks noChangeArrowheads="1"/>
          </p:cNvSpPr>
          <p:nvPr/>
        </p:nvSpPr>
        <p:spPr bwMode="auto">
          <a:xfrm>
            <a:off x="1142206" y="1749991"/>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rPr>
              <a:t>2007</a:t>
            </a:r>
          </a:p>
        </p:txBody>
      </p:sp>
      <p:sp>
        <p:nvSpPr>
          <p:cNvPr id="39" name="TextBox 25"/>
          <p:cNvSpPr txBox="1">
            <a:spLocks noChangeArrowheads="1"/>
          </p:cNvSpPr>
          <p:nvPr/>
        </p:nvSpPr>
        <p:spPr bwMode="auto">
          <a:xfrm>
            <a:off x="4380706" y="5594916"/>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grpSp>
        <p:nvGrpSpPr>
          <p:cNvPr id="40" name="Group 27"/>
          <p:cNvGrpSpPr>
            <a:grpSpLocks/>
          </p:cNvGrpSpPr>
          <p:nvPr/>
        </p:nvGrpSpPr>
        <p:grpSpPr bwMode="auto">
          <a:xfrm>
            <a:off x="1712118" y="5213916"/>
            <a:ext cx="2227263" cy="1074737"/>
            <a:chOff x="4631014" y="1668452"/>
            <a:chExt cx="2227877" cy="1074034"/>
          </a:xfrm>
        </p:grpSpPr>
        <p:pic>
          <p:nvPicPr>
            <p:cNvPr id="41" name="Picture 2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31014" y="1668452"/>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2" name="Straight Connector 41"/>
            <p:cNvCxnSpPr/>
            <p:nvPr/>
          </p:nvCxnSpPr>
          <p:spPr>
            <a:xfrm>
              <a:off x="4631014" y="2618742"/>
              <a:ext cx="32870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43" name="TextBox 30"/>
            <p:cNvSpPr txBox="1">
              <a:spLocks noChangeArrowheads="1"/>
            </p:cNvSpPr>
            <p:nvPr/>
          </p:nvSpPr>
          <p:spPr bwMode="auto">
            <a:xfrm>
              <a:off x="4959532" y="2450098"/>
              <a:ext cx="119478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300">
                  <a:solidFill>
                    <a:srgbClr val="000000"/>
                  </a:solidFill>
                  <a:latin typeface="Arial" charset="0"/>
                </a:rPr>
                <a:t>co-authorship</a:t>
              </a:r>
            </a:p>
          </p:txBody>
        </p:sp>
      </p:grpSp>
      <p:pic>
        <p:nvPicPr>
          <p:cNvPr id="44"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32555" y="1313428"/>
            <a:ext cx="5988051" cy="5092700"/>
          </a:xfrm>
          <a:prstGeom prst="rect">
            <a:avLst/>
          </a:prstGeom>
          <a:solidFill>
            <a:schemeClr val="bg1"/>
          </a:solidFill>
          <a:ln w="9525">
            <a:solidFill>
              <a:srgbClr val="000000"/>
            </a:solidFill>
            <a:miter lim="800000"/>
            <a:headEnd/>
            <a:tailEnd/>
          </a:ln>
        </p:spPr>
      </p:pic>
      <p:sp>
        <p:nvSpPr>
          <p:cNvPr id="45" name="TextBox 1"/>
          <p:cNvSpPr txBox="1">
            <a:spLocks noChangeArrowheads="1"/>
          </p:cNvSpPr>
          <p:nvPr/>
        </p:nvSpPr>
        <p:spPr bwMode="auto">
          <a:xfrm rot="-5400000">
            <a:off x="-533400" y="2243703"/>
            <a:ext cx="1824037"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t>“Modularity”</a:t>
            </a:r>
          </a:p>
        </p:txBody>
      </p:sp>
    </p:spTree>
    <p:extLst>
      <p:ext uri="{BB962C8B-B14F-4D97-AF65-F5344CB8AC3E}">
        <p14:creationId xmlns:p14="http://schemas.microsoft.com/office/powerpoint/2010/main" val="1697604619"/>
      </p:ext>
    </p:extLst>
  </p:cSld>
  <p:clrMapOvr>
    <a:masterClrMapping/>
  </p:clrMapOvr>
  <p:transition advTm="20862"/>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37"/>
          <p:cNvPicPr>
            <a:picLocks noChangeAspect="1"/>
          </p:cNvPicPr>
          <p:nvPr/>
        </p:nvPicPr>
        <p:blipFill>
          <a:blip r:embed="rId2">
            <a:extLst>
              <a:ext uri="{28A0092B-C50C-407E-A947-70E740481C1C}">
                <a14:useLocalDpi xmlns:a14="http://schemas.microsoft.com/office/drawing/2010/main" val="0"/>
              </a:ext>
            </a:extLst>
          </a:blip>
          <a:srcRect l="6480" t="9042" r="3877"/>
          <a:stretch>
            <a:fillRect/>
          </a:stretch>
        </p:blipFill>
        <p:spPr bwMode="auto">
          <a:xfrm>
            <a:off x="0" y="1709738"/>
            <a:ext cx="26098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 name="Group 58"/>
          <p:cNvGrpSpPr>
            <a:grpSpLocks/>
          </p:cNvGrpSpPr>
          <p:nvPr/>
        </p:nvGrpSpPr>
        <p:grpSpPr bwMode="auto">
          <a:xfrm>
            <a:off x="2733675" y="2451100"/>
            <a:ext cx="2252663" cy="2205038"/>
            <a:chOff x="4461514" y="4569256"/>
            <a:chExt cx="2252234" cy="2204858"/>
          </a:xfrm>
        </p:grpSpPr>
        <p:pic>
          <p:nvPicPr>
            <p:cNvPr id="14368" name="Picture 53"/>
            <p:cNvPicPr>
              <a:picLocks noChangeAspect="1"/>
            </p:cNvPicPr>
            <p:nvPr/>
          </p:nvPicPr>
          <p:blipFill>
            <a:blip r:embed="rId3">
              <a:extLst>
                <a:ext uri="{28A0092B-C50C-407E-A947-70E740481C1C}">
                  <a14:useLocalDpi xmlns:a14="http://schemas.microsoft.com/office/drawing/2010/main" val="0"/>
                </a:ext>
              </a:extLst>
            </a:blip>
            <a:srcRect l="12955" t="3262" r="14532"/>
            <a:stretch>
              <a:fillRect/>
            </a:stretch>
          </p:blipFill>
          <p:spPr bwMode="auto">
            <a:xfrm>
              <a:off x="4605243" y="4569256"/>
              <a:ext cx="2108505" cy="2109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9" name="TextBox 56"/>
            <p:cNvSpPr txBox="1">
              <a:spLocks noChangeArrowheads="1"/>
            </p:cNvSpPr>
            <p:nvPr/>
          </p:nvSpPr>
          <p:spPr bwMode="auto">
            <a:xfrm>
              <a:off x="4819670" y="6558670"/>
              <a:ext cx="173637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non-member neighbors</a:t>
              </a:r>
            </a:p>
          </p:txBody>
        </p:sp>
        <p:sp>
          <p:nvSpPr>
            <p:cNvPr id="14370" name="TextBox 57"/>
            <p:cNvSpPr txBox="1">
              <a:spLocks noChangeArrowheads="1"/>
            </p:cNvSpPr>
            <p:nvPr/>
          </p:nvSpPr>
          <p:spPr bwMode="auto">
            <a:xfrm rot="-5400000">
              <a:off x="3795501" y="5492900"/>
              <a:ext cx="154746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800">
                  <a:solidFill>
                    <a:srgbClr val="000000"/>
                  </a:solidFill>
                  <a:latin typeface="Arial" charset="0"/>
                </a:rPr>
                <a:t>Number of member neighbors</a:t>
              </a:r>
            </a:p>
          </p:txBody>
        </p:sp>
      </p:grpSp>
      <p:sp>
        <p:nvSpPr>
          <p:cNvPr id="14339" name="TextBox 25"/>
          <p:cNvSpPr txBox="1">
            <a:spLocks noChangeArrowheads="1"/>
          </p:cNvSpPr>
          <p:nvPr/>
        </p:nvSpPr>
        <p:spPr bwMode="auto">
          <a:xfrm>
            <a:off x="987425" y="1211263"/>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2014</a:t>
            </a:r>
            <a:endParaRPr lang="en-US" altLang="en-US">
              <a:solidFill>
                <a:srgbClr val="000000"/>
              </a:solidFill>
            </a:endParaRPr>
          </a:p>
        </p:txBody>
      </p:sp>
      <p:grpSp>
        <p:nvGrpSpPr>
          <p:cNvPr id="14340" name="Group 49"/>
          <p:cNvGrpSpPr>
            <a:grpSpLocks/>
          </p:cNvGrpSpPr>
          <p:nvPr/>
        </p:nvGrpSpPr>
        <p:grpSpPr bwMode="auto">
          <a:xfrm>
            <a:off x="2300288" y="1214438"/>
            <a:ext cx="6843712" cy="1246187"/>
            <a:chOff x="-9814" y="3351007"/>
            <a:chExt cx="6844248" cy="1246516"/>
          </a:xfrm>
        </p:grpSpPr>
        <p:grpSp>
          <p:nvGrpSpPr>
            <p:cNvPr id="14353" name="Group 46"/>
            <p:cNvGrpSpPr>
              <a:grpSpLocks/>
            </p:cNvGrpSpPr>
            <p:nvPr/>
          </p:nvGrpSpPr>
          <p:grpSpPr bwMode="auto">
            <a:xfrm rot="10800000">
              <a:off x="-9814" y="3512871"/>
              <a:ext cx="6685857" cy="1084652"/>
              <a:chOff x="211203" y="3485971"/>
              <a:chExt cx="6685857" cy="1084652"/>
            </a:xfrm>
          </p:grpSpPr>
          <p:pic>
            <p:nvPicPr>
              <p:cNvPr id="14361" name="Picture 4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203" y="3662446"/>
                <a:ext cx="776648" cy="77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2" name="Picture 3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8068" y="3485971"/>
                <a:ext cx="1078992" cy="10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3" name="Picture 3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7268" y="3530917"/>
                <a:ext cx="1039706" cy="103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4" name="Picture 4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30490" y="3577381"/>
                <a:ext cx="946778" cy="94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5" name="Picture 4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99830" y="3574968"/>
                <a:ext cx="951604" cy="95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6" name="Picture 4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59152" y="3605803"/>
                <a:ext cx="889935" cy="88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67" name="Picture 4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92973" y="3657288"/>
                <a:ext cx="786964" cy="7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354" name="TextBox 18"/>
            <p:cNvSpPr txBox="1">
              <a:spLocks noChangeArrowheads="1"/>
            </p:cNvSpPr>
            <p:nvPr/>
          </p:nvSpPr>
          <p:spPr bwMode="auto">
            <a:xfrm>
              <a:off x="157085" y="3351007"/>
              <a:ext cx="699331" cy="311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2013</a:t>
              </a:r>
            </a:p>
          </p:txBody>
        </p:sp>
        <p:sp>
          <p:nvSpPr>
            <p:cNvPr id="14355" name="TextBox 19"/>
            <p:cNvSpPr txBox="1">
              <a:spLocks noChangeArrowheads="1"/>
            </p:cNvSpPr>
            <p:nvPr/>
          </p:nvSpPr>
          <p:spPr bwMode="auto">
            <a:xfrm>
              <a:off x="1147307" y="3351007"/>
              <a:ext cx="781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2012</a:t>
              </a:r>
            </a:p>
          </p:txBody>
        </p:sp>
        <p:sp>
          <p:nvSpPr>
            <p:cNvPr id="14356" name="TextBox 20"/>
            <p:cNvSpPr txBox="1">
              <a:spLocks noChangeArrowheads="1"/>
            </p:cNvSpPr>
            <p:nvPr/>
          </p:nvSpPr>
          <p:spPr bwMode="auto">
            <a:xfrm>
              <a:off x="2115933" y="3351007"/>
              <a:ext cx="7137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2011</a:t>
              </a:r>
            </a:p>
          </p:txBody>
        </p:sp>
        <p:sp>
          <p:nvSpPr>
            <p:cNvPr id="14357" name="TextBox 21"/>
            <p:cNvSpPr txBox="1">
              <a:spLocks noChangeArrowheads="1"/>
            </p:cNvSpPr>
            <p:nvPr/>
          </p:nvSpPr>
          <p:spPr bwMode="auto">
            <a:xfrm>
              <a:off x="3114338" y="3351007"/>
              <a:ext cx="779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2010</a:t>
              </a:r>
            </a:p>
          </p:txBody>
        </p:sp>
        <p:sp>
          <p:nvSpPr>
            <p:cNvPr id="14358" name="TextBox 22"/>
            <p:cNvSpPr txBox="1">
              <a:spLocks noChangeArrowheads="1"/>
            </p:cNvSpPr>
            <p:nvPr/>
          </p:nvSpPr>
          <p:spPr bwMode="auto">
            <a:xfrm>
              <a:off x="4088375" y="3351007"/>
              <a:ext cx="8595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2009</a:t>
              </a:r>
            </a:p>
          </p:txBody>
        </p:sp>
        <p:sp>
          <p:nvSpPr>
            <p:cNvPr id="14359" name="TextBox 23"/>
            <p:cNvSpPr txBox="1">
              <a:spLocks noChangeArrowheads="1"/>
            </p:cNvSpPr>
            <p:nvPr/>
          </p:nvSpPr>
          <p:spPr bwMode="auto">
            <a:xfrm>
              <a:off x="5110539" y="3351007"/>
              <a:ext cx="734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2008</a:t>
              </a:r>
            </a:p>
          </p:txBody>
        </p:sp>
        <p:sp>
          <p:nvSpPr>
            <p:cNvPr id="14360" name="TextBox 24"/>
            <p:cNvSpPr txBox="1">
              <a:spLocks noChangeArrowheads="1"/>
            </p:cNvSpPr>
            <p:nvPr/>
          </p:nvSpPr>
          <p:spPr bwMode="auto">
            <a:xfrm>
              <a:off x="5927655" y="3351007"/>
              <a:ext cx="906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r>
                <a:rPr lang="en-US" altLang="en-US" sz="1400">
                  <a:solidFill>
                    <a:srgbClr val="000000"/>
                  </a:solidFill>
                </a:rPr>
                <a:t>2007</a:t>
              </a:r>
            </a:p>
          </p:txBody>
        </p:sp>
      </p:grpSp>
      <p:sp>
        <p:nvSpPr>
          <p:cNvPr id="14341" name="TextBox 76"/>
          <p:cNvSpPr txBox="1">
            <a:spLocks noChangeArrowheads="1"/>
          </p:cNvSpPr>
          <p:nvPr/>
        </p:nvSpPr>
        <p:spPr bwMode="auto">
          <a:xfrm>
            <a:off x="149225" y="4210050"/>
            <a:ext cx="2151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b="1">
                <a:solidFill>
                  <a:srgbClr val="000000"/>
                </a:solidFill>
                <a:latin typeface="Arial" charset="0"/>
              </a:rPr>
              <a:t>modENCODE</a:t>
            </a:r>
            <a:endParaRPr lang="en-US" altLang="en-US" sz="2000" b="1">
              <a:solidFill>
                <a:srgbClr val="000000"/>
              </a:solidFill>
              <a:latin typeface="Arial" charset="0"/>
            </a:endParaRPr>
          </a:p>
        </p:txBody>
      </p:sp>
      <p:sp>
        <p:nvSpPr>
          <p:cNvPr id="60" name="Left Arrow 59"/>
          <p:cNvSpPr/>
          <p:nvPr/>
        </p:nvSpPr>
        <p:spPr>
          <a:xfrm rot="2160000" flipH="1">
            <a:off x="2447925" y="3473450"/>
            <a:ext cx="284163" cy="33813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14343" name="Picture 31" descr="Figure_2legend2.pdf"/>
          <p:cNvPicPr>
            <a:picLocks noChangeAspect="1"/>
          </p:cNvPicPr>
          <p:nvPr/>
        </p:nvPicPr>
        <p:blipFill>
          <a:blip r:embed="rId11">
            <a:extLst>
              <a:ext uri="{28A0092B-C50C-407E-A947-70E740481C1C}">
                <a14:useLocalDpi xmlns:a14="http://schemas.microsoft.com/office/drawing/2010/main" val="0"/>
              </a:ext>
            </a:extLst>
          </a:blip>
          <a:srcRect l="11496" t="12906" r="63776" b="49274"/>
          <a:stretch>
            <a:fillRect/>
          </a:stretch>
        </p:blipFill>
        <p:spPr bwMode="auto">
          <a:xfrm>
            <a:off x="8007350" y="2960688"/>
            <a:ext cx="11525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grpSp>
        <p:nvGrpSpPr>
          <p:cNvPr id="14344" name="Group 60"/>
          <p:cNvGrpSpPr>
            <a:grpSpLocks/>
          </p:cNvGrpSpPr>
          <p:nvPr/>
        </p:nvGrpSpPr>
        <p:grpSpPr bwMode="auto">
          <a:xfrm>
            <a:off x="5168900" y="2359025"/>
            <a:ext cx="2989263" cy="2465388"/>
            <a:chOff x="6609346" y="4368003"/>
            <a:chExt cx="2988985" cy="2465237"/>
          </a:xfrm>
        </p:grpSpPr>
        <p:grpSp>
          <p:nvGrpSpPr>
            <p:cNvPr id="14349" name="Group 36"/>
            <p:cNvGrpSpPr>
              <a:grpSpLocks/>
            </p:cNvGrpSpPr>
            <p:nvPr/>
          </p:nvGrpSpPr>
          <p:grpSpPr bwMode="auto">
            <a:xfrm>
              <a:off x="6609346" y="4368003"/>
              <a:ext cx="2988985" cy="2465237"/>
              <a:chOff x="1371600" y="228600"/>
              <a:chExt cx="6400800" cy="5279214"/>
            </a:xfrm>
          </p:grpSpPr>
          <p:pic>
            <p:nvPicPr>
              <p:cNvPr id="14351" name="Picture 35" descr="Figure_2E.pdf"/>
              <p:cNvPicPr>
                <a:picLocks noChangeAspect="1"/>
              </p:cNvPicPr>
              <p:nvPr/>
            </p:nvPicPr>
            <p:blipFill>
              <a:blip r:embed="rId12">
                <a:extLst>
                  <a:ext uri="{28A0092B-C50C-407E-A947-70E740481C1C}">
                    <a14:useLocalDpi xmlns:a14="http://schemas.microsoft.com/office/drawing/2010/main" val="0"/>
                  </a:ext>
                </a:extLst>
              </a:blip>
              <a:srcRect t="-2" b="64230"/>
              <a:stretch>
                <a:fillRect/>
              </a:stretch>
            </p:blipFill>
            <p:spPr bwMode="auto">
              <a:xfrm>
                <a:off x="1371600" y="228600"/>
                <a:ext cx="6400800" cy="228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84" descr="Figure_2E.pdf"/>
              <p:cNvPicPr>
                <a:picLocks noChangeAspect="1"/>
              </p:cNvPicPr>
              <p:nvPr/>
            </p:nvPicPr>
            <p:blipFill>
              <a:blip r:embed="rId12">
                <a:extLst>
                  <a:ext uri="{28A0092B-C50C-407E-A947-70E740481C1C}">
                    <a14:useLocalDpi xmlns:a14="http://schemas.microsoft.com/office/drawing/2010/main" val="0"/>
                  </a:ext>
                </a:extLst>
              </a:blip>
              <a:srcRect t="53056"/>
              <a:stretch>
                <a:fillRect/>
              </a:stretch>
            </p:blipFill>
            <p:spPr bwMode="auto">
              <a:xfrm>
                <a:off x="1371600" y="2503002"/>
                <a:ext cx="6400800" cy="30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64"/>
            <p:cNvSpPr/>
            <p:nvPr/>
          </p:nvSpPr>
          <p:spPr>
            <a:xfrm>
              <a:off x="7010947" y="5477598"/>
              <a:ext cx="1523858" cy="4603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14345" name="TextBox 9"/>
          <p:cNvSpPr txBox="1">
            <a:spLocks noChangeArrowheads="1"/>
          </p:cNvSpPr>
          <p:nvPr/>
        </p:nvSpPr>
        <p:spPr bwMode="auto">
          <a:xfrm>
            <a:off x="0" y="6575425"/>
            <a:ext cx="15954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(‘16)]</a:t>
            </a:r>
          </a:p>
        </p:txBody>
      </p:sp>
      <p:sp>
        <p:nvSpPr>
          <p:cNvPr id="14346" name="Title 1"/>
          <p:cNvSpPr>
            <a:spLocks noGrp="1"/>
          </p:cNvSpPr>
          <p:nvPr>
            <p:ph type="title"/>
          </p:nvPr>
        </p:nvSpPr>
        <p:spPr>
          <a:xfrm>
            <a:off x="158750" y="119063"/>
            <a:ext cx="8826500" cy="1143000"/>
          </a:xfrm>
        </p:spPr>
        <p:txBody>
          <a:bodyPr/>
          <a:lstStyle/>
          <a:p>
            <a:r>
              <a:rPr lang="en-US" altLang="en-US">
                <a:ea typeface="ＭＳ Ｐゴシック" charset="-128"/>
              </a:rPr>
              <a:t>Similar findings in terms of slow growth trends &amp; broker scientists in the modENCODE consortium as for ENCODE</a:t>
            </a:r>
          </a:p>
        </p:txBody>
      </p:sp>
      <p:sp>
        <p:nvSpPr>
          <p:cNvPr id="14347" name="Content Placeholder 1"/>
          <p:cNvSpPr>
            <a:spLocks noGrp="1"/>
          </p:cNvSpPr>
          <p:nvPr>
            <p:ph idx="1"/>
          </p:nvPr>
        </p:nvSpPr>
        <p:spPr>
          <a:xfrm>
            <a:off x="0" y="4724400"/>
            <a:ext cx="9144000" cy="1851025"/>
          </a:xfrm>
        </p:spPr>
        <p:txBody>
          <a:bodyPr/>
          <a:lstStyle/>
          <a:p>
            <a:r>
              <a:rPr lang="en-US" altLang="en-US" sz="2000" b="1" dirty="0">
                <a:solidFill>
                  <a:srgbClr val="800000"/>
                </a:solidFill>
                <a:ea typeface="ＭＳ Ｐゴシック" charset="-128"/>
              </a:rPr>
              <a:t>Conclusions</a:t>
            </a:r>
          </a:p>
          <a:p>
            <a:pPr lvl="1"/>
            <a:r>
              <a:rPr lang="en-US" altLang="en-US" sz="2000" dirty="0">
                <a:ea typeface="ＭＳ Ｐゴシック" charset="-128"/>
              </a:rPr>
              <a:t>Value of publication patterns generated by the consortium</a:t>
            </a:r>
          </a:p>
          <a:p>
            <a:pPr lvl="1"/>
            <a:r>
              <a:rPr lang="en-US" altLang="en-US" sz="2000" dirty="0">
                <a:ea typeface="ＭＳ Ｐゴシック" charset="-128"/>
              </a:rPr>
              <a:t>Co-authorship network statistics relate to publication rollouts &amp; show </a:t>
            </a:r>
            <a:r>
              <a:rPr lang="en-US" altLang="en-US" sz="2000" b="1" dirty="0">
                <a:solidFill>
                  <a:srgbClr val="008000"/>
                </a:solidFill>
                <a:ea typeface="ＭＳ Ｐゴシック" charset="-128"/>
              </a:rPr>
              <a:t>gradual</a:t>
            </a:r>
            <a:r>
              <a:rPr lang="en-US" altLang="en-US" sz="2000" dirty="0">
                <a:ea typeface="ＭＳ Ｐゴシック" charset="-128"/>
              </a:rPr>
              <a:t> </a:t>
            </a:r>
            <a:r>
              <a:rPr lang="en-US" altLang="en-US" sz="2000" b="1" dirty="0">
                <a:solidFill>
                  <a:srgbClr val="008000"/>
                </a:solidFill>
                <a:ea typeface="ＭＳ Ｐゴシック" charset="-128"/>
              </a:rPr>
              <a:t>adoption by a diverse</a:t>
            </a:r>
            <a:r>
              <a:rPr lang="en-US" altLang="en-US" sz="2000" dirty="0">
                <a:ea typeface="ＭＳ Ｐゴシック" charset="-128"/>
              </a:rPr>
              <a:t> community</a:t>
            </a:r>
          </a:p>
          <a:p>
            <a:pPr lvl="1"/>
            <a:r>
              <a:rPr lang="en-US" altLang="en-US" sz="2000" dirty="0">
                <a:ea typeface="ＭＳ Ｐゴシック" charset="-128"/>
              </a:rPr>
              <a:t>Key role of </a:t>
            </a:r>
            <a:r>
              <a:rPr lang="en-US" altLang="en-US" sz="2000" b="1" dirty="0">
                <a:solidFill>
                  <a:srgbClr val="008000"/>
                </a:solidFill>
                <a:ea typeface="ＭＳ Ｐゴシック" charset="-128"/>
              </a:rPr>
              <a:t>brokers</a:t>
            </a:r>
            <a:r>
              <a:rPr lang="en-US" altLang="en-US" sz="2000" dirty="0">
                <a:solidFill>
                  <a:srgbClr val="008000"/>
                </a:solidFill>
                <a:ea typeface="ＭＳ Ｐゴシック" charset="-128"/>
              </a:rPr>
              <a:t> </a:t>
            </a:r>
            <a:r>
              <a:rPr lang="en-US" altLang="en-US" sz="2000" dirty="0">
                <a:ea typeface="ＭＳ Ｐゴシック" charset="-128"/>
              </a:rPr>
              <a:t>in data dissemination</a:t>
            </a:r>
          </a:p>
          <a:p>
            <a:endParaRPr lang="en-US" altLang="en-US" sz="2000" dirty="0">
              <a:ea typeface="ＭＳ Ｐゴシック" charset="-128"/>
            </a:endParaRPr>
          </a:p>
        </p:txBody>
      </p:sp>
      <p:cxnSp>
        <p:nvCxnSpPr>
          <p:cNvPr id="14348" name="Straight Connector 2"/>
          <p:cNvCxnSpPr>
            <a:cxnSpLocks noChangeShapeType="1"/>
          </p:cNvCxnSpPr>
          <p:nvPr/>
        </p:nvCxnSpPr>
        <p:spPr bwMode="auto">
          <a:xfrm>
            <a:off x="-1168400" y="4775200"/>
            <a:ext cx="1159986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54368721"/>
      </p:ext>
    </p:extLst>
  </p:cSld>
  <p:clrMapOvr>
    <a:masterClrMapping/>
  </p:clrMapOvr>
  <mc:AlternateContent xmlns:mc="http://schemas.openxmlformats.org/markup-compatibility/2006" xmlns:p14="http://schemas.microsoft.com/office/powerpoint/2010/main">
    <mc:Choice Requires="p14">
      <p:transition spd="slow" p14:dur="2000" advTm="40042"/>
    </mc:Choice>
    <mc:Fallback xmlns="">
      <p:transition spd="slow" advTm="4004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pic>
        <p:nvPicPr>
          <p:cNvPr id="4" name="图片 3" descr="paper_network.png"/>
          <p:cNvPicPr>
            <a:picLocks noChangeAspect="1"/>
          </p:cNvPicPr>
          <p:nvPr/>
        </p:nvPicPr>
        <p:blipFill>
          <a:blip r:embed="rId2" cstate="print"/>
          <a:srcRect l="12871" t="12871" r="10621" b="16246"/>
          <a:stretch>
            <a:fillRect/>
          </a:stretch>
        </p:blipFill>
        <p:spPr>
          <a:xfrm>
            <a:off x="448357" y="1720624"/>
            <a:ext cx="3240904" cy="3002602"/>
          </a:xfrm>
          <a:prstGeom prst="rect">
            <a:avLst/>
          </a:prstGeom>
        </p:spPr>
      </p:pic>
      <p:sp>
        <p:nvSpPr>
          <p:cNvPr id="5" name="TextBox 4"/>
          <p:cNvSpPr txBox="1"/>
          <p:nvPr/>
        </p:nvSpPr>
        <p:spPr>
          <a:xfrm>
            <a:off x="163809" y="4723226"/>
            <a:ext cx="3810000" cy="461665"/>
          </a:xfrm>
          <a:prstGeom prst="rect">
            <a:avLst/>
          </a:prstGeom>
          <a:noFill/>
        </p:spPr>
        <p:txBody>
          <a:bodyPr wrap="square" rtlCol="0">
            <a:spAutoFit/>
          </a:bodyPr>
          <a:lstStyle/>
          <a:p>
            <a:r>
              <a:rPr lang="en-US" altLang="zh-CN" sz="1200" dirty="0" smtClean="0"/>
              <a:t>95 out of 291 non-ENCODE papers have co-authors with ENCODE papers</a:t>
            </a:r>
            <a:endParaRPr lang="zh-CN" altLang="en-US" sz="1200" dirty="0"/>
          </a:p>
        </p:txBody>
      </p:sp>
      <p:sp>
        <p:nvSpPr>
          <p:cNvPr id="6" name="Rectangle 5"/>
          <p:cNvSpPr/>
          <p:nvPr/>
        </p:nvSpPr>
        <p:spPr>
          <a:xfrm>
            <a:off x="324488" y="1358048"/>
            <a:ext cx="3730508" cy="4247317"/>
          </a:xfrm>
          <a:prstGeom prst="rect">
            <a:avLst/>
          </a:prstGeom>
        </p:spPr>
        <p:txBody>
          <a:bodyPr wrap="none">
            <a:spAutoFit/>
          </a:bodyPr>
          <a:lstStyle/>
          <a:p>
            <a:pPr marL="285750" indent="-285750">
              <a:buFont typeface="Arial" charset="0"/>
              <a:buChar char="•"/>
            </a:pPr>
            <a:r>
              <a:rPr lang="en-US" altLang="zh-CN" b="1" dirty="0"/>
              <a:t>Publication </a:t>
            </a:r>
            <a:r>
              <a:rPr lang="en-US" altLang="zh-CN" b="1" dirty="0" smtClean="0"/>
              <a:t>network</a:t>
            </a:r>
          </a:p>
          <a:p>
            <a:pPr marL="285750" indent="-285750">
              <a:buFont typeface="Arial" charset="0"/>
              <a:buChar char="•"/>
            </a:pPr>
            <a:endParaRPr lang="en-US" b="1" dirty="0"/>
          </a:p>
          <a:p>
            <a:pPr marL="285750" indent="-285750">
              <a:buFont typeface="Arial" charset="0"/>
              <a:buChar char="•"/>
            </a:pPr>
            <a:endParaRPr lang="en-US" b="1" dirty="0" smtClean="0"/>
          </a:p>
          <a:p>
            <a:pPr marL="285750" indent="-285750">
              <a:buFont typeface="Arial" charset="0"/>
              <a:buChar char="•"/>
            </a:pPr>
            <a:endParaRPr lang="en-US" b="1" dirty="0"/>
          </a:p>
          <a:p>
            <a:pPr marL="285750" indent="-285750">
              <a:buFont typeface="Arial" charset="0"/>
              <a:buChar char="•"/>
            </a:pPr>
            <a:endParaRPr lang="en-US" b="1" dirty="0" smtClean="0"/>
          </a:p>
          <a:p>
            <a:pPr marL="285750" indent="-285750">
              <a:buFont typeface="Arial" charset="0"/>
              <a:buChar char="•"/>
            </a:pPr>
            <a:endParaRPr lang="en-US" b="1" dirty="0"/>
          </a:p>
          <a:p>
            <a:pPr marL="285750" indent="-285750">
              <a:buFont typeface="Arial" charset="0"/>
              <a:buChar char="•"/>
            </a:pPr>
            <a:endParaRPr lang="en-US" b="1" dirty="0" smtClean="0"/>
          </a:p>
          <a:p>
            <a:pPr marL="285750" indent="-285750">
              <a:buFont typeface="Arial" charset="0"/>
              <a:buChar char="•"/>
            </a:pPr>
            <a:endParaRPr lang="en-US" b="1" dirty="0"/>
          </a:p>
          <a:p>
            <a:pPr marL="285750" indent="-285750">
              <a:buFont typeface="Arial" charset="0"/>
              <a:buChar char="•"/>
            </a:pPr>
            <a:endParaRPr lang="en-US" b="1" dirty="0" smtClean="0"/>
          </a:p>
          <a:p>
            <a:pPr marL="285750" indent="-285750">
              <a:buFont typeface="Arial" charset="0"/>
              <a:buChar char="•"/>
            </a:pPr>
            <a:endParaRPr lang="en-US" b="1" dirty="0"/>
          </a:p>
          <a:p>
            <a:pPr marL="285750" indent="-285750">
              <a:buFont typeface="Arial" charset="0"/>
              <a:buChar char="•"/>
            </a:pPr>
            <a:endParaRPr lang="en-US" b="1" dirty="0" smtClean="0"/>
          </a:p>
          <a:p>
            <a:pPr marL="285750" indent="-285750">
              <a:buFont typeface="Arial" charset="0"/>
              <a:buChar char="•"/>
            </a:pPr>
            <a:endParaRPr lang="en-US" b="1" dirty="0"/>
          </a:p>
          <a:p>
            <a:pPr marL="285750" indent="-285750">
              <a:buFont typeface="Arial" charset="0"/>
              <a:buChar char="•"/>
            </a:pPr>
            <a:endParaRPr lang="en-US" b="1" dirty="0" smtClean="0"/>
          </a:p>
          <a:p>
            <a:pPr marL="285750" indent="-285750">
              <a:buFont typeface="Arial" charset="0"/>
              <a:buChar char="•"/>
            </a:pPr>
            <a:endParaRPr lang="en-US" b="1" dirty="0"/>
          </a:p>
          <a:p>
            <a:pPr marL="285750" indent="-285750">
              <a:buFont typeface="Arial" charset="0"/>
              <a:buChar char="•"/>
            </a:pPr>
            <a:r>
              <a:rPr lang="en-US" b="1" dirty="0" smtClean="0"/>
              <a:t>Citation network (directed)</a:t>
            </a:r>
            <a:endParaRPr lang="en-US" b="1" dirty="0"/>
          </a:p>
        </p:txBody>
      </p:sp>
      <p:sp>
        <p:nvSpPr>
          <p:cNvPr id="7" name="Rectangle 6"/>
          <p:cNvSpPr/>
          <p:nvPr/>
        </p:nvSpPr>
        <p:spPr>
          <a:xfrm>
            <a:off x="4780127" y="1351292"/>
            <a:ext cx="3929996" cy="646331"/>
          </a:xfrm>
          <a:prstGeom prst="rect">
            <a:avLst/>
          </a:prstGeom>
        </p:spPr>
        <p:txBody>
          <a:bodyPr wrap="square">
            <a:spAutoFit/>
          </a:bodyPr>
          <a:lstStyle/>
          <a:p>
            <a:pPr marL="285750" indent="-285750">
              <a:buFont typeface="Arial" charset="0"/>
              <a:buChar char="•"/>
            </a:pPr>
            <a:r>
              <a:rPr lang="en-US" b="1" dirty="0" smtClean="0"/>
              <a:t>Network structures for more collaboration patterns</a:t>
            </a:r>
            <a:endParaRPr lang="en-US" b="1" dirty="0"/>
          </a:p>
        </p:txBody>
      </p:sp>
      <p:pic>
        <p:nvPicPr>
          <p:cNvPr id="8" name="Picture 7"/>
          <p:cNvPicPr>
            <a:picLocks noChangeAspect="1"/>
          </p:cNvPicPr>
          <p:nvPr/>
        </p:nvPicPr>
        <p:blipFill>
          <a:blip r:embed="rId3"/>
          <a:stretch>
            <a:fillRect/>
          </a:stretch>
        </p:blipFill>
        <p:spPr>
          <a:xfrm>
            <a:off x="4780126" y="2652771"/>
            <a:ext cx="3888432" cy="3367029"/>
          </a:xfrm>
          <a:prstGeom prst="rect">
            <a:avLst/>
          </a:prstGeom>
        </p:spPr>
      </p:pic>
      <p:sp>
        <p:nvSpPr>
          <p:cNvPr id="9" name="Rectangle 8"/>
          <p:cNvSpPr/>
          <p:nvPr/>
        </p:nvSpPr>
        <p:spPr>
          <a:xfrm>
            <a:off x="4780126" y="1920850"/>
            <a:ext cx="4358332" cy="784830"/>
          </a:xfrm>
          <a:prstGeom prst="rect">
            <a:avLst/>
          </a:prstGeom>
        </p:spPr>
        <p:txBody>
          <a:bodyPr wrap="square">
            <a:spAutoFit/>
          </a:bodyPr>
          <a:lstStyle/>
          <a:p>
            <a:r>
              <a:rPr lang="en-US" sz="1200" dirty="0">
                <a:solidFill>
                  <a:prstClr val="black"/>
                </a:solidFill>
              </a:rPr>
              <a:t>Team Assembly Mechanisms Determine Collaboration Network Structure and </a:t>
            </a:r>
            <a:r>
              <a:rPr lang="en-US" sz="1200" dirty="0" smtClean="0">
                <a:solidFill>
                  <a:prstClr val="black"/>
                </a:solidFill>
              </a:rPr>
              <a:t>Team </a:t>
            </a:r>
            <a:r>
              <a:rPr lang="en-US" sz="1200" dirty="0">
                <a:solidFill>
                  <a:prstClr val="black"/>
                </a:solidFill>
              </a:rPr>
              <a:t>Performance</a:t>
            </a:r>
          </a:p>
          <a:p>
            <a:pPr lvl="0"/>
            <a:r>
              <a:rPr lang="en-US" sz="1050" dirty="0">
                <a:solidFill>
                  <a:prstClr val="black"/>
                </a:solidFill>
              </a:rPr>
              <a:t>Roger </a:t>
            </a:r>
            <a:r>
              <a:rPr lang="en-US" sz="1050" dirty="0" err="1">
                <a:solidFill>
                  <a:prstClr val="black"/>
                </a:solidFill>
              </a:rPr>
              <a:t>Guimerà</a:t>
            </a:r>
            <a:r>
              <a:rPr lang="en-US" sz="1050" dirty="0">
                <a:solidFill>
                  <a:prstClr val="black"/>
                </a:solidFill>
              </a:rPr>
              <a:t>, Brian </a:t>
            </a:r>
            <a:r>
              <a:rPr lang="en-US" sz="1050" dirty="0" err="1">
                <a:solidFill>
                  <a:prstClr val="black"/>
                </a:solidFill>
              </a:rPr>
              <a:t>Uzzi</a:t>
            </a:r>
            <a:r>
              <a:rPr lang="en-US" sz="1050" dirty="0">
                <a:solidFill>
                  <a:prstClr val="black"/>
                </a:solidFill>
              </a:rPr>
              <a:t>, Jarrett Spiro, and </a:t>
            </a:r>
            <a:r>
              <a:rPr lang="en-US" sz="1050" dirty="0" err="1">
                <a:solidFill>
                  <a:prstClr val="black"/>
                </a:solidFill>
              </a:rPr>
              <a:t>Luís</a:t>
            </a:r>
            <a:r>
              <a:rPr lang="en-US" sz="1050" dirty="0">
                <a:solidFill>
                  <a:prstClr val="black"/>
                </a:solidFill>
              </a:rPr>
              <a:t> A. </a:t>
            </a:r>
            <a:r>
              <a:rPr lang="en-US" sz="1050" dirty="0" err="1">
                <a:solidFill>
                  <a:prstClr val="black"/>
                </a:solidFill>
              </a:rPr>
              <a:t>Nunes</a:t>
            </a:r>
            <a:r>
              <a:rPr lang="en-US" sz="1050" dirty="0">
                <a:solidFill>
                  <a:prstClr val="black"/>
                </a:solidFill>
              </a:rPr>
              <a:t> </a:t>
            </a:r>
            <a:r>
              <a:rPr lang="en-US" sz="1050" dirty="0" err="1">
                <a:solidFill>
                  <a:prstClr val="black"/>
                </a:solidFill>
              </a:rPr>
              <a:t>Amaral</a:t>
            </a:r>
            <a:endParaRPr lang="en-US" sz="1050" dirty="0">
              <a:solidFill>
                <a:prstClr val="black"/>
              </a:solidFill>
            </a:endParaRPr>
          </a:p>
          <a:p>
            <a:pPr lvl="0"/>
            <a:r>
              <a:rPr lang="en-US" sz="1050" dirty="0">
                <a:solidFill>
                  <a:prstClr val="black"/>
                </a:solidFill>
              </a:rPr>
              <a:t>Science 29 April 2005: 308 (5722), 697-702. </a:t>
            </a:r>
            <a:endParaRPr lang="en-US" sz="1050" dirty="0"/>
          </a:p>
        </p:txBody>
      </p:sp>
    </p:spTree>
    <p:extLst>
      <p:ext uri="{BB962C8B-B14F-4D97-AF65-F5344CB8AC3E}">
        <p14:creationId xmlns:p14="http://schemas.microsoft.com/office/powerpoint/2010/main" val="1476339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6408" t="16085" r="14610" b="15744"/>
          <a:stretch/>
        </p:blipFill>
        <p:spPr>
          <a:xfrm>
            <a:off x="5284894" y="1278330"/>
            <a:ext cx="3581400" cy="3539339"/>
          </a:xfrm>
          <a:prstGeom prst="rect">
            <a:avLst/>
          </a:prstGeom>
        </p:spPr>
      </p:pic>
      <p:sp>
        <p:nvSpPr>
          <p:cNvPr id="2" name="Title 1"/>
          <p:cNvSpPr>
            <a:spLocks noGrp="1"/>
          </p:cNvSpPr>
          <p:nvPr>
            <p:ph type="title"/>
          </p:nvPr>
        </p:nvSpPr>
        <p:spPr/>
        <p:txBody>
          <a:bodyPr/>
          <a:lstStyle/>
          <a:p>
            <a:r>
              <a:rPr lang="en-US" dirty="0" smtClean="0"/>
              <a:t>Acknowledgment</a:t>
            </a:r>
            <a:endParaRPr lang="en-US" dirty="0"/>
          </a:p>
        </p:txBody>
      </p:sp>
      <p:sp>
        <p:nvSpPr>
          <p:cNvPr id="3" name="Content Placeholder 2"/>
          <p:cNvSpPr>
            <a:spLocks noGrp="1"/>
          </p:cNvSpPr>
          <p:nvPr>
            <p:ph idx="1"/>
          </p:nvPr>
        </p:nvSpPr>
        <p:spPr>
          <a:xfrm>
            <a:off x="521538" y="1371600"/>
            <a:ext cx="4583862" cy="1676400"/>
          </a:xfrm>
        </p:spPr>
        <p:txBody>
          <a:bodyPr/>
          <a:lstStyle/>
          <a:p>
            <a:pPr marL="0" indent="0">
              <a:buNone/>
            </a:pPr>
            <a:r>
              <a:rPr lang="en-US" sz="1800" dirty="0" smtClean="0">
                <a:solidFill>
                  <a:srgbClr val="000000"/>
                </a:solidFill>
              </a:rPr>
              <a:t>Prof. Mark Gerstein (Yale University)</a:t>
            </a:r>
          </a:p>
          <a:p>
            <a:r>
              <a:rPr lang="en-US" sz="1800" dirty="0" smtClean="0">
                <a:solidFill>
                  <a:srgbClr val="000000"/>
                </a:solidFill>
              </a:rPr>
              <a:t>Koon-</a:t>
            </a:r>
            <a:r>
              <a:rPr lang="en-US" sz="1800" dirty="0" err="1" smtClean="0">
                <a:solidFill>
                  <a:srgbClr val="000000"/>
                </a:solidFill>
              </a:rPr>
              <a:t>Kiu</a:t>
            </a:r>
            <a:r>
              <a:rPr lang="en-US" sz="1800" dirty="0" smtClean="0">
                <a:solidFill>
                  <a:srgbClr val="000000"/>
                </a:solidFill>
              </a:rPr>
              <a:t> Yan, Joel </a:t>
            </a:r>
            <a:r>
              <a:rPr lang="en-US" sz="1800" dirty="0" err="1" smtClean="0">
                <a:solidFill>
                  <a:srgbClr val="000000"/>
                </a:solidFill>
              </a:rPr>
              <a:t>Rozowsky</a:t>
            </a:r>
            <a:r>
              <a:rPr lang="en-US" sz="1800" dirty="0" smtClean="0">
                <a:solidFill>
                  <a:srgbClr val="000000"/>
                </a:solidFill>
              </a:rPr>
              <a:t>, Eric Pan</a:t>
            </a:r>
          </a:p>
          <a:p>
            <a:pPr marL="0" indent="0">
              <a:buNone/>
            </a:pPr>
            <a:r>
              <a:rPr lang="en-US" sz="1800" dirty="0" smtClean="0">
                <a:solidFill>
                  <a:srgbClr val="000000"/>
                </a:solidFill>
              </a:rPr>
              <a:t>Dr. Mike </a:t>
            </a:r>
            <a:r>
              <a:rPr lang="en-US" sz="1800" dirty="0" err="1" smtClean="0">
                <a:solidFill>
                  <a:srgbClr val="000000"/>
                </a:solidFill>
              </a:rPr>
              <a:t>Pazin</a:t>
            </a:r>
            <a:r>
              <a:rPr lang="en-US" sz="1800" dirty="0">
                <a:solidFill>
                  <a:srgbClr val="000000"/>
                </a:solidFill>
              </a:rPr>
              <a:t> (National Human Genome Research </a:t>
            </a:r>
            <a:r>
              <a:rPr lang="en-US" sz="1800" dirty="0" smtClean="0">
                <a:solidFill>
                  <a:srgbClr val="000000"/>
                </a:solidFill>
              </a:rPr>
              <a:t>Institute</a:t>
            </a:r>
            <a:r>
              <a:rPr lang="en-US" sz="1800" dirty="0">
                <a:solidFill>
                  <a:srgbClr val="000000"/>
                </a:solidFill>
              </a:rPr>
              <a:t>)</a:t>
            </a:r>
          </a:p>
        </p:txBody>
      </p:sp>
      <p:pic>
        <p:nvPicPr>
          <p:cNvPr id="14" name="Picture 13"/>
          <p:cNvPicPr>
            <a:picLocks noChangeAspect="1"/>
          </p:cNvPicPr>
          <p:nvPr/>
        </p:nvPicPr>
        <p:blipFill>
          <a:blip r:embed="rId4" cstate="print"/>
          <a:stretch>
            <a:fillRect/>
          </a:stretch>
        </p:blipFill>
        <p:spPr>
          <a:xfrm>
            <a:off x="2385441" y="2827254"/>
            <a:ext cx="2285999" cy="762000"/>
          </a:xfrm>
          <a:prstGeom prst="rect">
            <a:avLst/>
          </a:prstGeom>
        </p:spPr>
      </p:pic>
      <p:pic>
        <p:nvPicPr>
          <p:cNvPr id="9" name="Picture 8"/>
          <p:cNvPicPr>
            <a:picLocks noChangeAspect="1"/>
          </p:cNvPicPr>
          <p:nvPr/>
        </p:nvPicPr>
        <p:blipFill rotWithShape="1">
          <a:blip r:embed="rId5" cstate="print"/>
          <a:srcRect l="7623" t="12353" r="10851" b="13619"/>
          <a:stretch/>
        </p:blipFill>
        <p:spPr>
          <a:xfrm>
            <a:off x="538163" y="2842214"/>
            <a:ext cx="1233825" cy="858187"/>
          </a:xfrm>
          <a:prstGeom prst="rect">
            <a:avLst/>
          </a:prstGeom>
        </p:spPr>
      </p:pic>
      <p:sp>
        <p:nvSpPr>
          <p:cNvPr id="4" name="TextBox 3"/>
          <p:cNvSpPr txBox="1"/>
          <p:nvPr/>
        </p:nvSpPr>
        <p:spPr>
          <a:xfrm>
            <a:off x="2780150" y="4991792"/>
            <a:ext cx="3651962" cy="923330"/>
          </a:xfrm>
          <a:prstGeom prst="rect">
            <a:avLst/>
          </a:prstGeom>
          <a:noFill/>
        </p:spPr>
        <p:txBody>
          <a:bodyPr wrap="none" rtlCol="0">
            <a:spAutoFit/>
          </a:bodyPr>
          <a:lstStyle/>
          <a:p>
            <a:r>
              <a:rPr lang="en-US" sz="5400" dirty="0" smtClean="0"/>
              <a:t>Thank you!</a:t>
            </a:r>
            <a:endParaRPr lang="en-US" sz="5400" dirty="0"/>
          </a:p>
        </p:txBody>
      </p:sp>
      <p:sp>
        <p:nvSpPr>
          <p:cNvPr id="5" name="Rectangle 4"/>
          <p:cNvSpPr/>
          <p:nvPr/>
        </p:nvSpPr>
        <p:spPr>
          <a:xfrm>
            <a:off x="481116" y="3800784"/>
            <a:ext cx="4803777" cy="954107"/>
          </a:xfrm>
          <a:prstGeom prst="rect">
            <a:avLst/>
          </a:prstGeom>
        </p:spPr>
        <p:txBody>
          <a:bodyPr wrap="square">
            <a:spAutoFit/>
          </a:bodyPr>
          <a:lstStyle/>
          <a:p>
            <a:r>
              <a:rPr lang="en-US" sz="1400" dirty="0" err="1">
                <a:latin typeface="Arial" charset="0"/>
              </a:rPr>
              <a:t>Daifeng</a:t>
            </a:r>
            <a:r>
              <a:rPr lang="en-US" sz="1400" dirty="0">
                <a:latin typeface="Arial" charset="0"/>
              </a:rPr>
              <a:t> Wang</a:t>
            </a:r>
            <a:r>
              <a:rPr lang="en-US" sz="1400" dirty="0">
                <a:latin typeface="ArialMT" charset="0"/>
              </a:rPr>
              <a:t>, Koon-</a:t>
            </a:r>
            <a:r>
              <a:rPr lang="en-US" sz="1400" dirty="0" err="1">
                <a:latin typeface="ArialMT" charset="0"/>
              </a:rPr>
              <a:t>Kiu</a:t>
            </a:r>
            <a:r>
              <a:rPr lang="en-US" sz="1400" dirty="0">
                <a:latin typeface="ArialMT" charset="0"/>
              </a:rPr>
              <a:t> Yan, Joel </a:t>
            </a:r>
            <a:r>
              <a:rPr lang="en-US" sz="1400" dirty="0" err="1">
                <a:latin typeface="ArialMT" charset="0"/>
              </a:rPr>
              <a:t>Rozowsky</a:t>
            </a:r>
            <a:r>
              <a:rPr lang="en-US" sz="1400" dirty="0">
                <a:latin typeface="ArialMT" charset="0"/>
              </a:rPr>
              <a:t>, Eric Pan, Mark Gerstein, Temporal dynamics of collaborative networks driven by large scientific consortia, </a:t>
            </a:r>
            <a:r>
              <a:rPr lang="en-US" sz="1400" b="1" i="1" dirty="0">
                <a:latin typeface="Arial" charset="0"/>
              </a:rPr>
              <a:t>Trends in Genetics</a:t>
            </a:r>
            <a:r>
              <a:rPr lang="en-US" sz="1400" dirty="0">
                <a:latin typeface="ArialMT" charset="0"/>
              </a:rPr>
              <a:t>, 32(5):</a:t>
            </a:r>
            <a:r>
              <a:rPr lang="en-US" sz="1400" dirty="0" smtClean="0">
                <a:latin typeface="ArialMT" charset="0"/>
              </a:rPr>
              <a:t>251-3, 2016 </a:t>
            </a:r>
            <a:endParaRPr lang="en-US" sz="1400" dirty="0">
              <a:effectLst/>
              <a:latin typeface="Symbol" charset="2"/>
            </a:endParaRPr>
          </a:p>
        </p:txBody>
      </p:sp>
    </p:spTree>
    <p:extLst>
      <p:ext uri="{BB962C8B-B14F-4D97-AF65-F5344CB8AC3E}">
        <p14:creationId xmlns:p14="http://schemas.microsoft.com/office/powerpoint/2010/main" val="1793196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5742" y="2463783"/>
            <a:ext cx="2901597" cy="2901597"/>
          </a:xfrm>
          <a:prstGeom prst="rect">
            <a:avLst/>
          </a:prstGeom>
        </p:spPr>
      </p:pic>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257210" y="2384619"/>
            <a:ext cx="2954594" cy="2954594"/>
          </a:xfrm>
        </p:spPr>
      </p:pic>
      <p:sp>
        <p:nvSpPr>
          <p:cNvPr id="10" name="TextBox 9"/>
          <p:cNvSpPr txBox="1"/>
          <p:nvPr/>
        </p:nvSpPr>
        <p:spPr>
          <a:xfrm>
            <a:off x="1802195" y="1817452"/>
            <a:ext cx="453970" cy="646331"/>
          </a:xfrm>
          <a:prstGeom prst="rect">
            <a:avLst/>
          </a:prstGeom>
          <a:noFill/>
        </p:spPr>
        <p:txBody>
          <a:bodyPr wrap="none" rtlCol="0">
            <a:spAutoFit/>
          </a:bodyPr>
          <a:lstStyle/>
          <a:p>
            <a:r>
              <a:rPr lang="en-US" sz="3600" dirty="0"/>
              <a:t>A</a:t>
            </a:r>
          </a:p>
        </p:txBody>
      </p:sp>
      <p:sp>
        <p:nvSpPr>
          <p:cNvPr id="11" name="TextBox 10"/>
          <p:cNvSpPr txBox="1"/>
          <p:nvPr/>
        </p:nvSpPr>
        <p:spPr>
          <a:xfrm>
            <a:off x="4970204" y="1817452"/>
            <a:ext cx="435786" cy="646331"/>
          </a:xfrm>
          <a:prstGeom prst="rect">
            <a:avLst/>
          </a:prstGeom>
          <a:noFill/>
        </p:spPr>
        <p:txBody>
          <a:bodyPr wrap="none" rtlCol="0">
            <a:spAutoFit/>
          </a:bodyPr>
          <a:lstStyle/>
          <a:p>
            <a:r>
              <a:rPr lang="en-US" sz="3600" dirty="0" smtClean="0"/>
              <a:t>B</a:t>
            </a:r>
            <a:endParaRPr lang="en-US" sz="3600" dirty="0"/>
          </a:p>
        </p:txBody>
      </p:sp>
      <p:sp>
        <p:nvSpPr>
          <p:cNvPr id="12" name="TextBox 11"/>
          <p:cNvSpPr txBox="1"/>
          <p:nvPr/>
        </p:nvSpPr>
        <p:spPr>
          <a:xfrm>
            <a:off x="7681793" y="1817452"/>
            <a:ext cx="430827" cy="646331"/>
          </a:xfrm>
          <a:prstGeom prst="rect">
            <a:avLst/>
          </a:prstGeom>
          <a:noFill/>
        </p:spPr>
        <p:txBody>
          <a:bodyPr wrap="none" rtlCol="0">
            <a:spAutoFit/>
          </a:bodyPr>
          <a:lstStyle/>
          <a:p>
            <a:r>
              <a:rPr lang="en-US" sz="3600" dirty="0" smtClean="0"/>
              <a:t>C</a:t>
            </a:r>
            <a:endParaRPr lang="en-US" sz="3600" dirty="0"/>
          </a:p>
        </p:txBody>
      </p:sp>
      <p:pic>
        <p:nvPicPr>
          <p:cNvPr id="8" name="Content Placeholder 13"/>
          <p:cNvPicPr>
            <a:picLocks noChangeAspect="1"/>
          </p:cNvPicPr>
          <p:nvPr/>
        </p:nvPicPr>
        <p:blipFill rotWithShape="1">
          <a:blip r:embed="rId4">
            <a:extLst>
              <a:ext uri="{28A0092B-C50C-407E-A947-70E740481C1C}">
                <a14:useLocalDpi xmlns:a14="http://schemas.microsoft.com/office/drawing/2010/main" val="0"/>
              </a:ext>
            </a:extLst>
          </a:blip>
          <a:srcRect l="13541" t="13644" b="81996"/>
          <a:stretch/>
        </p:blipFill>
        <p:spPr>
          <a:xfrm>
            <a:off x="4984934" y="5339213"/>
            <a:ext cx="2554490" cy="128805"/>
          </a:xfrm>
          <a:prstGeom prst="rect">
            <a:avLst/>
          </a:prstGeom>
        </p:spPr>
      </p:pic>
      <p:sp>
        <p:nvSpPr>
          <p:cNvPr id="13" name="Rectangle 12"/>
          <p:cNvSpPr/>
          <p:nvPr/>
        </p:nvSpPr>
        <p:spPr>
          <a:xfrm>
            <a:off x="6650789" y="2742959"/>
            <a:ext cx="2369202" cy="33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Content Placeholder 13"/>
          <p:cNvPicPr>
            <a:picLocks noChangeAspect="1"/>
          </p:cNvPicPr>
          <p:nvPr/>
        </p:nvPicPr>
        <p:blipFill rotWithShape="1">
          <a:blip r:embed="rId4">
            <a:extLst>
              <a:ext uri="{28A0092B-C50C-407E-A947-70E740481C1C}">
                <a14:useLocalDpi xmlns:a14="http://schemas.microsoft.com/office/drawing/2010/main" val="0"/>
              </a:ext>
            </a:extLst>
          </a:blip>
          <a:srcRect l="13541" t="18326" r="63206" b="77578"/>
          <a:stretch/>
        </p:blipFill>
        <p:spPr>
          <a:xfrm>
            <a:off x="7386709" y="5365380"/>
            <a:ext cx="687034" cy="121020"/>
          </a:xfrm>
          <a:prstGeom prst="rect">
            <a:avLst/>
          </a:prstGeom>
        </p:spPr>
      </p:pic>
      <p:pic>
        <p:nvPicPr>
          <p:cNvPr id="3" name="Picture 2" descr="Fig1A.pdf"/>
          <p:cNvPicPr>
            <a:picLocks noChangeAspect="1"/>
          </p:cNvPicPr>
          <p:nvPr/>
        </p:nvPicPr>
        <p:blipFill rotWithShape="1">
          <a:blip r:embed="rId5">
            <a:extLst>
              <a:ext uri="{28A0092B-C50C-407E-A947-70E740481C1C}">
                <a14:useLocalDpi xmlns:a14="http://schemas.microsoft.com/office/drawing/2010/main" val="0"/>
              </a:ext>
            </a:extLst>
          </a:blip>
          <a:srcRect r="33120"/>
          <a:stretch/>
        </p:blipFill>
        <p:spPr>
          <a:xfrm>
            <a:off x="-160457" y="2960049"/>
            <a:ext cx="3736199" cy="2044772"/>
          </a:xfrm>
          <a:prstGeom prst="rect">
            <a:avLst/>
          </a:prstGeom>
        </p:spPr>
      </p:pic>
      <p:sp>
        <p:nvSpPr>
          <p:cNvPr id="16" name="Title 1"/>
          <p:cNvSpPr>
            <a:spLocks noGrp="1"/>
          </p:cNvSpPr>
          <p:nvPr>
            <p:ph type="title"/>
          </p:nvPr>
        </p:nvSpPr>
        <p:spPr>
          <a:xfrm>
            <a:off x="538163" y="152400"/>
            <a:ext cx="8135937" cy="914400"/>
          </a:xfrm>
        </p:spPr>
        <p:txBody>
          <a:bodyPr/>
          <a:lstStyle/>
          <a:p>
            <a:r>
              <a:rPr lang="en-US" dirty="0" smtClean="0"/>
              <a:t>Backup</a:t>
            </a:r>
            <a:endParaRPr lang="en-US" dirty="0"/>
          </a:p>
        </p:txBody>
      </p:sp>
    </p:spTree>
    <p:extLst>
      <p:ext uri="{BB962C8B-B14F-4D97-AF65-F5344CB8AC3E}">
        <p14:creationId xmlns:p14="http://schemas.microsoft.com/office/powerpoint/2010/main" val="72462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6480" t="9043" r="3877"/>
          <a:stretch/>
        </p:blipFill>
        <p:spPr>
          <a:xfrm>
            <a:off x="-1" y="2113665"/>
            <a:ext cx="2610493" cy="2648768"/>
          </a:xfrm>
          <a:prstGeom prst="rect">
            <a:avLst/>
          </a:prstGeom>
        </p:spPr>
      </p:pic>
      <p:grpSp>
        <p:nvGrpSpPr>
          <p:cNvPr id="59" name="Group 58"/>
          <p:cNvGrpSpPr/>
          <p:nvPr/>
        </p:nvGrpSpPr>
        <p:grpSpPr>
          <a:xfrm>
            <a:off x="2733411" y="2854419"/>
            <a:ext cx="2252234" cy="2204858"/>
            <a:chOff x="4461514" y="4569256"/>
            <a:chExt cx="2252234" cy="2204858"/>
          </a:xfrm>
        </p:grpSpPr>
        <p:pic>
          <p:nvPicPr>
            <p:cNvPr id="54" name="Picture 53"/>
            <p:cNvPicPr>
              <a:picLocks noChangeAspect="1"/>
            </p:cNvPicPr>
            <p:nvPr/>
          </p:nvPicPr>
          <p:blipFill rotWithShape="1">
            <a:blip r:embed="rId3">
              <a:extLst>
                <a:ext uri="{28A0092B-C50C-407E-A947-70E740481C1C}">
                  <a14:useLocalDpi xmlns:a14="http://schemas.microsoft.com/office/drawing/2010/main" val="0"/>
                </a:ext>
              </a:extLst>
            </a:blip>
            <a:srcRect l="12954" t="3262" r="14532"/>
            <a:stretch/>
          </p:blipFill>
          <p:spPr>
            <a:xfrm>
              <a:off x="4605243" y="4569256"/>
              <a:ext cx="2108505" cy="2109664"/>
            </a:xfrm>
            <a:prstGeom prst="rect">
              <a:avLst/>
            </a:prstGeom>
          </p:spPr>
        </p:pic>
        <p:sp>
          <p:nvSpPr>
            <p:cNvPr id="57" name="TextBox 56"/>
            <p:cNvSpPr txBox="1"/>
            <p:nvPr/>
          </p:nvSpPr>
          <p:spPr>
            <a:xfrm>
              <a:off x="4819670" y="6558670"/>
              <a:ext cx="1736373" cy="215444"/>
            </a:xfrm>
            <a:prstGeom prst="rect">
              <a:avLst/>
            </a:prstGeom>
            <a:noFill/>
          </p:spPr>
          <p:txBody>
            <a:bodyPr wrap="none" rtlCol="0">
              <a:spAutoFit/>
            </a:bodyPr>
            <a:lstStyle/>
            <a:p>
              <a:r>
                <a:rPr lang="en-US" sz="800" dirty="0">
                  <a:latin typeface="Arial"/>
                  <a:cs typeface="Arial"/>
                </a:rPr>
                <a:t>N</a:t>
              </a:r>
              <a:r>
                <a:rPr lang="en-US" sz="800" dirty="0" smtClean="0">
                  <a:latin typeface="Arial"/>
                  <a:cs typeface="Arial"/>
                </a:rPr>
                <a:t>umber of non-member neighbors</a:t>
              </a:r>
              <a:endParaRPr lang="en-US" sz="800" dirty="0">
                <a:latin typeface="Arial"/>
                <a:cs typeface="Arial"/>
              </a:endParaRPr>
            </a:p>
          </p:txBody>
        </p:sp>
        <p:sp>
          <p:nvSpPr>
            <p:cNvPr id="58" name="TextBox 57"/>
            <p:cNvSpPr txBox="1"/>
            <p:nvPr/>
          </p:nvSpPr>
          <p:spPr>
            <a:xfrm rot="16200000">
              <a:off x="3795501" y="5492900"/>
              <a:ext cx="1547469" cy="215444"/>
            </a:xfrm>
            <a:prstGeom prst="rect">
              <a:avLst/>
            </a:prstGeom>
            <a:noFill/>
          </p:spPr>
          <p:txBody>
            <a:bodyPr wrap="none" rtlCol="0">
              <a:spAutoFit/>
            </a:bodyPr>
            <a:lstStyle/>
            <a:p>
              <a:r>
                <a:rPr lang="en-US" sz="800" dirty="0">
                  <a:latin typeface="Arial"/>
                  <a:cs typeface="Arial"/>
                </a:rPr>
                <a:t>N</a:t>
              </a:r>
              <a:r>
                <a:rPr lang="en-US" sz="800" dirty="0" smtClean="0">
                  <a:latin typeface="Arial"/>
                  <a:cs typeface="Arial"/>
                </a:rPr>
                <a:t>umber of member neighbors</a:t>
              </a:r>
              <a:endParaRPr lang="en-US" sz="800" dirty="0">
                <a:latin typeface="Arial"/>
                <a:cs typeface="Arial"/>
              </a:endParaRPr>
            </a:p>
          </p:txBody>
        </p:sp>
      </p:grpSp>
      <p:sp>
        <p:nvSpPr>
          <p:cNvPr id="26" name="TextBox 25"/>
          <p:cNvSpPr txBox="1"/>
          <p:nvPr/>
        </p:nvSpPr>
        <p:spPr>
          <a:xfrm>
            <a:off x="987562" y="1615268"/>
            <a:ext cx="548648" cy="307777"/>
          </a:xfrm>
          <a:prstGeom prst="rect">
            <a:avLst/>
          </a:prstGeom>
          <a:noFill/>
        </p:spPr>
        <p:txBody>
          <a:bodyPr wrap="none" rtlCol="0">
            <a:spAutoFit/>
          </a:bodyPr>
          <a:lstStyle/>
          <a:p>
            <a:pPr algn="ctr"/>
            <a:r>
              <a:rPr lang="en-US" sz="1400" dirty="0" smtClean="0"/>
              <a:t>2014</a:t>
            </a:r>
            <a:endParaRPr lang="en-US" dirty="0" smtClean="0"/>
          </a:p>
        </p:txBody>
      </p:sp>
      <p:grpSp>
        <p:nvGrpSpPr>
          <p:cNvPr id="50" name="Group 49"/>
          <p:cNvGrpSpPr/>
          <p:nvPr/>
        </p:nvGrpSpPr>
        <p:grpSpPr>
          <a:xfrm>
            <a:off x="2299752" y="1617913"/>
            <a:ext cx="6844248" cy="1246516"/>
            <a:chOff x="-9814" y="3351007"/>
            <a:chExt cx="6844248" cy="1246516"/>
          </a:xfrm>
        </p:grpSpPr>
        <p:grpSp>
          <p:nvGrpSpPr>
            <p:cNvPr id="47" name="Group 46"/>
            <p:cNvGrpSpPr/>
            <p:nvPr/>
          </p:nvGrpSpPr>
          <p:grpSpPr>
            <a:xfrm rot="10800000">
              <a:off x="-9814" y="3512871"/>
              <a:ext cx="6685857" cy="1084652"/>
              <a:chOff x="211203" y="3485971"/>
              <a:chExt cx="6685857" cy="1084652"/>
            </a:xfrm>
          </p:grpSpPr>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203" y="3662446"/>
                <a:ext cx="776648" cy="776648"/>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8068" y="3485971"/>
                <a:ext cx="1078992" cy="1078992"/>
              </a:xfrm>
              <a:prstGeom prst="rect">
                <a:avLst/>
              </a:prstGeom>
            </p:spPr>
          </p:pic>
          <p:pic>
            <p:nvPicPr>
              <p:cNvPr id="40" name="Picture 3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7268" y="3530917"/>
                <a:ext cx="1039706" cy="1039706"/>
              </a:xfrm>
              <a:prstGeom prst="rect">
                <a:avLst/>
              </a:prstGeom>
            </p:spPr>
          </p:pic>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0490" y="3577381"/>
                <a:ext cx="946778" cy="946778"/>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830" y="3574968"/>
                <a:ext cx="951604" cy="951604"/>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9152" y="3605803"/>
                <a:ext cx="889935" cy="889935"/>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973" y="3657288"/>
                <a:ext cx="786964" cy="786964"/>
              </a:xfrm>
              <a:prstGeom prst="rect">
                <a:avLst/>
              </a:prstGeom>
            </p:spPr>
          </p:pic>
        </p:grpSp>
        <p:sp>
          <p:nvSpPr>
            <p:cNvPr id="19" name="TextBox 18"/>
            <p:cNvSpPr txBox="1"/>
            <p:nvPr/>
          </p:nvSpPr>
          <p:spPr>
            <a:xfrm>
              <a:off x="157085" y="3351007"/>
              <a:ext cx="699331" cy="311439"/>
            </a:xfrm>
            <a:prstGeom prst="rect">
              <a:avLst/>
            </a:prstGeom>
            <a:noFill/>
          </p:spPr>
          <p:txBody>
            <a:bodyPr wrap="square" rtlCol="0">
              <a:spAutoFit/>
            </a:bodyPr>
            <a:lstStyle/>
            <a:p>
              <a:pPr algn="ctr"/>
              <a:r>
                <a:rPr lang="en-US" sz="1400" dirty="0" smtClean="0"/>
                <a:t>2013</a:t>
              </a:r>
            </a:p>
          </p:txBody>
        </p:sp>
        <p:sp>
          <p:nvSpPr>
            <p:cNvPr id="20" name="TextBox 19"/>
            <p:cNvSpPr txBox="1"/>
            <p:nvPr/>
          </p:nvSpPr>
          <p:spPr>
            <a:xfrm>
              <a:off x="1147307" y="3351007"/>
              <a:ext cx="781995" cy="307777"/>
            </a:xfrm>
            <a:prstGeom prst="rect">
              <a:avLst/>
            </a:prstGeom>
            <a:noFill/>
          </p:spPr>
          <p:txBody>
            <a:bodyPr wrap="square" rtlCol="0">
              <a:spAutoFit/>
            </a:bodyPr>
            <a:lstStyle/>
            <a:p>
              <a:pPr algn="ctr"/>
              <a:r>
                <a:rPr lang="en-US" sz="1400" dirty="0" smtClean="0"/>
                <a:t>2012</a:t>
              </a:r>
            </a:p>
          </p:txBody>
        </p:sp>
        <p:sp>
          <p:nvSpPr>
            <p:cNvPr id="21" name="TextBox 20"/>
            <p:cNvSpPr txBox="1"/>
            <p:nvPr/>
          </p:nvSpPr>
          <p:spPr>
            <a:xfrm>
              <a:off x="2115933" y="3351007"/>
              <a:ext cx="713763" cy="307777"/>
            </a:xfrm>
            <a:prstGeom prst="rect">
              <a:avLst/>
            </a:prstGeom>
            <a:noFill/>
          </p:spPr>
          <p:txBody>
            <a:bodyPr wrap="square" rtlCol="0">
              <a:spAutoFit/>
            </a:bodyPr>
            <a:lstStyle/>
            <a:p>
              <a:pPr algn="ctr"/>
              <a:r>
                <a:rPr lang="en-US" sz="1400" dirty="0" smtClean="0"/>
                <a:t>2011</a:t>
              </a:r>
            </a:p>
          </p:txBody>
        </p:sp>
        <p:sp>
          <p:nvSpPr>
            <p:cNvPr id="22" name="TextBox 21"/>
            <p:cNvSpPr txBox="1"/>
            <p:nvPr/>
          </p:nvSpPr>
          <p:spPr>
            <a:xfrm>
              <a:off x="3114338" y="3351007"/>
              <a:ext cx="779653" cy="307777"/>
            </a:xfrm>
            <a:prstGeom prst="rect">
              <a:avLst/>
            </a:prstGeom>
            <a:noFill/>
          </p:spPr>
          <p:txBody>
            <a:bodyPr wrap="square" rtlCol="0">
              <a:spAutoFit/>
            </a:bodyPr>
            <a:lstStyle/>
            <a:p>
              <a:pPr algn="ctr"/>
              <a:r>
                <a:rPr lang="en-US" sz="1400" dirty="0" smtClean="0"/>
                <a:t>2010</a:t>
              </a:r>
            </a:p>
          </p:txBody>
        </p:sp>
        <p:sp>
          <p:nvSpPr>
            <p:cNvPr id="23" name="TextBox 22"/>
            <p:cNvSpPr txBox="1"/>
            <p:nvPr/>
          </p:nvSpPr>
          <p:spPr>
            <a:xfrm>
              <a:off x="4088375" y="3351007"/>
              <a:ext cx="859564" cy="307777"/>
            </a:xfrm>
            <a:prstGeom prst="rect">
              <a:avLst/>
            </a:prstGeom>
            <a:noFill/>
          </p:spPr>
          <p:txBody>
            <a:bodyPr wrap="square" rtlCol="0">
              <a:spAutoFit/>
            </a:bodyPr>
            <a:lstStyle/>
            <a:p>
              <a:pPr algn="ctr"/>
              <a:r>
                <a:rPr lang="en-US" sz="1400" dirty="0" smtClean="0"/>
                <a:t>2009</a:t>
              </a:r>
            </a:p>
          </p:txBody>
        </p:sp>
        <p:sp>
          <p:nvSpPr>
            <p:cNvPr id="24" name="TextBox 23"/>
            <p:cNvSpPr txBox="1"/>
            <p:nvPr/>
          </p:nvSpPr>
          <p:spPr>
            <a:xfrm>
              <a:off x="5110539" y="3351007"/>
              <a:ext cx="734098" cy="307777"/>
            </a:xfrm>
            <a:prstGeom prst="rect">
              <a:avLst/>
            </a:prstGeom>
            <a:noFill/>
          </p:spPr>
          <p:txBody>
            <a:bodyPr wrap="square" rtlCol="0">
              <a:spAutoFit/>
            </a:bodyPr>
            <a:lstStyle/>
            <a:p>
              <a:pPr algn="ctr"/>
              <a:r>
                <a:rPr lang="en-US" sz="1400" dirty="0" smtClean="0"/>
                <a:t>2008</a:t>
              </a:r>
            </a:p>
          </p:txBody>
        </p:sp>
        <p:sp>
          <p:nvSpPr>
            <p:cNvPr id="25" name="TextBox 24"/>
            <p:cNvSpPr txBox="1"/>
            <p:nvPr/>
          </p:nvSpPr>
          <p:spPr>
            <a:xfrm>
              <a:off x="5927655" y="3351007"/>
              <a:ext cx="906779" cy="307777"/>
            </a:xfrm>
            <a:prstGeom prst="rect">
              <a:avLst/>
            </a:prstGeom>
            <a:noFill/>
          </p:spPr>
          <p:txBody>
            <a:bodyPr wrap="square" rtlCol="0">
              <a:spAutoFit/>
            </a:bodyPr>
            <a:lstStyle/>
            <a:p>
              <a:pPr algn="ctr"/>
              <a:r>
                <a:rPr lang="en-US" sz="1400" dirty="0" smtClean="0"/>
                <a:t>2007</a:t>
              </a:r>
            </a:p>
          </p:txBody>
        </p:sp>
      </p:grpSp>
      <p:sp>
        <p:nvSpPr>
          <p:cNvPr id="77" name="TextBox 76"/>
          <p:cNvSpPr txBox="1"/>
          <p:nvPr/>
        </p:nvSpPr>
        <p:spPr>
          <a:xfrm>
            <a:off x="148651" y="4613000"/>
            <a:ext cx="2151100" cy="461665"/>
          </a:xfrm>
          <a:prstGeom prst="rect">
            <a:avLst/>
          </a:prstGeom>
          <a:noFill/>
        </p:spPr>
        <p:txBody>
          <a:bodyPr wrap="none" rtlCol="0">
            <a:spAutoFit/>
          </a:bodyPr>
          <a:lstStyle/>
          <a:p>
            <a:r>
              <a:rPr lang="en-US" sz="2400" b="1" dirty="0" err="1" smtClean="0">
                <a:latin typeface="Arial"/>
                <a:cs typeface="Arial"/>
              </a:rPr>
              <a:t>modENCODE</a:t>
            </a:r>
            <a:endParaRPr lang="en-US" sz="2000" b="1" dirty="0">
              <a:latin typeface="Arial"/>
              <a:cs typeface="Arial"/>
            </a:endParaRPr>
          </a:p>
        </p:txBody>
      </p:sp>
      <p:sp>
        <p:nvSpPr>
          <p:cNvPr id="60" name="Left Arrow 59"/>
          <p:cNvSpPr/>
          <p:nvPr/>
        </p:nvSpPr>
        <p:spPr>
          <a:xfrm rot="2160000" flipH="1">
            <a:off x="2448321" y="3877259"/>
            <a:ext cx="284343" cy="33749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2" name="Picture 31" descr="Figure_2legend2.pdf"/>
          <p:cNvPicPr>
            <a:picLocks noChangeAspect="1"/>
          </p:cNvPicPr>
          <p:nvPr/>
        </p:nvPicPr>
        <p:blipFill rotWithShape="1">
          <a:blip r:embed="rId11">
            <a:extLst>
              <a:ext uri="{28A0092B-C50C-407E-A947-70E740481C1C}">
                <a14:useLocalDpi xmlns:a14="http://schemas.microsoft.com/office/drawing/2010/main" val="0"/>
              </a:ext>
            </a:extLst>
          </a:blip>
          <a:srcRect l="11496" t="12906" r="63776" b="49274"/>
          <a:stretch/>
        </p:blipFill>
        <p:spPr>
          <a:xfrm>
            <a:off x="8007123" y="3365029"/>
            <a:ext cx="1152282" cy="1762323"/>
          </a:xfrm>
          <a:prstGeom prst="rect">
            <a:avLst/>
          </a:prstGeom>
          <a:ln w="3175" cmpd="sng">
            <a:noFill/>
          </a:ln>
          <a:effectLst/>
        </p:spPr>
      </p:pic>
      <p:grpSp>
        <p:nvGrpSpPr>
          <p:cNvPr id="61" name="Group 60"/>
          <p:cNvGrpSpPr/>
          <p:nvPr/>
        </p:nvGrpSpPr>
        <p:grpSpPr>
          <a:xfrm>
            <a:off x="5169141" y="2762206"/>
            <a:ext cx="2988985" cy="2465237"/>
            <a:chOff x="6609346" y="4368003"/>
            <a:chExt cx="2988985" cy="2465237"/>
          </a:xfrm>
        </p:grpSpPr>
        <p:grpSp>
          <p:nvGrpSpPr>
            <p:cNvPr id="37" name="Group 36"/>
            <p:cNvGrpSpPr/>
            <p:nvPr/>
          </p:nvGrpSpPr>
          <p:grpSpPr>
            <a:xfrm>
              <a:off x="6609346" y="4368003"/>
              <a:ext cx="2988985" cy="2465237"/>
              <a:chOff x="1371600" y="228600"/>
              <a:chExt cx="6400800" cy="5279214"/>
            </a:xfrm>
          </p:grpSpPr>
          <p:pic>
            <p:nvPicPr>
              <p:cNvPr id="36" name="Picture 35" descr="Figure_2E.pdf"/>
              <p:cNvPicPr>
                <a:picLocks noChangeAspect="1"/>
              </p:cNvPicPr>
              <p:nvPr/>
            </p:nvPicPr>
            <p:blipFill rotWithShape="1">
              <a:blip r:embed="rId12">
                <a:extLst>
                  <a:ext uri="{28A0092B-C50C-407E-A947-70E740481C1C}">
                    <a14:useLocalDpi xmlns:a14="http://schemas.microsoft.com/office/drawing/2010/main" val="0"/>
                  </a:ext>
                </a:extLst>
              </a:blip>
              <a:srcRect t="-1" b="64231"/>
              <a:stretch/>
            </p:blipFill>
            <p:spPr>
              <a:xfrm>
                <a:off x="1371600" y="228600"/>
                <a:ext cx="6400800" cy="2289533"/>
              </a:xfrm>
              <a:prstGeom prst="rect">
                <a:avLst/>
              </a:prstGeom>
            </p:spPr>
          </p:pic>
          <p:pic>
            <p:nvPicPr>
              <p:cNvPr id="85" name="Picture 84" descr="Figure_2E.pdf"/>
              <p:cNvPicPr>
                <a:picLocks noChangeAspect="1"/>
              </p:cNvPicPr>
              <p:nvPr/>
            </p:nvPicPr>
            <p:blipFill rotWithShape="1">
              <a:blip r:embed="rId12">
                <a:extLst>
                  <a:ext uri="{28A0092B-C50C-407E-A947-70E740481C1C}">
                    <a14:useLocalDpi xmlns:a14="http://schemas.microsoft.com/office/drawing/2010/main" val="0"/>
                  </a:ext>
                </a:extLst>
              </a:blip>
              <a:srcRect t="53056"/>
              <a:stretch/>
            </p:blipFill>
            <p:spPr>
              <a:xfrm>
                <a:off x="1371600" y="2503002"/>
                <a:ext cx="6400800" cy="3004812"/>
              </a:xfrm>
              <a:prstGeom prst="rect">
                <a:avLst/>
              </a:prstGeom>
            </p:spPr>
          </p:pic>
        </p:grpSp>
        <p:sp>
          <p:nvSpPr>
            <p:cNvPr id="65" name="Rectangle 64"/>
            <p:cNvSpPr/>
            <p:nvPr/>
          </p:nvSpPr>
          <p:spPr>
            <a:xfrm>
              <a:off x="7010509" y="5478088"/>
              <a:ext cx="1523663" cy="459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0657150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6480" t="9043" r="3877"/>
          <a:stretch/>
        </p:blipFill>
        <p:spPr>
          <a:xfrm>
            <a:off x="-1" y="3844312"/>
            <a:ext cx="2610493" cy="2648768"/>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6408" t="16085" r="14610" b="15744"/>
          <a:stretch/>
        </p:blipFill>
        <p:spPr>
          <a:xfrm>
            <a:off x="0" y="459723"/>
            <a:ext cx="2605012" cy="2574416"/>
          </a:xfrm>
          <a:prstGeom prst="rect">
            <a:avLst/>
          </a:prstGeom>
        </p:spPr>
      </p:pic>
      <p:grpSp>
        <p:nvGrpSpPr>
          <p:cNvPr id="49" name="Group 48"/>
          <p:cNvGrpSpPr/>
          <p:nvPr/>
        </p:nvGrpSpPr>
        <p:grpSpPr>
          <a:xfrm>
            <a:off x="8066750" y="80417"/>
            <a:ext cx="1088204" cy="2432423"/>
            <a:chOff x="-26322" y="-14026"/>
            <a:chExt cx="1088204" cy="2432423"/>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467" t="13208" r="11138" b="38591"/>
            <a:stretch/>
          </p:blipFill>
          <p:spPr>
            <a:xfrm>
              <a:off x="-17473" y="1737745"/>
              <a:ext cx="1063677" cy="680652"/>
            </a:xfrm>
            <a:prstGeom prst="rect">
              <a:avLst/>
            </a:prstGeom>
          </p:spPr>
        </p:pic>
        <p:sp>
          <p:nvSpPr>
            <p:cNvPr id="18" name="TextBox 17"/>
            <p:cNvSpPr txBox="1"/>
            <p:nvPr/>
          </p:nvSpPr>
          <p:spPr>
            <a:xfrm>
              <a:off x="191524" y="1465404"/>
              <a:ext cx="749356" cy="307777"/>
            </a:xfrm>
            <a:prstGeom prst="rect">
              <a:avLst/>
            </a:prstGeom>
            <a:noFill/>
          </p:spPr>
          <p:txBody>
            <a:bodyPr wrap="square" rtlCol="0">
              <a:spAutoFit/>
            </a:bodyPr>
            <a:lstStyle/>
            <a:p>
              <a:r>
                <a:rPr lang="en-US" sz="1400" dirty="0" smtClean="0"/>
                <a:t>2006</a:t>
              </a:r>
              <a:endParaRPr lang="en-US" dirty="0" smtClean="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0" y="170640"/>
              <a:ext cx="745896" cy="736674"/>
            </a:xfrm>
            <a:prstGeom prst="rect">
              <a:avLst/>
            </a:prstGeom>
          </p:spPr>
        </p:pic>
        <p:sp>
          <p:nvSpPr>
            <p:cNvPr id="16" name="TextBox 15"/>
            <p:cNvSpPr txBox="1"/>
            <p:nvPr/>
          </p:nvSpPr>
          <p:spPr>
            <a:xfrm>
              <a:off x="82610" y="-14026"/>
              <a:ext cx="766611" cy="307777"/>
            </a:xfrm>
            <a:prstGeom prst="rect">
              <a:avLst/>
            </a:prstGeom>
            <a:noFill/>
          </p:spPr>
          <p:txBody>
            <a:bodyPr wrap="square" rtlCol="0">
              <a:spAutoFit/>
            </a:bodyPr>
            <a:lstStyle/>
            <a:p>
              <a:pPr algn="ctr"/>
              <a:r>
                <a:rPr lang="en-US" sz="1400" dirty="0" smtClean="0"/>
                <a:t>2004</a:t>
              </a:r>
              <a:endParaRPr lang="en-US" sz="1400"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341" t="13061" r="8549" b="39735"/>
            <a:stretch/>
          </p:blipFill>
          <p:spPr>
            <a:xfrm>
              <a:off x="-26322" y="885647"/>
              <a:ext cx="1088204" cy="666559"/>
            </a:xfrm>
            <a:prstGeom prst="rect">
              <a:avLst/>
            </a:prstGeom>
          </p:spPr>
        </p:pic>
        <p:sp>
          <p:nvSpPr>
            <p:cNvPr id="17" name="TextBox 16"/>
            <p:cNvSpPr txBox="1"/>
            <p:nvPr/>
          </p:nvSpPr>
          <p:spPr>
            <a:xfrm>
              <a:off x="8022" y="694944"/>
              <a:ext cx="938405" cy="307777"/>
            </a:xfrm>
            <a:prstGeom prst="rect">
              <a:avLst/>
            </a:prstGeom>
            <a:noFill/>
          </p:spPr>
          <p:txBody>
            <a:bodyPr wrap="square" rtlCol="0">
              <a:spAutoFit/>
            </a:bodyPr>
            <a:lstStyle/>
            <a:p>
              <a:pPr algn="ctr"/>
              <a:r>
                <a:rPr lang="en-US" sz="1400" dirty="0" smtClean="0"/>
                <a:t>2005</a:t>
              </a:r>
            </a:p>
          </p:txBody>
        </p:sp>
      </p:grpSp>
      <p:grpSp>
        <p:nvGrpSpPr>
          <p:cNvPr id="59" name="Group 58"/>
          <p:cNvGrpSpPr/>
          <p:nvPr/>
        </p:nvGrpSpPr>
        <p:grpSpPr>
          <a:xfrm>
            <a:off x="2733411" y="4585066"/>
            <a:ext cx="2252234" cy="2204858"/>
            <a:chOff x="4461514" y="4569256"/>
            <a:chExt cx="2252234" cy="2204858"/>
          </a:xfrm>
        </p:grpSpPr>
        <p:pic>
          <p:nvPicPr>
            <p:cNvPr id="54" name="Picture 53"/>
            <p:cNvPicPr>
              <a:picLocks noChangeAspect="1"/>
            </p:cNvPicPr>
            <p:nvPr/>
          </p:nvPicPr>
          <p:blipFill rotWithShape="1">
            <a:blip r:embed="rId7">
              <a:extLst>
                <a:ext uri="{28A0092B-C50C-407E-A947-70E740481C1C}">
                  <a14:useLocalDpi xmlns:a14="http://schemas.microsoft.com/office/drawing/2010/main" val="0"/>
                </a:ext>
              </a:extLst>
            </a:blip>
            <a:srcRect l="12954" t="3262" r="14532"/>
            <a:stretch/>
          </p:blipFill>
          <p:spPr>
            <a:xfrm>
              <a:off x="4605243" y="4569256"/>
              <a:ext cx="2108505" cy="2109664"/>
            </a:xfrm>
            <a:prstGeom prst="rect">
              <a:avLst/>
            </a:prstGeom>
          </p:spPr>
        </p:pic>
        <p:sp>
          <p:nvSpPr>
            <p:cNvPr id="57" name="TextBox 56"/>
            <p:cNvSpPr txBox="1"/>
            <p:nvPr/>
          </p:nvSpPr>
          <p:spPr>
            <a:xfrm>
              <a:off x="4819670" y="6558670"/>
              <a:ext cx="1736373" cy="215444"/>
            </a:xfrm>
            <a:prstGeom prst="rect">
              <a:avLst/>
            </a:prstGeom>
            <a:noFill/>
          </p:spPr>
          <p:txBody>
            <a:bodyPr wrap="none" rtlCol="0">
              <a:spAutoFit/>
            </a:bodyPr>
            <a:lstStyle/>
            <a:p>
              <a:r>
                <a:rPr lang="en-US" sz="800" dirty="0">
                  <a:latin typeface="Arial"/>
                  <a:cs typeface="Arial"/>
                </a:rPr>
                <a:t>N</a:t>
              </a:r>
              <a:r>
                <a:rPr lang="en-US" sz="800" dirty="0" smtClean="0">
                  <a:latin typeface="Arial"/>
                  <a:cs typeface="Arial"/>
                </a:rPr>
                <a:t>umber of non-member neighbors</a:t>
              </a:r>
              <a:endParaRPr lang="en-US" sz="800" dirty="0">
                <a:latin typeface="Arial"/>
                <a:cs typeface="Arial"/>
              </a:endParaRPr>
            </a:p>
          </p:txBody>
        </p:sp>
        <p:sp>
          <p:nvSpPr>
            <p:cNvPr id="58" name="TextBox 57"/>
            <p:cNvSpPr txBox="1"/>
            <p:nvPr/>
          </p:nvSpPr>
          <p:spPr>
            <a:xfrm rot="16200000">
              <a:off x="3795501" y="5492900"/>
              <a:ext cx="1547469" cy="215444"/>
            </a:xfrm>
            <a:prstGeom prst="rect">
              <a:avLst/>
            </a:prstGeom>
            <a:noFill/>
          </p:spPr>
          <p:txBody>
            <a:bodyPr wrap="none" rtlCol="0">
              <a:spAutoFit/>
            </a:bodyPr>
            <a:lstStyle/>
            <a:p>
              <a:r>
                <a:rPr lang="en-US" sz="800" dirty="0">
                  <a:latin typeface="Arial"/>
                  <a:cs typeface="Arial"/>
                </a:rPr>
                <a:t>N</a:t>
              </a:r>
              <a:r>
                <a:rPr lang="en-US" sz="800" dirty="0" smtClean="0">
                  <a:latin typeface="Arial"/>
                  <a:cs typeface="Arial"/>
                </a:rPr>
                <a:t>umber of member neighbors</a:t>
              </a:r>
              <a:endParaRPr lang="en-US" sz="800" dirty="0">
                <a:latin typeface="Arial"/>
                <a:cs typeface="Arial"/>
              </a:endParaRPr>
            </a:p>
          </p:txBody>
        </p:sp>
      </p:grpSp>
      <p:sp>
        <p:nvSpPr>
          <p:cNvPr id="75" name="Left Arrow 74"/>
          <p:cNvSpPr/>
          <p:nvPr/>
        </p:nvSpPr>
        <p:spPr>
          <a:xfrm rot="19440000" flipH="1">
            <a:off x="2448324" y="840493"/>
            <a:ext cx="284343" cy="33749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6" name="Group 55"/>
          <p:cNvGrpSpPr/>
          <p:nvPr/>
        </p:nvGrpSpPr>
        <p:grpSpPr>
          <a:xfrm>
            <a:off x="2733412" y="15760"/>
            <a:ext cx="2325081" cy="2333313"/>
            <a:chOff x="4339002" y="6883"/>
            <a:chExt cx="2325081" cy="2333313"/>
          </a:xfrm>
        </p:grpSpPr>
        <p:pic>
          <p:nvPicPr>
            <p:cNvPr id="74" name="Picture 73"/>
            <p:cNvPicPr>
              <a:picLocks noChangeAspect="1"/>
            </p:cNvPicPr>
            <p:nvPr/>
          </p:nvPicPr>
          <p:blipFill rotWithShape="1">
            <a:blip r:embed="rId8">
              <a:extLst>
                <a:ext uri="{28A0092B-C50C-407E-A947-70E740481C1C}">
                  <a14:useLocalDpi xmlns:a14="http://schemas.microsoft.com/office/drawing/2010/main" val="0"/>
                </a:ext>
              </a:extLst>
            </a:blip>
            <a:srcRect l="12138" t="1363" r="14292"/>
            <a:stretch/>
          </p:blipFill>
          <p:spPr>
            <a:xfrm>
              <a:off x="4445079" y="6883"/>
              <a:ext cx="2219004" cy="2231274"/>
            </a:xfrm>
            <a:prstGeom prst="rect">
              <a:avLst/>
            </a:prstGeom>
          </p:spPr>
        </p:pic>
        <p:sp>
          <p:nvSpPr>
            <p:cNvPr id="76" name="TextBox 75"/>
            <p:cNvSpPr txBox="1"/>
            <p:nvPr/>
          </p:nvSpPr>
          <p:spPr>
            <a:xfrm>
              <a:off x="4736507" y="2124752"/>
              <a:ext cx="1736373" cy="215444"/>
            </a:xfrm>
            <a:prstGeom prst="rect">
              <a:avLst/>
            </a:prstGeom>
            <a:noFill/>
          </p:spPr>
          <p:txBody>
            <a:bodyPr wrap="none" rtlCol="0">
              <a:spAutoFit/>
            </a:bodyPr>
            <a:lstStyle/>
            <a:p>
              <a:r>
                <a:rPr lang="en-US" sz="800" dirty="0">
                  <a:latin typeface="Arial"/>
                  <a:cs typeface="Arial"/>
                </a:rPr>
                <a:t>N</a:t>
              </a:r>
              <a:r>
                <a:rPr lang="en-US" sz="800" dirty="0" smtClean="0">
                  <a:latin typeface="Arial"/>
                  <a:cs typeface="Arial"/>
                </a:rPr>
                <a:t>umber of non-member neighbors</a:t>
              </a:r>
              <a:endParaRPr lang="en-US" sz="800" dirty="0">
                <a:latin typeface="Arial"/>
                <a:cs typeface="Arial"/>
              </a:endParaRPr>
            </a:p>
          </p:txBody>
        </p:sp>
        <p:sp>
          <p:nvSpPr>
            <p:cNvPr id="78" name="TextBox 77"/>
            <p:cNvSpPr txBox="1"/>
            <p:nvPr/>
          </p:nvSpPr>
          <p:spPr>
            <a:xfrm rot="16200000">
              <a:off x="3672989" y="948713"/>
              <a:ext cx="1547469" cy="215444"/>
            </a:xfrm>
            <a:prstGeom prst="rect">
              <a:avLst/>
            </a:prstGeom>
            <a:noFill/>
          </p:spPr>
          <p:txBody>
            <a:bodyPr wrap="none" rtlCol="0">
              <a:spAutoFit/>
            </a:bodyPr>
            <a:lstStyle/>
            <a:p>
              <a:r>
                <a:rPr lang="en-US" sz="800" dirty="0">
                  <a:latin typeface="Arial"/>
                  <a:cs typeface="Arial"/>
                </a:rPr>
                <a:t>N</a:t>
              </a:r>
              <a:r>
                <a:rPr lang="en-US" sz="800" dirty="0" smtClean="0">
                  <a:latin typeface="Arial"/>
                  <a:cs typeface="Arial"/>
                </a:rPr>
                <a:t>umber of member neighbors</a:t>
              </a:r>
              <a:endParaRPr lang="en-US" sz="800" dirty="0">
                <a:latin typeface="Arial"/>
                <a:cs typeface="Arial"/>
              </a:endParaRPr>
            </a:p>
          </p:txBody>
        </p:sp>
      </p:grpSp>
      <p:sp>
        <p:nvSpPr>
          <p:cNvPr id="79" name="TextBox 78"/>
          <p:cNvSpPr txBox="1"/>
          <p:nvPr/>
        </p:nvSpPr>
        <p:spPr>
          <a:xfrm>
            <a:off x="45380" y="2665603"/>
            <a:ext cx="364202" cy="461665"/>
          </a:xfrm>
          <a:prstGeom prst="rect">
            <a:avLst/>
          </a:prstGeom>
          <a:noFill/>
        </p:spPr>
        <p:txBody>
          <a:bodyPr wrap="none" rtlCol="0">
            <a:spAutoFit/>
          </a:bodyPr>
          <a:lstStyle/>
          <a:p>
            <a:r>
              <a:rPr lang="en-US" sz="2400" dirty="0" smtClean="0"/>
              <a:t>A</a:t>
            </a:r>
          </a:p>
        </p:txBody>
      </p:sp>
      <p:sp>
        <p:nvSpPr>
          <p:cNvPr id="80" name="TextBox 79"/>
          <p:cNvSpPr txBox="1"/>
          <p:nvPr/>
        </p:nvSpPr>
        <p:spPr>
          <a:xfrm>
            <a:off x="5017549" y="-21949"/>
            <a:ext cx="348773" cy="461665"/>
          </a:xfrm>
          <a:prstGeom prst="rect">
            <a:avLst/>
          </a:prstGeom>
          <a:noFill/>
        </p:spPr>
        <p:txBody>
          <a:bodyPr wrap="none" rtlCol="0">
            <a:spAutoFit/>
          </a:bodyPr>
          <a:lstStyle/>
          <a:p>
            <a:r>
              <a:rPr lang="en-US" sz="2400" dirty="0" smtClean="0"/>
              <a:t>C</a:t>
            </a:r>
            <a:endParaRPr lang="en-US" sz="2400" dirty="0"/>
          </a:p>
        </p:txBody>
      </p:sp>
      <p:sp>
        <p:nvSpPr>
          <p:cNvPr id="82" name="TextBox 81"/>
          <p:cNvSpPr txBox="1"/>
          <p:nvPr/>
        </p:nvSpPr>
        <p:spPr>
          <a:xfrm>
            <a:off x="2589161" y="4471418"/>
            <a:ext cx="334947" cy="461665"/>
          </a:xfrm>
          <a:prstGeom prst="rect">
            <a:avLst/>
          </a:prstGeom>
          <a:noFill/>
        </p:spPr>
        <p:txBody>
          <a:bodyPr wrap="none" rtlCol="0">
            <a:spAutoFit/>
          </a:bodyPr>
          <a:lstStyle/>
          <a:p>
            <a:r>
              <a:rPr lang="en-US" sz="2400" dirty="0"/>
              <a:t>E</a:t>
            </a:r>
          </a:p>
        </p:txBody>
      </p:sp>
      <p:sp>
        <p:nvSpPr>
          <p:cNvPr id="83" name="TextBox 82"/>
          <p:cNvSpPr txBox="1"/>
          <p:nvPr/>
        </p:nvSpPr>
        <p:spPr>
          <a:xfrm>
            <a:off x="2596775" y="-21949"/>
            <a:ext cx="352080" cy="461665"/>
          </a:xfrm>
          <a:prstGeom prst="rect">
            <a:avLst/>
          </a:prstGeom>
          <a:noFill/>
        </p:spPr>
        <p:txBody>
          <a:bodyPr wrap="none" rtlCol="0">
            <a:spAutoFit/>
          </a:bodyPr>
          <a:lstStyle/>
          <a:p>
            <a:r>
              <a:rPr lang="en-US" sz="2400" dirty="0"/>
              <a:t>B</a:t>
            </a:r>
          </a:p>
        </p:txBody>
      </p:sp>
      <p:sp>
        <p:nvSpPr>
          <p:cNvPr id="84" name="TextBox 83"/>
          <p:cNvSpPr txBox="1"/>
          <p:nvPr/>
        </p:nvSpPr>
        <p:spPr>
          <a:xfrm>
            <a:off x="5017549" y="4471418"/>
            <a:ext cx="326081" cy="461665"/>
          </a:xfrm>
          <a:prstGeom prst="rect">
            <a:avLst/>
          </a:prstGeom>
          <a:noFill/>
        </p:spPr>
        <p:txBody>
          <a:bodyPr wrap="none" rtlCol="0">
            <a:spAutoFit/>
          </a:bodyPr>
          <a:lstStyle/>
          <a:p>
            <a:r>
              <a:rPr lang="en-US" sz="2400" dirty="0"/>
              <a:t>F</a:t>
            </a:r>
          </a:p>
        </p:txBody>
      </p:sp>
      <p:sp>
        <p:nvSpPr>
          <p:cNvPr id="86" name="TextBox 85"/>
          <p:cNvSpPr txBox="1"/>
          <p:nvPr/>
        </p:nvSpPr>
        <p:spPr>
          <a:xfrm>
            <a:off x="40471" y="3764040"/>
            <a:ext cx="374021" cy="461665"/>
          </a:xfrm>
          <a:prstGeom prst="rect">
            <a:avLst/>
          </a:prstGeom>
          <a:noFill/>
        </p:spPr>
        <p:txBody>
          <a:bodyPr wrap="none" rtlCol="0">
            <a:spAutoFit/>
          </a:bodyPr>
          <a:lstStyle/>
          <a:p>
            <a:r>
              <a:rPr lang="en-US" sz="2400" dirty="0"/>
              <a:t>D</a:t>
            </a:r>
            <a:endParaRPr lang="en-US" sz="2400" dirty="0" smtClean="0"/>
          </a:p>
        </p:txBody>
      </p:sp>
      <p:sp>
        <p:nvSpPr>
          <p:cNvPr id="26" name="TextBox 25"/>
          <p:cNvSpPr txBox="1"/>
          <p:nvPr/>
        </p:nvSpPr>
        <p:spPr>
          <a:xfrm>
            <a:off x="987562" y="3345915"/>
            <a:ext cx="548648" cy="307777"/>
          </a:xfrm>
          <a:prstGeom prst="rect">
            <a:avLst/>
          </a:prstGeom>
          <a:noFill/>
        </p:spPr>
        <p:txBody>
          <a:bodyPr wrap="none" rtlCol="0">
            <a:spAutoFit/>
          </a:bodyPr>
          <a:lstStyle/>
          <a:p>
            <a:pPr algn="ctr"/>
            <a:r>
              <a:rPr lang="en-US" sz="1400" dirty="0" smtClean="0"/>
              <a:t>2014</a:t>
            </a:r>
            <a:endParaRPr lang="en-US" dirty="0" smtClean="0"/>
          </a:p>
        </p:txBody>
      </p:sp>
      <p:grpSp>
        <p:nvGrpSpPr>
          <p:cNvPr id="50" name="Group 49"/>
          <p:cNvGrpSpPr/>
          <p:nvPr/>
        </p:nvGrpSpPr>
        <p:grpSpPr>
          <a:xfrm>
            <a:off x="2299752" y="2463636"/>
            <a:ext cx="6844248" cy="2131440"/>
            <a:chOff x="-9814" y="2466083"/>
            <a:chExt cx="6844248" cy="2131440"/>
          </a:xfrm>
        </p:grpSpPr>
        <p:grpSp>
          <p:nvGrpSpPr>
            <p:cNvPr id="48" name="Group 47"/>
            <p:cNvGrpSpPr/>
            <p:nvPr/>
          </p:nvGrpSpPr>
          <p:grpSpPr>
            <a:xfrm>
              <a:off x="-9814" y="2466083"/>
              <a:ext cx="6841467" cy="2131440"/>
              <a:chOff x="-9814" y="2466083"/>
              <a:chExt cx="6841467" cy="2131440"/>
            </a:xfrm>
          </p:grpSpPr>
          <p:grpSp>
            <p:nvGrpSpPr>
              <p:cNvPr id="42" name="Group 41"/>
              <p:cNvGrpSpPr/>
              <p:nvPr/>
            </p:nvGrpSpPr>
            <p:grpSpPr>
              <a:xfrm rot="10800000">
                <a:off x="12670" y="2466083"/>
                <a:ext cx="6818983" cy="1009226"/>
                <a:chOff x="12670" y="2498643"/>
                <a:chExt cx="6818983" cy="1009226"/>
              </a:xfrm>
            </p:grpSpPr>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5451" t="13653" r="13947" b="13366"/>
                <a:stretch/>
              </p:blipFill>
              <p:spPr>
                <a:xfrm>
                  <a:off x="3897065" y="2518133"/>
                  <a:ext cx="907123" cy="937687"/>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5621" t="13894" b="29088"/>
                <a:stretch/>
              </p:blipFill>
              <p:spPr>
                <a:xfrm>
                  <a:off x="12670" y="2584402"/>
                  <a:ext cx="1206434" cy="805148"/>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14210" t="15781" r="11600" b="32293"/>
                <a:stretch/>
              </p:blipFill>
              <p:spPr>
                <a:xfrm>
                  <a:off x="898405" y="2620354"/>
                  <a:ext cx="1060748" cy="733244"/>
                </a:xfrm>
                <a:prstGeom prst="rect">
                  <a:avLst/>
                </a:prstGeom>
              </p:spPr>
            </p:pic>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l="11665" t="14385" r="10025" b="21381"/>
                <a:stretch/>
              </p:blipFill>
              <p:spPr>
                <a:xfrm>
                  <a:off x="1820612" y="2533456"/>
                  <a:ext cx="1119648" cy="907040"/>
                </a:xfrm>
                <a:prstGeom prst="rect">
                  <a:avLst/>
                </a:prstGeom>
              </p:spPr>
            </p:pic>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l="14757" t="15152" r="11459" b="20612"/>
                <a:stretch/>
              </p:blipFill>
              <p:spPr>
                <a:xfrm>
                  <a:off x="2861350" y="2533437"/>
                  <a:ext cx="1054955" cy="907079"/>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l="15148" t="16067" r="13382" b="15068"/>
                <a:stretch/>
              </p:blipFill>
              <p:spPr>
                <a:xfrm>
                  <a:off x="4795113" y="2500749"/>
                  <a:ext cx="1021861" cy="972454"/>
                </a:xfrm>
                <a:prstGeom prst="rect">
                  <a:avLst/>
                </a:prstGeom>
              </p:spPr>
            </p:pic>
            <p:pic>
              <p:nvPicPr>
                <p:cNvPr id="13" name="Picture 12"/>
                <p:cNvPicPr>
                  <a:picLocks noChangeAspect="1"/>
                </p:cNvPicPr>
                <p:nvPr/>
              </p:nvPicPr>
              <p:blipFill rotWithShape="1">
                <a:blip r:embed="rId15">
                  <a:extLst>
                    <a:ext uri="{28A0092B-C50C-407E-A947-70E740481C1C}">
                      <a14:useLocalDpi xmlns:a14="http://schemas.microsoft.com/office/drawing/2010/main" val="0"/>
                    </a:ext>
                  </a:extLst>
                </a:blip>
                <a:srcRect l="14450" t="15025" r="14659" b="13506"/>
                <a:stretch/>
              </p:blipFill>
              <p:spPr>
                <a:xfrm>
                  <a:off x="5818068" y="2498643"/>
                  <a:ext cx="1013585" cy="1009226"/>
                </a:xfrm>
                <a:prstGeom prst="rect">
                  <a:avLst/>
                </a:prstGeom>
              </p:spPr>
            </p:pic>
          </p:grpSp>
          <p:grpSp>
            <p:nvGrpSpPr>
              <p:cNvPr id="47" name="Group 46"/>
              <p:cNvGrpSpPr/>
              <p:nvPr/>
            </p:nvGrpSpPr>
            <p:grpSpPr>
              <a:xfrm rot="10800000">
                <a:off x="-9814" y="3512871"/>
                <a:ext cx="6685857" cy="1084652"/>
                <a:chOff x="211203" y="3485971"/>
                <a:chExt cx="6685857" cy="1084652"/>
              </a:xfrm>
            </p:grpSpPr>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1203" y="3662446"/>
                  <a:ext cx="776648" cy="776648"/>
                </a:xfrm>
                <a:prstGeom prst="rect">
                  <a:avLst/>
                </a:prstGeom>
              </p:spPr>
            </p:pic>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18068" y="3485971"/>
                  <a:ext cx="1078992" cy="1078992"/>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77268" y="3530917"/>
                  <a:ext cx="1039706" cy="1039706"/>
                </a:xfrm>
                <a:prstGeom prst="rect">
                  <a:avLst/>
                </a:prstGeom>
              </p:spPr>
            </p:pic>
            <p:pic>
              <p:nvPicPr>
                <p:cNvPr id="41" name="Pictur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0490" y="3577381"/>
                  <a:ext cx="946778" cy="946778"/>
                </a:xfrm>
                <a:prstGeom prst="rect">
                  <a:avLst/>
                </a:prstGeom>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99830" y="3574968"/>
                  <a:ext cx="951604" cy="951604"/>
                </a:xfrm>
                <a:prstGeom prst="rect">
                  <a:avLst/>
                </a:prstGeom>
              </p:spPr>
            </p:pic>
            <p:pic>
              <p:nvPicPr>
                <p:cNvPr id="44" name="Picture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59152" y="3605803"/>
                  <a:ext cx="889935" cy="889935"/>
                </a:xfrm>
                <a:prstGeom prst="rect">
                  <a:avLst/>
                </a:prstGeom>
              </p:spPr>
            </p:pic>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2973" y="3657288"/>
                  <a:ext cx="786964" cy="786964"/>
                </a:xfrm>
                <a:prstGeom prst="rect">
                  <a:avLst/>
                </a:prstGeom>
              </p:spPr>
            </p:pic>
          </p:grpSp>
        </p:grpSp>
        <p:sp>
          <p:nvSpPr>
            <p:cNvPr id="19" name="TextBox 18"/>
            <p:cNvSpPr txBox="1"/>
            <p:nvPr/>
          </p:nvSpPr>
          <p:spPr>
            <a:xfrm>
              <a:off x="157085" y="3351007"/>
              <a:ext cx="699331" cy="311439"/>
            </a:xfrm>
            <a:prstGeom prst="rect">
              <a:avLst/>
            </a:prstGeom>
            <a:noFill/>
          </p:spPr>
          <p:txBody>
            <a:bodyPr wrap="square" rtlCol="0">
              <a:spAutoFit/>
            </a:bodyPr>
            <a:lstStyle/>
            <a:p>
              <a:pPr algn="ctr"/>
              <a:r>
                <a:rPr lang="en-US" sz="1400" dirty="0" smtClean="0"/>
                <a:t>2013</a:t>
              </a:r>
            </a:p>
          </p:txBody>
        </p:sp>
        <p:sp>
          <p:nvSpPr>
            <p:cNvPr id="20" name="TextBox 19"/>
            <p:cNvSpPr txBox="1"/>
            <p:nvPr/>
          </p:nvSpPr>
          <p:spPr>
            <a:xfrm>
              <a:off x="1147307" y="3351007"/>
              <a:ext cx="781995" cy="307777"/>
            </a:xfrm>
            <a:prstGeom prst="rect">
              <a:avLst/>
            </a:prstGeom>
            <a:noFill/>
          </p:spPr>
          <p:txBody>
            <a:bodyPr wrap="square" rtlCol="0">
              <a:spAutoFit/>
            </a:bodyPr>
            <a:lstStyle/>
            <a:p>
              <a:pPr algn="ctr"/>
              <a:r>
                <a:rPr lang="en-US" sz="1400" dirty="0" smtClean="0"/>
                <a:t>2012</a:t>
              </a:r>
            </a:p>
          </p:txBody>
        </p:sp>
        <p:sp>
          <p:nvSpPr>
            <p:cNvPr id="21" name="TextBox 20"/>
            <p:cNvSpPr txBox="1"/>
            <p:nvPr/>
          </p:nvSpPr>
          <p:spPr>
            <a:xfrm>
              <a:off x="2115933" y="3351007"/>
              <a:ext cx="713763" cy="307777"/>
            </a:xfrm>
            <a:prstGeom prst="rect">
              <a:avLst/>
            </a:prstGeom>
            <a:noFill/>
          </p:spPr>
          <p:txBody>
            <a:bodyPr wrap="square" rtlCol="0">
              <a:spAutoFit/>
            </a:bodyPr>
            <a:lstStyle/>
            <a:p>
              <a:pPr algn="ctr"/>
              <a:r>
                <a:rPr lang="en-US" sz="1400" dirty="0" smtClean="0"/>
                <a:t>2011</a:t>
              </a:r>
            </a:p>
          </p:txBody>
        </p:sp>
        <p:sp>
          <p:nvSpPr>
            <p:cNvPr id="22" name="TextBox 21"/>
            <p:cNvSpPr txBox="1"/>
            <p:nvPr/>
          </p:nvSpPr>
          <p:spPr>
            <a:xfrm>
              <a:off x="3114338" y="3351007"/>
              <a:ext cx="779653" cy="307777"/>
            </a:xfrm>
            <a:prstGeom prst="rect">
              <a:avLst/>
            </a:prstGeom>
            <a:noFill/>
          </p:spPr>
          <p:txBody>
            <a:bodyPr wrap="square" rtlCol="0">
              <a:spAutoFit/>
            </a:bodyPr>
            <a:lstStyle/>
            <a:p>
              <a:pPr algn="ctr"/>
              <a:r>
                <a:rPr lang="en-US" sz="1400" dirty="0" smtClean="0"/>
                <a:t>2010</a:t>
              </a:r>
            </a:p>
          </p:txBody>
        </p:sp>
        <p:sp>
          <p:nvSpPr>
            <p:cNvPr id="23" name="TextBox 22"/>
            <p:cNvSpPr txBox="1"/>
            <p:nvPr/>
          </p:nvSpPr>
          <p:spPr>
            <a:xfrm>
              <a:off x="4088375" y="3351007"/>
              <a:ext cx="859564" cy="307777"/>
            </a:xfrm>
            <a:prstGeom prst="rect">
              <a:avLst/>
            </a:prstGeom>
            <a:noFill/>
          </p:spPr>
          <p:txBody>
            <a:bodyPr wrap="square" rtlCol="0">
              <a:spAutoFit/>
            </a:bodyPr>
            <a:lstStyle/>
            <a:p>
              <a:pPr algn="ctr"/>
              <a:r>
                <a:rPr lang="en-US" sz="1400" dirty="0" smtClean="0"/>
                <a:t>2009</a:t>
              </a:r>
            </a:p>
          </p:txBody>
        </p:sp>
        <p:sp>
          <p:nvSpPr>
            <p:cNvPr id="24" name="TextBox 23"/>
            <p:cNvSpPr txBox="1"/>
            <p:nvPr/>
          </p:nvSpPr>
          <p:spPr>
            <a:xfrm>
              <a:off x="5110539" y="3351007"/>
              <a:ext cx="734098" cy="307777"/>
            </a:xfrm>
            <a:prstGeom prst="rect">
              <a:avLst/>
            </a:prstGeom>
            <a:noFill/>
          </p:spPr>
          <p:txBody>
            <a:bodyPr wrap="square" rtlCol="0">
              <a:spAutoFit/>
            </a:bodyPr>
            <a:lstStyle/>
            <a:p>
              <a:pPr algn="ctr"/>
              <a:r>
                <a:rPr lang="en-US" sz="1400" dirty="0" smtClean="0"/>
                <a:t>2008</a:t>
              </a:r>
            </a:p>
          </p:txBody>
        </p:sp>
        <p:sp>
          <p:nvSpPr>
            <p:cNvPr id="25" name="TextBox 24"/>
            <p:cNvSpPr txBox="1"/>
            <p:nvPr/>
          </p:nvSpPr>
          <p:spPr>
            <a:xfrm>
              <a:off x="5927655" y="3351007"/>
              <a:ext cx="906779" cy="307777"/>
            </a:xfrm>
            <a:prstGeom prst="rect">
              <a:avLst/>
            </a:prstGeom>
            <a:noFill/>
          </p:spPr>
          <p:txBody>
            <a:bodyPr wrap="square" rtlCol="0">
              <a:spAutoFit/>
            </a:bodyPr>
            <a:lstStyle/>
            <a:p>
              <a:pPr algn="ctr"/>
              <a:r>
                <a:rPr lang="en-US" sz="1400" dirty="0" smtClean="0"/>
                <a:t>2007</a:t>
              </a:r>
            </a:p>
          </p:txBody>
        </p:sp>
      </p:grpSp>
      <p:sp>
        <p:nvSpPr>
          <p:cNvPr id="35" name="TextBox 34"/>
          <p:cNvSpPr txBox="1"/>
          <p:nvPr/>
        </p:nvSpPr>
        <p:spPr>
          <a:xfrm>
            <a:off x="537673" y="-21949"/>
            <a:ext cx="1501433" cy="461665"/>
          </a:xfrm>
          <a:prstGeom prst="rect">
            <a:avLst/>
          </a:prstGeom>
          <a:noFill/>
        </p:spPr>
        <p:txBody>
          <a:bodyPr wrap="none" rtlCol="0">
            <a:spAutoFit/>
          </a:bodyPr>
          <a:lstStyle/>
          <a:p>
            <a:r>
              <a:rPr lang="en-US" sz="2400" b="1" dirty="0" smtClean="0">
                <a:latin typeface="Arial"/>
                <a:cs typeface="Arial"/>
              </a:rPr>
              <a:t>ENCODE</a:t>
            </a:r>
            <a:endParaRPr lang="en-US" sz="2400" b="1" dirty="0">
              <a:latin typeface="Arial"/>
              <a:cs typeface="Arial"/>
            </a:endParaRPr>
          </a:p>
        </p:txBody>
      </p:sp>
      <p:sp>
        <p:nvSpPr>
          <p:cNvPr id="77" name="TextBox 76"/>
          <p:cNvSpPr txBox="1"/>
          <p:nvPr/>
        </p:nvSpPr>
        <p:spPr>
          <a:xfrm>
            <a:off x="219541" y="6308767"/>
            <a:ext cx="2151100" cy="461665"/>
          </a:xfrm>
          <a:prstGeom prst="rect">
            <a:avLst/>
          </a:prstGeom>
          <a:noFill/>
        </p:spPr>
        <p:txBody>
          <a:bodyPr wrap="none" rtlCol="0">
            <a:spAutoFit/>
          </a:bodyPr>
          <a:lstStyle/>
          <a:p>
            <a:r>
              <a:rPr lang="en-US" sz="2400" b="1" dirty="0" err="1" smtClean="0">
                <a:latin typeface="Arial"/>
                <a:cs typeface="Arial"/>
              </a:rPr>
              <a:t>modENCODE</a:t>
            </a:r>
            <a:endParaRPr lang="en-US" sz="2000" b="1" dirty="0">
              <a:latin typeface="Arial"/>
              <a:cs typeface="Arial"/>
            </a:endParaRPr>
          </a:p>
        </p:txBody>
      </p:sp>
      <p:sp>
        <p:nvSpPr>
          <p:cNvPr id="60" name="Left Arrow 59"/>
          <p:cNvSpPr/>
          <p:nvPr/>
        </p:nvSpPr>
        <p:spPr>
          <a:xfrm rot="2160000" flipH="1">
            <a:off x="2448321" y="5607906"/>
            <a:ext cx="284343" cy="33749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5" name="Group 54"/>
          <p:cNvGrpSpPr/>
          <p:nvPr/>
        </p:nvGrpSpPr>
        <p:grpSpPr>
          <a:xfrm>
            <a:off x="5135155" y="100876"/>
            <a:ext cx="3026938" cy="2478952"/>
            <a:chOff x="1434575" y="-8772"/>
            <a:chExt cx="3026938" cy="2478952"/>
          </a:xfrm>
        </p:grpSpPr>
        <p:grpSp>
          <p:nvGrpSpPr>
            <p:cNvPr id="4" name="Group 3"/>
            <p:cNvGrpSpPr/>
            <p:nvPr/>
          </p:nvGrpSpPr>
          <p:grpSpPr>
            <a:xfrm>
              <a:off x="1434575" y="-8772"/>
              <a:ext cx="3026938" cy="2478952"/>
              <a:chOff x="331038" y="13179"/>
              <a:chExt cx="6400800" cy="5242022"/>
            </a:xfrm>
          </p:grpSpPr>
          <p:pic>
            <p:nvPicPr>
              <p:cNvPr id="3" name="Picture 2" descr="Figure_2CD.pdf"/>
              <p:cNvPicPr>
                <a:picLocks noChangeAspect="1"/>
              </p:cNvPicPr>
              <p:nvPr/>
            </p:nvPicPr>
            <p:blipFill rotWithShape="1">
              <a:blip r:embed="rId23">
                <a:extLst>
                  <a:ext uri="{28A0092B-C50C-407E-A947-70E740481C1C}">
                    <a14:useLocalDpi xmlns:a14="http://schemas.microsoft.com/office/drawing/2010/main" val="0"/>
                  </a:ext>
                </a:extLst>
              </a:blip>
              <a:srcRect b="64424"/>
              <a:stretch/>
            </p:blipFill>
            <p:spPr>
              <a:xfrm>
                <a:off x="331038" y="13179"/>
                <a:ext cx="6400800" cy="2277160"/>
              </a:xfrm>
              <a:prstGeom prst="rect">
                <a:avLst/>
              </a:prstGeom>
            </p:spPr>
          </p:pic>
          <p:pic>
            <p:nvPicPr>
              <p:cNvPr id="67" name="Picture 66" descr="Figure_2CD.pdf"/>
              <p:cNvPicPr>
                <a:picLocks noChangeAspect="1"/>
              </p:cNvPicPr>
              <p:nvPr/>
            </p:nvPicPr>
            <p:blipFill rotWithShape="1">
              <a:blip r:embed="rId24">
                <a:extLst>
                  <a:ext uri="{28A0092B-C50C-407E-A947-70E740481C1C}">
                    <a14:useLocalDpi xmlns:a14="http://schemas.microsoft.com/office/drawing/2010/main" val="0"/>
                  </a:ext>
                </a:extLst>
              </a:blip>
              <a:srcRect t="51894"/>
              <a:stretch/>
            </p:blipFill>
            <p:spPr>
              <a:xfrm>
                <a:off x="331038" y="2176053"/>
                <a:ext cx="6400800" cy="3079148"/>
              </a:xfrm>
              <a:prstGeom prst="rect">
                <a:avLst/>
              </a:prstGeom>
            </p:spPr>
          </p:pic>
        </p:grpSp>
        <p:sp>
          <p:nvSpPr>
            <p:cNvPr id="33" name="Rectangle 32"/>
            <p:cNvSpPr/>
            <p:nvPr/>
          </p:nvSpPr>
          <p:spPr>
            <a:xfrm>
              <a:off x="1879938" y="1152762"/>
              <a:ext cx="1201930" cy="4841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5169141" y="4492853"/>
            <a:ext cx="2988985" cy="2465237"/>
            <a:chOff x="6609346" y="4368003"/>
            <a:chExt cx="2988985" cy="2465237"/>
          </a:xfrm>
        </p:grpSpPr>
        <p:grpSp>
          <p:nvGrpSpPr>
            <p:cNvPr id="37" name="Group 36"/>
            <p:cNvGrpSpPr/>
            <p:nvPr/>
          </p:nvGrpSpPr>
          <p:grpSpPr>
            <a:xfrm>
              <a:off x="6609346" y="4368003"/>
              <a:ext cx="2988985" cy="2465237"/>
              <a:chOff x="1371600" y="228600"/>
              <a:chExt cx="6400800" cy="5279214"/>
            </a:xfrm>
          </p:grpSpPr>
          <p:pic>
            <p:nvPicPr>
              <p:cNvPr id="36" name="Picture 35" descr="Figure_2E.pdf"/>
              <p:cNvPicPr>
                <a:picLocks noChangeAspect="1"/>
              </p:cNvPicPr>
              <p:nvPr/>
            </p:nvPicPr>
            <p:blipFill rotWithShape="1">
              <a:blip r:embed="rId25">
                <a:extLst>
                  <a:ext uri="{28A0092B-C50C-407E-A947-70E740481C1C}">
                    <a14:useLocalDpi xmlns:a14="http://schemas.microsoft.com/office/drawing/2010/main" val="0"/>
                  </a:ext>
                </a:extLst>
              </a:blip>
              <a:srcRect t="-1" b="64231"/>
              <a:stretch/>
            </p:blipFill>
            <p:spPr>
              <a:xfrm>
                <a:off x="1371600" y="228600"/>
                <a:ext cx="6400800" cy="2289533"/>
              </a:xfrm>
              <a:prstGeom prst="rect">
                <a:avLst/>
              </a:prstGeom>
            </p:spPr>
          </p:pic>
          <p:pic>
            <p:nvPicPr>
              <p:cNvPr id="85" name="Picture 84" descr="Figure_2E.pdf"/>
              <p:cNvPicPr>
                <a:picLocks noChangeAspect="1"/>
              </p:cNvPicPr>
              <p:nvPr/>
            </p:nvPicPr>
            <p:blipFill rotWithShape="1">
              <a:blip r:embed="rId25">
                <a:extLst>
                  <a:ext uri="{28A0092B-C50C-407E-A947-70E740481C1C}">
                    <a14:useLocalDpi xmlns:a14="http://schemas.microsoft.com/office/drawing/2010/main" val="0"/>
                  </a:ext>
                </a:extLst>
              </a:blip>
              <a:srcRect t="53056"/>
              <a:stretch/>
            </p:blipFill>
            <p:spPr>
              <a:xfrm>
                <a:off x="1371600" y="2503002"/>
                <a:ext cx="6400800" cy="3004812"/>
              </a:xfrm>
              <a:prstGeom prst="rect">
                <a:avLst/>
              </a:prstGeom>
            </p:spPr>
          </p:pic>
        </p:grpSp>
        <p:sp>
          <p:nvSpPr>
            <p:cNvPr id="65" name="Rectangle 64"/>
            <p:cNvSpPr/>
            <p:nvPr/>
          </p:nvSpPr>
          <p:spPr>
            <a:xfrm>
              <a:off x="7010509" y="5478088"/>
              <a:ext cx="1523663" cy="459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26"/>
          <a:stretch>
            <a:fillRect/>
          </a:stretch>
        </p:blipFill>
        <p:spPr>
          <a:xfrm>
            <a:off x="8066749" y="4550129"/>
            <a:ext cx="1109819" cy="1758637"/>
          </a:xfrm>
          <a:prstGeom prst="rect">
            <a:avLst/>
          </a:prstGeom>
        </p:spPr>
      </p:pic>
    </p:spTree>
    <p:extLst>
      <p:ext uri="{BB962C8B-B14F-4D97-AF65-F5344CB8AC3E}">
        <p14:creationId xmlns:p14="http://schemas.microsoft.com/office/powerpoint/2010/main" val="191016665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a:ea typeface="ＭＳ Ｐゴシック" charset="-128"/>
              </a:rPr>
              <a:t>Increase in Consortium Science</a:t>
            </a:r>
          </a:p>
        </p:txBody>
      </p:sp>
      <p:sp>
        <p:nvSpPr>
          <p:cNvPr id="13" name="Rectangle 12"/>
          <p:cNvSpPr/>
          <p:nvPr/>
        </p:nvSpPr>
        <p:spPr>
          <a:xfrm>
            <a:off x="6650038" y="1919288"/>
            <a:ext cx="2370137" cy="333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1507" name="Picture 2" descr="Fig1A.pdf"/>
          <p:cNvPicPr>
            <a:picLocks noChangeAspect="1"/>
          </p:cNvPicPr>
          <p:nvPr/>
        </p:nvPicPr>
        <p:blipFill>
          <a:blip r:embed="rId3">
            <a:extLst>
              <a:ext uri="{28A0092B-C50C-407E-A947-70E740481C1C}">
                <a14:useLocalDpi xmlns:a14="http://schemas.microsoft.com/office/drawing/2010/main" val="0"/>
              </a:ext>
            </a:extLst>
          </a:blip>
          <a:srcRect r="33121"/>
          <a:stretch>
            <a:fillRect/>
          </a:stretch>
        </p:blipFill>
        <p:spPr bwMode="auto">
          <a:xfrm>
            <a:off x="708024" y="1600200"/>
            <a:ext cx="7796213"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11997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50" y="2122100"/>
            <a:ext cx="4572000"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4121150"/>
            <a:ext cx="1828800" cy="18288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2463800"/>
            <a:ext cx="1828800" cy="182880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200" y="812800"/>
            <a:ext cx="1828800" cy="182880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3000" y="171450"/>
            <a:ext cx="1828800" cy="1828800"/>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1800" y="812800"/>
            <a:ext cx="1828800" cy="1828800"/>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6700" y="2463800"/>
            <a:ext cx="1828800" cy="1828800"/>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3277" y="4292599"/>
            <a:ext cx="2010723" cy="2010723"/>
          </a:xfrm>
          <a:prstGeom prst="rect">
            <a:avLst/>
          </a:prstGeom>
        </p:spPr>
      </p:pic>
      <p:sp>
        <p:nvSpPr>
          <p:cNvPr id="22" name="TextBox 21"/>
          <p:cNvSpPr txBox="1"/>
          <p:nvPr/>
        </p:nvSpPr>
        <p:spPr>
          <a:xfrm>
            <a:off x="10179" y="4292600"/>
            <a:ext cx="652743" cy="369332"/>
          </a:xfrm>
          <a:prstGeom prst="rect">
            <a:avLst/>
          </a:prstGeom>
          <a:noFill/>
        </p:spPr>
        <p:txBody>
          <a:bodyPr wrap="none" rtlCol="0">
            <a:spAutoFit/>
          </a:bodyPr>
          <a:lstStyle/>
          <a:p>
            <a:r>
              <a:rPr lang="en-US" dirty="0" smtClean="0"/>
              <a:t>2007</a:t>
            </a:r>
          </a:p>
        </p:txBody>
      </p:sp>
      <p:sp>
        <p:nvSpPr>
          <p:cNvPr id="23" name="TextBox 22"/>
          <p:cNvSpPr txBox="1"/>
          <p:nvPr/>
        </p:nvSpPr>
        <p:spPr>
          <a:xfrm>
            <a:off x="336550" y="2456934"/>
            <a:ext cx="652743" cy="369332"/>
          </a:xfrm>
          <a:prstGeom prst="rect">
            <a:avLst/>
          </a:prstGeom>
          <a:noFill/>
        </p:spPr>
        <p:txBody>
          <a:bodyPr wrap="none" rtlCol="0">
            <a:spAutoFit/>
          </a:bodyPr>
          <a:lstStyle/>
          <a:p>
            <a:r>
              <a:rPr lang="en-US" dirty="0" smtClean="0"/>
              <a:t>2008</a:t>
            </a:r>
          </a:p>
        </p:txBody>
      </p:sp>
      <p:sp>
        <p:nvSpPr>
          <p:cNvPr id="24" name="TextBox 23"/>
          <p:cNvSpPr txBox="1"/>
          <p:nvPr/>
        </p:nvSpPr>
        <p:spPr>
          <a:xfrm>
            <a:off x="1769128" y="929320"/>
            <a:ext cx="652743" cy="369332"/>
          </a:xfrm>
          <a:prstGeom prst="rect">
            <a:avLst/>
          </a:prstGeom>
          <a:noFill/>
        </p:spPr>
        <p:txBody>
          <a:bodyPr wrap="none" rtlCol="0">
            <a:spAutoFit/>
          </a:bodyPr>
          <a:lstStyle/>
          <a:p>
            <a:r>
              <a:rPr lang="en-US" dirty="0" smtClean="0"/>
              <a:t>2009</a:t>
            </a:r>
          </a:p>
        </p:txBody>
      </p:sp>
      <p:sp>
        <p:nvSpPr>
          <p:cNvPr id="25" name="TextBox 24"/>
          <p:cNvSpPr txBox="1"/>
          <p:nvPr/>
        </p:nvSpPr>
        <p:spPr>
          <a:xfrm>
            <a:off x="4194828" y="-13216"/>
            <a:ext cx="652743" cy="369332"/>
          </a:xfrm>
          <a:prstGeom prst="rect">
            <a:avLst/>
          </a:prstGeom>
          <a:noFill/>
        </p:spPr>
        <p:txBody>
          <a:bodyPr wrap="none" rtlCol="0">
            <a:spAutoFit/>
          </a:bodyPr>
          <a:lstStyle/>
          <a:p>
            <a:r>
              <a:rPr lang="en-US" dirty="0" smtClean="0"/>
              <a:t>2010</a:t>
            </a:r>
          </a:p>
        </p:txBody>
      </p:sp>
      <p:sp>
        <p:nvSpPr>
          <p:cNvPr id="26" name="TextBox 25"/>
          <p:cNvSpPr txBox="1"/>
          <p:nvPr/>
        </p:nvSpPr>
        <p:spPr>
          <a:xfrm>
            <a:off x="6988828" y="716518"/>
            <a:ext cx="652743" cy="369332"/>
          </a:xfrm>
          <a:prstGeom prst="rect">
            <a:avLst/>
          </a:prstGeom>
          <a:noFill/>
        </p:spPr>
        <p:txBody>
          <a:bodyPr wrap="none" rtlCol="0">
            <a:spAutoFit/>
          </a:bodyPr>
          <a:lstStyle/>
          <a:p>
            <a:r>
              <a:rPr lang="en-US" dirty="0" smtClean="0"/>
              <a:t>2011</a:t>
            </a:r>
          </a:p>
        </p:txBody>
      </p:sp>
      <p:sp>
        <p:nvSpPr>
          <p:cNvPr id="27" name="TextBox 26"/>
          <p:cNvSpPr txBox="1"/>
          <p:nvPr/>
        </p:nvSpPr>
        <p:spPr>
          <a:xfrm>
            <a:off x="8294407" y="2456934"/>
            <a:ext cx="652743" cy="369332"/>
          </a:xfrm>
          <a:prstGeom prst="rect">
            <a:avLst/>
          </a:prstGeom>
          <a:noFill/>
        </p:spPr>
        <p:txBody>
          <a:bodyPr wrap="none" rtlCol="0">
            <a:spAutoFit/>
          </a:bodyPr>
          <a:lstStyle/>
          <a:p>
            <a:r>
              <a:rPr lang="en-US" dirty="0" smtClean="0"/>
              <a:t>2012</a:t>
            </a:r>
          </a:p>
        </p:txBody>
      </p:sp>
      <p:sp>
        <p:nvSpPr>
          <p:cNvPr id="28" name="TextBox 27"/>
          <p:cNvSpPr txBox="1"/>
          <p:nvPr/>
        </p:nvSpPr>
        <p:spPr>
          <a:xfrm>
            <a:off x="8585200" y="4133850"/>
            <a:ext cx="652743" cy="369332"/>
          </a:xfrm>
          <a:prstGeom prst="rect">
            <a:avLst/>
          </a:prstGeom>
          <a:noFill/>
        </p:spPr>
        <p:txBody>
          <a:bodyPr wrap="none" rtlCol="0">
            <a:spAutoFit/>
          </a:bodyPr>
          <a:lstStyle/>
          <a:p>
            <a:r>
              <a:rPr lang="en-US" dirty="0" smtClean="0"/>
              <a:t>2013</a:t>
            </a:r>
          </a:p>
        </p:txBody>
      </p:sp>
      <p:sp>
        <p:nvSpPr>
          <p:cNvPr id="29" name="TextBox 28"/>
          <p:cNvSpPr txBox="1"/>
          <p:nvPr/>
        </p:nvSpPr>
        <p:spPr>
          <a:xfrm>
            <a:off x="4009934" y="6396335"/>
            <a:ext cx="806631" cy="461665"/>
          </a:xfrm>
          <a:prstGeom prst="rect">
            <a:avLst/>
          </a:prstGeom>
          <a:noFill/>
        </p:spPr>
        <p:txBody>
          <a:bodyPr wrap="none" rtlCol="0">
            <a:spAutoFit/>
          </a:bodyPr>
          <a:lstStyle/>
          <a:p>
            <a:r>
              <a:rPr lang="en-US" sz="2400" dirty="0" smtClean="0"/>
              <a:t>2014</a:t>
            </a:r>
          </a:p>
        </p:txBody>
      </p:sp>
      <p:sp>
        <p:nvSpPr>
          <p:cNvPr id="30" name="Title 1"/>
          <p:cNvSpPr txBox="1">
            <a:spLocks/>
          </p:cNvSpPr>
          <p:nvPr/>
        </p:nvSpPr>
        <p:spPr>
          <a:xfrm>
            <a:off x="25400" y="5715000"/>
            <a:ext cx="3780223"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err="1" smtClean="0"/>
              <a:t>modENCODE</a:t>
            </a:r>
            <a:endParaRPr lang="en-US" dirty="0"/>
          </a:p>
        </p:txBody>
      </p:sp>
      <p:grpSp>
        <p:nvGrpSpPr>
          <p:cNvPr id="2" name="Group 1"/>
          <p:cNvGrpSpPr/>
          <p:nvPr/>
        </p:nvGrpSpPr>
        <p:grpSpPr>
          <a:xfrm>
            <a:off x="0" y="0"/>
            <a:ext cx="2544510" cy="1149350"/>
            <a:chOff x="25400" y="-63500"/>
            <a:chExt cx="2544510" cy="1149350"/>
          </a:xfrm>
        </p:grpSpPr>
        <p:grpSp>
          <p:nvGrpSpPr>
            <p:cNvPr id="31" name="Group 30"/>
            <p:cNvGrpSpPr/>
            <p:nvPr/>
          </p:nvGrpSpPr>
          <p:grpSpPr>
            <a:xfrm>
              <a:off x="25400" y="11816"/>
              <a:ext cx="2227877" cy="1074034"/>
              <a:chOff x="4631014" y="1668452"/>
              <a:chExt cx="2227877" cy="1074034"/>
            </a:xfrm>
          </p:grpSpPr>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31014" y="1668452"/>
                <a:ext cx="2227877" cy="802691"/>
              </a:xfrm>
              <a:prstGeom prst="rect">
                <a:avLst/>
              </a:prstGeom>
            </p:spPr>
          </p:pic>
          <p:cxnSp>
            <p:nvCxnSpPr>
              <p:cNvPr id="33" name="Straight Connector 32"/>
              <p:cNvCxnSpPr/>
              <p:nvPr/>
            </p:nvCxnSpPr>
            <p:spPr>
              <a:xfrm>
                <a:off x="4631014" y="2619375"/>
                <a:ext cx="328518"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4959532" y="2450098"/>
                <a:ext cx="1194789" cy="292388"/>
              </a:xfrm>
              <a:prstGeom prst="rect">
                <a:avLst/>
              </a:prstGeom>
              <a:noFill/>
            </p:spPr>
            <p:txBody>
              <a:bodyPr wrap="none" rtlCol="0">
                <a:spAutoFit/>
              </a:bodyPr>
              <a:lstStyle/>
              <a:p>
                <a:r>
                  <a:rPr lang="en-US" sz="1300" dirty="0" smtClean="0">
                    <a:latin typeface="Arial"/>
                    <a:cs typeface="Arial"/>
                  </a:rPr>
                  <a:t>co-authorship</a:t>
                </a:r>
                <a:endParaRPr lang="en-US" sz="1300" dirty="0">
                  <a:latin typeface="Arial"/>
                  <a:cs typeface="Arial"/>
                </a:endParaRPr>
              </a:p>
            </p:txBody>
          </p:sp>
        </p:grpSp>
        <p:sp>
          <p:nvSpPr>
            <p:cNvPr id="35" name="TextBox 34"/>
            <p:cNvSpPr txBox="1"/>
            <p:nvPr/>
          </p:nvSpPr>
          <p:spPr>
            <a:xfrm>
              <a:off x="164746" y="-63500"/>
              <a:ext cx="1879954" cy="292388"/>
            </a:xfrm>
            <a:prstGeom prst="rect">
              <a:avLst/>
            </a:prstGeom>
            <a:solidFill>
              <a:schemeClr val="bg1"/>
            </a:solidFill>
          </p:spPr>
          <p:txBody>
            <a:bodyPr wrap="none" rtlCol="0">
              <a:spAutoFit/>
            </a:bodyPr>
            <a:lstStyle/>
            <a:p>
              <a:r>
                <a:rPr lang="en-US" sz="1300" dirty="0" err="1" smtClean="0">
                  <a:latin typeface="Arial"/>
                  <a:cs typeface="Arial"/>
                </a:rPr>
                <a:t>modENCODE</a:t>
              </a:r>
              <a:r>
                <a:rPr lang="en-US" sz="1300" dirty="0" smtClean="0">
                  <a:latin typeface="Arial"/>
                  <a:cs typeface="Arial"/>
                </a:rPr>
                <a:t> member</a:t>
              </a:r>
              <a:endParaRPr lang="en-US" sz="1300" dirty="0">
                <a:latin typeface="Arial"/>
                <a:cs typeface="Arial"/>
              </a:endParaRPr>
            </a:p>
          </p:txBody>
        </p:sp>
        <p:sp>
          <p:nvSpPr>
            <p:cNvPr id="36" name="TextBox 35"/>
            <p:cNvSpPr txBox="1"/>
            <p:nvPr/>
          </p:nvSpPr>
          <p:spPr>
            <a:xfrm>
              <a:off x="171096" y="381516"/>
              <a:ext cx="2398814" cy="292388"/>
            </a:xfrm>
            <a:prstGeom prst="rect">
              <a:avLst/>
            </a:prstGeom>
            <a:solidFill>
              <a:schemeClr val="bg1"/>
            </a:solidFill>
          </p:spPr>
          <p:txBody>
            <a:bodyPr wrap="none" rtlCol="0">
              <a:spAutoFit/>
            </a:bodyPr>
            <a:lstStyle/>
            <a:p>
              <a:r>
                <a:rPr lang="en-US" sz="1300" dirty="0" err="1" smtClean="0">
                  <a:latin typeface="Arial"/>
                  <a:cs typeface="Arial"/>
                </a:rPr>
                <a:t>modENCODE</a:t>
              </a:r>
              <a:r>
                <a:rPr lang="en-US" sz="1300" dirty="0" smtClean="0">
                  <a:latin typeface="Arial"/>
                  <a:cs typeface="Arial"/>
                </a:rPr>
                <a:t> member broker</a:t>
              </a:r>
              <a:endParaRPr lang="en-US" sz="1300" dirty="0">
                <a:latin typeface="Arial"/>
                <a:cs typeface="Arial"/>
              </a:endParaRPr>
            </a:p>
          </p:txBody>
        </p:sp>
      </p:grpSp>
    </p:spTree>
    <p:extLst>
      <p:ext uri="{BB962C8B-B14F-4D97-AF65-F5344CB8AC3E}">
        <p14:creationId xmlns:p14="http://schemas.microsoft.com/office/powerpoint/2010/main" val="143798200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modENCODE</a:t>
            </a:r>
            <a:r>
              <a:rPr lang="en-US" dirty="0" smtClean="0"/>
              <a:t> stats</a:t>
            </a:r>
            <a:endParaRPr lang="en-US" dirty="0"/>
          </a:p>
        </p:txBody>
      </p:sp>
      <p:grpSp>
        <p:nvGrpSpPr>
          <p:cNvPr id="3" name="Group 2"/>
          <p:cNvGrpSpPr/>
          <p:nvPr/>
        </p:nvGrpSpPr>
        <p:grpSpPr>
          <a:xfrm>
            <a:off x="1694418" y="2146300"/>
            <a:ext cx="5755164" cy="2705328"/>
            <a:chOff x="1694418" y="2146300"/>
            <a:chExt cx="5755164" cy="2705328"/>
          </a:xfrm>
        </p:grpSpPr>
        <p:graphicFrame>
          <p:nvGraphicFramePr>
            <p:cNvPr id="4" name="Chart 3"/>
            <p:cNvGraphicFramePr>
              <a:graphicFrameLocks/>
            </p:cNvGraphicFramePr>
            <p:nvPr>
              <p:extLst/>
            </p:nvPr>
          </p:nvGraphicFramePr>
          <p:xfrm>
            <a:off x="2063750" y="2146300"/>
            <a:ext cx="5016500" cy="256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1266533" y="3171235"/>
              <a:ext cx="1225102" cy="369332"/>
            </a:xfrm>
            <a:prstGeom prst="rect">
              <a:avLst/>
            </a:prstGeom>
            <a:noFill/>
          </p:spPr>
          <p:txBody>
            <a:bodyPr wrap="none" rtlCol="0">
              <a:spAutoFit/>
            </a:bodyPr>
            <a:lstStyle/>
            <a:p>
              <a:r>
                <a:rPr lang="en-US" dirty="0" smtClean="0"/>
                <a:t>Modularity</a:t>
              </a:r>
              <a:endParaRPr lang="en-US" dirty="0"/>
            </a:p>
          </p:txBody>
        </p:sp>
        <p:sp>
          <p:nvSpPr>
            <p:cNvPr id="6" name="TextBox 5"/>
            <p:cNvSpPr txBox="1"/>
            <p:nvPr/>
          </p:nvSpPr>
          <p:spPr>
            <a:xfrm rot="16200000">
              <a:off x="6235277" y="3174685"/>
              <a:ext cx="2059278" cy="369332"/>
            </a:xfrm>
            <a:prstGeom prst="rect">
              <a:avLst/>
            </a:prstGeom>
            <a:noFill/>
          </p:spPr>
          <p:txBody>
            <a:bodyPr wrap="none" rtlCol="0">
              <a:spAutoFit/>
            </a:bodyPr>
            <a:lstStyle/>
            <a:p>
              <a:r>
                <a:rPr lang="en-US" dirty="0" smtClean="0"/>
                <a:t>Number of modules</a:t>
              </a:r>
              <a:endParaRPr lang="en-US" dirty="0"/>
            </a:p>
          </p:txBody>
        </p:sp>
        <p:cxnSp>
          <p:nvCxnSpPr>
            <p:cNvPr id="7" name="Straight Connector 6"/>
            <p:cNvCxnSpPr/>
            <p:nvPr/>
          </p:nvCxnSpPr>
          <p:spPr>
            <a:xfrm flipH="1">
              <a:off x="1892300" y="3930809"/>
              <a:ext cx="2484" cy="53294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7289800" y="4318685"/>
              <a:ext cx="2484" cy="532943"/>
            </a:xfrm>
            <a:prstGeom prst="line">
              <a:avLst/>
            </a:prstGeom>
            <a:ln>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2561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6480" t="9043" r="3877"/>
          <a:stretch/>
        </p:blipFill>
        <p:spPr>
          <a:xfrm>
            <a:off x="-1" y="3844312"/>
            <a:ext cx="2610493" cy="2648768"/>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6408" t="16085" r="14610" b="15744"/>
          <a:stretch/>
        </p:blipFill>
        <p:spPr>
          <a:xfrm>
            <a:off x="0" y="459723"/>
            <a:ext cx="2605012" cy="2574416"/>
          </a:xfrm>
          <a:prstGeom prst="rect">
            <a:avLst/>
          </a:prstGeom>
        </p:spPr>
      </p:pic>
      <p:grpSp>
        <p:nvGrpSpPr>
          <p:cNvPr id="49" name="Group 48"/>
          <p:cNvGrpSpPr/>
          <p:nvPr/>
        </p:nvGrpSpPr>
        <p:grpSpPr>
          <a:xfrm>
            <a:off x="8066750" y="80417"/>
            <a:ext cx="1088204" cy="2432423"/>
            <a:chOff x="-26322" y="-14026"/>
            <a:chExt cx="1088204" cy="2432423"/>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467" t="13208" r="11138" b="38591"/>
            <a:stretch/>
          </p:blipFill>
          <p:spPr>
            <a:xfrm>
              <a:off x="-17473" y="1737745"/>
              <a:ext cx="1063677" cy="680652"/>
            </a:xfrm>
            <a:prstGeom prst="rect">
              <a:avLst/>
            </a:prstGeom>
          </p:spPr>
        </p:pic>
        <p:sp>
          <p:nvSpPr>
            <p:cNvPr id="18" name="TextBox 17"/>
            <p:cNvSpPr txBox="1"/>
            <p:nvPr/>
          </p:nvSpPr>
          <p:spPr>
            <a:xfrm>
              <a:off x="191524" y="1465404"/>
              <a:ext cx="749356" cy="307777"/>
            </a:xfrm>
            <a:prstGeom prst="rect">
              <a:avLst/>
            </a:prstGeom>
            <a:noFill/>
          </p:spPr>
          <p:txBody>
            <a:bodyPr wrap="square" rtlCol="0">
              <a:spAutoFit/>
            </a:bodyPr>
            <a:lstStyle/>
            <a:p>
              <a:pPr defTabSz="457200" fontAlgn="auto">
                <a:spcBef>
                  <a:spcPts val="0"/>
                </a:spcBef>
                <a:spcAft>
                  <a:spcPts val="0"/>
                </a:spcAft>
              </a:pPr>
              <a:r>
                <a:rPr lang="en-US" sz="1400" dirty="0">
                  <a:solidFill>
                    <a:prstClr val="black"/>
                  </a:solidFill>
                  <a:latin typeface="Calibri"/>
                  <a:ea typeface=""/>
                </a:rPr>
                <a:t>2006</a:t>
              </a:r>
              <a:endParaRPr lang="en-US" sz="1800" dirty="0">
                <a:solidFill>
                  <a:prstClr val="black"/>
                </a:solidFill>
                <a:latin typeface="Calibri"/>
                <a:ea typeface=""/>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00" y="170640"/>
              <a:ext cx="745896" cy="736674"/>
            </a:xfrm>
            <a:prstGeom prst="rect">
              <a:avLst/>
            </a:prstGeom>
          </p:spPr>
        </p:pic>
        <p:sp>
          <p:nvSpPr>
            <p:cNvPr id="16" name="TextBox 15"/>
            <p:cNvSpPr txBox="1"/>
            <p:nvPr/>
          </p:nvSpPr>
          <p:spPr>
            <a:xfrm>
              <a:off x="82610" y="-14026"/>
              <a:ext cx="766611"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2004</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5341" t="13061" r="8549" b="39735"/>
            <a:stretch/>
          </p:blipFill>
          <p:spPr>
            <a:xfrm>
              <a:off x="-26322" y="885647"/>
              <a:ext cx="1088204" cy="666559"/>
            </a:xfrm>
            <a:prstGeom prst="rect">
              <a:avLst/>
            </a:prstGeom>
          </p:spPr>
        </p:pic>
        <p:sp>
          <p:nvSpPr>
            <p:cNvPr id="17" name="TextBox 16"/>
            <p:cNvSpPr txBox="1"/>
            <p:nvPr/>
          </p:nvSpPr>
          <p:spPr>
            <a:xfrm>
              <a:off x="8022" y="694944"/>
              <a:ext cx="938405"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2005</a:t>
              </a:r>
            </a:p>
          </p:txBody>
        </p:sp>
      </p:grpSp>
      <p:grpSp>
        <p:nvGrpSpPr>
          <p:cNvPr id="59" name="Group 58"/>
          <p:cNvGrpSpPr/>
          <p:nvPr/>
        </p:nvGrpSpPr>
        <p:grpSpPr>
          <a:xfrm>
            <a:off x="2733411" y="4585066"/>
            <a:ext cx="2252234" cy="2204858"/>
            <a:chOff x="4461514" y="4569256"/>
            <a:chExt cx="2252234" cy="2204858"/>
          </a:xfrm>
        </p:grpSpPr>
        <p:pic>
          <p:nvPicPr>
            <p:cNvPr id="54" name="Picture 53"/>
            <p:cNvPicPr>
              <a:picLocks noChangeAspect="1"/>
            </p:cNvPicPr>
            <p:nvPr/>
          </p:nvPicPr>
          <p:blipFill rotWithShape="1">
            <a:blip r:embed="rId7">
              <a:extLst>
                <a:ext uri="{28A0092B-C50C-407E-A947-70E740481C1C}">
                  <a14:useLocalDpi xmlns:a14="http://schemas.microsoft.com/office/drawing/2010/main" val="0"/>
                </a:ext>
              </a:extLst>
            </a:blip>
            <a:srcRect l="12954" t="3262" r="14532"/>
            <a:stretch/>
          </p:blipFill>
          <p:spPr>
            <a:xfrm>
              <a:off x="4605243" y="4569256"/>
              <a:ext cx="2108505" cy="2109664"/>
            </a:xfrm>
            <a:prstGeom prst="rect">
              <a:avLst/>
            </a:prstGeom>
          </p:spPr>
        </p:pic>
        <p:sp>
          <p:nvSpPr>
            <p:cNvPr id="57" name="TextBox 56"/>
            <p:cNvSpPr txBox="1"/>
            <p:nvPr/>
          </p:nvSpPr>
          <p:spPr>
            <a:xfrm>
              <a:off x="4819670" y="6558670"/>
              <a:ext cx="1736373" cy="215444"/>
            </a:xfrm>
            <a:prstGeom prst="rect">
              <a:avLst/>
            </a:prstGeom>
            <a:noFill/>
          </p:spPr>
          <p:txBody>
            <a:bodyPr wrap="none" rtlCol="0">
              <a:spAutoFit/>
            </a:bodyPr>
            <a:lstStyle/>
            <a:p>
              <a:pPr defTabSz="457200" fontAlgn="auto">
                <a:spcBef>
                  <a:spcPts val="0"/>
                </a:spcBef>
                <a:spcAft>
                  <a:spcPts val="0"/>
                </a:spcAft>
              </a:pPr>
              <a:r>
                <a:rPr lang="en-US" sz="800" dirty="0">
                  <a:solidFill>
                    <a:prstClr val="black"/>
                  </a:solidFill>
                  <a:latin typeface="Arial"/>
                  <a:ea typeface=""/>
                  <a:cs typeface="Arial"/>
                </a:rPr>
                <a:t>Number of non-member neighbors</a:t>
              </a:r>
            </a:p>
          </p:txBody>
        </p:sp>
        <p:sp>
          <p:nvSpPr>
            <p:cNvPr id="58" name="TextBox 57"/>
            <p:cNvSpPr txBox="1"/>
            <p:nvPr/>
          </p:nvSpPr>
          <p:spPr>
            <a:xfrm rot="16200000">
              <a:off x="3795501" y="5492900"/>
              <a:ext cx="1547469" cy="215444"/>
            </a:xfrm>
            <a:prstGeom prst="rect">
              <a:avLst/>
            </a:prstGeom>
            <a:noFill/>
          </p:spPr>
          <p:txBody>
            <a:bodyPr wrap="none" rtlCol="0">
              <a:spAutoFit/>
            </a:bodyPr>
            <a:lstStyle/>
            <a:p>
              <a:pPr defTabSz="457200" fontAlgn="auto">
                <a:spcBef>
                  <a:spcPts val="0"/>
                </a:spcBef>
                <a:spcAft>
                  <a:spcPts val="0"/>
                </a:spcAft>
              </a:pPr>
              <a:r>
                <a:rPr lang="en-US" sz="800" dirty="0">
                  <a:solidFill>
                    <a:prstClr val="black"/>
                  </a:solidFill>
                  <a:latin typeface="Arial"/>
                  <a:ea typeface=""/>
                  <a:cs typeface="Arial"/>
                </a:rPr>
                <a:t>Number of member neighbors</a:t>
              </a:r>
            </a:p>
          </p:txBody>
        </p:sp>
      </p:grpSp>
      <p:sp>
        <p:nvSpPr>
          <p:cNvPr id="75" name="Left Arrow 74"/>
          <p:cNvSpPr/>
          <p:nvPr/>
        </p:nvSpPr>
        <p:spPr>
          <a:xfrm rot="19440000" flipH="1">
            <a:off x="2448324" y="840493"/>
            <a:ext cx="284343" cy="33749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nvGrpSpPr>
          <p:cNvPr id="56" name="Group 55"/>
          <p:cNvGrpSpPr/>
          <p:nvPr/>
        </p:nvGrpSpPr>
        <p:grpSpPr>
          <a:xfrm>
            <a:off x="2733412" y="15760"/>
            <a:ext cx="2325081" cy="2333313"/>
            <a:chOff x="4339002" y="6883"/>
            <a:chExt cx="2325081" cy="2333313"/>
          </a:xfrm>
        </p:grpSpPr>
        <p:pic>
          <p:nvPicPr>
            <p:cNvPr id="74" name="Picture 73"/>
            <p:cNvPicPr>
              <a:picLocks noChangeAspect="1"/>
            </p:cNvPicPr>
            <p:nvPr/>
          </p:nvPicPr>
          <p:blipFill rotWithShape="1">
            <a:blip r:embed="rId8">
              <a:extLst>
                <a:ext uri="{28A0092B-C50C-407E-A947-70E740481C1C}">
                  <a14:useLocalDpi xmlns:a14="http://schemas.microsoft.com/office/drawing/2010/main" val="0"/>
                </a:ext>
              </a:extLst>
            </a:blip>
            <a:srcRect l="12138" t="1363" r="14292"/>
            <a:stretch/>
          </p:blipFill>
          <p:spPr>
            <a:xfrm>
              <a:off x="4445079" y="6883"/>
              <a:ext cx="2219004" cy="2231274"/>
            </a:xfrm>
            <a:prstGeom prst="rect">
              <a:avLst/>
            </a:prstGeom>
          </p:spPr>
        </p:pic>
        <p:sp>
          <p:nvSpPr>
            <p:cNvPr id="76" name="TextBox 75"/>
            <p:cNvSpPr txBox="1"/>
            <p:nvPr/>
          </p:nvSpPr>
          <p:spPr>
            <a:xfrm>
              <a:off x="4736507" y="2124752"/>
              <a:ext cx="1736373" cy="215444"/>
            </a:xfrm>
            <a:prstGeom prst="rect">
              <a:avLst/>
            </a:prstGeom>
            <a:noFill/>
          </p:spPr>
          <p:txBody>
            <a:bodyPr wrap="none" rtlCol="0">
              <a:spAutoFit/>
            </a:bodyPr>
            <a:lstStyle/>
            <a:p>
              <a:pPr defTabSz="457200" fontAlgn="auto">
                <a:spcBef>
                  <a:spcPts val="0"/>
                </a:spcBef>
                <a:spcAft>
                  <a:spcPts val="0"/>
                </a:spcAft>
              </a:pPr>
              <a:r>
                <a:rPr lang="en-US" sz="800" dirty="0">
                  <a:solidFill>
                    <a:prstClr val="black"/>
                  </a:solidFill>
                  <a:latin typeface="Arial"/>
                  <a:ea typeface=""/>
                  <a:cs typeface="Arial"/>
                </a:rPr>
                <a:t>Number of non-member neighbors</a:t>
              </a:r>
            </a:p>
          </p:txBody>
        </p:sp>
        <p:sp>
          <p:nvSpPr>
            <p:cNvPr id="78" name="TextBox 77"/>
            <p:cNvSpPr txBox="1"/>
            <p:nvPr/>
          </p:nvSpPr>
          <p:spPr>
            <a:xfrm rot="16200000">
              <a:off x="3672989" y="948713"/>
              <a:ext cx="1547469" cy="215444"/>
            </a:xfrm>
            <a:prstGeom prst="rect">
              <a:avLst/>
            </a:prstGeom>
            <a:noFill/>
          </p:spPr>
          <p:txBody>
            <a:bodyPr wrap="none" rtlCol="0">
              <a:spAutoFit/>
            </a:bodyPr>
            <a:lstStyle/>
            <a:p>
              <a:pPr defTabSz="457200" fontAlgn="auto">
                <a:spcBef>
                  <a:spcPts val="0"/>
                </a:spcBef>
                <a:spcAft>
                  <a:spcPts val="0"/>
                </a:spcAft>
              </a:pPr>
              <a:r>
                <a:rPr lang="en-US" sz="800" dirty="0">
                  <a:solidFill>
                    <a:prstClr val="black"/>
                  </a:solidFill>
                  <a:latin typeface="Arial"/>
                  <a:ea typeface=""/>
                  <a:cs typeface="Arial"/>
                </a:rPr>
                <a:t>Number of member neighbors</a:t>
              </a:r>
            </a:p>
          </p:txBody>
        </p:sp>
      </p:grpSp>
      <p:sp>
        <p:nvSpPr>
          <p:cNvPr id="79" name="TextBox 78"/>
          <p:cNvSpPr txBox="1"/>
          <p:nvPr/>
        </p:nvSpPr>
        <p:spPr>
          <a:xfrm>
            <a:off x="45380" y="2665603"/>
            <a:ext cx="364202"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ea typeface=""/>
              </a:rPr>
              <a:t>A</a:t>
            </a:r>
          </a:p>
        </p:txBody>
      </p:sp>
      <p:sp>
        <p:nvSpPr>
          <p:cNvPr id="80" name="TextBox 79"/>
          <p:cNvSpPr txBox="1"/>
          <p:nvPr/>
        </p:nvSpPr>
        <p:spPr>
          <a:xfrm>
            <a:off x="5017549" y="-21949"/>
            <a:ext cx="348773"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ea typeface=""/>
              </a:rPr>
              <a:t>C</a:t>
            </a:r>
          </a:p>
        </p:txBody>
      </p:sp>
      <p:sp>
        <p:nvSpPr>
          <p:cNvPr id="82" name="TextBox 81"/>
          <p:cNvSpPr txBox="1"/>
          <p:nvPr/>
        </p:nvSpPr>
        <p:spPr>
          <a:xfrm>
            <a:off x="2589161" y="4471418"/>
            <a:ext cx="334947"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ea typeface=""/>
              </a:rPr>
              <a:t>E</a:t>
            </a:r>
          </a:p>
        </p:txBody>
      </p:sp>
      <p:sp>
        <p:nvSpPr>
          <p:cNvPr id="83" name="TextBox 82"/>
          <p:cNvSpPr txBox="1"/>
          <p:nvPr/>
        </p:nvSpPr>
        <p:spPr>
          <a:xfrm>
            <a:off x="2596775" y="-21949"/>
            <a:ext cx="352080"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ea typeface=""/>
              </a:rPr>
              <a:t>B</a:t>
            </a:r>
          </a:p>
        </p:txBody>
      </p:sp>
      <p:sp>
        <p:nvSpPr>
          <p:cNvPr id="84" name="TextBox 83"/>
          <p:cNvSpPr txBox="1"/>
          <p:nvPr/>
        </p:nvSpPr>
        <p:spPr>
          <a:xfrm>
            <a:off x="5017549" y="4471418"/>
            <a:ext cx="326081"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ea typeface=""/>
              </a:rPr>
              <a:t>F</a:t>
            </a:r>
          </a:p>
        </p:txBody>
      </p:sp>
      <p:sp>
        <p:nvSpPr>
          <p:cNvPr id="86" name="TextBox 85"/>
          <p:cNvSpPr txBox="1"/>
          <p:nvPr/>
        </p:nvSpPr>
        <p:spPr>
          <a:xfrm>
            <a:off x="40471" y="3764040"/>
            <a:ext cx="374021" cy="461665"/>
          </a:xfrm>
          <a:prstGeom prst="rect">
            <a:avLst/>
          </a:prstGeom>
          <a:noFill/>
        </p:spPr>
        <p:txBody>
          <a:bodyPr wrap="none" rtlCol="0">
            <a:spAutoFit/>
          </a:bodyPr>
          <a:lstStyle/>
          <a:p>
            <a:pPr defTabSz="457200" fontAlgn="auto">
              <a:spcBef>
                <a:spcPts val="0"/>
              </a:spcBef>
              <a:spcAft>
                <a:spcPts val="0"/>
              </a:spcAft>
            </a:pPr>
            <a:r>
              <a:rPr lang="en-US" dirty="0">
                <a:solidFill>
                  <a:prstClr val="black"/>
                </a:solidFill>
                <a:latin typeface="Calibri"/>
                <a:ea typeface=""/>
              </a:rPr>
              <a:t>D</a:t>
            </a:r>
          </a:p>
        </p:txBody>
      </p:sp>
      <p:sp>
        <p:nvSpPr>
          <p:cNvPr id="26" name="TextBox 25"/>
          <p:cNvSpPr txBox="1"/>
          <p:nvPr/>
        </p:nvSpPr>
        <p:spPr>
          <a:xfrm>
            <a:off x="987562" y="3345915"/>
            <a:ext cx="548648" cy="307777"/>
          </a:xfrm>
          <a:prstGeom prst="rect">
            <a:avLst/>
          </a:prstGeom>
          <a:noFill/>
        </p:spPr>
        <p:txBody>
          <a:bodyPr wrap="none" rtlCol="0">
            <a:spAutoFit/>
          </a:bodyPr>
          <a:lstStyle/>
          <a:p>
            <a:pPr algn="ctr" defTabSz="457200" fontAlgn="auto">
              <a:spcBef>
                <a:spcPts val="0"/>
              </a:spcBef>
              <a:spcAft>
                <a:spcPts val="0"/>
              </a:spcAft>
            </a:pPr>
            <a:r>
              <a:rPr lang="en-US" sz="1400" dirty="0">
                <a:solidFill>
                  <a:prstClr val="black"/>
                </a:solidFill>
                <a:latin typeface="Calibri"/>
                <a:ea typeface=""/>
              </a:rPr>
              <a:t>2014</a:t>
            </a:r>
            <a:endParaRPr lang="en-US" sz="1800" dirty="0">
              <a:solidFill>
                <a:prstClr val="black"/>
              </a:solidFill>
              <a:latin typeface="Calibri"/>
              <a:ea typeface=""/>
            </a:endParaRPr>
          </a:p>
        </p:txBody>
      </p:sp>
      <p:grpSp>
        <p:nvGrpSpPr>
          <p:cNvPr id="50" name="Group 49"/>
          <p:cNvGrpSpPr/>
          <p:nvPr/>
        </p:nvGrpSpPr>
        <p:grpSpPr>
          <a:xfrm>
            <a:off x="2299752" y="2463636"/>
            <a:ext cx="6844248" cy="2131440"/>
            <a:chOff x="-9814" y="2466083"/>
            <a:chExt cx="6844248" cy="2131440"/>
          </a:xfrm>
        </p:grpSpPr>
        <p:grpSp>
          <p:nvGrpSpPr>
            <p:cNvPr id="48" name="Group 47"/>
            <p:cNvGrpSpPr/>
            <p:nvPr/>
          </p:nvGrpSpPr>
          <p:grpSpPr>
            <a:xfrm>
              <a:off x="-9814" y="2466083"/>
              <a:ext cx="6841467" cy="2131440"/>
              <a:chOff x="-9814" y="2466083"/>
              <a:chExt cx="6841467" cy="2131440"/>
            </a:xfrm>
          </p:grpSpPr>
          <p:grpSp>
            <p:nvGrpSpPr>
              <p:cNvPr id="42" name="Group 41"/>
              <p:cNvGrpSpPr/>
              <p:nvPr/>
            </p:nvGrpSpPr>
            <p:grpSpPr>
              <a:xfrm rot="10800000">
                <a:off x="12670" y="2466083"/>
                <a:ext cx="6818983" cy="1009226"/>
                <a:chOff x="12670" y="2498643"/>
                <a:chExt cx="6818983" cy="1009226"/>
              </a:xfrm>
            </p:grpSpPr>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5451" t="13653" r="13947" b="13366"/>
                <a:stretch/>
              </p:blipFill>
              <p:spPr>
                <a:xfrm>
                  <a:off x="3897065" y="2518133"/>
                  <a:ext cx="907123" cy="937687"/>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5621" t="13894" b="29088"/>
                <a:stretch/>
              </p:blipFill>
              <p:spPr>
                <a:xfrm>
                  <a:off x="12670" y="2584402"/>
                  <a:ext cx="1206434" cy="805148"/>
                </a:xfrm>
                <a:prstGeom prst="rect">
                  <a:avLst/>
                </a:prstGeom>
              </p:spPr>
            </p:pic>
            <p:pic>
              <p:nvPicPr>
                <p:cNvPr id="9" name="Picture 8"/>
                <p:cNvPicPr>
                  <a:picLocks noChangeAspect="1"/>
                </p:cNvPicPr>
                <p:nvPr/>
              </p:nvPicPr>
              <p:blipFill rotWithShape="1">
                <a:blip r:embed="rId11">
                  <a:extLst>
                    <a:ext uri="{28A0092B-C50C-407E-A947-70E740481C1C}">
                      <a14:useLocalDpi xmlns:a14="http://schemas.microsoft.com/office/drawing/2010/main" val="0"/>
                    </a:ext>
                  </a:extLst>
                </a:blip>
                <a:srcRect l="14210" t="15781" r="11600" b="32293"/>
                <a:stretch/>
              </p:blipFill>
              <p:spPr>
                <a:xfrm>
                  <a:off x="898405" y="2620354"/>
                  <a:ext cx="1060748" cy="733244"/>
                </a:xfrm>
                <a:prstGeom prst="rect">
                  <a:avLst/>
                </a:prstGeom>
              </p:spPr>
            </p:pic>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l="11665" t="14385" r="10025" b="21381"/>
                <a:stretch/>
              </p:blipFill>
              <p:spPr>
                <a:xfrm>
                  <a:off x="1820612" y="2533456"/>
                  <a:ext cx="1119648" cy="907040"/>
                </a:xfrm>
                <a:prstGeom prst="rect">
                  <a:avLst/>
                </a:prstGeom>
              </p:spPr>
            </p:pic>
            <p:pic>
              <p:nvPicPr>
                <p:cNvPr id="11" name="Picture 10"/>
                <p:cNvPicPr>
                  <a:picLocks noChangeAspect="1"/>
                </p:cNvPicPr>
                <p:nvPr/>
              </p:nvPicPr>
              <p:blipFill rotWithShape="1">
                <a:blip r:embed="rId13">
                  <a:extLst>
                    <a:ext uri="{28A0092B-C50C-407E-A947-70E740481C1C}">
                      <a14:useLocalDpi xmlns:a14="http://schemas.microsoft.com/office/drawing/2010/main" val="0"/>
                    </a:ext>
                  </a:extLst>
                </a:blip>
                <a:srcRect l="14757" t="15152" r="11459" b="20612"/>
                <a:stretch/>
              </p:blipFill>
              <p:spPr>
                <a:xfrm>
                  <a:off x="2861350" y="2533437"/>
                  <a:ext cx="1054955" cy="907079"/>
                </a:xfrm>
                <a:prstGeom prst="rect">
                  <a:avLst/>
                </a:prstGeom>
              </p:spPr>
            </p:pic>
            <p:pic>
              <p:nvPicPr>
                <p:cNvPr id="14" name="Picture 13"/>
                <p:cNvPicPr>
                  <a:picLocks noChangeAspect="1"/>
                </p:cNvPicPr>
                <p:nvPr/>
              </p:nvPicPr>
              <p:blipFill rotWithShape="1">
                <a:blip r:embed="rId14">
                  <a:extLst>
                    <a:ext uri="{28A0092B-C50C-407E-A947-70E740481C1C}">
                      <a14:useLocalDpi xmlns:a14="http://schemas.microsoft.com/office/drawing/2010/main" val="0"/>
                    </a:ext>
                  </a:extLst>
                </a:blip>
                <a:srcRect l="15148" t="16067" r="13382" b="15068"/>
                <a:stretch/>
              </p:blipFill>
              <p:spPr>
                <a:xfrm>
                  <a:off x="4795113" y="2500749"/>
                  <a:ext cx="1021861" cy="972454"/>
                </a:xfrm>
                <a:prstGeom prst="rect">
                  <a:avLst/>
                </a:prstGeom>
              </p:spPr>
            </p:pic>
            <p:pic>
              <p:nvPicPr>
                <p:cNvPr id="13" name="Picture 12"/>
                <p:cNvPicPr>
                  <a:picLocks noChangeAspect="1"/>
                </p:cNvPicPr>
                <p:nvPr/>
              </p:nvPicPr>
              <p:blipFill rotWithShape="1">
                <a:blip r:embed="rId15">
                  <a:extLst>
                    <a:ext uri="{28A0092B-C50C-407E-A947-70E740481C1C}">
                      <a14:useLocalDpi xmlns:a14="http://schemas.microsoft.com/office/drawing/2010/main" val="0"/>
                    </a:ext>
                  </a:extLst>
                </a:blip>
                <a:srcRect l="14450" t="15025" r="14659" b="13506"/>
                <a:stretch/>
              </p:blipFill>
              <p:spPr>
                <a:xfrm>
                  <a:off x="5818068" y="2498643"/>
                  <a:ext cx="1013585" cy="1009226"/>
                </a:xfrm>
                <a:prstGeom prst="rect">
                  <a:avLst/>
                </a:prstGeom>
              </p:spPr>
            </p:pic>
          </p:grpSp>
          <p:grpSp>
            <p:nvGrpSpPr>
              <p:cNvPr id="47" name="Group 46"/>
              <p:cNvGrpSpPr/>
              <p:nvPr/>
            </p:nvGrpSpPr>
            <p:grpSpPr>
              <a:xfrm rot="10800000">
                <a:off x="-9814" y="3512871"/>
                <a:ext cx="6685857" cy="1084652"/>
                <a:chOff x="211203" y="3485971"/>
                <a:chExt cx="6685857" cy="1084652"/>
              </a:xfrm>
            </p:grpSpPr>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1203" y="3662446"/>
                  <a:ext cx="776648" cy="776648"/>
                </a:xfrm>
                <a:prstGeom prst="rect">
                  <a:avLst/>
                </a:prstGeom>
              </p:spPr>
            </p:pic>
            <p:pic>
              <p:nvPicPr>
                <p:cNvPr id="39" name="Picture 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18068" y="3485971"/>
                  <a:ext cx="1078992" cy="1078992"/>
                </a:xfrm>
                <a:prstGeom prst="rect">
                  <a:avLst/>
                </a:prstGeom>
              </p:spPr>
            </p:pic>
            <p:pic>
              <p:nvPicPr>
                <p:cNvPr id="40" name="Picture 3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77268" y="3530917"/>
                  <a:ext cx="1039706" cy="1039706"/>
                </a:xfrm>
                <a:prstGeom prst="rect">
                  <a:avLst/>
                </a:prstGeom>
              </p:spPr>
            </p:pic>
            <p:pic>
              <p:nvPicPr>
                <p:cNvPr id="41" name="Picture 4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830490" y="3577381"/>
                  <a:ext cx="946778" cy="946778"/>
                </a:xfrm>
                <a:prstGeom prst="rect">
                  <a:avLst/>
                </a:prstGeom>
              </p:spPr>
            </p:pic>
            <p:pic>
              <p:nvPicPr>
                <p:cNvPr id="43" name="Picture 4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99830" y="3574968"/>
                  <a:ext cx="951604" cy="951604"/>
                </a:xfrm>
                <a:prstGeom prst="rect">
                  <a:avLst/>
                </a:prstGeom>
              </p:spPr>
            </p:pic>
            <p:pic>
              <p:nvPicPr>
                <p:cNvPr id="44" name="Picture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59152" y="3605803"/>
                  <a:ext cx="889935" cy="889935"/>
                </a:xfrm>
                <a:prstGeom prst="rect">
                  <a:avLst/>
                </a:prstGeom>
              </p:spPr>
            </p:pic>
            <p:pic>
              <p:nvPicPr>
                <p:cNvPr id="45" name="Picture 44"/>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92973" y="3657288"/>
                  <a:ext cx="786964" cy="786964"/>
                </a:xfrm>
                <a:prstGeom prst="rect">
                  <a:avLst/>
                </a:prstGeom>
              </p:spPr>
            </p:pic>
          </p:grpSp>
        </p:grpSp>
        <p:sp>
          <p:nvSpPr>
            <p:cNvPr id="19" name="TextBox 18"/>
            <p:cNvSpPr txBox="1"/>
            <p:nvPr/>
          </p:nvSpPr>
          <p:spPr>
            <a:xfrm>
              <a:off x="157085" y="3351007"/>
              <a:ext cx="699331" cy="311439"/>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2013</a:t>
              </a:r>
            </a:p>
          </p:txBody>
        </p:sp>
        <p:sp>
          <p:nvSpPr>
            <p:cNvPr id="20" name="TextBox 19"/>
            <p:cNvSpPr txBox="1"/>
            <p:nvPr/>
          </p:nvSpPr>
          <p:spPr>
            <a:xfrm>
              <a:off x="1147307" y="3351007"/>
              <a:ext cx="781995"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2012</a:t>
              </a:r>
            </a:p>
          </p:txBody>
        </p:sp>
        <p:sp>
          <p:nvSpPr>
            <p:cNvPr id="21" name="TextBox 20"/>
            <p:cNvSpPr txBox="1"/>
            <p:nvPr/>
          </p:nvSpPr>
          <p:spPr>
            <a:xfrm>
              <a:off x="2115933" y="3351007"/>
              <a:ext cx="713763"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2011</a:t>
              </a:r>
            </a:p>
          </p:txBody>
        </p:sp>
        <p:sp>
          <p:nvSpPr>
            <p:cNvPr id="22" name="TextBox 21"/>
            <p:cNvSpPr txBox="1"/>
            <p:nvPr/>
          </p:nvSpPr>
          <p:spPr>
            <a:xfrm>
              <a:off x="3114338" y="3351007"/>
              <a:ext cx="779653"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2010</a:t>
              </a:r>
            </a:p>
          </p:txBody>
        </p:sp>
        <p:sp>
          <p:nvSpPr>
            <p:cNvPr id="23" name="TextBox 22"/>
            <p:cNvSpPr txBox="1"/>
            <p:nvPr/>
          </p:nvSpPr>
          <p:spPr>
            <a:xfrm>
              <a:off x="4088375" y="3351007"/>
              <a:ext cx="859564"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2009</a:t>
              </a:r>
            </a:p>
          </p:txBody>
        </p:sp>
        <p:sp>
          <p:nvSpPr>
            <p:cNvPr id="24" name="TextBox 23"/>
            <p:cNvSpPr txBox="1"/>
            <p:nvPr/>
          </p:nvSpPr>
          <p:spPr>
            <a:xfrm>
              <a:off x="5110539" y="3351007"/>
              <a:ext cx="734098"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2008</a:t>
              </a:r>
            </a:p>
          </p:txBody>
        </p:sp>
        <p:sp>
          <p:nvSpPr>
            <p:cNvPr id="25" name="TextBox 24"/>
            <p:cNvSpPr txBox="1"/>
            <p:nvPr/>
          </p:nvSpPr>
          <p:spPr>
            <a:xfrm>
              <a:off x="5927655" y="3351007"/>
              <a:ext cx="906779" cy="307777"/>
            </a:xfrm>
            <a:prstGeom prst="rect">
              <a:avLst/>
            </a:prstGeom>
            <a:noFill/>
          </p:spPr>
          <p:txBody>
            <a:bodyPr wrap="square" rtlCol="0">
              <a:spAutoFit/>
            </a:bodyPr>
            <a:lstStyle/>
            <a:p>
              <a:pPr algn="ctr" defTabSz="457200" fontAlgn="auto">
                <a:spcBef>
                  <a:spcPts val="0"/>
                </a:spcBef>
                <a:spcAft>
                  <a:spcPts val="0"/>
                </a:spcAft>
              </a:pPr>
              <a:r>
                <a:rPr lang="en-US" sz="1400" dirty="0">
                  <a:solidFill>
                    <a:prstClr val="black"/>
                  </a:solidFill>
                  <a:latin typeface="Calibri"/>
                  <a:ea typeface=""/>
                </a:rPr>
                <a:t>2007</a:t>
              </a:r>
            </a:p>
          </p:txBody>
        </p:sp>
      </p:grpSp>
      <p:sp>
        <p:nvSpPr>
          <p:cNvPr id="35" name="TextBox 34"/>
          <p:cNvSpPr txBox="1"/>
          <p:nvPr/>
        </p:nvSpPr>
        <p:spPr>
          <a:xfrm>
            <a:off x="537673" y="-21949"/>
            <a:ext cx="1501433" cy="461665"/>
          </a:xfrm>
          <a:prstGeom prst="rect">
            <a:avLst/>
          </a:prstGeom>
          <a:noFill/>
        </p:spPr>
        <p:txBody>
          <a:bodyPr wrap="none" rtlCol="0">
            <a:spAutoFit/>
          </a:bodyPr>
          <a:lstStyle/>
          <a:p>
            <a:pPr defTabSz="457200" fontAlgn="auto">
              <a:spcBef>
                <a:spcPts val="0"/>
              </a:spcBef>
              <a:spcAft>
                <a:spcPts val="0"/>
              </a:spcAft>
            </a:pPr>
            <a:r>
              <a:rPr lang="en-US" b="1" dirty="0">
                <a:solidFill>
                  <a:prstClr val="black"/>
                </a:solidFill>
                <a:latin typeface="Arial"/>
                <a:ea typeface=""/>
                <a:cs typeface="Arial"/>
              </a:rPr>
              <a:t>ENCODE</a:t>
            </a:r>
          </a:p>
        </p:txBody>
      </p:sp>
      <p:sp>
        <p:nvSpPr>
          <p:cNvPr id="77" name="TextBox 76"/>
          <p:cNvSpPr txBox="1"/>
          <p:nvPr/>
        </p:nvSpPr>
        <p:spPr>
          <a:xfrm>
            <a:off x="219541" y="6308767"/>
            <a:ext cx="2151100" cy="461665"/>
          </a:xfrm>
          <a:prstGeom prst="rect">
            <a:avLst/>
          </a:prstGeom>
          <a:noFill/>
        </p:spPr>
        <p:txBody>
          <a:bodyPr wrap="none" rtlCol="0">
            <a:spAutoFit/>
          </a:bodyPr>
          <a:lstStyle/>
          <a:p>
            <a:pPr defTabSz="457200" fontAlgn="auto">
              <a:spcBef>
                <a:spcPts val="0"/>
              </a:spcBef>
              <a:spcAft>
                <a:spcPts val="0"/>
              </a:spcAft>
            </a:pPr>
            <a:r>
              <a:rPr lang="en-US" b="1" dirty="0" err="1">
                <a:solidFill>
                  <a:prstClr val="black"/>
                </a:solidFill>
                <a:latin typeface="Arial"/>
                <a:ea typeface=""/>
                <a:cs typeface="Arial"/>
              </a:rPr>
              <a:t>modENCODE</a:t>
            </a:r>
            <a:endParaRPr lang="en-US" sz="2000" b="1" dirty="0">
              <a:solidFill>
                <a:prstClr val="black"/>
              </a:solidFill>
              <a:latin typeface="Arial"/>
              <a:ea typeface=""/>
              <a:cs typeface="Arial"/>
            </a:endParaRPr>
          </a:p>
        </p:txBody>
      </p:sp>
      <p:sp>
        <p:nvSpPr>
          <p:cNvPr id="60" name="Left Arrow 59"/>
          <p:cNvSpPr/>
          <p:nvPr/>
        </p:nvSpPr>
        <p:spPr>
          <a:xfrm rot="2160000" flipH="1">
            <a:off x="2448321" y="5607906"/>
            <a:ext cx="284343" cy="337498"/>
          </a:xfrm>
          <a:prstGeom prst="leftArrow">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nvGrpSpPr>
          <p:cNvPr id="55" name="Group 54"/>
          <p:cNvGrpSpPr/>
          <p:nvPr/>
        </p:nvGrpSpPr>
        <p:grpSpPr>
          <a:xfrm>
            <a:off x="5135155" y="100876"/>
            <a:ext cx="3026938" cy="2478952"/>
            <a:chOff x="1434575" y="-8772"/>
            <a:chExt cx="3026938" cy="2478952"/>
          </a:xfrm>
        </p:grpSpPr>
        <p:grpSp>
          <p:nvGrpSpPr>
            <p:cNvPr id="4" name="Group 3"/>
            <p:cNvGrpSpPr/>
            <p:nvPr/>
          </p:nvGrpSpPr>
          <p:grpSpPr>
            <a:xfrm>
              <a:off x="1434575" y="-8772"/>
              <a:ext cx="3026938" cy="2478952"/>
              <a:chOff x="331038" y="13179"/>
              <a:chExt cx="6400800" cy="5242022"/>
            </a:xfrm>
          </p:grpSpPr>
          <p:pic>
            <p:nvPicPr>
              <p:cNvPr id="3" name="Picture 2" descr="Figure_2CD.pdf"/>
              <p:cNvPicPr>
                <a:picLocks noChangeAspect="1"/>
              </p:cNvPicPr>
              <p:nvPr/>
            </p:nvPicPr>
            <p:blipFill rotWithShape="1">
              <a:blip r:embed="rId23">
                <a:extLst>
                  <a:ext uri="{28A0092B-C50C-407E-A947-70E740481C1C}">
                    <a14:useLocalDpi xmlns:a14="http://schemas.microsoft.com/office/drawing/2010/main" val="0"/>
                  </a:ext>
                </a:extLst>
              </a:blip>
              <a:srcRect b="64424"/>
              <a:stretch/>
            </p:blipFill>
            <p:spPr>
              <a:xfrm>
                <a:off x="331038" y="13179"/>
                <a:ext cx="6400800" cy="2277160"/>
              </a:xfrm>
              <a:prstGeom prst="rect">
                <a:avLst/>
              </a:prstGeom>
            </p:spPr>
          </p:pic>
          <p:pic>
            <p:nvPicPr>
              <p:cNvPr id="67" name="Picture 66" descr="Figure_2CD.pdf"/>
              <p:cNvPicPr>
                <a:picLocks noChangeAspect="1"/>
              </p:cNvPicPr>
              <p:nvPr/>
            </p:nvPicPr>
            <p:blipFill rotWithShape="1">
              <a:blip r:embed="rId24">
                <a:extLst>
                  <a:ext uri="{28A0092B-C50C-407E-A947-70E740481C1C}">
                    <a14:useLocalDpi xmlns:a14="http://schemas.microsoft.com/office/drawing/2010/main" val="0"/>
                  </a:ext>
                </a:extLst>
              </a:blip>
              <a:srcRect t="51894"/>
              <a:stretch/>
            </p:blipFill>
            <p:spPr>
              <a:xfrm>
                <a:off x="331038" y="2176053"/>
                <a:ext cx="6400800" cy="3079148"/>
              </a:xfrm>
              <a:prstGeom prst="rect">
                <a:avLst/>
              </a:prstGeom>
            </p:spPr>
          </p:pic>
        </p:grpSp>
        <p:sp>
          <p:nvSpPr>
            <p:cNvPr id="33" name="Rectangle 32"/>
            <p:cNvSpPr/>
            <p:nvPr/>
          </p:nvSpPr>
          <p:spPr>
            <a:xfrm>
              <a:off x="1879938" y="1152762"/>
              <a:ext cx="1201930" cy="4841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grpSp>
        <p:nvGrpSpPr>
          <p:cNvPr id="61" name="Group 60"/>
          <p:cNvGrpSpPr/>
          <p:nvPr/>
        </p:nvGrpSpPr>
        <p:grpSpPr>
          <a:xfrm>
            <a:off x="5169141" y="4492853"/>
            <a:ext cx="2988985" cy="2465237"/>
            <a:chOff x="6609346" y="4368003"/>
            <a:chExt cx="2988985" cy="2465237"/>
          </a:xfrm>
        </p:grpSpPr>
        <p:grpSp>
          <p:nvGrpSpPr>
            <p:cNvPr id="37" name="Group 36"/>
            <p:cNvGrpSpPr/>
            <p:nvPr/>
          </p:nvGrpSpPr>
          <p:grpSpPr>
            <a:xfrm>
              <a:off x="6609346" y="4368003"/>
              <a:ext cx="2988985" cy="2465237"/>
              <a:chOff x="1371600" y="228600"/>
              <a:chExt cx="6400800" cy="5279214"/>
            </a:xfrm>
          </p:grpSpPr>
          <p:pic>
            <p:nvPicPr>
              <p:cNvPr id="36" name="Picture 35" descr="Figure_2E.pdf"/>
              <p:cNvPicPr>
                <a:picLocks noChangeAspect="1"/>
              </p:cNvPicPr>
              <p:nvPr/>
            </p:nvPicPr>
            <p:blipFill rotWithShape="1">
              <a:blip r:embed="rId25">
                <a:extLst>
                  <a:ext uri="{28A0092B-C50C-407E-A947-70E740481C1C}">
                    <a14:useLocalDpi xmlns:a14="http://schemas.microsoft.com/office/drawing/2010/main" val="0"/>
                  </a:ext>
                </a:extLst>
              </a:blip>
              <a:srcRect t="-1" b="64231"/>
              <a:stretch/>
            </p:blipFill>
            <p:spPr>
              <a:xfrm>
                <a:off x="1371600" y="228600"/>
                <a:ext cx="6400800" cy="2289533"/>
              </a:xfrm>
              <a:prstGeom prst="rect">
                <a:avLst/>
              </a:prstGeom>
            </p:spPr>
          </p:pic>
          <p:pic>
            <p:nvPicPr>
              <p:cNvPr id="85" name="Picture 84" descr="Figure_2E.pdf"/>
              <p:cNvPicPr>
                <a:picLocks noChangeAspect="1"/>
              </p:cNvPicPr>
              <p:nvPr/>
            </p:nvPicPr>
            <p:blipFill rotWithShape="1">
              <a:blip r:embed="rId25">
                <a:extLst>
                  <a:ext uri="{28A0092B-C50C-407E-A947-70E740481C1C}">
                    <a14:useLocalDpi xmlns:a14="http://schemas.microsoft.com/office/drawing/2010/main" val="0"/>
                  </a:ext>
                </a:extLst>
              </a:blip>
              <a:srcRect t="53056"/>
              <a:stretch/>
            </p:blipFill>
            <p:spPr>
              <a:xfrm>
                <a:off x="1371600" y="2503002"/>
                <a:ext cx="6400800" cy="3004812"/>
              </a:xfrm>
              <a:prstGeom prst="rect">
                <a:avLst/>
              </a:prstGeom>
            </p:spPr>
          </p:pic>
        </p:grpSp>
        <p:sp>
          <p:nvSpPr>
            <p:cNvPr id="65" name="Rectangle 64"/>
            <p:cNvSpPr/>
            <p:nvPr/>
          </p:nvSpPr>
          <p:spPr>
            <a:xfrm>
              <a:off x="7010509" y="5478088"/>
              <a:ext cx="1523663" cy="459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grpSp>
      <p:pic>
        <p:nvPicPr>
          <p:cNvPr id="2" name="Picture 1"/>
          <p:cNvPicPr>
            <a:picLocks noChangeAspect="1"/>
          </p:cNvPicPr>
          <p:nvPr/>
        </p:nvPicPr>
        <p:blipFill>
          <a:blip r:embed="rId26"/>
          <a:stretch>
            <a:fillRect/>
          </a:stretch>
        </p:blipFill>
        <p:spPr>
          <a:xfrm>
            <a:off x="8066749" y="4550129"/>
            <a:ext cx="1109819" cy="1758637"/>
          </a:xfrm>
          <a:prstGeom prst="rect">
            <a:avLst/>
          </a:prstGeom>
        </p:spPr>
      </p:pic>
    </p:spTree>
    <p:extLst>
      <p:ext uri="{BB962C8B-B14F-4D97-AF65-F5344CB8AC3E}">
        <p14:creationId xmlns:p14="http://schemas.microsoft.com/office/powerpoint/2010/main" val="1380828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44000" cy="914400"/>
          </a:xfrm>
        </p:spPr>
        <p:txBody>
          <a:bodyPr/>
          <a:lstStyle/>
          <a:p>
            <a:r>
              <a:rPr lang="en-US" dirty="0" smtClean="0"/>
              <a:t>Big </a:t>
            </a:r>
            <a:r>
              <a:rPr lang="en-US" dirty="0"/>
              <a:t>G</a:t>
            </a:r>
            <a:r>
              <a:rPr lang="en-US" dirty="0" smtClean="0"/>
              <a:t>enomic Data from large scientific consortia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6298811"/>
              </p:ext>
            </p:extLst>
          </p:nvPr>
        </p:nvGraphicFramePr>
        <p:xfrm>
          <a:off x="152400" y="1295400"/>
          <a:ext cx="8834438" cy="4724400"/>
        </p:xfrm>
        <a:graphic>
          <a:graphicData uri="http://schemas.openxmlformats.org/drawingml/2006/table">
            <a:tbl>
              <a:tblPr firstRow="1" bandRow="1">
                <a:tableStyleId>{5940675A-B579-460E-94D1-54222C63F5DA}</a:tableStyleId>
              </a:tblPr>
              <a:tblGrid>
                <a:gridCol w="1447800"/>
                <a:gridCol w="7386638"/>
              </a:tblGrid>
              <a:tr h="966355">
                <a:tc>
                  <a:txBody>
                    <a:bodyPr/>
                    <a:lstStyle/>
                    <a:p>
                      <a:pPr algn="ctr"/>
                      <a:r>
                        <a:rPr lang="en-US" sz="2400" b="1" dirty="0" smtClean="0">
                          <a:solidFill>
                            <a:schemeClr val="tx1"/>
                          </a:solidFill>
                          <a:latin typeface="Helvetica"/>
                          <a:cs typeface="Helvetica"/>
                        </a:rPr>
                        <a:t>Human</a:t>
                      </a:r>
                      <a:endParaRPr lang="en-US" sz="2800" b="1" dirty="0">
                        <a:solidFill>
                          <a:schemeClr val="tx1"/>
                        </a:solidFill>
                        <a:latin typeface="Helvetica"/>
                        <a:cs typeface="Helvetica"/>
                      </a:endParaRPr>
                    </a:p>
                  </a:txBody>
                  <a:tcP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lang="en-US" sz="2400" b="0" dirty="0" smtClean="0">
                          <a:solidFill>
                            <a:schemeClr val="tx1"/>
                          </a:solidFill>
                          <a:latin typeface="Helvetica"/>
                          <a:cs typeface="Helvetica"/>
                        </a:rPr>
                        <a:t>Consortium</a:t>
                      </a:r>
                      <a:endParaRPr lang="en-US" sz="2800" b="0" dirty="0">
                        <a:solidFill>
                          <a:schemeClr val="tx1"/>
                        </a:solidFill>
                        <a:latin typeface="Helvetica"/>
                        <a:cs typeface="Helvetica"/>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noFill/>
                  </a:tcPr>
                </a:tc>
              </a:tr>
              <a:tr h="751609">
                <a:tc>
                  <a:txBody>
                    <a:bodyPr/>
                    <a:lstStyle/>
                    <a:p>
                      <a:r>
                        <a:rPr lang="en-US" dirty="0" smtClean="0"/>
                        <a:t>hundreds</a:t>
                      </a:r>
                      <a:r>
                        <a:rPr lang="en-US" baseline="0" dirty="0" smtClean="0"/>
                        <a:t> of </a:t>
                      </a:r>
                      <a:r>
                        <a:rPr lang="en-US" dirty="0" smtClean="0"/>
                        <a:t> cell</a:t>
                      </a:r>
                      <a:r>
                        <a:rPr lang="en-US" baseline="0" dirty="0" smtClean="0"/>
                        <a:t> types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51609">
                <a:tc>
                  <a:txBody>
                    <a:bodyPr/>
                    <a:lstStyle/>
                    <a:p>
                      <a:r>
                        <a:rPr lang="en-US" dirty="0" smtClean="0"/>
                        <a:t>dozens </a:t>
                      </a:r>
                      <a:r>
                        <a:rPr lang="en-US" baseline="0" dirty="0" smtClean="0"/>
                        <a:t>of tissues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51609">
                <a:tc>
                  <a:txBody>
                    <a:bodyPr/>
                    <a:lstStyle/>
                    <a:p>
                      <a:r>
                        <a:rPr lang="en-US" dirty="0" smtClean="0"/>
                        <a:t>&gt; 100 cancer types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51609">
                <a:tc>
                  <a:txBody>
                    <a:bodyPr/>
                    <a:lstStyle/>
                    <a:p>
                      <a:r>
                        <a:rPr lang="en-US" dirty="0" smtClean="0"/>
                        <a:t>various life stages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r>
              <a:tr h="751609">
                <a:tc>
                  <a:txBody>
                    <a:bodyPr/>
                    <a:lstStyle/>
                    <a:p>
                      <a:r>
                        <a:rPr lang="en-US" dirty="0" smtClean="0"/>
                        <a:t>7.3 billion people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r>
            </a:tbl>
          </a:graphicData>
        </a:graphic>
      </p:graphicFrame>
      <p:sp>
        <p:nvSpPr>
          <p:cNvPr id="6" name="Rectangle 5"/>
          <p:cNvSpPr/>
          <p:nvPr/>
        </p:nvSpPr>
        <p:spPr>
          <a:xfrm>
            <a:off x="76200" y="6015335"/>
            <a:ext cx="4477608" cy="461665"/>
          </a:xfrm>
          <a:prstGeom prst="rect">
            <a:avLst/>
          </a:prstGeom>
        </p:spPr>
        <p:txBody>
          <a:bodyPr wrap="none">
            <a:spAutoFit/>
          </a:bodyPr>
          <a:lstStyle/>
          <a:p>
            <a:pPr algn="ctr" defTabSz="457200" fontAlgn="auto">
              <a:spcBef>
                <a:spcPts val="0"/>
              </a:spcBef>
              <a:spcAft>
                <a:spcPts val="0"/>
              </a:spcAft>
            </a:pPr>
            <a:r>
              <a:rPr lang="en-US" b="1" dirty="0">
                <a:solidFill>
                  <a:srgbClr val="000000"/>
                </a:solidFill>
                <a:latin typeface="Helvetica"/>
                <a:ea typeface=""/>
                <a:cs typeface="Helvetica"/>
              </a:rPr>
              <a:t>Animals, Plants, Microbes, … </a:t>
            </a:r>
          </a:p>
        </p:txBody>
      </p:sp>
      <p:grpSp>
        <p:nvGrpSpPr>
          <p:cNvPr id="17" name="Group 16"/>
          <p:cNvGrpSpPr/>
          <p:nvPr/>
        </p:nvGrpSpPr>
        <p:grpSpPr>
          <a:xfrm>
            <a:off x="1828800" y="2286000"/>
            <a:ext cx="7094750" cy="3695101"/>
            <a:chOff x="1828800" y="2286000"/>
            <a:chExt cx="7094750" cy="3695101"/>
          </a:xfrm>
        </p:grpSpPr>
        <p:pic>
          <p:nvPicPr>
            <p:cNvPr id="7" name="Picture 6"/>
            <p:cNvPicPr>
              <a:picLocks noChangeAspect="1"/>
            </p:cNvPicPr>
            <p:nvPr/>
          </p:nvPicPr>
          <p:blipFill rotWithShape="1">
            <a:blip r:embed="rId3"/>
            <a:srcRect l="7623" t="12353" r="10851" b="13619"/>
            <a:stretch/>
          </p:blipFill>
          <p:spPr>
            <a:xfrm>
              <a:off x="7620000" y="2286000"/>
              <a:ext cx="990599" cy="689011"/>
            </a:xfrm>
            <a:prstGeom prst="rect">
              <a:avLst/>
            </a:prstGeom>
          </p:spPr>
        </p:pic>
        <p:pic>
          <p:nvPicPr>
            <p:cNvPr id="8" name="Picture 7"/>
            <p:cNvPicPr>
              <a:picLocks noChangeAspect="1"/>
            </p:cNvPicPr>
            <p:nvPr/>
          </p:nvPicPr>
          <p:blipFill>
            <a:blip r:embed="rId4"/>
            <a:stretch>
              <a:fillRect/>
            </a:stretch>
          </p:blipFill>
          <p:spPr>
            <a:xfrm>
              <a:off x="1905000" y="4572000"/>
              <a:ext cx="4406900" cy="677071"/>
            </a:xfrm>
            <a:prstGeom prst="rect">
              <a:avLst/>
            </a:prstGeom>
          </p:spPr>
        </p:pic>
        <p:sp>
          <p:nvSpPr>
            <p:cNvPr id="9" name="Rectangle 8"/>
            <p:cNvSpPr/>
            <p:nvPr/>
          </p:nvSpPr>
          <p:spPr>
            <a:xfrm>
              <a:off x="5791200" y="4572000"/>
              <a:ext cx="2802044" cy="646331"/>
            </a:xfrm>
            <a:prstGeom prst="rect">
              <a:avLst/>
            </a:prstGeom>
          </p:spPr>
          <p:txBody>
            <a:bodyPr wrap="none">
              <a:spAutoFit/>
            </a:bodyPr>
            <a:lstStyle/>
            <a:p>
              <a:pPr algn="r" defTabSz="914400" fontAlgn="auto">
                <a:spcBef>
                  <a:spcPts val="0"/>
                </a:spcBef>
                <a:spcAft>
                  <a:spcPts val="0"/>
                </a:spcAft>
              </a:pPr>
              <a:r>
                <a:rPr lang="en-US" sz="1800" dirty="0">
                  <a:solidFill>
                    <a:srgbClr val="000000"/>
                  </a:solidFill>
                  <a:latin typeface="Georgia"/>
                  <a:ea typeface=""/>
                </a:rPr>
                <a:t>(13 developmental stages,  </a:t>
              </a:r>
            </a:p>
            <a:p>
              <a:pPr algn="r" defTabSz="914400" fontAlgn="auto">
                <a:spcBef>
                  <a:spcPts val="0"/>
                </a:spcBef>
                <a:spcAft>
                  <a:spcPts val="0"/>
                </a:spcAft>
              </a:pPr>
              <a:r>
                <a:rPr lang="en-US" sz="1800" dirty="0">
                  <a:solidFill>
                    <a:srgbClr val="000000"/>
                  </a:solidFill>
                  <a:latin typeface="Georgia"/>
                  <a:ea typeface=""/>
                </a:rPr>
                <a:t>8-16 brain regions)</a:t>
              </a:r>
            </a:p>
          </p:txBody>
        </p:sp>
        <p:pic>
          <p:nvPicPr>
            <p:cNvPr id="10" name="Picture 9"/>
            <p:cNvPicPr>
              <a:picLocks noChangeAspect="1"/>
            </p:cNvPicPr>
            <p:nvPr/>
          </p:nvPicPr>
          <p:blipFill rotWithShape="1">
            <a:blip r:embed="rId5"/>
            <a:srcRect b="48060"/>
            <a:stretch/>
          </p:blipFill>
          <p:spPr>
            <a:xfrm>
              <a:off x="1905000" y="3124200"/>
              <a:ext cx="2314137" cy="600981"/>
            </a:xfrm>
            <a:prstGeom prst="rect">
              <a:avLst/>
            </a:prstGeom>
          </p:spPr>
        </p:pic>
        <p:sp>
          <p:nvSpPr>
            <p:cNvPr id="11" name="Rectangle 10"/>
            <p:cNvSpPr/>
            <p:nvPr/>
          </p:nvSpPr>
          <p:spPr>
            <a:xfrm>
              <a:off x="4343400" y="3048000"/>
              <a:ext cx="3897145" cy="646331"/>
            </a:xfrm>
            <a:prstGeom prst="rect">
              <a:avLst/>
            </a:prstGeom>
          </p:spPr>
          <p:txBody>
            <a:bodyPr wrap="none">
              <a:spAutoFit/>
            </a:bodyPr>
            <a:lstStyle/>
            <a:p>
              <a:pPr algn="ctr" defTabSz="914400" fontAlgn="auto">
                <a:spcBef>
                  <a:spcPts val="0"/>
                </a:spcBef>
                <a:spcAft>
                  <a:spcPts val="0"/>
                </a:spcAft>
              </a:pPr>
              <a:r>
                <a:rPr lang="en-US" sz="1800" dirty="0">
                  <a:solidFill>
                    <a:srgbClr val="000000"/>
                  </a:solidFill>
                  <a:latin typeface="Georgia"/>
                  <a:ea typeface=""/>
                </a:rPr>
                <a:t>Genotype-Tissue Expression (</a:t>
              </a:r>
              <a:r>
                <a:rPr lang="en-US" sz="1800" dirty="0" err="1">
                  <a:solidFill>
                    <a:srgbClr val="000000"/>
                  </a:solidFill>
                  <a:latin typeface="Georgia"/>
                  <a:ea typeface=""/>
                </a:rPr>
                <a:t>GTEx</a:t>
              </a:r>
              <a:r>
                <a:rPr lang="en-US" sz="1800" dirty="0">
                  <a:solidFill>
                    <a:srgbClr val="000000"/>
                  </a:solidFill>
                  <a:latin typeface="Georgia"/>
                  <a:ea typeface=""/>
                </a:rPr>
                <a:t>)</a:t>
              </a:r>
            </a:p>
            <a:p>
              <a:pPr algn="ctr" defTabSz="914400" fontAlgn="auto">
                <a:spcBef>
                  <a:spcPts val="0"/>
                </a:spcBef>
                <a:spcAft>
                  <a:spcPts val="0"/>
                </a:spcAft>
              </a:pPr>
              <a:r>
                <a:rPr lang="en-US" sz="1800" dirty="0">
                  <a:solidFill>
                    <a:srgbClr val="000000"/>
                  </a:solidFill>
                  <a:latin typeface="Georgia"/>
                  <a:ea typeface=""/>
                </a:rPr>
                <a:t>(&gt; 40 tissues)</a:t>
              </a:r>
            </a:p>
          </p:txBody>
        </p:sp>
        <p:sp>
          <p:nvSpPr>
            <p:cNvPr id="12" name="Rectangle 11"/>
            <p:cNvSpPr/>
            <p:nvPr/>
          </p:nvSpPr>
          <p:spPr>
            <a:xfrm>
              <a:off x="1905000" y="2286000"/>
              <a:ext cx="5867400" cy="646331"/>
            </a:xfrm>
            <a:prstGeom prst="rect">
              <a:avLst/>
            </a:prstGeom>
          </p:spPr>
          <p:txBody>
            <a:bodyPr wrap="square">
              <a:spAutoFit/>
            </a:bodyPr>
            <a:lstStyle/>
            <a:p>
              <a:pPr defTabSz="914400" fontAlgn="auto">
                <a:spcBef>
                  <a:spcPts val="0"/>
                </a:spcBef>
                <a:spcAft>
                  <a:spcPts val="0"/>
                </a:spcAft>
              </a:pPr>
              <a:r>
                <a:rPr lang="en-US" sz="1800" dirty="0">
                  <a:solidFill>
                    <a:srgbClr val="000000"/>
                  </a:solidFill>
                  <a:latin typeface="Georgia"/>
                  <a:ea typeface=""/>
                </a:rPr>
                <a:t>ENCODE (Encyclopedia of DNA Elements) Consortium</a:t>
              </a:r>
            </a:p>
            <a:p>
              <a:pPr algn="ctr" defTabSz="914400" fontAlgn="auto">
                <a:spcBef>
                  <a:spcPts val="0"/>
                </a:spcBef>
                <a:spcAft>
                  <a:spcPts val="0"/>
                </a:spcAft>
              </a:pPr>
              <a:r>
                <a:rPr lang="en-US" sz="1800" dirty="0">
                  <a:solidFill>
                    <a:srgbClr val="000000"/>
                  </a:solidFill>
                  <a:latin typeface="Georgia"/>
                  <a:ea typeface=""/>
                </a:rPr>
                <a:t>(&gt; 300 cell types)</a:t>
              </a:r>
            </a:p>
          </p:txBody>
        </p:sp>
        <p:pic>
          <p:nvPicPr>
            <p:cNvPr id="13" name="Picture 12"/>
            <p:cNvPicPr>
              <a:picLocks noChangeAspect="1"/>
            </p:cNvPicPr>
            <p:nvPr/>
          </p:nvPicPr>
          <p:blipFill rotWithShape="1">
            <a:blip r:embed="rId6"/>
            <a:srcRect l="23040" b="14440"/>
            <a:stretch/>
          </p:blipFill>
          <p:spPr>
            <a:xfrm>
              <a:off x="1828800" y="3601642"/>
              <a:ext cx="4029460" cy="894158"/>
            </a:xfrm>
            <a:prstGeom prst="rect">
              <a:avLst/>
            </a:prstGeom>
          </p:spPr>
        </p:pic>
        <p:sp>
          <p:nvSpPr>
            <p:cNvPr id="14" name="Rectangle 13"/>
            <p:cNvSpPr/>
            <p:nvPr/>
          </p:nvSpPr>
          <p:spPr>
            <a:xfrm>
              <a:off x="5257800" y="3810000"/>
              <a:ext cx="3665750" cy="646331"/>
            </a:xfrm>
            <a:prstGeom prst="rect">
              <a:avLst/>
            </a:prstGeom>
          </p:spPr>
          <p:txBody>
            <a:bodyPr wrap="none">
              <a:spAutoFit/>
            </a:bodyPr>
            <a:lstStyle/>
            <a:p>
              <a:pPr algn="ctr" defTabSz="914400" fontAlgn="auto">
                <a:spcBef>
                  <a:spcPts val="0"/>
                </a:spcBef>
                <a:spcAft>
                  <a:spcPts val="0"/>
                </a:spcAft>
              </a:pPr>
              <a:r>
                <a:rPr lang="en-US" sz="1800" dirty="0">
                  <a:solidFill>
                    <a:srgbClr val="000000"/>
                  </a:solidFill>
                  <a:latin typeface="Georgia"/>
                  <a:ea typeface=""/>
                </a:rPr>
                <a:t>The Cancer Genome Atlas (TCGA)</a:t>
              </a:r>
            </a:p>
            <a:p>
              <a:pPr algn="ctr" defTabSz="914400" fontAlgn="auto">
                <a:spcBef>
                  <a:spcPts val="0"/>
                </a:spcBef>
                <a:spcAft>
                  <a:spcPts val="0"/>
                </a:spcAft>
              </a:pPr>
              <a:r>
                <a:rPr lang="en-US" sz="1800" dirty="0">
                  <a:solidFill>
                    <a:srgbClr val="000000"/>
                  </a:solidFill>
                  <a:latin typeface="Georgia"/>
                  <a:ea typeface=""/>
                </a:rPr>
                <a:t>(&gt; 30 cancer types)</a:t>
              </a:r>
            </a:p>
          </p:txBody>
        </p:sp>
        <p:pic>
          <p:nvPicPr>
            <p:cNvPr id="15" name="Picture 14"/>
            <p:cNvPicPr>
              <a:picLocks noChangeAspect="1"/>
            </p:cNvPicPr>
            <p:nvPr/>
          </p:nvPicPr>
          <p:blipFill>
            <a:blip r:embed="rId7"/>
            <a:stretch>
              <a:fillRect/>
            </a:stretch>
          </p:blipFill>
          <p:spPr>
            <a:xfrm>
              <a:off x="1905000" y="5303862"/>
              <a:ext cx="2667000" cy="677239"/>
            </a:xfrm>
            <a:prstGeom prst="rect">
              <a:avLst/>
            </a:prstGeom>
          </p:spPr>
        </p:pic>
        <p:sp>
          <p:nvSpPr>
            <p:cNvPr id="16" name="Rectangle 15"/>
            <p:cNvSpPr/>
            <p:nvPr/>
          </p:nvSpPr>
          <p:spPr>
            <a:xfrm>
              <a:off x="4572000" y="5334000"/>
              <a:ext cx="2942369" cy="646331"/>
            </a:xfrm>
            <a:prstGeom prst="rect">
              <a:avLst/>
            </a:prstGeom>
          </p:spPr>
          <p:txBody>
            <a:bodyPr wrap="none">
              <a:spAutoFit/>
            </a:bodyPr>
            <a:lstStyle/>
            <a:p>
              <a:pPr algn="ctr" defTabSz="914400" fontAlgn="auto">
                <a:spcBef>
                  <a:spcPts val="0"/>
                </a:spcBef>
                <a:spcAft>
                  <a:spcPts val="0"/>
                </a:spcAft>
              </a:pPr>
              <a:r>
                <a:rPr lang="en-US" sz="1800" dirty="0">
                  <a:solidFill>
                    <a:srgbClr val="000000"/>
                  </a:solidFill>
                  <a:latin typeface="Georgia"/>
                  <a:ea typeface=""/>
                </a:rPr>
                <a:t>The 1000 Genomes Project</a:t>
              </a:r>
            </a:p>
            <a:p>
              <a:pPr algn="ctr" defTabSz="914400" fontAlgn="auto">
                <a:spcBef>
                  <a:spcPts val="0"/>
                </a:spcBef>
                <a:spcAft>
                  <a:spcPts val="0"/>
                </a:spcAft>
              </a:pPr>
              <a:r>
                <a:rPr lang="en-US" sz="1800" dirty="0">
                  <a:solidFill>
                    <a:srgbClr val="000000"/>
                  </a:solidFill>
                  <a:latin typeface="Georgia"/>
                  <a:ea typeface=""/>
                </a:rPr>
                <a:t>( 1092 individuals)</a:t>
              </a:r>
            </a:p>
          </p:txBody>
        </p:sp>
      </p:grpSp>
    </p:spTree>
    <p:extLst>
      <p:ext uri="{BB962C8B-B14F-4D97-AF65-F5344CB8AC3E}">
        <p14:creationId xmlns:p14="http://schemas.microsoft.com/office/powerpoint/2010/main" val="1997491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data sizes from large scientific consortia</a:t>
            </a:r>
            <a:endParaRPr lang="en-US" dirty="0"/>
          </a:p>
        </p:txBody>
      </p:sp>
      <p:pic>
        <p:nvPicPr>
          <p:cNvPr id="8" name="Picture 7" descr="TCGA_Data_Universe_2015-07-16.pdf"/>
          <p:cNvPicPr>
            <a:picLocks noChangeAspect="1"/>
          </p:cNvPicPr>
          <p:nvPr/>
        </p:nvPicPr>
        <p:blipFill rotWithShape="1">
          <a:blip r:embed="rId3">
            <a:extLst>
              <a:ext uri="{28A0092B-C50C-407E-A947-70E740481C1C}">
                <a14:useLocalDpi xmlns:a14="http://schemas.microsoft.com/office/drawing/2010/main" val="0"/>
              </a:ext>
            </a:extLst>
          </a:blip>
          <a:srcRect b="7190"/>
          <a:stretch/>
        </p:blipFill>
        <p:spPr>
          <a:xfrm>
            <a:off x="762000" y="840710"/>
            <a:ext cx="7859059" cy="5636290"/>
          </a:xfrm>
          <a:prstGeom prst="rect">
            <a:avLst/>
          </a:prstGeom>
        </p:spPr>
      </p:pic>
    </p:spTree>
    <p:extLst>
      <p:ext uri="{BB962C8B-B14F-4D97-AF65-F5344CB8AC3E}">
        <p14:creationId xmlns:p14="http://schemas.microsoft.com/office/powerpoint/2010/main" val="12624378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Genome-related consortia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295400"/>
            <a:ext cx="6938323" cy="5245100"/>
          </a:xfrm>
          <a:prstGeom prst="rect">
            <a:avLst/>
          </a:prstGeom>
        </p:spPr>
      </p:pic>
    </p:spTree>
    <p:extLst>
      <p:ext uri="{BB962C8B-B14F-4D97-AF65-F5344CB8AC3E}">
        <p14:creationId xmlns:p14="http://schemas.microsoft.com/office/powerpoint/2010/main" val="4416512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15600" y="2072751"/>
            <a:ext cx="5715000" cy="4283599"/>
          </a:xfrm>
          <a:prstGeom prst="rect">
            <a:avLst/>
          </a:prstGeom>
        </p:spPr>
      </p:pic>
      <p:sp>
        <p:nvSpPr>
          <p:cNvPr id="2" name="Title 1"/>
          <p:cNvSpPr>
            <a:spLocks noGrp="1"/>
          </p:cNvSpPr>
          <p:nvPr>
            <p:ph type="title"/>
          </p:nvPr>
        </p:nvSpPr>
        <p:spPr>
          <a:xfrm>
            <a:off x="7686" y="112797"/>
            <a:ext cx="9000066" cy="994053"/>
          </a:xfrm>
        </p:spPr>
        <p:txBody>
          <a:bodyPr>
            <a:normAutofit/>
          </a:bodyPr>
          <a:lstStyle/>
          <a:p>
            <a:r>
              <a:rPr lang="en-US" sz="3600" dirty="0" err="1" smtClean="0"/>
              <a:t>modENCODE</a:t>
            </a:r>
            <a:r>
              <a:rPr lang="en-US" sz="3600" dirty="0" smtClean="0"/>
              <a:t>/ENCODE data</a:t>
            </a:r>
            <a:r>
              <a:rPr lang="en-US" sz="3600" dirty="0"/>
              <a:t> </a:t>
            </a:r>
            <a:r>
              <a:rPr lang="en-US" sz="3600" dirty="0" smtClean="0"/>
              <a:t>resource</a:t>
            </a:r>
            <a:endParaRPr lang="en-US" sz="3600" dirty="0"/>
          </a:p>
        </p:txBody>
      </p:sp>
      <p:sp>
        <p:nvSpPr>
          <p:cNvPr id="10" name="Content Placeholder 9"/>
          <p:cNvSpPr>
            <a:spLocks noGrp="1"/>
          </p:cNvSpPr>
          <p:nvPr>
            <p:ph idx="1"/>
          </p:nvPr>
        </p:nvSpPr>
        <p:spPr>
          <a:xfrm>
            <a:off x="533400" y="1285109"/>
            <a:ext cx="4190560" cy="715882"/>
          </a:xfrm>
        </p:spPr>
        <p:txBody>
          <a:bodyPr>
            <a:noAutofit/>
          </a:bodyPr>
          <a:lstStyle/>
          <a:p>
            <a:r>
              <a:rPr lang="en-US" sz="1400" smtClean="0"/>
              <a:t>Broad sampling of conditions across transcriptomes of human, worm and fly</a:t>
            </a:r>
          </a:p>
          <a:p>
            <a:pPr marL="342900" lvl="1" indent="-342900">
              <a:buFont typeface="Arial"/>
              <a:buChar char="•"/>
            </a:pPr>
            <a:r>
              <a:rPr lang="en-US" sz="1100" dirty="0" smtClean="0"/>
              <a:t>&gt;67 billion reads (575 datasets)</a:t>
            </a:r>
            <a:endParaRPr lang="en-US" sz="1400" dirty="0" smtClean="0"/>
          </a:p>
          <a:p>
            <a:endParaRPr lang="en-US" sz="1400" dirty="0"/>
          </a:p>
        </p:txBody>
      </p:sp>
      <p:pic>
        <p:nvPicPr>
          <p:cNvPr id="172" name="Picture 171" descr="Figure 1 mockup_20131014.v2.pdf"/>
          <p:cNvPicPr>
            <a:picLocks noChangeAspect="1"/>
          </p:cNvPicPr>
          <p:nvPr/>
        </p:nvPicPr>
        <p:blipFill rotWithShape="1">
          <a:blip r:embed="rId4" cstate="print">
            <a:extLst>
              <a:ext uri="{28A0092B-C50C-407E-A947-70E740481C1C}">
                <a14:useLocalDpi xmlns:a14="http://schemas.microsoft.com/office/drawing/2010/main" val="0"/>
              </a:ext>
            </a:extLst>
          </a:blip>
          <a:srcRect l="31728"/>
          <a:stretch/>
        </p:blipFill>
        <p:spPr>
          <a:xfrm>
            <a:off x="5694007" y="2427427"/>
            <a:ext cx="3455886" cy="4049573"/>
          </a:xfrm>
          <a:prstGeom prst="rect">
            <a:avLst/>
          </a:prstGeom>
        </p:spPr>
      </p:pic>
      <p:sp>
        <p:nvSpPr>
          <p:cNvPr id="11" name="TextBox 10"/>
          <p:cNvSpPr txBox="1"/>
          <p:nvPr/>
        </p:nvSpPr>
        <p:spPr>
          <a:xfrm>
            <a:off x="7686" y="6531397"/>
            <a:ext cx="2505814" cy="261610"/>
          </a:xfrm>
          <a:prstGeom prst="rect">
            <a:avLst/>
          </a:prstGeom>
          <a:noFill/>
        </p:spPr>
        <p:txBody>
          <a:bodyPr wrap="none" rtlCol="0">
            <a:spAutoFit/>
          </a:bodyPr>
          <a:lstStyle/>
          <a:p>
            <a:pPr defTabSz="457200"/>
            <a:r>
              <a:rPr lang="en-US" sz="1100" dirty="0" smtClean="0">
                <a:solidFill>
                  <a:prstClr val="white">
                    <a:lumMod val="50000"/>
                  </a:prstClr>
                </a:solidFill>
                <a:latin typeface="Calibri"/>
                <a:cs typeface="Arial"/>
              </a:rPr>
              <a:t>Gerstein</a:t>
            </a:r>
            <a:r>
              <a:rPr lang="en-US" sz="1100" baseline="30000" dirty="0" smtClean="0">
                <a:solidFill>
                  <a:prstClr val="white">
                    <a:lumMod val="50000"/>
                  </a:prstClr>
                </a:solidFill>
                <a:latin typeface="Calibri"/>
                <a:cs typeface="Arial"/>
              </a:rPr>
              <a:t>*</a:t>
            </a:r>
            <a:r>
              <a:rPr lang="en-US" sz="1100" dirty="0" smtClean="0">
                <a:solidFill>
                  <a:prstClr val="white">
                    <a:lumMod val="50000"/>
                  </a:prstClr>
                </a:solidFill>
                <a:latin typeface="Calibri"/>
                <a:cs typeface="Arial"/>
              </a:rPr>
              <a:t>, Rozowsky</a:t>
            </a:r>
            <a:r>
              <a:rPr lang="en-US" sz="1100" baseline="30000" dirty="0" smtClean="0">
                <a:solidFill>
                  <a:prstClr val="white">
                    <a:lumMod val="50000"/>
                  </a:prstClr>
                </a:solidFill>
                <a:latin typeface="Calibri"/>
                <a:cs typeface="Arial"/>
              </a:rPr>
              <a:t>*</a:t>
            </a:r>
            <a:r>
              <a:rPr lang="en-US" sz="1100" dirty="0" smtClean="0">
                <a:solidFill>
                  <a:prstClr val="white">
                    <a:lumMod val="50000"/>
                  </a:prstClr>
                </a:solidFill>
                <a:latin typeface="Calibri"/>
                <a:cs typeface="Arial"/>
              </a:rPr>
              <a:t> et al. Nature (‘14)</a:t>
            </a:r>
            <a:endParaRPr lang="en-US" sz="1100" dirty="0">
              <a:solidFill>
                <a:prstClr val="white">
                  <a:lumMod val="50000"/>
                </a:prstClr>
              </a:solidFill>
              <a:latin typeface="Calibri"/>
              <a:cs typeface="Arial"/>
            </a:endParaRPr>
          </a:p>
        </p:txBody>
      </p:sp>
      <p:sp>
        <p:nvSpPr>
          <p:cNvPr id="3" name="Rectangle 2"/>
          <p:cNvSpPr/>
          <p:nvPr/>
        </p:nvSpPr>
        <p:spPr>
          <a:xfrm>
            <a:off x="4723960" y="1195235"/>
            <a:ext cx="4191440" cy="895630"/>
          </a:xfrm>
          <a:prstGeom prst="rect">
            <a:avLst/>
          </a:prstGeom>
        </p:spPr>
        <p:txBody>
          <a:bodyPr wrap="square">
            <a:spAutoFit/>
          </a:bodyPr>
          <a:lstStyle/>
          <a:p>
            <a:pPr marL="342900" lvl="0" indent="-342900" fontAlgn="base">
              <a:lnSpc>
                <a:spcPct val="90000"/>
              </a:lnSpc>
              <a:spcBef>
                <a:spcPct val="30000"/>
              </a:spcBef>
              <a:spcAft>
                <a:spcPct val="0"/>
              </a:spcAft>
              <a:buFontTx/>
              <a:buChar char="•"/>
            </a:pPr>
            <a:r>
              <a:rPr lang="en-US" sz="1400" kern="0" dirty="0">
                <a:solidFill>
                  <a:srgbClr val="585858"/>
                </a:solidFill>
                <a:ea typeface="ＭＳ Ｐゴシック" charset="-128"/>
                <a:cs typeface="ＭＳ Ｐゴシック"/>
              </a:rPr>
              <a:t>Comparisons</a:t>
            </a:r>
          </a:p>
          <a:p>
            <a:pPr marL="742950" lvl="1" indent="-285750" fontAlgn="base">
              <a:lnSpc>
                <a:spcPct val="90000"/>
              </a:lnSpc>
              <a:spcBef>
                <a:spcPct val="30000"/>
              </a:spcBef>
              <a:spcAft>
                <a:spcPct val="0"/>
              </a:spcAft>
              <a:buFontTx/>
              <a:buChar char="–"/>
            </a:pPr>
            <a:r>
              <a:rPr lang="en-US" sz="1100" kern="0" dirty="0">
                <a:solidFill>
                  <a:srgbClr val="585858"/>
                </a:solidFill>
                <a:ea typeface="ＭＳ Ｐゴシック" charset="-128"/>
                <a:cs typeface="ＭＳ Ｐゴシック"/>
              </a:rPr>
              <a:t>Poly(A)+ RNA</a:t>
            </a:r>
          </a:p>
          <a:p>
            <a:pPr marL="742950" lvl="1" indent="-285750" fontAlgn="base">
              <a:lnSpc>
                <a:spcPct val="90000"/>
              </a:lnSpc>
              <a:spcBef>
                <a:spcPct val="30000"/>
              </a:spcBef>
              <a:spcAft>
                <a:spcPct val="0"/>
              </a:spcAft>
              <a:buFontTx/>
              <a:buChar char="–"/>
            </a:pPr>
            <a:r>
              <a:rPr lang="en-US" sz="1100" kern="0" dirty="0">
                <a:solidFill>
                  <a:srgbClr val="585858"/>
                </a:solidFill>
                <a:ea typeface="ＭＳ Ｐゴシック" charset="-128"/>
                <a:cs typeface="ＭＳ Ｐゴシック"/>
              </a:rPr>
              <a:t>embryo &amp; embryonic stem cells</a:t>
            </a:r>
          </a:p>
          <a:p>
            <a:pPr marL="742950" lvl="1" indent="-285750" fontAlgn="base">
              <a:lnSpc>
                <a:spcPct val="90000"/>
              </a:lnSpc>
              <a:spcBef>
                <a:spcPct val="30000"/>
              </a:spcBef>
              <a:spcAft>
                <a:spcPct val="0"/>
              </a:spcAft>
              <a:buFontTx/>
              <a:buChar char="–"/>
            </a:pPr>
            <a:r>
              <a:rPr lang="en-US" sz="1100" kern="0" dirty="0">
                <a:solidFill>
                  <a:srgbClr val="585858"/>
                </a:solidFill>
                <a:ea typeface="ＭＳ Ｐゴシック" charset="-128"/>
                <a:cs typeface="ＭＳ Ｐゴシック"/>
              </a:rPr>
              <a:t>developmental time course (worm-fly)</a:t>
            </a:r>
            <a:endParaRPr lang="en-US" sz="1400" kern="0" dirty="0">
              <a:solidFill>
                <a:srgbClr val="585858"/>
              </a:solidFill>
              <a:ea typeface="ＭＳ Ｐゴシック" charset="-128"/>
              <a:cs typeface="ＭＳ Ｐゴシック"/>
            </a:endParaRPr>
          </a:p>
        </p:txBody>
      </p:sp>
    </p:spTree>
    <p:extLst>
      <p:ext uri="{BB962C8B-B14F-4D97-AF65-F5344CB8AC3E}">
        <p14:creationId xmlns:p14="http://schemas.microsoft.com/office/powerpoint/2010/main" val="1933065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ENCODE related publications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49319"/>
          <a:stretch/>
        </p:blipFill>
        <p:spPr>
          <a:xfrm>
            <a:off x="77356" y="1219200"/>
            <a:ext cx="5042246" cy="3307080"/>
          </a:xfrm>
        </p:spPr>
      </p:pic>
      <p:pic>
        <p:nvPicPr>
          <p:cNvPr id="5" name="Content Placeholder 3"/>
          <p:cNvPicPr>
            <a:picLocks noChangeAspect="1"/>
          </p:cNvPicPr>
          <p:nvPr/>
        </p:nvPicPr>
        <p:blipFill rotWithShape="1">
          <a:blip r:embed="rId2">
            <a:extLst>
              <a:ext uri="{28A0092B-C50C-407E-A947-70E740481C1C}">
                <a14:useLocalDpi xmlns:a14="http://schemas.microsoft.com/office/drawing/2010/main" val="0"/>
              </a:ext>
            </a:extLst>
          </a:blip>
          <a:srcRect t="50681" b="8447"/>
          <a:stretch/>
        </p:blipFill>
        <p:spPr bwMode="auto">
          <a:xfrm>
            <a:off x="3779823" y="3505200"/>
            <a:ext cx="5344781" cy="2827020"/>
          </a:xfrm>
          <a:prstGeom prst="rect">
            <a:avLst/>
          </a:prstGeom>
          <a:noFill/>
          <a:ln w="9525">
            <a:noFill/>
            <a:miter lim="800000"/>
            <a:headEnd/>
            <a:tailEnd/>
          </a:ln>
        </p:spPr>
      </p:pic>
      <p:sp>
        <p:nvSpPr>
          <p:cNvPr id="3" name="Rectangle 2"/>
          <p:cNvSpPr/>
          <p:nvPr/>
        </p:nvSpPr>
        <p:spPr>
          <a:xfrm>
            <a:off x="5410200" y="1962834"/>
            <a:ext cx="2743199" cy="646331"/>
          </a:xfrm>
          <a:prstGeom prst="rect">
            <a:avLst/>
          </a:prstGeom>
        </p:spPr>
        <p:txBody>
          <a:bodyPr wrap="square">
            <a:spAutoFit/>
          </a:bodyPr>
          <a:lstStyle/>
          <a:p>
            <a:r>
              <a:rPr lang="en-US" dirty="0">
                <a:hlinkClick r:id="rId3"/>
              </a:rPr>
              <a:t>https://www.encodeproject.org/publications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16761098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Content Placeholder 13"/>
          <p:cNvPicPr>
            <a:picLocks noGrp="1" noChangeAspect="1"/>
          </p:cNvPicPr>
          <p:nvPr>
            <p:ph idx="1"/>
          </p:nvPr>
        </p:nvPicPr>
        <p:blipFill>
          <a:blip r:embed="rId3">
            <a:extLst>
              <a:ext uri="{28A0092B-C50C-407E-A947-70E740481C1C}">
                <a14:useLocalDpi xmlns:a14="http://schemas.microsoft.com/office/drawing/2010/main" val="0"/>
              </a:ext>
            </a:extLst>
          </a:blip>
          <a:srcRect t="21707"/>
          <a:stretch>
            <a:fillRect/>
          </a:stretch>
        </p:blipFill>
        <p:spPr>
          <a:xfrm>
            <a:off x="4137227" y="1855306"/>
            <a:ext cx="5191125" cy="4203700"/>
          </a:xfrm>
        </p:spPr>
      </p:pic>
      <p:sp>
        <p:nvSpPr>
          <p:cNvPr id="6145" name="Title 1"/>
          <p:cNvSpPr>
            <a:spLocks noGrp="1"/>
          </p:cNvSpPr>
          <p:nvPr>
            <p:ph type="title"/>
          </p:nvPr>
        </p:nvSpPr>
        <p:spPr>
          <a:xfrm>
            <a:off x="4769060" y="1620020"/>
            <a:ext cx="3905040" cy="1557338"/>
          </a:xfrm>
        </p:spPr>
        <p:txBody>
          <a:bodyPr/>
          <a:lstStyle/>
          <a:p>
            <a:pPr algn="l" eaLnBrk="1" hangingPunct="1"/>
            <a:r>
              <a:rPr lang="en-US" altLang="en-US" sz="1200" b="0" dirty="0">
                <a:solidFill>
                  <a:schemeClr val="tx1"/>
                </a:solidFill>
                <a:ea typeface="ＭＳ Ｐゴシック" charset="-128"/>
              </a:rPr>
              <a:t>With help of </a:t>
            </a:r>
            <a:r>
              <a:rPr lang="en-US" altLang="en-US" sz="1200" b="0" dirty="0" smtClean="0">
                <a:solidFill>
                  <a:schemeClr val="tx1"/>
                </a:solidFill>
                <a:ea typeface="ＭＳ Ｐゴシック" charset="-128"/>
              </a:rPr>
              <a:t>Dr. Mike </a:t>
            </a:r>
            <a:r>
              <a:rPr lang="en-US" altLang="en-US" sz="1200" b="0" dirty="0" err="1">
                <a:solidFill>
                  <a:schemeClr val="tx1"/>
                </a:solidFill>
                <a:ea typeface="ＭＳ Ｐゴシック" charset="-128"/>
              </a:rPr>
              <a:t>Pazin</a:t>
            </a:r>
            <a:r>
              <a:rPr lang="en-US" altLang="en-US" sz="1200" b="0" dirty="0">
                <a:solidFill>
                  <a:schemeClr val="tx1"/>
                </a:solidFill>
                <a:ea typeface="ＭＳ Ｐゴシック" charset="-128"/>
              </a:rPr>
              <a:t> at NHGRI, identified: </a:t>
            </a:r>
            <a:r>
              <a:rPr lang="en-US" altLang="en-US" sz="1200" b="0" dirty="0">
                <a:solidFill>
                  <a:srgbClr val="FF0000"/>
                </a:solidFill>
                <a:ea typeface="ＭＳ Ｐゴシック" charset="-128"/>
              </a:rPr>
              <a:t>702 community papers that used ENCODE data but were not supported </a:t>
            </a:r>
            <a:r>
              <a:rPr lang="en-US" altLang="en-US" sz="1200" b="0" dirty="0">
                <a:solidFill>
                  <a:schemeClr val="tx1"/>
                </a:solidFill>
                <a:ea typeface="ＭＳ Ｐゴシック" charset="-128"/>
              </a:rPr>
              <a:t>by ENCODE funding &amp; </a:t>
            </a:r>
            <a:br>
              <a:rPr lang="en-US" altLang="en-US" sz="1200" b="0" dirty="0">
                <a:solidFill>
                  <a:schemeClr val="tx1"/>
                </a:solidFill>
                <a:ea typeface="ＭＳ Ｐゴシック" charset="-128"/>
              </a:rPr>
            </a:br>
            <a:r>
              <a:rPr lang="en-US" altLang="en-US" sz="1200" b="0" dirty="0">
                <a:solidFill>
                  <a:srgbClr val="0000FF"/>
                </a:solidFill>
                <a:ea typeface="ＭＳ Ｐゴシック" charset="-128"/>
              </a:rPr>
              <a:t>558 consortium papers supported by ENCODE funding</a:t>
            </a:r>
            <a:r>
              <a:rPr lang="en-US" altLang="en-US" sz="1200" b="0" dirty="0">
                <a:solidFill>
                  <a:schemeClr val="tx1"/>
                </a:solidFill>
                <a:ea typeface="ＭＳ Ｐゴシック" charset="-128"/>
              </a:rPr>
              <a:t> </a:t>
            </a:r>
            <a:br>
              <a:rPr lang="en-US" altLang="en-US" sz="1200" b="0" dirty="0">
                <a:solidFill>
                  <a:schemeClr val="tx1"/>
                </a:solidFill>
                <a:ea typeface="ＭＳ Ｐゴシック" charset="-128"/>
              </a:rPr>
            </a:br>
            <a:r>
              <a:rPr lang="en-US" altLang="en-US" sz="1200" b="0" dirty="0" smtClean="0">
                <a:solidFill>
                  <a:schemeClr val="tx1"/>
                </a:solidFill>
                <a:ea typeface="ＭＳ Ｐゴシック" charset="-128"/>
              </a:rPr>
              <a:t>Then </a:t>
            </a:r>
            <a:r>
              <a:rPr lang="en-US" altLang="en-US" sz="1200" b="0" dirty="0">
                <a:solidFill>
                  <a:schemeClr val="tx1"/>
                </a:solidFill>
                <a:ea typeface="ＭＳ Ｐゴシック" charset="-128"/>
              </a:rPr>
              <a:t>identified </a:t>
            </a:r>
            <a:r>
              <a:rPr lang="en-US" altLang="en-US" sz="1200" b="0" dirty="0">
                <a:solidFill>
                  <a:srgbClr val="0000FF"/>
                </a:solidFill>
                <a:ea typeface="ＭＳ Ｐゴシック" charset="-128"/>
              </a:rPr>
              <a:t>1,786 ENCODE members</a:t>
            </a:r>
            <a:r>
              <a:rPr lang="en-US" altLang="en-US" sz="1200" b="0" dirty="0">
                <a:solidFill>
                  <a:schemeClr val="tx1"/>
                </a:solidFill>
                <a:ea typeface="ＭＳ Ｐゴシック" charset="-128"/>
              </a:rPr>
              <a:t> &amp; </a:t>
            </a:r>
            <a:r>
              <a:rPr lang="en-US" altLang="en-US" sz="1200" b="0" dirty="0">
                <a:solidFill>
                  <a:srgbClr val="FF0000"/>
                </a:solidFill>
                <a:ea typeface="ＭＳ Ｐゴシック" charset="-128"/>
              </a:rPr>
              <a:t>8,263 non-members</a:t>
            </a:r>
            <a:r>
              <a:rPr lang="en-US" altLang="en-US" sz="1200" b="0" dirty="0">
                <a:solidFill>
                  <a:schemeClr val="tx1"/>
                </a:solidFill>
                <a:ea typeface="ＭＳ Ｐゴシック" charset="-128"/>
              </a:rPr>
              <a:t> .</a:t>
            </a:r>
          </a:p>
        </p:txBody>
      </p:sp>
      <p:pic>
        <p:nvPicPr>
          <p:cNvPr id="61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00188"/>
            <a:ext cx="4519613" cy="451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1"/>
          <p:cNvSpPr txBox="1">
            <a:spLocks noChangeArrowheads="1"/>
          </p:cNvSpPr>
          <p:nvPr/>
        </p:nvSpPr>
        <p:spPr bwMode="auto">
          <a:xfrm rot="5400000">
            <a:off x="2951365" y="3180289"/>
            <a:ext cx="2371725"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a:solidFill>
                  <a:srgbClr val="000000"/>
                </a:solidFill>
              </a:rPr>
              <a:t>&lt;= # Papers</a:t>
            </a:r>
          </a:p>
        </p:txBody>
      </p:sp>
      <p:sp>
        <p:nvSpPr>
          <p:cNvPr id="6149" name="TextBox 6"/>
          <p:cNvSpPr txBox="1">
            <a:spLocks noChangeArrowheads="1"/>
          </p:cNvSpPr>
          <p:nvPr/>
        </p:nvSpPr>
        <p:spPr bwMode="auto">
          <a:xfrm>
            <a:off x="1142206" y="5771072"/>
            <a:ext cx="705961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2800" b="1" dirty="0">
                <a:solidFill>
                  <a:srgbClr val="000000"/>
                </a:solidFill>
              </a:rPr>
              <a:t># Authors                               </a:t>
            </a:r>
            <a:r>
              <a:rPr lang="en-US" altLang="en-US" sz="2800" b="1" dirty="0" smtClean="0">
                <a:solidFill>
                  <a:srgbClr val="000000"/>
                </a:solidFill>
              </a:rPr>
              <a:t>Year (2004 </a:t>
            </a:r>
            <a:r>
              <a:rPr lang="en-US" altLang="en-US" sz="2800" b="1" dirty="0">
                <a:solidFill>
                  <a:srgbClr val="000000"/>
                </a:solidFill>
              </a:rPr>
              <a:t>to </a:t>
            </a:r>
            <a:r>
              <a:rPr lang="en-US" altLang="en-US" sz="2800" b="1" dirty="0" smtClean="0">
                <a:solidFill>
                  <a:srgbClr val="000000"/>
                </a:solidFill>
              </a:rPr>
              <a:t>2015</a:t>
            </a:r>
            <a:r>
              <a:rPr lang="en-US" altLang="en-US" sz="2800" b="1" dirty="0">
                <a:solidFill>
                  <a:srgbClr val="000000"/>
                </a:solidFill>
              </a:rPr>
              <a:t>)</a:t>
            </a:r>
          </a:p>
        </p:txBody>
      </p:sp>
      <p:sp>
        <p:nvSpPr>
          <p:cNvPr id="6152" name="TextBox 10"/>
          <p:cNvSpPr txBox="1">
            <a:spLocks noChangeArrowheads="1"/>
          </p:cNvSpPr>
          <p:nvPr/>
        </p:nvSpPr>
        <p:spPr bwMode="auto">
          <a:xfrm>
            <a:off x="19396" y="6545479"/>
            <a:ext cx="15892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dirty="0">
                <a:solidFill>
                  <a:srgbClr val="A6A6A6"/>
                </a:solidFill>
              </a:rPr>
              <a:t>[Wang et al., TIG (</a:t>
            </a:r>
            <a:r>
              <a:rPr lang="fr-FR" altLang="en-US" sz="1200" dirty="0" smtClean="0">
                <a:solidFill>
                  <a:srgbClr val="A6A6A6"/>
                </a:solidFill>
              </a:rPr>
              <a:t>’</a:t>
            </a:r>
            <a:r>
              <a:rPr lang="en-US" altLang="en-US" sz="1200" dirty="0" smtClean="0">
                <a:solidFill>
                  <a:srgbClr val="A6A6A6"/>
                </a:solidFill>
              </a:rPr>
              <a:t>1</a:t>
            </a:r>
            <a:r>
              <a:rPr lang="en-US" altLang="ja-JP" sz="1200" dirty="0" smtClean="0">
                <a:solidFill>
                  <a:srgbClr val="A6A6A6"/>
                </a:solidFill>
              </a:rPr>
              <a:t>6</a:t>
            </a:r>
            <a:r>
              <a:rPr lang="en-US" altLang="ja-JP" sz="1200" dirty="0">
                <a:solidFill>
                  <a:srgbClr val="A6A6A6"/>
                </a:solidFill>
              </a:rPr>
              <a:t>)]</a:t>
            </a:r>
            <a:endParaRPr lang="en-US" altLang="en-US" sz="1200" dirty="0">
              <a:solidFill>
                <a:srgbClr val="A6A6A6"/>
              </a:solidFill>
            </a:endParaRPr>
          </a:p>
        </p:txBody>
      </p:sp>
      <p:pic>
        <p:nvPicPr>
          <p:cNvPr id="6153" name="Content Placeholder 13"/>
          <p:cNvPicPr>
            <a:picLocks noChangeAspect="1"/>
          </p:cNvPicPr>
          <p:nvPr/>
        </p:nvPicPr>
        <p:blipFill>
          <a:blip r:embed="rId3">
            <a:extLst>
              <a:ext uri="{28A0092B-C50C-407E-A947-70E740481C1C}">
                <a14:useLocalDpi xmlns:a14="http://schemas.microsoft.com/office/drawing/2010/main" val="0"/>
              </a:ext>
            </a:extLst>
          </a:blip>
          <a:srcRect l="13541" t="13644" b="81996"/>
          <a:stretch>
            <a:fillRect/>
          </a:stretch>
        </p:blipFill>
        <p:spPr bwMode="auto">
          <a:xfrm>
            <a:off x="3124200" y="1261896"/>
            <a:ext cx="57753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p:cNvPicPr>
            <a:picLocks noChangeAspect="1"/>
          </p:cNvPicPr>
          <p:nvPr/>
        </p:nvPicPr>
        <p:blipFill>
          <a:blip r:embed="rId3">
            <a:extLst>
              <a:ext uri="{28A0092B-C50C-407E-A947-70E740481C1C}">
                <a14:useLocalDpi xmlns:a14="http://schemas.microsoft.com/office/drawing/2010/main" val="0"/>
              </a:ext>
            </a:extLst>
          </a:blip>
          <a:srcRect l="13541" t="18326" r="63206" b="77579"/>
          <a:stretch>
            <a:fillRect/>
          </a:stretch>
        </p:blipFill>
        <p:spPr bwMode="auto">
          <a:xfrm>
            <a:off x="1142206" y="1306924"/>
            <a:ext cx="15541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txBox="1">
            <a:spLocks/>
          </p:cNvSpPr>
          <p:nvPr/>
        </p:nvSpPr>
        <p:spPr bwMode="auto">
          <a:xfrm>
            <a:off x="538163" y="152400"/>
            <a:ext cx="8135937"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600">
                <a:solidFill>
                  <a:schemeClr val="bg1"/>
                </a:solidFill>
                <a:latin typeface="+mj-lt"/>
                <a:ea typeface="+mj-ea"/>
                <a:cs typeface="+mj-cs"/>
              </a:defRPr>
            </a:lvl1pPr>
            <a:lvl2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2pPr>
            <a:lvl3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3pPr>
            <a:lvl4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4pPr>
            <a:lvl5pPr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5pPr>
            <a:lvl6pPr marL="4572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6pPr>
            <a:lvl7pPr marL="9144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7pPr>
            <a:lvl8pPr marL="13716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8pPr>
            <a:lvl9pPr marL="1828800" algn="l" rtl="0" eaLnBrk="1" fontAlgn="base" hangingPunct="1">
              <a:spcBef>
                <a:spcPct val="0"/>
              </a:spcBef>
              <a:spcAft>
                <a:spcPct val="0"/>
              </a:spcAft>
              <a:defRPr sz="2600">
                <a:solidFill>
                  <a:schemeClr val="bg1"/>
                </a:solidFill>
                <a:latin typeface="Georgia" pitchFamily="-111" charset="0"/>
                <a:ea typeface="Gulim" pitchFamily="34" charset="-127"/>
                <a:cs typeface="Gulim" pitchFamily="34" charset="-127"/>
              </a:defRPr>
            </a:lvl9pPr>
          </a:lstStyle>
          <a:p>
            <a:r>
              <a:rPr lang="en-US" altLang="en-US" kern="0" dirty="0" smtClean="0">
                <a:ea typeface="ＭＳ Ｐゴシック" charset="-128"/>
              </a:rPr>
              <a:t>Number of papers relating to ENCODE</a:t>
            </a:r>
            <a:endParaRPr lang="en-US" altLang="en-US" kern="0" dirty="0">
              <a:ea typeface="ＭＳ Ｐゴシック" charset="-128"/>
            </a:endParaRPr>
          </a:p>
        </p:txBody>
      </p:sp>
    </p:spTree>
    <p:extLst>
      <p:ext uri="{BB962C8B-B14F-4D97-AF65-F5344CB8AC3E}">
        <p14:creationId xmlns:p14="http://schemas.microsoft.com/office/powerpoint/2010/main" val="1890059251"/>
      </p:ext>
    </p:extLst>
  </p:cSld>
  <p:clrMapOvr>
    <a:masterClrMapping/>
  </p:clrMapOvr>
  <mc:AlternateContent xmlns:mc="http://schemas.openxmlformats.org/markup-compatibility/2006" xmlns:p14="http://schemas.microsoft.com/office/powerpoint/2010/main">
    <mc:Choice Requires="p14">
      <p:transition spd="slow" p14:dur="2000" advTm="106072"/>
    </mc:Choice>
    <mc:Fallback xmlns="">
      <p:transition spd="slow" advTm="106072"/>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4"/>
          <p:cNvPicPr>
            <a:picLocks noChangeAspect="1"/>
          </p:cNvPicPr>
          <p:nvPr/>
        </p:nvPicPr>
        <p:blipFill>
          <a:blip r:embed="rId2">
            <a:extLst>
              <a:ext uri="{28A0092B-C50C-407E-A947-70E740481C1C}">
                <a14:useLocalDpi xmlns:a14="http://schemas.microsoft.com/office/drawing/2010/main" val="0"/>
              </a:ext>
            </a:extLst>
          </a:blip>
          <a:srcRect l="16408" t="16084" r="14610" b="15744"/>
          <a:stretch>
            <a:fillRect/>
          </a:stretch>
        </p:blipFill>
        <p:spPr bwMode="auto">
          <a:xfrm>
            <a:off x="656437" y="1524000"/>
            <a:ext cx="4057650"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4" name="Group 27"/>
          <p:cNvGrpSpPr>
            <a:grpSpLocks/>
          </p:cNvGrpSpPr>
          <p:nvPr/>
        </p:nvGrpSpPr>
        <p:grpSpPr bwMode="auto">
          <a:xfrm>
            <a:off x="5029200" y="1542011"/>
            <a:ext cx="3325813" cy="1588802"/>
            <a:chOff x="4631014" y="1804448"/>
            <a:chExt cx="2227877" cy="1062630"/>
          </a:xfrm>
        </p:grpSpPr>
        <p:pic>
          <p:nvPicPr>
            <p:cNvPr id="8198"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1014" y="1804448"/>
              <a:ext cx="2227877" cy="802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Straight Connector 29"/>
            <p:cNvCxnSpPr/>
            <p:nvPr/>
          </p:nvCxnSpPr>
          <p:spPr>
            <a:xfrm>
              <a:off x="4631014" y="2754722"/>
              <a:ext cx="328599"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8200" name="TextBox 30"/>
            <p:cNvSpPr txBox="1">
              <a:spLocks noChangeArrowheads="1"/>
            </p:cNvSpPr>
            <p:nvPr/>
          </p:nvSpPr>
          <p:spPr bwMode="auto">
            <a:xfrm>
              <a:off x="4959532" y="2619880"/>
              <a:ext cx="1060706" cy="24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800">
                  <a:solidFill>
                    <a:srgbClr val="000000"/>
                  </a:solidFill>
                  <a:latin typeface="Arial" charset="0"/>
                </a:rPr>
                <a:t>co-authorship</a:t>
              </a:r>
            </a:p>
          </p:txBody>
        </p:sp>
      </p:grpSp>
      <p:sp>
        <p:nvSpPr>
          <p:cNvPr id="8195" name="TextBox 31"/>
          <p:cNvSpPr txBox="1">
            <a:spLocks noChangeArrowheads="1"/>
          </p:cNvSpPr>
          <p:nvPr/>
        </p:nvSpPr>
        <p:spPr bwMode="auto">
          <a:xfrm>
            <a:off x="0" y="6572810"/>
            <a:ext cx="15954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sz="1200">
                <a:solidFill>
                  <a:srgbClr val="A6A6A6"/>
                </a:solidFill>
              </a:rPr>
              <a:t>[Wang et al., TIG (</a:t>
            </a:r>
            <a:r>
              <a:rPr lang="fr-FR" altLang="en-US" sz="1200" dirty="0">
                <a:solidFill>
                  <a:srgbClr val="A6A6A6"/>
                </a:solidFill>
              </a:rPr>
              <a:t>’</a:t>
            </a:r>
            <a:r>
              <a:rPr lang="en-US" altLang="ja-JP" sz="1200" dirty="0">
                <a:solidFill>
                  <a:srgbClr val="A6A6A6"/>
                </a:solidFill>
              </a:rPr>
              <a:t>16)]</a:t>
            </a:r>
            <a:endParaRPr lang="en-US" altLang="en-US" sz="1200" dirty="0">
              <a:solidFill>
                <a:srgbClr val="A6A6A6"/>
              </a:solidFill>
            </a:endParaRPr>
          </a:p>
        </p:txBody>
      </p:sp>
      <p:sp>
        <p:nvSpPr>
          <p:cNvPr id="8196" name="TextBox 25"/>
          <p:cNvSpPr txBox="1">
            <a:spLocks noChangeArrowheads="1"/>
          </p:cNvSpPr>
          <p:nvPr/>
        </p:nvSpPr>
        <p:spPr bwMode="auto">
          <a:xfrm>
            <a:off x="2282037" y="5601494"/>
            <a:ext cx="806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Calibri" charset="0"/>
                <a:ea typeface="ＭＳ Ｐゴシック" charset="-128"/>
              </a:defRPr>
            </a:lvl1pPr>
            <a:lvl2pPr marL="742950" indent="-285750" defTabSz="457200" eaLnBrk="0" hangingPunct="0">
              <a:defRPr sz="2400">
                <a:solidFill>
                  <a:schemeClr val="tx1"/>
                </a:solidFill>
                <a:latin typeface="Calibri" charset="0"/>
                <a:ea typeface="ＭＳ Ｐゴシック" charset="-128"/>
              </a:defRPr>
            </a:lvl2pPr>
            <a:lvl3pPr marL="1143000" indent="-228600" defTabSz="457200" eaLnBrk="0" hangingPunct="0">
              <a:defRPr sz="2400">
                <a:solidFill>
                  <a:schemeClr val="tx1"/>
                </a:solidFill>
                <a:latin typeface="Calibri" charset="0"/>
                <a:ea typeface="ＭＳ Ｐゴシック" charset="-128"/>
              </a:defRPr>
            </a:lvl3pPr>
            <a:lvl4pPr marL="1600200" indent="-228600" defTabSz="457200" eaLnBrk="0" hangingPunct="0">
              <a:defRPr sz="2400">
                <a:solidFill>
                  <a:schemeClr val="tx1"/>
                </a:solidFill>
                <a:latin typeface="Calibri" charset="0"/>
                <a:ea typeface="ＭＳ Ｐゴシック" charset="-128"/>
              </a:defRPr>
            </a:lvl4pPr>
            <a:lvl5pPr marL="2057400" indent="-228600" defTabSz="4572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r>
              <a:rPr lang="en-US" altLang="en-US">
                <a:solidFill>
                  <a:srgbClr val="000000"/>
                </a:solidFill>
              </a:rPr>
              <a:t>2014</a:t>
            </a:r>
          </a:p>
        </p:txBody>
      </p:sp>
      <p:sp>
        <p:nvSpPr>
          <p:cNvPr id="8197" name="Title 1"/>
          <p:cNvSpPr>
            <a:spLocks noGrp="1"/>
          </p:cNvSpPr>
          <p:nvPr>
            <p:ph type="title"/>
          </p:nvPr>
        </p:nvSpPr>
        <p:spPr>
          <a:xfrm>
            <a:off x="228601" y="84138"/>
            <a:ext cx="8745538" cy="1143000"/>
          </a:xfrm>
        </p:spPr>
        <p:txBody>
          <a:bodyPr/>
          <a:lstStyle/>
          <a:p>
            <a:r>
              <a:rPr lang="en-US" altLang="en-US">
                <a:ea typeface="ＭＳ Ｐゴシック" charset="-128"/>
              </a:rPr>
              <a:t>Co-authorship Network of ENCODE members </a:t>
            </a:r>
            <a:br>
              <a:rPr lang="en-US" altLang="en-US">
                <a:ea typeface="ＭＳ Ｐゴシック" charset="-128"/>
              </a:rPr>
            </a:br>
            <a:r>
              <a:rPr lang="en-US" altLang="en-US">
                <a:ea typeface="ＭＳ Ｐゴシック" charset="-128"/>
              </a:rPr>
              <a:t>&amp; Data Users</a:t>
            </a:r>
          </a:p>
        </p:txBody>
      </p:sp>
      <p:sp>
        <p:nvSpPr>
          <p:cNvPr id="2" name="Oval 1"/>
          <p:cNvSpPr/>
          <p:nvPr/>
        </p:nvSpPr>
        <p:spPr>
          <a:xfrm>
            <a:off x="5519617" y="4800600"/>
            <a:ext cx="274320" cy="27432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803765" y="4114800"/>
            <a:ext cx="274320" cy="27432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017377" y="5166281"/>
            <a:ext cx="1539204" cy="369332"/>
          </a:xfrm>
          <a:prstGeom prst="rect">
            <a:avLst/>
          </a:prstGeom>
          <a:noFill/>
        </p:spPr>
        <p:txBody>
          <a:bodyPr wrap="none" rtlCol="0">
            <a:spAutoFit/>
          </a:bodyPr>
          <a:lstStyle/>
          <a:p>
            <a:r>
              <a:rPr lang="en-US" dirty="0" smtClean="0"/>
              <a:t>Researcher A</a:t>
            </a:r>
            <a:endParaRPr lang="en-US" dirty="0"/>
          </a:p>
        </p:txBody>
      </p:sp>
      <p:sp>
        <p:nvSpPr>
          <p:cNvPr id="13" name="TextBox 12"/>
          <p:cNvSpPr txBox="1"/>
          <p:nvPr/>
        </p:nvSpPr>
        <p:spPr>
          <a:xfrm>
            <a:off x="6815809" y="3740275"/>
            <a:ext cx="1539204" cy="369332"/>
          </a:xfrm>
          <a:prstGeom prst="rect">
            <a:avLst/>
          </a:prstGeom>
          <a:noFill/>
        </p:spPr>
        <p:txBody>
          <a:bodyPr wrap="none" rtlCol="0">
            <a:spAutoFit/>
          </a:bodyPr>
          <a:lstStyle/>
          <a:p>
            <a:r>
              <a:rPr lang="en-US" dirty="0" smtClean="0"/>
              <a:t>Researcher B</a:t>
            </a:r>
            <a:endParaRPr lang="en-US" dirty="0"/>
          </a:p>
        </p:txBody>
      </p:sp>
      <p:cxnSp>
        <p:nvCxnSpPr>
          <p:cNvPr id="14" name="Straight Connector 13"/>
          <p:cNvCxnSpPr>
            <a:stCxn id="2" idx="7"/>
            <a:endCxn id="11" idx="3"/>
          </p:cNvCxnSpPr>
          <p:nvPr/>
        </p:nvCxnSpPr>
        <p:spPr bwMode="auto">
          <a:xfrm flipV="1">
            <a:off x="5753764" y="4348947"/>
            <a:ext cx="1090174" cy="491826"/>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14908" y="4588515"/>
            <a:ext cx="2634054" cy="369332"/>
          </a:xfrm>
          <a:prstGeom prst="rect">
            <a:avLst/>
          </a:prstGeom>
          <a:noFill/>
        </p:spPr>
        <p:txBody>
          <a:bodyPr wrap="none" rtlCol="0">
            <a:spAutoFit/>
          </a:bodyPr>
          <a:lstStyle/>
          <a:p>
            <a:r>
              <a:rPr lang="en-US" dirty="0" smtClean="0"/>
              <a:t># of co-authored papers</a:t>
            </a:r>
            <a:endParaRPr lang="en-US" dirty="0"/>
          </a:p>
        </p:txBody>
      </p:sp>
    </p:spTree>
    <p:extLst>
      <p:ext uri="{BB962C8B-B14F-4D97-AF65-F5344CB8AC3E}">
        <p14:creationId xmlns:p14="http://schemas.microsoft.com/office/powerpoint/2010/main" val="721703688"/>
      </p:ext>
    </p:extLst>
  </p:cSld>
  <p:clrMapOvr>
    <a:masterClrMapping/>
  </p:clrMapOvr>
  <p:transition advTm="2859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heme/theme1.xml><?xml version="1.0" encoding="utf-8"?>
<a:theme xmlns:a="http://schemas.openxmlformats.org/drawingml/2006/main" name="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7_template">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ontent Slides">
  <a:themeElements>
    <a:clrScheme name="YSM New Brand">
      <a:dk1>
        <a:srgbClr val="000000"/>
      </a:dk1>
      <a:lt1>
        <a:srgbClr val="FFFFFF"/>
      </a:lt1>
      <a:dk2>
        <a:srgbClr val="585858"/>
      </a:dk2>
      <a:lt2>
        <a:srgbClr val="C2C0C0"/>
      </a:lt2>
      <a:accent1>
        <a:srgbClr val="467FCC"/>
      </a:accent1>
      <a:accent2>
        <a:srgbClr val="55A51C"/>
      </a:accent2>
      <a:accent3>
        <a:srgbClr val="80CDE9"/>
      </a:accent3>
      <a:accent4>
        <a:srgbClr val="A098E4"/>
      </a:accent4>
      <a:accent5>
        <a:srgbClr val="F7941D"/>
      </a:accent5>
      <a:accent6>
        <a:srgbClr val="004DA4"/>
      </a:accent6>
      <a:hlink>
        <a:srgbClr val="467FCC"/>
      </a:hlink>
      <a:folHlink>
        <a:srgbClr val="C4DF9B"/>
      </a:folHlink>
    </a:clrScheme>
    <a:fontScheme name="2_New_Blue_YSM_2">
      <a:majorFont>
        <a:latin typeface="Georgia"/>
        <a:ea typeface="Gulim"/>
        <a:cs typeface="Gulim"/>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New_Blue_YSM_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New_Blue_YSM_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New_Blue_YSM_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New_Blue_YSM_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New_Blue_YSM_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New_Blue_YSM_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New_Blue_YSM_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New_Blue_YSM_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New_Blue_YSM_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New_Blue_YSM_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New_Blue_YSM_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New_Blue_YSM_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Brand Template (06162010)</Template>
  <TotalTime>67080</TotalTime>
  <Words>1329</Words>
  <Application>Microsoft Macintosh PowerPoint</Application>
  <PresentationFormat>On-screen Show (4:3)</PresentationFormat>
  <Paragraphs>263</Paragraphs>
  <Slides>22</Slides>
  <Notes>11</Notes>
  <HiddenSlides>0</HiddenSlides>
  <MMClips>0</MMClips>
  <ScaleCrop>false</ScaleCrop>
  <HeadingPairs>
    <vt:vector size="8" baseType="variant">
      <vt:variant>
        <vt:lpstr>Fonts Used</vt:lpstr>
      </vt:variant>
      <vt:variant>
        <vt:i4>13</vt:i4>
      </vt:variant>
      <vt:variant>
        <vt:lpstr>Theme</vt:lpstr>
      </vt:variant>
      <vt:variant>
        <vt:i4>6</vt:i4>
      </vt:variant>
      <vt:variant>
        <vt:lpstr>Embedded OLE Servers</vt:lpstr>
      </vt:variant>
      <vt:variant>
        <vt:i4>1</vt:i4>
      </vt:variant>
      <vt:variant>
        <vt:lpstr>Slide Titles</vt:lpstr>
      </vt:variant>
      <vt:variant>
        <vt:i4>22</vt:i4>
      </vt:variant>
    </vt:vector>
  </HeadingPairs>
  <TitlesOfParts>
    <vt:vector size="42" baseType="lpstr">
      <vt:lpstr>ArialMT</vt:lpstr>
      <vt:lpstr>Calibri</vt:lpstr>
      <vt:lpstr>Courier New</vt:lpstr>
      <vt:lpstr>Georgia</vt:lpstr>
      <vt:lpstr>Georgia (Body)</vt:lpstr>
      <vt:lpstr>Gulim</vt:lpstr>
      <vt:lpstr>Helvetica</vt:lpstr>
      <vt:lpstr>Lucida Grande</vt:lpstr>
      <vt:lpstr>MS PGothic</vt:lpstr>
      <vt:lpstr>ＭＳ Ｐゴシック</vt:lpstr>
      <vt:lpstr>Symbol</vt:lpstr>
      <vt:lpstr>Times New Roman</vt:lpstr>
      <vt:lpstr>Arial</vt:lpstr>
      <vt:lpstr>Content Slides</vt:lpstr>
      <vt:lpstr>7_template</vt:lpstr>
      <vt:lpstr>1_Content Slides</vt:lpstr>
      <vt:lpstr>2_Content Slides</vt:lpstr>
      <vt:lpstr>3_Content Slides</vt:lpstr>
      <vt:lpstr>4_Content Slides</vt:lpstr>
      <vt:lpstr>Equation</vt:lpstr>
      <vt:lpstr>Temporal dynamics of collaborative networks in large scientific consortia</vt:lpstr>
      <vt:lpstr>Increase in Consortium Science</vt:lpstr>
      <vt:lpstr>Big Genomic Data from large scientific consortia</vt:lpstr>
      <vt:lpstr>Genomic data sizes from large scientific consortia</vt:lpstr>
      <vt:lpstr>Genome-related consortia</vt:lpstr>
      <vt:lpstr>modENCODE/ENCODE data resource</vt:lpstr>
      <vt:lpstr>ENCODE related publications</vt:lpstr>
      <vt:lpstr>With help of Dr. Mike Pazin at NHGRI, identified: 702 community papers that used ENCODE data but were not supported by ENCODE funding &amp;  558 consortium papers supported by ENCODE funding  Then identified 1,786 ENCODE members &amp; 8,263 non-members .</vt:lpstr>
      <vt:lpstr>Co-authorship Network of ENCODE members  &amp; Data Users</vt:lpstr>
      <vt:lpstr>“Brokers” in co-authorship network</vt:lpstr>
      <vt:lpstr>Dynamics of co-authorship network</vt:lpstr>
      <vt:lpstr>“Modularity” for measuring network division</vt:lpstr>
      <vt:lpstr>Dynamics of co-authorship network</vt:lpstr>
      <vt:lpstr>Similar findings in terms of slow growth trends &amp; broker scientists in the modENCODE consortium as for ENCODE</vt:lpstr>
      <vt:lpstr>Future work</vt:lpstr>
      <vt:lpstr>Acknowledgment</vt:lpstr>
      <vt:lpstr>Backup</vt:lpstr>
      <vt:lpstr>PowerPoint Presentation</vt:lpstr>
      <vt:lpstr>PowerPoint Presentation</vt:lpstr>
      <vt:lpstr>PowerPoint Presentation</vt:lpstr>
      <vt:lpstr>modENCODE stats</vt:lpstr>
      <vt:lpstr>PowerPoint Presentation</vt:lpstr>
    </vt:vector>
  </TitlesOfParts>
  <Company>Yale University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Fansler, Justin</dc:creator>
  <cp:lastModifiedBy>Daifeng Wang</cp:lastModifiedBy>
  <cp:revision>2434</cp:revision>
  <cp:lastPrinted>2016-07-10T17:16:53Z</cp:lastPrinted>
  <dcterms:created xsi:type="dcterms:W3CDTF">2010-06-16T21:30:36Z</dcterms:created>
  <dcterms:modified xsi:type="dcterms:W3CDTF">2016-07-10T17:44:50Z</dcterms:modified>
</cp:coreProperties>
</file>