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1" r:id="rId2"/>
    <p:sldId id="344" r:id="rId3"/>
    <p:sldId id="345" r:id="rId4"/>
    <p:sldId id="346" r:id="rId5"/>
    <p:sldId id="347" r:id="rId6"/>
    <p:sldId id="348" r:id="rId7"/>
    <p:sldId id="360" r:id="rId8"/>
    <p:sldId id="357" r:id="rId9"/>
    <p:sldId id="358" r:id="rId10"/>
    <p:sldId id="359" r:id="rId11"/>
    <p:sldId id="361" r:id="rId12"/>
    <p:sldId id="353" r:id="rId13"/>
    <p:sldId id="354" r:id="rId14"/>
    <p:sldId id="349" r:id="rId15"/>
    <p:sldId id="350" r:id="rId16"/>
    <p:sldId id="351" r:id="rId17"/>
    <p:sldId id="352" r:id="rId18"/>
    <p:sldId id="35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19" autoAdjust="0"/>
  </p:normalViewPr>
  <p:slideViewPr>
    <p:cSldViewPr snapToGrid="0" snapToObjects="1">
      <p:cViewPr>
        <p:scale>
          <a:sx n="105" d="100"/>
          <a:sy n="105" d="100"/>
        </p:scale>
        <p:origin x="-912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65C52-8893-934E-BB24-F38CF8102982}" type="datetimeFigureOut">
              <a:rPr lang="en-US" smtClean="0"/>
              <a:t>12/1/16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4C16A-4994-674F-AF90-B2C6D4497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197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872BB-8601-A344-B902-342CF8DA965C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FDA03-8F47-694C-9219-0F5278B29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715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DMS – </a:t>
            </a:r>
            <a:r>
              <a:rPr lang="en-US" dirty="0" err="1" smtClean="0"/>
              <a:t>methylates</a:t>
            </a:r>
            <a:r>
              <a:rPr lang="en-US" baseline="0" dirty="0" smtClean="0"/>
              <a:t> the Watson-Crick face of A,C</a:t>
            </a:r>
          </a:p>
          <a:p>
            <a:r>
              <a:rPr lang="en-US" baseline="0" dirty="0" smtClean="0"/>
              <a:t>1M7 (SHAPE reagent) – </a:t>
            </a:r>
            <a:r>
              <a:rPr lang="en-US" baseline="0" dirty="0" err="1" smtClean="0"/>
              <a:t>acylate</a:t>
            </a:r>
            <a:r>
              <a:rPr lang="en-US" baseline="0" dirty="0" smtClean="0"/>
              <a:t> flexible 2’ OH in the ribose sugar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DA03-8F47-694C-9219-0F5278B294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41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Fang, Moss </a:t>
            </a:r>
            <a:r>
              <a:rPr lang="en-US" i="1" dirty="0" smtClean="0"/>
              <a:t> et al</a:t>
            </a:r>
            <a:r>
              <a:rPr lang="en-US" i="0" dirty="0" smtClean="0"/>
              <a:t>. </a:t>
            </a:r>
            <a:r>
              <a:rPr lang="en-US" i="1" dirty="0" err="1" smtClean="0"/>
              <a:t>PLoS</a:t>
            </a:r>
            <a:r>
              <a:rPr lang="en-US" i="1" dirty="0" smtClean="0"/>
              <a:t> Genet.</a:t>
            </a:r>
            <a:r>
              <a:rPr lang="en-US" i="1" baseline="0" dirty="0" smtClean="0"/>
              <a:t> </a:t>
            </a:r>
            <a:r>
              <a:rPr lang="en-US" i="0" dirty="0" smtClean="0"/>
              <a:t>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DA03-8F47-694C-9219-0F5278B294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3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(10/27/16 15:24) -----</a:t>
            </a:r>
          </a:p>
          <a:p>
            <a:r>
              <a:rPr lang="en-US"/>
              <a:t>RNA-Seq on left</a:t>
            </a:r>
          </a:p>
          <a:p>
            <a:r>
              <a:rPr lang="en-US"/>
              <a:t>Make things correspond as clearly as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DA03-8F47-694C-9219-0F5278B294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5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(10/27/16 15:24) -----</a:t>
            </a:r>
          </a:p>
          <a:p>
            <a:r>
              <a:rPr lang="en-US"/>
              <a:t>Estimate variance</a:t>
            </a:r>
          </a:p>
          <a:p>
            <a:r>
              <a:rPr lang="en-US"/>
              <a:t>DESeq/edgeR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DA03-8F47-694C-9219-0F5278B294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38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64D-9918-0243-98D3-DE34094511FF}" type="datetime1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0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8F84-CBCE-3C4A-A1BC-6779BF6EA415}" type="datetime1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5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1D81-C3D6-8D45-851D-9916C6632B80}" type="datetime1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1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6C32-6989-C548-A1D3-106BA2F32FC0}" type="datetime1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2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7DC7-8239-6D45-8D6E-BBEBD7BDBF90}" type="datetime1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9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46BF-B8FF-1A42-BC79-2582CECFE299}" type="datetime1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1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AFFE-C40A-EA49-A0BE-165B4F651AB3}" type="datetime1">
              <a:rPr lang="en-US" smtClean="0"/>
              <a:t>12/1/16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0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4A2F5-46DB-664B-8D90-845752B064E9}" type="datetime1">
              <a:rPr lang="en-US" smtClean="0"/>
              <a:t>12/1/16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5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DC4D-F5E2-E643-BAD7-5729F6D86F91}" type="datetime1">
              <a:rPr lang="en-US" smtClean="0"/>
              <a:t>12/1/16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C9DA-6978-4D40-9F3D-F0A66FBA8A80}" type="datetime1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3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DF4F-D301-6045-86B2-E8F7311CD3FD}" type="datetime1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9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9D757-17DF-E546-BBD9-6BE7D1CA4A7C}" type="datetime1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7F933-A0BB-2C41-A96C-04EB1421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7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Correcting for biological variation in RNA structure probing experiments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Michael Rutenberg-Schoenberg</a:t>
            </a:r>
          </a:p>
          <a:p>
            <a:r>
              <a:rPr lang="en-US" dirty="0" smtClean="0"/>
              <a:t>Matt Simon &amp; Mark Gerstein labs</a:t>
            </a:r>
          </a:p>
          <a:p>
            <a:r>
              <a:rPr lang="en-US" dirty="0" smtClean="0"/>
              <a:t>1 December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Beta-Uniform Mixture HMM </a:t>
            </a:r>
            <a:br>
              <a:rPr lang="en-US" dirty="0" smtClean="0"/>
            </a:br>
            <a:r>
              <a:rPr lang="en-US" dirty="0" smtClean="0"/>
              <a:t>(BUM-HMM)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</a:p>
          <a:p>
            <a:pPr lvl="1"/>
            <a:r>
              <a:rPr lang="en-US" dirty="0" smtClean="0"/>
              <a:t>P-values for modified nucleotides follow a </a:t>
            </a:r>
            <a:r>
              <a:rPr lang="en-US" dirty="0" err="1" smtClean="0"/>
              <a:t>ß</a:t>
            </a:r>
            <a:r>
              <a:rPr lang="en-US" dirty="0" smtClean="0"/>
              <a:t> distribution with alpha = 1, beta = 10</a:t>
            </a:r>
          </a:p>
          <a:p>
            <a:pPr lvl="1"/>
            <a:r>
              <a:rPr lang="en-US" dirty="0" smtClean="0"/>
              <a:t>P-values for unmodified nucleotides follow a uniform distribution</a:t>
            </a:r>
          </a:p>
          <a:p>
            <a:pPr lvl="1"/>
            <a:r>
              <a:rPr lang="en-US" dirty="0" smtClean="0"/>
              <a:t>Transition probabilities between paired &amp; unpaired bases are: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857" y="4462597"/>
            <a:ext cx="2685143" cy="194842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715967"/>
              </p:ext>
            </p:extLst>
          </p:nvPr>
        </p:nvGraphicFramePr>
        <p:xfrm>
          <a:off x="1112762" y="5569903"/>
          <a:ext cx="537028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095"/>
                <a:gridCol w="1790095"/>
                <a:gridCol w="179009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Unpaired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Unpaired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15619" y="5212666"/>
            <a:ext cx="91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8188" y="5989877"/>
            <a:ext cx="822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89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533" y="1947333"/>
            <a:ext cx="37590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AUC for 18s </a:t>
            </a:r>
            <a:r>
              <a:rPr lang="en-US" dirty="0" err="1" smtClean="0"/>
              <a:t>rRNA</a:t>
            </a:r>
            <a:r>
              <a:rPr lang="en-US" dirty="0" smtClean="0"/>
              <a:t> secondary structure </a:t>
            </a:r>
          </a:p>
          <a:p>
            <a:r>
              <a:rPr lang="en-US" dirty="0" smtClean="0"/>
              <a:t>(ROC curve not shown): </a:t>
            </a:r>
          </a:p>
          <a:p>
            <a:endParaRPr lang="en-US" dirty="0" smtClean="0"/>
          </a:p>
          <a:p>
            <a:r>
              <a:rPr lang="en-US" dirty="0" smtClean="0"/>
              <a:t>BUM-HMM: 0.73</a:t>
            </a:r>
          </a:p>
          <a:p>
            <a:r>
              <a:rPr lang="en-US" dirty="0" smtClean="0"/>
              <a:t>∆TCR (very similar to ∆</a:t>
            </a:r>
            <a:r>
              <a:rPr lang="en-US" dirty="0" err="1" smtClean="0"/>
              <a:t>P</a:t>
            </a:r>
            <a:r>
              <a:rPr lang="en-US" baseline="-25000" dirty="0" err="1" smtClean="0"/>
              <a:t>stop</a:t>
            </a:r>
            <a:r>
              <a:rPr lang="en-US" dirty="0" smtClean="0"/>
              <a:t>): 0.74</a:t>
            </a:r>
          </a:p>
          <a:p>
            <a:r>
              <a:rPr lang="en-US" dirty="0" smtClean="0"/>
              <a:t>Structure-</a:t>
            </a:r>
            <a:r>
              <a:rPr lang="en-US" dirty="0" err="1" smtClean="0"/>
              <a:t>Seq</a:t>
            </a:r>
            <a:r>
              <a:rPr lang="en-US" dirty="0" smtClean="0"/>
              <a:t>: 0.68</a:t>
            </a:r>
          </a:p>
          <a:p>
            <a:r>
              <a:rPr lang="en-US" dirty="0" smtClean="0"/>
              <a:t>Mod-</a:t>
            </a:r>
            <a:r>
              <a:rPr lang="en-US" dirty="0" err="1" smtClean="0"/>
              <a:t>Seq</a:t>
            </a:r>
            <a:r>
              <a:rPr lang="en-US" dirty="0" smtClean="0"/>
              <a:t>: 0.64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578" y="1947333"/>
            <a:ext cx="4475079" cy="37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82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Negative-Binomial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Distribution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Mean-Variance relationship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= µ + αµ</a:t>
            </a:r>
            <a:r>
              <a:rPr lang="en-US" baseline="30000" dirty="0" smtClean="0"/>
              <a:t>2</a:t>
            </a:r>
          </a:p>
          <a:p>
            <a:pPr lvl="2">
              <a:buFont typeface="Wingdings" charset="2"/>
              <a:buChar char="§"/>
            </a:pPr>
            <a:r>
              <a:rPr lang="en-US" dirty="0" smtClean="0"/>
              <a:t>α = 0 </a:t>
            </a:r>
            <a:r>
              <a:rPr lang="en-US" dirty="0" smtClean="0">
                <a:sym typeface="Wingdings"/>
              </a:rPr>
              <a:t> Poisson</a:t>
            </a:r>
          </a:p>
          <a:p>
            <a:pPr lvl="2">
              <a:buFont typeface="Wingdings" charset="2"/>
              <a:buChar char="§"/>
            </a:pPr>
            <a:r>
              <a:rPr lang="en-US" dirty="0" smtClean="0">
                <a:sym typeface="Wingdings"/>
              </a:rPr>
              <a:t>Larger alpha  </a:t>
            </a:r>
            <a:r>
              <a:rPr lang="en-US" dirty="0" smtClean="0">
                <a:sym typeface="Wingdings"/>
              </a:rPr>
              <a:t>higher variance</a:t>
            </a:r>
          </a:p>
          <a:p>
            <a:r>
              <a:rPr lang="en-US" dirty="0" smtClean="0">
                <a:sym typeface="Wingdings"/>
              </a:rPr>
              <a:t>Challenge:</a:t>
            </a:r>
          </a:p>
          <a:p>
            <a:pPr lvl="1"/>
            <a:r>
              <a:rPr lang="en-US" dirty="0" smtClean="0">
                <a:sym typeface="Wingdings"/>
              </a:rPr>
              <a:t>Fit dispersion parameter with small number of replicates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8615"/>
          <a:stretch/>
        </p:blipFill>
        <p:spPr>
          <a:xfrm>
            <a:off x="457200" y="2032000"/>
            <a:ext cx="8610600" cy="113695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88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DESeq2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973562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Fit individual gene (nucleotide) dispersion using Cox-Reid adjusted profile likelihood</a:t>
            </a:r>
            <a:endParaRPr lang="en-US" dirty="0"/>
          </a:p>
          <a:p>
            <a:r>
              <a:rPr lang="en-US" dirty="0" smtClean="0"/>
              <a:t>Fit a curve of the form y = a1 + 1/a2 to Cox-Reid dispersions</a:t>
            </a:r>
            <a:endParaRPr lang="en-US" dirty="0"/>
          </a:p>
          <a:p>
            <a:r>
              <a:rPr lang="en-US" dirty="0" smtClean="0"/>
              <a:t>Use empirical Bayes procedure to squeeze dispersions toward fitted value, assuming that dispersion follows a log-normal distribution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600" y="1600200"/>
            <a:ext cx="3327400" cy="2971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00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Fitting negative-binomial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53" y="1859422"/>
            <a:ext cx="4374846" cy="2909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799" y="1762662"/>
            <a:ext cx="4583793" cy="30558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479143"/>
            <a:ext cx="5540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Fit to Negative-Binomial distribution is very conservative.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77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NB-based p-values vs. </a:t>
            </a:r>
            <a:r>
              <a:rPr lang="en-US" dirty="0" err="1" smtClean="0"/>
              <a:t>emprical</a:t>
            </a:r>
            <a:r>
              <a:rPr lang="en-US" dirty="0" smtClean="0"/>
              <a:t> p-values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3035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6284" y="2636762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-log10 scale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4676023" y="2636762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-log10 scale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23333" y="5019008"/>
            <a:ext cx="826346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Negative-binomial p–values much more clearly identify modified bases, whereas after </a:t>
            </a:r>
            <a:r>
              <a:rPr lang="en-US" dirty="0" err="1" smtClean="0"/>
              <a:t>Benjamini</a:t>
            </a:r>
            <a:r>
              <a:rPr lang="en-US" dirty="0" smtClean="0"/>
              <a:t>-Hochberg correction, no bases are directly seen as significant in BUM-HMM method.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This is because there are a small number of total bases (1800) in this RNA, so the minimum possible p-value is 1/1800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HMM in BUM-HMM helps compensate for the low power of the empirical dist.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18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 curves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17638"/>
            <a:ext cx="10608033" cy="34392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62476" y="3120571"/>
            <a:ext cx="1801998" cy="10944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24591" y="2573331"/>
            <a:ext cx="1801998" cy="10944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27142" y="2573331"/>
            <a:ext cx="2080889" cy="1215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24591" y="4395254"/>
            <a:ext cx="26637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– naïve analysis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green – Negative-binomial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 – BUM-HMM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352902"/>
              </p:ext>
            </p:extLst>
          </p:nvPr>
        </p:nvGraphicFramePr>
        <p:xfrm>
          <a:off x="1209522" y="5435954"/>
          <a:ext cx="680962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405"/>
                <a:gridCol w="1702405"/>
                <a:gridCol w="1702405"/>
                <a:gridCol w="170240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∆</a:t>
                      </a:r>
                      <a:r>
                        <a:rPr lang="en-US" dirty="0" err="1" smtClean="0"/>
                        <a:t>P</a:t>
                      </a:r>
                      <a:r>
                        <a:rPr lang="en-US" baseline="-25000" dirty="0" err="1" smtClean="0"/>
                        <a:t>stop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Negative-Binomial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BUM-HMM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0.666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731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 curves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010"/>
            <a:ext cx="9144000" cy="28595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97905" y="2201334"/>
            <a:ext cx="1809256" cy="1142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11639" y="3807971"/>
            <a:ext cx="26637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– naïve analysis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green – Negative-binomial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 – BUM-HMM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208647"/>
            <a:ext cx="829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statistical methods are much better at identifying A/C bases as modified without making any mistakes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452976"/>
              </p:ext>
            </p:extLst>
          </p:nvPr>
        </p:nvGraphicFramePr>
        <p:xfrm>
          <a:off x="834570" y="4803871"/>
          <a:ext cx="718457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143"/>
                <a:gridCol w="1796143"/>
                <a:gridCol w="1796143"/>
                <a:gridCol w="179614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∆</a:t>
                      </a:r>
                      <a:r>
                        <a:rPr lang="en-US" dirty="0" err="1" smtClean="0"/>
                        <a:t>P</a:t>
                      </a:r>
                      <a:r>
                        <a:rPr lang="en-US" baseline="-25000" dirty="0" err="1" smtClean="0"/>
                        <a:t>stop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Negative-Binomial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BUM-HMM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Secondar</a:t>
                      </a:r>
                      <a:r>
                        <a:rPr lang="en-US" baseline="0" dirty="0" smtClean="0"/>
                        <a:t>y </a:t>
                      </a:r>
                      <a:r>
                        <a:rPr lang="en-US" baseline="0" dirty="0" err="1" smtClean="0"/>
                        <a:t>struct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0.757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016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008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Negative-binomial based method is only very slightly better than naïve analysis at identifying modified bases</a:t>
            </a:r>
          </a:p>
          <a:p>
            <a:pPr lvl="1"/>
            <a:r>
              <a:rPr lang="en-US" dirty="0" smtClean="0"/>
              <a:t>Probably because fitted dispersions are over-conservative</a:t>
            </a:r>
          </a:p>
          <a:p>
            <a:r>
              <a:rPr lang="en-US" dirty="0" smtClean="0"/>
              <a:t>Negative-binomial method works as well or better than </a:t>
            </a:r>
            <a:r>
              <a:rPr lang="en-US" dirty="0" err="1" smtClean="0"/>
              <a:t>Selega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i="1" dirty="0" smtClean="0"/>
              <a:t>Nat Meth </a:t>
            </a:r>
            <a:r>
              <a:rPr lang="en-US" dirty="0" smtClean="0"/>
              <a:t>2016</a:t>
            </a:r>
          </a:p>
          <a:p>
            <a:pPr lvl="1"/>
            <a:r>
              <a:rPr lang="en-US" dirty="0" smtClean="0"/>
              <a:t>P-values are more directly interpretable/fewer underlying assumptions</a:t>
            </a:r>
          </a:p>
          <a:p>
            <a:r>
              <a:rPr lang="en-US" dirty="0" smtClean="0"/>
              <a:t>Still working on test for differences in modification under different experimental conditions (need better data)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0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Quick reminder: Chemical probing are useful for RNA structure determination and don’t follow Poisson stats</a:t>
            </a:r>
          </a:p>
          <a:p>
            <a:r>
              <a:rPr lang="en-US" dirty="0" smtClean="0"/>
              <a:t>New method tries to improve inference of modified bases using empirical distribution &amp; HMM</a:t>
            </a:r>
          </a:p>
          <a:p>
            <a:pPr lvl="1"/>
            <a:r>
              <a:rPr lang="en-US" dirty="0" err="1" smtClean="0"/>
              <a:t>Selega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i="1" dirty="0" smtClean="0"/>
              <a:t>Nat Meth</a:t>
            </a:r>
            <a:r>
              <a:rPr lang="en-US" dirty="0" smtClean="0"/>
              <a:t> 2016</a:t>
            </a:r>
          </a:p>
          <a:p>
            <a:r>
              <a:rPr lang="en-US" dirty="0" smtClean="0"/>
              <a:t>My method (fit negative binomial distribution, similar to RNA-</a:t>
            </a:r>
            <a:r>
              <a:rPr lang="en-US" dirty="0" err="1" smtClean="0"/>
              <a:t>Seq</a:t>
            </a:r>
            <a:r>
              <a:rPr lang="en-US" dirty="0" smtClean="0"/>
              <a:t> analysis) performs similarly to other method and has some advantages (?)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66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640" y="1454313"/>
            <a:ext cx="2007398" cy="394664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384186" y="1360050"/>
            <a:ext cx="2729104" cy="4089286"/>
            <a:chOff x="1242002" y="1329381"/>
            <a:chExt cx="2882474" cy="43190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7949"/>
            <a:stretch/>
          </p:blipFill>
          <p:spPr>
            <a:xfrm>
              <a:off x="1526240" y="1417638"/>
              <a:ext cx="2421092" cy="423083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556000" y="1417638"/>
              <a:ext cx="568476" cy="4813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42002" y="1329381"/>
              <a:ext cx="568476" cy="4813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Constraints can improve RNA secondary structure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5883681"/>
            <a:ext cx="8229600" cy="104019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Green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chemeClr val="accent4"/>
                </a:solidFill>
              </a:rPr>
              <a:t>purple</a:t>
            </a:r>
            <a:r>
              <a:rPr lang="en-US" sz="2000" dirty="0" smtClean="0"/>
              <a:t> indicate mistakes in structure prediction</a:t>
            </a:r>
          </a:p>
          <a:p>
            <a:r>
              <a:rPr lang="en-US" sz="2000" dirty="0" smtClean="0"/>
              <a:t>Prior knowledge of which nucleotides are single- or double-stranded aids prediction.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023442" y="6605191"/>
            <a:ext cx="4205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Deigan</a:t>
            </a:r>
            <a:r>
              <a:rPr lang="en-US" sz="1200" dirty="0" smtClean="0"/>
              <a:t> </a:t>
            </a:r>
            <a:r>
              <a:rPr lang="en-US" sz="1200" i="1" dirty="0" smtClean="0"/>
              <a:t>et al</a:t>
            </a:r>
            <a:r>
              <a:rPr lang="en-US" sz="1200" dirty="0" smtClean="0"/>
              <a:t>. </a:t>
            </a:r>
            <a:r>
              <a:rPr lang="en-US" sz="1200" i="1" dirty="0" smtClean="0"/>
              <a:t>PNAS</a:t>
            </a:r>
            <a:r>
              <a:rPr lang="en-US" sz="1200" dirty="0" smtClean="0"/>
              <a:t> 2009; Kevin Weeks </a:t>
            </a:r>
            <a:r>
              <a:rPr lang="en-US" sz="1200" i="1" dirty="0" err="1" smtClean="0"/>
              <a:t>Curr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Opin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Struct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Biol</a:t>
            </a:r>
            <a:r>
              <a:rPr lang="en-US" sz="1200" i="1" dirty="0" smtClean="0"/>
              <a:t> </a:t>
            </a:r>
            <a:r>
              <a:rPr lang="en-US" sz="1200" dirty="0" smtClean="0"/>
              <a:t>2010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4667" y="2056190"/>
            <a:ext cx="1838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E. coli </a:t>
            </a:r>
            <a:r>
              <a:rPr lang="en-US" sz="2000" dirty="0" smtClean="0"/>
              <a:t>16S </a:t>
            </a:r>
            <a:r>
              <a:rPr lang="en-US" sz="2000" dirty="0" err="1" smtClean="0"/>
              <a:t>rRNA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615927" y="5352574"/>
            <a:ext cx="1869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naïve prediction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240212" y="5352574"/>
            <a:ext cx="2542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constrained prediction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74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896" y="5337732"/>
            <a:ext cx="678315" cy="3070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896" y="4965166"/>
            <a:ext cx="678315" cy="3070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probing of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4628" y="1065672"/>
            <a:ext cx="8229600" cy="4525963"/>
          </a:xfrm>
        </p:spPr>
        <p:txBody>
          <a:bodyPr/>
          <a:lstStyle/>
          <a:p>
            <a:r>
              <a:rPr lang="en-US" dirty="0" smtClean="0"/>
              <a:t>Chemically modify RNA</a:t>
            </a:r>
          </a:p>
          <a:p>
            <a:pPr lvl="1"/>
            <a:r>
              <a:rPr lang="en-US" dirty="0" smtClean="0"/>
              <a:t>Usually unstructured nucleotides are modifiable</a:t>
            </a:r>
          </a:p>
          <a:p>
            <a:r>
              <a:rPr lang="en-US" dirty="0" smtClean="0"/>
              <a:t>Read out with reverse transcriptase</a:t>
            </a:r>
          </a:p>
          <a:p>
            <a:endParaRPr lang="en-US" dirty="0"/>
          </a:p>
          <a:p>
            <a:r>
              <a:rPr lang="en-US" dirty="0" smtClean="0"/>
              <a:t>Stops &amp; Mutations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244" y="1786970"/>
            <a:ext cx="5981700" cy="158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20129"/>
            <a:ext cx="1658342" cy="1453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59039"/>
          <a:stretch/>
        </p:blipFill>
        <p:spPr>
          <a:xfrm>
            <a:off x="274562" y="5128381"/>
            <a:ext cx="4337728" cy="762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789714" y="5366557"/>
            <a:ext cx="3897086" cy="0"/>
          </a:xfrm>
          <a:prstGeom prst="line">
            <a:avLst/>
          </a:prstGeom>
          <a:ln w="28575" cmpd="sng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368423" y="5300033"/>
            <a:ext cx="133048" cy="13304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29898" y="5295198"/>
            <a:ext cx="133048" cy="13304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789714" y="5210458"/>
            <a:ext cx="2844800" cy="0"/>
          </a:xfrm>
          <a:prstGeom prst="straightConnector1">
            <a:avLst/>
          </a:prstGeom>
          <a:ln>
            <a:solidFill>
              <a:srgbClr val="604A7B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5-Point Star 17"/>
          <p:cNvSpPr/>
          <p:nvPr/>
        </p:nvSpPr>
        <p:spPr>
          <a:xfrm>
            <a:off x="7344233" y="5058205"/>
            <a:ext cx="217711" cy="254000"/>
          </a:xfrm>
          <a:prstGeom prst="star5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789714" y="5739123"/>
            <a:ext cx="3897086" cy="0"/>
          </a:xfrm>
          <a:prstGeom prst="line">
            <a:avLst/>
          </a:prstGeom>
          <a:ln w="28575" cmpd="sng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247473" y="5672599"/>
            <a:ext cx="133048" cy="13304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525148" y="5667764"/>
            <a:ext cx="133048" cy="13304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525148" y="5583024"/>
            <a:ext cx="2109366" cy="0"/>
          </a:xfrm>
          <a:prstGeom prst="straightConnector1">
            <a:avLst/>
          </a:prstGeom>
          <a:ln>
            <a:solidFill>
              <a:srgbClr val="604A7B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5-Point Star 23"/>
          <p:cNvSpPr/>
          <p:nvPr/>
        </p:nvSpPr>
        <p:spPr>
          <a:xfrm>
            <a:off x="7211188" y="5430771"/>
            <a:ext cx="217711" cy="254000"/>
          </a:xfrm>
          <a:prstGeom prst="star5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5513056" y="6333071"/>
            <a:ext cx="217711" cy="254000"/>
          </a:xfrm>
          <a:prstGeom prst="star5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672674" y="6262094"/>
            <a:ext cx="104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mutation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898952" y="4515814"/>
            <a:ext cx="701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Stops</a:t>
            </a: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129898" y="4522722"/>
            <a:ext cx="143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Mutations</a:t>
            </a:r>
          </a:p>
          <a:p>
            <a:pPr algn="ctr"/>
            <a:r>
              <a:rPr lang="en-US" dirty="0" smtClean="0"/>
              <a:t>(SHAPE-</a:t>
            </a:r>
            <a:r>
              <a:rPr lang="en-US" dirty="0" err="1" smtClean="0"/>
              <a:t>MaP</a:t>
            </a:r>
            <a:r>
              <a:rPr lang="en-US" dirty="0"/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4581" y="1311279"/>
            <a:ext cx="2970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Chemically modify RNA</a:t>
            </a:r>
          </a:p>
          <a:p>
            <a:pPr algn="ctr"/>
            <a:r>
              <a:rPr lang="en-US" dirty="0" smtClean="0"/>
              <a:t>(mainly unstructured regions)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767242" y="3852761"/>
            <a:ext cx="360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out with Reverse Transcriptase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571094" y="3289904"/>
            <a:ext cx="0" cy="5991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2"/>
            <a:endCxn id="29" idx="0"/>
          </p:cNvCxnSpPr>
          <p:nvPr/>
        </p:nvCxnSpPr>
        <p:spPr>
          <a:xfrm flipH="1">
            <a:off x="2249619" y="4222093"/>
            <a:ext cx="2321475" cy="2937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2"/>
            <a:endCxn id="30" idx="0"/>
          </p:cNvCxnSpPr>
          <p:nvPr/>
        </p:nvCxnSpPr>
        <p:spPr>
          <a:xfrm>
            <a:off x="4571094" y="4222093"/>
            <a:ext cx="2277755" cy="3006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46231" y="6534666"/>
            <a:ext cx="2634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Siegfried </a:t>
            </a:r>
            <a:r>
              <a:rPr lang="en-US" sz="1400" i="1" dirty="0" smtClean="0"/>
              <a:t>et al</a:t>
            </a:r>
            <a:r>
              <a:rPr lang="en-US" sz="1400" dirty="0" smtClean="0"/>
              <a:t>. </a:t>
            </a:r>
            <a:r>
              <a:rPr lang="en-US" sz="1400" i="1" dirty="0" smtClean="0"/>
              <a:t>Nat Methods </a:t>
            </a:r>
            <a:r>
              <a:rPr lang="en-US" sz="1400" dirty="0" smtClean="0"/>
              <a:t>2014</a:t>
            </a:r>
            <a:endParaRPr lang="en-US" sz="14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896" y="5805647"/>
            <a:ext cx="678315" cy="307027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>
          <a:xfrm>
            <a:off x="4789714" y="6207038"/>
            <a:ext cx="3897086" cy="0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4789714" y="6050939"/>
            <a:ext cx="28448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5-Point Star 51"/>
          <p:cNvSpPr/>
          <p:nvPr/>
        </p:nvSpPr>
        <p:spPr>
          <a:xfrm>
            <a:off x="6775768" y="5898686"/>
            <a:ext cx="217711" cy="254000"/>
          </a:xfrm>
          <a:prstGeom prst="star5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585" y="5829837"/>
            <a:ext cx="678315" cy="307027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>
            <a:off x="476403" y="6231228"/>
            <a:ext cx="3897086" cy="0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1658342" y="6075129"/>
            <a:ext cx="166286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5-Point Star 58"/>
          <p:cNvSpPr/>
          <p:nvPr/>
        </p:nvSpPr>
        <p:spPr>
          <a:xfrm>
            <a:off x="6095241" y="5031498"/>
            <a:ext cx="217711" cy="254000"/>
          </a:xfrm>
          <a:prstGeom prst="star5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6541365"/>
            <a:ext cx="3557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Reviewed in Kubota </a:t>
            </a:r>
            <a:r>
              <a:rPr lang="en-US" sz="1400" i="1" dirty="0" smtClean="0"/>
              <a:t>et al Nat </a:t>
            </a:r>
            <a:r>
              <a:rPr lang="en-US" sz="1400" i="1" dirty="0" err="1" smtClean="0"/>
              <a:t>Chem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Biol</a:t>
            </a:r>
            <a:r>
              <a:rPr lang="en-US" sz="1400" i="1" dirty="0" smtClean="0"/>
              <a:t> 2016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6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analysis of chemical probing data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18382" y="1096687"/>
            <a:ext cx="91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Treated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96667" y="1096687"/>
            <a:ext cx="88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73871" y="1684644"/>
            <a:ext cx="334017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i∈nucleotides</a:t>
            </a:r>
            <a:r>
              <a:rPr lang="en-US" dirty="0" smtClean="0"/>
              <a:t>; N total</a:t>
            </a:r>
          </a:p>
          <a:p>
            <a:pPr algn="ctr"/>
            <a:r>
              <a:rPr lang="en-US" i="1" dirty="0" err="1" smtClean="0"/>
              <a:t>P</a:t>
            </a:r>
            <a:r>
              <a:rPr lang="en-US" i="1" baseline="-25000" dirty="0" err="1" smtClean="0"/>
              <a:t>stop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= stops(</a:t>
            </a:r>
            <a:r>
              <a:rPr lang="en-US" dirty="0" err="1" smtClean="0"/>
              <a:t>i</a:t>
            </a:r>
            <a:r>
              <a:rPr lang="en-US" dirty="0" smtClean="0"/>
              <a:t>)/coverage(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∆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stop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=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stop</a:t>
            </a:r>
            <a:r>
              <a:rPr lang="en-US" sz="1400" dirty="0" smtClean="0"/>
              <a:t>(treated) </a:t>
            </a:r>
            <a:r>
              <a:rPr lang="en-US" dirty="0" smtClean="0"/>
              <a:t>-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stop</a:t>
            </a:r>
            <a:r>
              <a:rPr lang="en-US" sz="1400" dirty="0" smtClean="0"/>
              <a:t>(control)</a:t>
            </a:r>
          </a:p>
          <a:p>
            <a:pPr algn="ctr"/>
            <a:endParaRPr lang="en-US" sz="1400" dirty="0"/>
          </a:p>
          <a:p>
            <a:pPr algn="ctr"/>
            <a:endParaRPr lang="en-US" sz="1400" baseline="-25000" dirty="0" smtClean="0"/>
          </a:p>
          <a:p>
            <a:pPr algn="ctr"/>
            <a:endParaRPr lang="en-US" sz="1400" baseline="-25000" dirty="0"/>
          </a:p>
          <a:p>
            <a:pPr algn="ctr"/>
            <a:endParaRPr lang="en-US" sz="1400" baseline="-25000" dirty="0" smtClean="0"/>
          </a:p>
          <a:p>
            <a:pPr algn="ctr"/>
            <a:r>
              <a:rPr lang="en-US" dirty="0" smtClean="0"/>
              <a:t>DMS-</a:t>
            </a:r>
            <a:r>
              <a:rPr lang="en-US" dirty="0" err="1" smtClean="0"/>
              <a:t>Seq</a:t>
            </a:r>
            <a:r>
              <a:rPr lang="en-US" dirty="0" smtClean="0"/>
              <a:t> data for </a:t>
            </a:r>
            <a:r>
              <a:rPr lang="en-US" dirty="0" err="1" smtClean="0"/>
              <a:t>Xist</a:t>
            </a:r>
            <a:r>
              <a:rPr lang="en-US" dirty="0" smtClean="0"/>
              <a:t> RNA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8000"/>
                </a:solidFill>
              </a:rPr>
              <a:t>C</a:t>
            </a:r>
            <a:r>
              <a:rPr lang="en-US" dirty="0" smtClean="0"/>
              <a:t> should be modified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826" y="4369994"/>
            <a:ext cx="2995258" cy="2221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66956" y="3867617"/>
            <a:ext cx="114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Combined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6597749"/>
            <a:ext cx="2762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Fang, Moss </a:t>
            </a:r>
            <a:r>
              <a:rPr lang="en-US" sz="1400" i="1" dirty="0" smtClean="0"/>
              <a:t> et al</a:t>
            </a:r>
            <a:r>
              <a:rPr lang="en-US" sz="1400" i="0" dirty="0" smtClean="0"/>
              <a:t>. </a:t>
            </a:r>
            <a:r>
              <a:rPr lang="en-US" sz="1400" i="1" dirty="0" err="1" smtClean="0"/>
              <a:t>PLoS</a:t>
            </a:r>
            <a:r>
              <a:rPr lang="en-US" sz="1400" i="1" dirty="0" smtClean="0"/>
              <a:t> Genet.</a:t>
            </a:r>
            <a:r>
              <a:rPr lang="en-US" sz="1400" i="1" baseline="0" dirty="0" smtClean="0"/>
              <a:t> </a:t>
            </a:r>
            <a:r>
              <a:rPr lang="en-US" sz="1400" i="0" dirty="0" smtClean="0"/>
              <a:t>2015</a:t>
            </a:r>
            <a:endParaRPr lang="en-US" sz="1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61" y="1413984"/>
            <a:ext cx="2749915" cy="51733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027" y="1453924"/>
            <a:ext cx="2814973" cy="52563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0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 probing data, like RNA-</a:t>
            </a:r>
            <a:r>
              <a:rPr lang="en-US" dirty="0" err="1" smtClean="0"/>
              <a:t>Seq</a:t>
            </a:r>
            <a:r>
              <a:rPr lang="en-US" dirty="0" smtClean="0"/>
              <a:t>, do not fit </a:t>
            </a:r>
            <a:r>
              <a:rPr lang="en-US" smtClean="0"/>
              <a:t>Poisson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9400"/>
            <a:ext cx="9144000" cy="3753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048" y="5428716"/>
            <a:ext cx="6664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these are uniform quantiles, not normally distributed quantiles</a:t>
            </a:r>
          </a:p>
          <a:p>
            <a:endParaRPr lang="en-US" dirty="0"/>
          </a:p>
          <a:p>
            <a:r>
              <a:rPr lang="en-US" dirty="0" smtClean="0"/>
              <a:t>KS test: p is approximately 0</a:t>
            </a:r>
          </a:p>
          <a:p>
            <a:r>
              <a:rPr lang="en-US" dirty="0" smtClean="0"/>
              <a:t>Most values are &gt; µ^.5 away from each other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05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Pseudocounts</a:t>
            </a:r>
            <a:r>
              <a:rPr lang="en-US" dirty="0"/>
              <a:t> for Poisson-family distributions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070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Chemical probing</a:t>
            </a:r>
            <a:endParaRPr lang="en-US" dirty="0" smtClean="0"/>
          </a:p>
          <a:p>
            <a:r>
              <a:rPr lang="en-US" dirty="0" err="1" smtClean="0"/>
              <a:t>i∈nucleotides</a:t>
            </a:r>
            <a:r>
              <a:rPr lang="en-US" dirty="0" smtClean="0"/>
              <a:t>; N total</a:t>
            </a:r>
          </a:p>
          <a:p>
            <a:r>
              <a:rPr lang="en-US" dirty="0" err="1" smtClean="0"/>
              <a:t>j∈samples</a:t>
            </a:r>
            <a:r>
              <a:rPr lang="en-US" dirty="0" smtClean="0"/>
              <a:t>; M total</a:t>
            </a:r>
          </a:p>
          <a:p>
            <a:r>
              <a:rPr lang="en-US" dirty="0" err="1" smtClean="0"/>
              <a:t>Y</a:t>
            </a:r>
            <a:r>
              <a:rPr lang="en-US" baseline="-25000" dirty="0" err="1" smtClean="0"/>
              <a:t>ij</a:t>
            </a:r>
            <a:r>
              <a:rPr lang="en-US" dirty="0" smtClean="0"/>
              <a:t> = stop </a:t>
            </a:r>
            <a:r>
              <a:rPr lang="en-US" dirty="0" smtClean="0"/>
              <a:t>counts </a:t>
            </a:r>
            <a:r>
              <a:rPr lang="en-US" dirty="0" smtClean="0"/>
              <a:t>for nucleotide </a:t>
            </a:r>
            <a:r>
              <a:rPr lang="en-US" dirty="0" err="1" smtClean="0"/>
              <a:t>i</a:t>
            </a:r>
            <a:r>
              <a:rPr lang="en-US" dirty="0" smtClean="0"/>
              <a:t> in sample j</a:t>
            </a:r>
          </a:p>
          <a:p>
            <a:r>
              <a:rPr lang="en-US" dirty="0" smtClean="0"/>
              <a:t>Coverage for nucleotide </a:t>
            </a:r>
            <a:r>
              <a:rPr lang="en-US" dirty="0" err="1" smtClean="0"/>
              <a:t>i</a:t>
            </a:r>
            <a:r>
              <a:rPr lang="en-US" dirty="0" smtClean="0"/>
              <a:t> in sample j</a:t>
            </a:r>
          </a:p>
          <a:p>
            <a:pPr lvl="1"/>
            <a:r>
              <a:rPr lang="en-US" dirty="0" err="1" smtClean="0"/>
              <a:t>C</a:t>
            </a:r>
            <a:r>
              <a:rPr lang="en-US" baseline="-25000" dirty="0" err="1" smtClean="0"/>
              <a:t>ij</a:t>
            </a:r>
            <a:r>
              <a:rPr lang="en-US" dirty="0" smtClean="0"/>
              <a:t> = </a:t>
            </a:r>
            <a:endParaRPr lang="en-US" baseline="-25000" dirty="0" smtClean="0"/>
          </a:p>
          <a:p>
            <a:r>
              <a:rPr lang="en-US" dirty="0" err="1" smtClean="0"/>
              <a:t>S</a:t>
            </a:r>
            <a:r>
              <a:rPr lang="en-US" baseline="-25000" dirty="0" err="1" smtClean="0"/>
              <a:t>ij</a:t>
            </a:r>
            <a:r>
              <a:rPr lang="en-US" dirty="0" smtClean="0"/>
              <a:t> = relative coverage for nucleotide </a:t>
            </a:r>
            <a:r>
              <a:rPr lang="en-US" dirty="0" err="1" smtClean="0"/>
              <a:t>i</a:t>
            </a:r>
            <a:r>
              <a:rPr lang="en-US" dirty="0" smtClean="0"/>
              <a:t> in sample j</a:t>
            </a:r>
          </a:p>
          <a:p>
            <a:pPr lvl="1"/>
            <a:r>
              <a:rPr lang="en-US" dirty="0" err="1" smtClean="0"/>
              <a:t>S</a:t>
            </a:r>
            <a:r>
              <a:rPr lang="en-US" baseline="-25000" dirty="0" err="1" smtClean="0"/>
              <a:t>ij</a:t>
            </a:r>
            <a:r>
              <a:rPr lang="en-US" dirty="0" smtClean="0"/>
              <a:t> =</a:t>
            </a:r>
          </a:p>
          <a:p>
            <a:r>
              <a:rPr lang="en-US" dirty="0" err="1" smtClean="0"/>
              <a:t>Pseudocounts</a:t>
            </a:r>
            <a:endParaRPr lang="en-US" dirty="0"/>
          </a:p>
          <a:p>
            <a:pPr lvl="1"/>
            <a:r>
              <a:rPr lang="en-US" dirty="0" err="1" smtClean="0"/>
              <a:t>P</a:t>
            </a:r>
            <a:r>
              <a:rPr lang="en-US" baseline="-25000" dirty="0" err="1" smtClean="0"/>
              <a:t>ij</a:t>
            </a:r>
            <a:r>
              <a:rPr lang="en-US" dirty="0" smtClean="0"/>
              <a:t> =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ij</a:t>
            </a:r>
            <a:r>
              <a:rPr lang="en-US" dirty="0" smtClean="0"/>
              <a:t>/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ij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RNA-</a:t>
            </a:r>
            <a:r>
              <a:rPr lang="en-US" dirty="0" err="1" smtClean="0"/>
              <a:t>Seq</a:t>
            </a:r>
            <a:endParaRPr lang="en-US" dirty="0" smtClean="0"/>
          </a:p>
          <a:p>
            <a:r>
              <a:rPr lang="en-US" dirty="0" err="1" smtClean="0"/>
              <a:t>i∈genes</a:t>
            </a:r>
            <a:r>
              <a:rPr lang="en-US" dirty="0" smtClean="0"/>
              <a:t>; N total</a:t>
            </a:r>
          </a:p>
          <a:p>
            <a:r>
              <a:rPr lang="en-US" dirty="0" err="1" smtClean="0"/>
              <a:t>j∈samples</a:t>
            </a:r>
            <a:r>
              <a:rPr lang="en-US" dirty="0" smtClean="0"/>
              <a:t>; M total</a:t>
            </a:r>
          </a:p>
          <a:p>
            <a:r>
              <a:rPr lang="en-US" dirty="0" err="1" smtClean="0"/>
              <a:t>Y</a:t>
            </a:r>
            <a:r>
              <a:rPr lang="en-US" baseline="-25000" dirty="0" err="1" smtClean="0"/>
              <a:t>ij</a:t>
            </a:r>
            <a:r>
              <a:rPr lang="en-US" dirty="0" smtClean="0"/>
              <a:t> = gene </a:t>
            </a:r>
          </a:p>
          <a:p>
            <a:r>
              <a:rPr lang="en-US" dirty="0" err="1" smtClean="0"/>
              <a:t>C</a:t>
            </a:r>
            <a:r>
              <a:rPr lang="en-US" baseline="-25000" dirty="0" err="1" smtClean="0"/>
              <a:t>j</a:t>
            </a:r>
            <a:r>
              <a:rPr lang="en-US" dirty="0" smtClean="0"/>
              <a:t> = total coverage for sample j</a:t>
            </a:r>
          </a:p>
          <a:p>
            <a:r>
              <a:rPr lang="en-US" dirty="0" err="1" smtClean="0"/>
              <a:t>S</a:t>
            </a:r>
            <a:r>
              <a:rPr lang="en-US" baseline="-25000" dirty="0" err="1" smtClean="0"/>
              <a:t>j</a:t>
            </a:r>
            <a:r>
              <a:rPr lang="en-US" dirty="0" smtClean="0"/>
              <a:t> = relative library </a:t>
            </a:r>
            <a:r>
              <a:rPr lang="en-US" dirty="0" smtClean="0"/>
              <a:t>size</a:t>
            </a:r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ij</a:t>
            </a:r>
            <a:r>
              <a:rPr lang="en-US" dirty="0" smtClean="0"/>
              <a:t> = </a:t>
            </a:r>
            <a:r>
              <a:rPr lang="en-US" dirty="0" err="1"/>
              <a:t>Y</a:t>
            </a:r>
            <a:r>
              <a:rPr lang="en-US" baseline="-25000" dirty="0" err="1"/>
              <a:t>ij</a:t>
            </a:r>
            <a:r>
              <a:rPr lang="en-US" dirty="0"/>
              <a:t>/</a:t>
            </a:r>
            <a:r>
              <a:rPr lang="en-US" dirty="0" err="1"/>
              <a:t>S</a:t>
            </a:r>
            <a:r>
              <a:rPr lang="en-US" baseline="-25000" dirty="0" err="1"/>
              <a:t>ij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445440"/>
              </p:ext>
            </p:extLst>
          </p:nvPr>
        </p:nvGraphicFramePr>
        <p:xfrm>
          <a:off x="4298950" y="3270250"/>
          <a:ext cx="546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4" imgW="546100" imgH="317500" progId="Equation.3">
                  <p:embed/>
                </p:oleObj>
              </mc:Choice>
              <mc:Fallback>
                <p:oleObj name="Equation" r:id="rId4" imgW="5461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98950" y="3270250"/>
                        <a:ext cx="546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798487"/>
              </p:ext>
            </p:extLst>
          </p:nvPr>
        </p:nvGraphicFramePr>
        <p:xfrm>
          <a:off x="1807330" y="4240223"/>
          <a:ext cx="708479" cy="41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6" imgW="546100" imgH="317500" progId="Equation.3">
                  <p:embed/>
                </p:oleObj>
              </mc:Choice>
              <mc:Fallback>
                <p:oleObj name="Equation" r:id="rId6" imgW="5461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07330" y="4240223"/>
                        <a:ext cx="708479" cy="41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917008"/>
              </p:ext>
            </p:extLst>
          </p:nvPr>
        </p:nvGraphicFramePr>
        <p:xfrm>
          <a:off x="1880809" y="5196416"/>
          <a:ext cx="635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8" imgW="635000" imgH="508000" progId="Equation.3">
                  <p:embed/>
                </p:oleObj>
              </mc:Choice>
              <mc:Fallback>
                <p:oleObj name="Equation" r:id="rId8" imgW="6350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80809" y="5196416"/>
                        <a:ext cx="635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6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455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82648"/>
            <a:ext cx="8585200" cy="30988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6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91038"/>
          </a:xfrm>
        </p:spPr>
        <p:txBody>
          <a:bodyPr/>
          <a:lstStyle/>
          <a:p>
            <a:r>
              <a:rPr lang="en-US" dirty="0" smtClean="0"/>
              <a:t>Construct empirical distribution of log ratios of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stop</a:t>
            </a:r>
            <a:r>
              <a:rPr lang="en-US" dirty="0" smtClean="0"/>
              <a:t> between replicates of control samples.</a:t>
            </a:r>
          </a:p>
          <a:p>
            <a:r>
              <a:rPr lang="en-US" dirty="0" smtClean="0"/>
              <a:t>Calculate empirical p-values of log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stop</a:t>
            </a:r>
            <a:r>
              <a:rPr lang="en-US" dirty="0" smtClean="0"/>
              <a:t> ratios of treated samples to untreated samples</a:t>
            </a:r>
          </a:p>
          <a:p>
            <a:r>
              <a:rPr lang="en-US" dirty="0" smtClean="0"/>
              <a:t>Calculate posterior probabilities of modification using HMM </a:t>
            </a:r>
          </a:p>
          <a:p>
            <a:pPr marL="0" indent="0">
              <a:buNone/>
            </a:pPr>
            <a:r>
              <a:rPr lang="en-US" dirty="0" smtClean="0"/>
              <a:t>    (next slide)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830" y="4291359"/>
            <a:ext cx="2968170" cy="256664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8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31640</TotalTime>
  <Words>1012</Words>
  <Application>Microsoft Macintosh PowerPoint</Application>
  <PresentationFormat>On-screen Show (4:3)</PresentationFormat>
  <Paragraphs>190</Paragraphs>
  <Slides>18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Correcting for biological variation in RNA structure probing experiments</vt:lpstr>
      <vt:lpstr>Outline</vt:lpstr>
      <vt:lpstr>Constraints can improve RNA secondary structure prediction</vt:lpstr>
      <vt:lpstr>Chemical probing of RNA</vt:lpstr>
      <vt:lpstr>Basic analysis of chemical probing data</vt:lpstr>
      <vt:lpstr>Chemical probing data, like RNA-Seq, do not fit Poisson distribution</vt:lpstr>
      <vt:lpstr>Pseudocounts for Poisson-family distributions</vt:lpstr>
      <vt:lpstr>PowerPoint Presentation</vt:lpstr>
      <vt:lpstr>Method outline</vt:lpstr>
      <vt:lpstr>Beta-Uniform Mixture HMM  (BUM-HMM)</vt:lpstr>
      <vt:lpstr>Results</vt:lpstr>
      <vt:lpstr>Negative-Binomial Distribution</vt:lpstr>
      <vt:lpstr>DESeq2 procedure</vt:lpstr>
      <vt:lpstr>Fitting negative-binomial dispersion</vt:lpstr>
      <vt:lpstr>NB-based p-values vs. emprical p-values</vt:lpstr>
      <vt:lpstr>ROC curves</vt:lpstr>
      <vt:lpstr>PR curves</vt:lpstr>
      <vt:lpstr>Conclusions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Rutenberg Schoenberg</dc:creator>
  <cp:lastModifiedBy>Michael Rutenberg Schoenberg</cp:lastModifiedBy>
  <cp:revision>22</cp:revision>
  <dcterms:created xsi:type="dcterms:W3CDTF">2016-10-26T19:53:00Z</dcterms:created>
  <dcterms:modified xsi:type="dcterms:W3CDTF">2016-12-01T21:11:59Z</dcterms:modified>
</cp:coreProperties>
</file>