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5" d="100"/>
          <a:sy n="185" d="100"/>
        </p:scale>
        <p:origin x="-3216" y="-96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40568"/>
            <a:ext cx="77724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81600"/>
            <a:ext cx="64008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7A67-CC6B-5242-9D15-15EA12989193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FD29-05C8-434A-83B2-E2CFAC20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22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7A67-CC6B-5242-9D15-15EA12989193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FD29-05C8-434A-83B2-E2CFAC20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66185"/>
            <a:ext cx="205740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66185"/>
            <a:ext cx="601980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7A67-CC6B-5242-9D15-15EA12989193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FD29-05C8-434A-83B2-E2CFAC20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3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7A67-CC6B-5242-9D15-15EA12989193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FD29-05C8-434A-83B2-E2CFAC20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532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875867"/>
            <a:ext cx="77724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75618"/>
            <a:ext cx="77724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7A67-CC6B-5242-9D15-15EA12989193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FD29-05C8-434A-83B2-E2CFAC20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738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403860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1"/>
            <a:ext cx="403860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7A67-CC6B-5242-9D15-15EA12989193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FD29-05C8-434A-83B2-E2CFAC20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18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46817"/>
            <a:ext cx="404018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99833"/>
            <a:ext cx="404018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2046817"/>
            <a:ext cx="4041775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899833"/>
            <a:ext cx="4041775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7A67-CC6B-5242-9D15-15EA12989193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FD29-05C8-434A-83B2-E2CFAC20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04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7A67-CC6B-5242-9D15-15EA12989193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FD29-05C8-434A-83B2-E2CFAC20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10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7A67-CC6B-5242-9D15-15EA12989193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FD29-05C8-434A-83B2-E2CFAC20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17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64067"/>
            <a:ext cx="3008313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64067"/>
            <a:ext cx="5111750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913467"/>
            <a:ext cx="3008313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7A67-CC6B-5242-9D15-15EA12989193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FD29-05C8-434A-83B2-E2CFAC20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5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6400800"/>
            <a:ext cx="54864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17033"/>
            <a:ext cx="54864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7156451"/>
            <a:ext cx="54864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7A67-CC6B-5242-9D15-15EA12989193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FD29-05C8-434A-83B2-E2CFAC20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5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6184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1"/>
            <a:ext cx="82296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8475134"/>
            <a:ext cx="2133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C7A67-CC6B-5242-9D15-15EA12989193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8475134"/>
            <a:ext cx="2895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8475134"/>
            <a:ext cx="2133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3FD29-05C8-434A-83B2-E2CFAC20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20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11178"/>
          <a:stretch/>
        </p:blipFill>
        <p:spPr>
          <a:xfrm>
            <a:off x="102973" y="2975575"/>
            <a:ext cx="4722702" cy="3347039"/>
          </a:xfrm>
          <a:prstGeom prst="rect">
            <a:avLst/>
          </a:prstGeom>
        </p:spPr>
      </p:pic>
      <p:pic>
        <p:nvPicPr>
          <p:cNvPr id="9" name="Picture 8" descr="BCL6ex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846" y="2701372"/>
            <a:ext cx="4478262" cy="323681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504929" y="124812"/>
            <a:ext cx="8341673" cy="2441775"/>
            <a:chOff x="767425" y="9502"/>
            <a:chExt cx="8341673" cy="2441775"/>
          </a:xfrm>
        </p:grpSpPr>
        <p:sp>
          <p:nvSpPr>
            <p:cNvPr id="11" name="Rectangle 10"/>
            <p:cNvSpPr/>
            <p:nvPr/>
          </p:nvSpPr>
          <p:spPr>
            <a:xfrm>
              <a:off x="1262039" y="1564326"/>
              <a:ext cx="2740075" cy="249784"/>
            </a:xfrm>
            <a:prstGeom prst="rect">
              <a:avLst/>
            </a:prstGeom>
            <a:pattFill prst="ltDnDiag">
              <a:fgClr>
                <a:schemeClr val="bg1">
                  <a:lumMod val="65000"/>
                </a:schemeClr>
              </a:fgClr>
              <a:bgClr>
                <a:prstClr val="white"/>
              </a:bgClr>
            </a:patt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19007" y="1350565"/>
              <a:ext cx="2740075" cy="249784"/>
            </a:xfrm>
            <a:prstGeom prst="rect">
              <a:avLst/>
            </a:prstGeom>
            <a:pattFill prst="ltDnDiag">
              <a:fgClr>
                <a:schemeClr val="bg1">
                  <a:lumMod val="65000"/>
                </a:schemeClr>
              </a:fgClr>
              <a:bgClr>
                <a:prstClr val="white"/>
              </a:bgClr>
            </a:patt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Isosceles Triangle 12"/>
            <p:cNvSpPr>
              <a:spLocks noChangeAspect="1"/>
            </p:cNvSpPr>
            <p:nvPr/>
          </p:nvSpPr>
          <p:spPr>
            <a:xfrm rot="10800000">
              <a:off x="1540824" y="1265693"/>
              <a:ext cx="138872" cy="80006"/>
            </a:xfrm>
            <a:prstGeom prst="triangle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Isosceles Triangle 13"/>
            <p:cNvSpPr>
              <a:spLocks noChangeAspect="1"/>
            </p:cNvSpPr>
            <p:nvPr/>
          </p:nvSpPr>
          <p:spPr>
            <a:xfrm rot="10800000">
              <a:off x="2176273" y="1265693"/>
              <a:ext cx="138872" cy="80006"/>
            </a:xfrm>
            <a:prstGeom prst="triangle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Isosceles Triangle 14"/>
            <p:cNvSpPr>
              <a:spLocks noChangeAspect="1"/>
            </p:cNvSpPr>
            <p:nvPr/>
          </p:nvSpPr>
          <p:spPr>
            <a:xfrm rot="10800000">
              <a:off x="3813577" y="1265693"/>
              <a:ext cx="138872" cy="80006"/>
            </a:xfrm>
            <a:prstGeom prst="triangle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Isosceles Triangle 15"/>
            <p:cNvSpPr>
              <a:spLocks noChangeAspect="1"/>
            </p:cNvSpPr>
            <p:nvPr/>
          </p:nvSpPr>
          <p:spPr>
            <a:xfrm rot="10800000">
              <a:off x="3082000" y="1265693"/>
              <a:ext cx="138872" cy="80006"/>
            </a:xfrm>
            <a:prstGeom prst="triangle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714641" y="1380728"/>
              <a:ext cx="1100030" cy="1371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237079" y="1380728"/>
              <a:ext cx="1100030" cy="1371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191387" y="1380728"/>
              <a:ext cx="1100030" cy="1371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441449" y="1380728"/>
              <a:ext cx="1100030" cy="1371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024855" y="1632284"/>
              <a:ext cx="789816" cy="1371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237079" y="1632284"/>
              <a:ext cx="659060" cy="1371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818981" y="1632284"/>
              <a:ext cx="1472436" cy="1371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861459" y="1632284"/>
              <a:ext cx="1027633" cy="1371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561396" y="1920875"/>
              <a:ext cx="1227637" cy="13716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861460" y="1920875"/>
              <a:ext cx="1247638" cy="13716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717041" y="2314117"/>
              <a:ext cx="1100030" cy="13716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239479" y="2314117"/>
              <a:ext cx="1100030" cy="137160"/>
            </a:xfrm>
            <a:prstGeom prst="rect">
              <a:avLst/>
            </a:prstGeom>
            <a:solidFill>
              <a:srgbClr val="7F7F7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818981" y="2314117"/>
              <a:ext cx="1474836" cy="137160"/>
            </a:xfrm>
            <a:prstGeom prst="rect">
              <a:avLst/>
            </a:prstGeom>
            <a:solidFill>
              <a:srgbClr val="7F7F7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443848" y="2314117"/>
              <a:ext cx="1445243" cy="137160"/>
            </a:xfrm>
            <a:prstGeom prst="rect">
              <a:avLst/>
            </a:prstGeom>
            <a:solidFill>
              <a:srgbClr val="7F7F7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>
              <a:stCxn id="17" idx="1"/>
              <a:endCxn id="27" idx="1"/>
            </p:cNvCxnSpPr>
            <p:nvPr/>
          </p:nvCxnSpPr>
          <p:spPr>
            <a:xfrm>
              <a:off x="1714641" y="1449308"/>
              <a:ext cx="2400" cy="933389"/>
            </a:xfrm>
            <a:prstGeom prst="line">
              <a:avLst/>
            </a:prstGeom>
            <a:ln w="3175" cmpd="sng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endCxn id="27" idx="3"/>
            </p:cNvCxnSpPr>
            <p:nvPr/>
          </p:nvCxnSpPr>
          <p:spPr>
            <a:xfrm>
              <a:off x="2817071" y="1515739"/>
              <a:ext cx="0" cy="866958"/>
            </a:xfrm>
            <a:prstGeom prst="line">
              <a:avLst/>
            </a:prstGeom>
            <a:ln w="3175" cmpd="sng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28" idx="1"/>
            </p:cNvCxnSpPr>
            <p:nvPr/>
          </p:nvCxnSpPr>
          <p:spPr>
            <a:xfrm>
              <a:off x="3237079" y="1537903"/>
              <a:ext cx="2400" cy="844794"/>
            </a:xfrm>
            <a:prstGeom prst="line">
              <a:avLst/>
            </a:prstGeom>
            <a:ln w="3175" cmpd="sng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endCxn id="28" idx="3"/>
            </p:cNvCxnSpPr>
            <p:nvPr/>
          </p:nvCxnSpPr>
          <p:spPr>
            <a:xfrm flipH="1">
              <a:off x="4339509" y="1517901"/>
              <a:ext cx="4796" cy="864796"/>
            </a:xfrm>
            <a:prstGeom prst="line">
              <a:avLst/>
            </a:prstGeom>
            <a:ln w="3175" cmpd="sng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endCxn id="29" idx="1"/>
            </p:cNvCxnSpPr>
            <p:nvPr/>
          </p:nvCxnSpPr>
          <p:spPr>
            <a:xfrm>
              <a:off x="4811377" y="1517901"/>
              <a:ext cx="7604" cy="864796"/>
            </a:xfrm>
            <a:prstGeom prst="line">
              <a:avLst/>
            </a:prstGeom>
            <a:ln w="3175" cmpd="sng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endCxn id="29" idx="3"/>
            </p:cNvCxnSpPr>
            <p:nvPr/>
          </p:nvCxnSpPr>
          <p:spPr>
            <a:xfrm flipH="1">
              <a:off x="6293817" y="1515739"/>
              <a:ext cx="7597" cy="866958"/>
            </a:xfrm>
            <a:prstGeom prst="line">
              <a:avLst/>
            </a:prstGeom>
            <a:ln w="3175" cmpd="sng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endCxn id="30" idx="1"/>
            </p:cNvCxnSpPr>
            <p:nvPr/>
          </p:nvCxnSpPr>
          <p:spPr>
            <a:xfrm>
              <a:off x="7439049" y="1515739"/>
              <a:ext cx="4799" cy="866958"/>
            </a:xfrm>
            <a:prstGeom prst="line">
              <a:avLst/>
            </a:prstGeom>
            <a:ln w="3175" cmpd="sng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endCxn id="30" idx="3"/>
            </p:cNvCxnSpPr>
            <p:nvPr/>
          </p:nvCxnSpPr>
          <p:spPr>
            <a:xfrm flipH="1">
              <a:off x="8889091" y="1605300"/>
              <a:ext cx="1" cy="777397"/>
            </a:xfrm>
            <a:prstGeom prst="line">
              <a:avLst/>
            </a:prstGeom>
            <a:ln w="3175" cmpd="sng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Freeform 38"/>
            <p:cNvSpPr/>
            <p:nvPr/>
          </p:nvSpPr>
          <p:spPr>
            <a:xfrm>
              <a:off x="1171675" y="371473"/>
              <a:ext cx="4320118" cy="510803"/>
            </a:xfrm>
            <a:custGeom>
              <a:avLst/>
              <a:gdLst>
                <a:gd name="connsiteX0" fmla="*/ 0 w 4320118"/>
                <a:gd name="connsiteY0" fmla="*/ 310788 h 510803"/>
                <a:gd name="connsiteX1" fmla="*/ 0 w 4320118"/>
                <a:gd name="connsiteY1" fmla="*/ 310788 h 510803"/>
                <a:gd name="connsiteX2" fmla="*/ 190005 w 4320118"/>
                <a:gd name="connsiteY2" fmla="*/ 150777 h 510803"/>
                <a:gd name="connsiteX3" fmla="*/ 330009 w 4320118"/>
                <a:gd name="connsiteY3" fmla="*/ 80772 h 510803"/>
                <a:gd name="connsiteX4" fmla="*/ 440012 w 4320118"/>
                <a:gd name="connsiteY4" fmla="*/ 40769 h 510803"/>
                <a:gd name="connsiteX5" fmla="*/ 710019 w 4320118"/>
                <a:gd name="connsiteY5" fmla="*/ 50770 h 510803"/>
                <a:gd name="connsiteX6" fmla="*/ 820022 w 4320118"/>
                <a:gd name="connsiteY6" fmla="*/ 70771 h 510803"/>
                <a:gd name="connsiteX7" fmla="*/ 960026 w 4320118"/>
                <a:gd name="connsiteY7" fmla="*/ 80772 h 510803"/>
                <a:gd name="connsiteX8" fmla="*/ 1060028 w 4320118"/>
                <a:gd name="connsiteY8" fmla="*/ 130775 h 510803"/>
                <a:gd name="connsiteX9" fmla="*/ 1120030 w 4320118"/>
                <a:gd name="connsiteY9" fmla="*/ 170778 h 510803"/>
                <a:gd name="connsiteX10" fmla="*/ 1180032 w 4320118"/>
                <a:gd name="connsiteY10" fmla="*/ 210781 h 510803"/>
                <a:gd name="connsiteX11" fmla="*/ 1210033 w 4320118"/>
                <a:gd name="connsiteY11" fmla="*/ 220782 h 510803"/>
                <a:gd name="connsiteX12" fmla="*/ 1330036 w 4320118"/>
                <a:gd name="connsiteY12" fmla="*/ 190780 h 510803"/>
                <a:gd name="connsiteX13" fmla="*/ 1650045 w 4320118"/>
                <a:gd name="connsiteY13" fmla="*/ 90772 h 510803"/>
                <a:gd name="connsiteX14" fmla="*/ 2310063 w 4320118"/>
                <a:gd name="connsiteY14" fmla="*/ 766 h 510803"/>
                <a:gd name="connsiteX15" fmla="*/ 2500068 w 4320118"/>
                <a:gd name="connsiteY15" fmla="*/ 10767 h 510803"/>
                <a:gd name="connsiteX16" fmla="*/ 2570070 w 4320118"/>
                <a:gd name="connsiteY16" fmla="*/ 80772 h 510803"/>
                <a:gd name="connsiteX17" fmla="*/ 2680073 w 4320118"/>
                <a:gd name="connsiteY17" fmla="*/ 110774 h 510803"/>
                <a:gd name="connsiteX18" fmla="*/ 2680073 w 4320118"/>
                <a:gd name="connsiteY18" fmla="*/ 280786 h 510803"/>
                <a:gd name="connsiteX19" fmla="*/ 2620071 w 4320118"/>
                <a:gd name="connsiteY19" fmla="*/ 320789 h 510803"/>
                <a:gd name="connsiteX20" fmla="*/ 2590070 w 4320118"/>
                <a:gd name="connsiteY20" fmla="*/ 380794 h 510803"/>
                <a:gd name="connsiteX21" fmla="*/ 2610071 w 4320118"/>
                <a:gd name="connsiteY21" fmla="*/ 410796 h 510803"/>
                <a:gd name="connsiteX22" fmla="*/ 2660072 w 4320118"/>
                <a:gd name="connsiteY22" fmla="*/ 500802 h 510803"/>
                <a:gd name="connsiteX23" fmla="*/ 2940080 w 4320118"/>
                <a:gd name="connsiteY23" fmla="*/ 510803 h 510803"/>
                <a:gd name="connsiteX24" fmla="*/ 3090084 w 4320118"/>
                <a:gd name="connsiteY24" fmla="*/ 500802 h 510803"/>
                <a:gd name="connsiteX25" fmla="*/ 3140085 w 4320118"/>
                <a:gd name="connsiteY25" fmla="*/ 480801 h 510803"/>
                <a:gd name="connsiteX26" fmla="*/ 3210087 w 4320118"/>
                <a:gd name="connsiteY26" fmla="*/ 460799 h 510803"/>
                <a:gd name="connsiteX27" fmla="*/ 3270089 w 4320118"/>
                <a:gd name="connsiteY27" fmla="*/ 440798 h 510803"/>
                <a:gd name="connsiteX28" fmla="*/ 3300090 w 4320118"/>
                <a:gd name="connsiteY28" fmla="*/ 430797 h 510803"/>
                <a:gd name="connsiteX29" fmla="*/ 3370092 w 4320118"/>
                <a:gd name="connsiteY29" fmla="*/ 390794 h 510803"/>
                <a:gd name="connsiteX30" fmla="*/ 3440094 w 4320118"/>
                <a:gd name="connsiteY30" fmla="*/ 370793 h 510803"/>
                <a:gd name="connsiteX31" fmla="*/ 3550097 w 4320118"/>
                <a:gd name="connsiteY31" fmla="*/ 350791 h 510803"/>
                <a:gd name="connsiteX32" fmla="*/ 3740102 w 4320118"/>
                <a:gd name="connsiteY32" fmla="*/ 370793 h 510803"/>
                <a:gd name="connsiteX33" fmla="*/ 3760102 w 4320118"/>
                <a:gd name="connsiteY33" fmla="*/ 380794 h 510803"/>
                <a:gd name="connsiteX34" fmla="*/ 3760102 w 4320118"/>
                <a:gd name="connsiteY34" fmla="*/ 380794 h 510803"/>
                <a:gd name="connsiteX35" fmla="*/ 4320118 w 4320118"/>
                <a:gd name="connsiteY35" fmla="*/ 360792 h 510803"/>
                <a:gd name="connsiteX36" fmla="*/ 4320118 w 4320118"/>
                <a:gd name="connsiteY36" fmla="*/ 360792 h 510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320118" h="510803">
                  <a:moveTo>
                    <a:pt x="0" y="310788"/>
                  </a:moveTo>
                  <a:lnTo>
                    <a:pt x="0" y="310788"/>
                  </a:lnTo>
                  <a:cubicBezTo>
                    <a:pt x="63335" y="257451"/>
                    <a:pt x="124375" y="201264"/>
                    <a:pt x="190005" y="150777"/>
                  </a:cubicBezTo>
                  <a:cubicBezTo>
                    <a:pt x="241025" y="111529"/>
                    <a:pt x="274057" y="108749"/>
                    <a:pt x="330009" y="80772"/>
                  </a:cubicBezTo>
                  <a:cubicBezTo>
                    <a:pt x="417614" y="36968"/>
                    <a:pt x="339747" y="57481"/>
                    <a:pt x="440012" y="40769"/>
                  </a:cubicBezTo>
                  <a:cubicBezTo>
                    <a:pt x="530014" y="44103"/>
                    <a:pt x="620234" y="43681"/>
                    <a:pt x="710019" y="50770"/>
                  </a:cubicBezTo>
                  <a:cubicBezTo>
                    <a:pt x="747172" y="53703"/>
                    <a:pt x="783019" y="66330"/>
                    <a:pt x="820022" y="70771"/>
                  </a:cubicBezTo>
                  <a:cubicBezTo>
                    <a:pt x="866476" y="76346"/>
                    <a:pt x="913358" y="77438"/>
                    <a:pt x="960026" y="80772"/>
                  </a:cubicBezTo>
                  <a:cubicBezTo>
                    <a:pt x="1018783" y="104276"/>
                    <a:pt x="1004694" y="95561"/>
                    <a:pt x="1060028" y="130775"/>
                  </a:cubicBezTo>
                  <a:cubicBezTo>
                    <a:pt x="1080308" y="143681"/>
                    <a:pt x="1100029" y="157444"/>
                    <a:pt x="1120030" y="170778"/>
                  </a:cubicBezTo>
                  <a:cubicBezTo>
                    <a:pt x="1140031" y="184112"/>
                    <a:pt x="1157228" y="203179"/>
                    <a:pt x="1180032" y="210781"/>
                  </a:cubicBezTo>
                  <a:lnTo>
                    <a:pt x="1210033" y="220782"/>
                  </a:lnTo>
                  <a:cubicBezTo>
                    <a:pt x="1250034" y="210781"/>
                    <a:pt x="1290494" y="202464"/>
                    <a:pt x="1330036" y="190780"/>
                  </a:cubicBezTo>
                  <a:cubicBezTo>
                    <a:pt x="1437213" y="159113"/>
                    <a:pt x="1539638" y="108091"/>
                    <a:pt x="1650045" y="90772"/>
                  </a:cubicBezTo>
                  <a:cubicBezTo>
                    <a:pt x="2209566" y="3001"/>
                    <a:pt x="1988357" y="22215"/>
                    <a:pt x="2310063" y="766"/>
                  </a:cubicBezTo>
                  <a:cubicBezTo>
                    <a:pt x="2373398" y="4100"/>
                    <a:pt x="2439450" y="-7886"/>
                    <a:pt x="2500068" y="10767"/>
                  </a:cubicBezTo>
                  <a:cubicBezTo>
                    <a:pt x="2531609" y="20472"/>
                    <a:pt x="2540554" y="66014"/>
                    <a:pt x="2570070" y="80772"/>
                  </a:cubicBezTo>
                  <a:cubicBezTo>
                    <a:pt x="2631153" y="111314"/>
                    <a:pt x="2595313" y="98665"/>
                    <a:pt x="2680073" y="110774"/>
                  </a:cubicBezTo>
                  <a:cubicBezTo>
                    <a:pt x="2695657" y="173116"/>
                    <a:pt x="2719306" y="217030"/>
                    <a:pt x="2680073" y="280786"/>
                  </a:cubicBezTo>
                  <a:cubicBezTo>
                    <a:pt x="2667475" y="301259"/>
                    <a:pt x="2620071" y="320789"/>
                    <a:pt x="2620071" y="320789"/>
                  </a:cubicBezTo>
                  <a:cubicBezTo>
                    <a:pt x="2613106" y="331237"/>
                    <a:pt x="2587310" y="364233"/>
                    <a:pt x="2590070" y="380794"/>
                  </a:cubicBezTo>
                  <a:cubicBezTo>
                    <a:pt x="2592046" y="392650"/>
                    <a:pt x="2603404" y="400795"/>
                    <a:pt x="2610071" y="410796"/>
                  </a:cubicBezTo>
                  <a:cubicBezTo>
                    <a:pt x="2614234" y="423286"/>
                    <a:pt x="2628787" y="496765"/>
                    <a:pt x="2660072" y="500802"/>
                  </a:cubicBezTo>
                  <a:cubicBezTo>
                    <a:pt x="2752700" y="512754"/>
                    <a:pt x="2846744" y="507469"/>
                    <a:pt x="2940080" y="510803"/>
                  </a:cubicBezTo>
                  <a:cubicBezTo>
                    <a:pt x="2990081" y="507469"/>
                    <a:pt x="3040526" y="508236"/>
                    <a:pt x="3090084" y="500802"/>
                  </a:cubicBezTo>
                  <a:cubicBezTo>
                    <a:pt x="3107836" y="498139"/>
                    <a:pt x="3123055" y="486478"/>
                    <a:pt x="3140085" y="480801"/>
                  </a:cubicBezTo>
                  <a:cubicBezTo>
                    <a:pt x="3163107" y="473126"/>
                    <a:pt x="3186892" y="467936"/>
                    <a:pt x="3210087" y="460799"/>
                  </a:cubicBezTo>
                  <a:cubicBezTo>
                    <a:pt x="3230237" y="454599"/>
                    <a:pt x="3250088" y="447465"/>
                    <a:pt x="3270089" y="440798"/>
                  </a:cubicBezTo>
                  <a:cubicBezTo>
                    <a:pt x="3280089" y="437464"/>
                    <a:pt x="3291319" y="436644"/>
                    <a:pt x="3300090" y="430797"/>
                  </a:cubicBezTo>
                  <a:cubicBezTo>
                    <a:pt x="3330217" y="410712"/>
                    <a:pt x="3334570" y="406018"/>
                    <a:pt x="3370092" y="390794"/>
                  </a:cubicBezTo>
                  <a:cubicBezTo>
                    <a:pt x="3394064" y="380520"/>
                    <a:pt x="3414727" y="378041"/>
                    <a:pt x="3440094" y="370793"/>
                  </a:cubicBezTo>
                  <a:cubicBezTo>
                    <a:pt x="3512036" y="350237"/>
                    <a:pt x="3417703" y="367341"/>
                    <a:pt x="3550097" y="350791"/>
                  </a:cubicBezTo>
                  <a:cubicBezTo>
                    <a:pt x="3639809" y="356398"/>
                    <a:pt x="3675346" y="344889"/>
                    <a:pt x="3740102" y="370793"/>
                  </a:cubicBezTo>
                  <a:cubicBezTo>
                    <a:pt x="3747023" y="373561"/>
                    <a:pt x="3753435" y="377460"/>
                    <a:pt x="3760102" y="380794"/>
                  </a:cubicBezTo>
                  <a:lnTo>
                    <a:pt x="3760102" y="380794"/>
                  </a:lnTo>
                  <a:lnTo>
                    <a:pt x="4320118" y="360792"/>
                  </a:lnTo>
                  <a:lnTo>
                    <a:pt x="4320118" y="360792"/>
                  </a:ln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Hexagon 39"/>
            <p:cNvSpPr/>
            <p:nvPr/>
          </p:nvSpPr>
          <p:spPr>
            <a:xfrm>
              <a:off x="767426" y="472246"/>
              <a:ext cx="411809" cy="390029"/>
            </a:xfrm>
            <a:prstGeom prst="hexagon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Curved Connector 40"/>
            <p:cNvCxnSpPr>
              <a:stCxn id="17" idx="1"/>
              <a:endCxn id="40" idx="1"/>
            </p:cNvCxnSpPr>
            <p:nvPr/>
          </p:nvCxnSpPr>
          <p:spPr>
            <a:xfrm rot="10800000">
              <a:off x="1081729" y="862276"/>
              <a:ext cx="632913" cy="587033"/>
            </a:xfrm>
            <a:prstGeom prst="curvedConnector2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1540823" y="2314117"/>
              <a:ext cx="95402" cy="13716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109460" y="2314117"/>
              <a:ext cx="95402" cy="13716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67425" y="2314117"/>
              <a:ext cx="404249" cy="11166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/>
            <p:cNvCxnSpPr>
              <a:stCxn id="40" idx="3"/>
            </p:cNvCxnSpPr>
            <p:nvPr/>
          </p:nvCxnSpPr>
          <p:spPr>
            <a:xfrm>
              <a:off x="767426" y="667261"/>
              <a:ext cx="2400" cy="1720878"/>
            </a:xfrm>
            <a:prstGeom prst="line">
              <a:avLst/>
            </a:prstGeom>
            <a:ln w="3175" cmpd="sng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171675" y="655300"/>
              <a:ext cx="2400" cy="1720878"/>
            </a:xfrm>
            <a:prstGeom prst="line">
              <a:avLst/>
            </a:prstGeom>
            <a:ln w="3175" cmpd="sng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7" name="Group 46"/>
            <p:cNvGrpSpPr/>
            <p:nvPr/>
          </p:nvGrpSpPr>
          <p:grpSpPr>
            <a:xfrm>
              <a:off x="6689433" y="9502"/>
              <a:ext cx="2042187" cy="1253817"/>
              <a:chOff x="6689433" y="9502"/>
              <a:chExt cx="2042187" cy="1253817"/>
            </a:xfrm>
          </p:grpSpPr>
          <p:grpSp>
            <p:nvGrpSpPr>
              <p:cNvPr id="48" name="Group 47"/>
              <p:cNvGrpSpPr/>
              <p:nvPr/>
            </p:nvGrpSpPr>
            <p:grpSpPr>
              <a:xfrm>
                <a:off x="6689433" y="9502"/>
                <a:ext cx="1108162" cy="276999"/>
                <a:chOff x="6728882" y="9502"/>
                <a:chExt cx="1108162" cy="276999"/>
              </a:xfrm>
            </p:grpSpPr>
            <p:sp>
              <p:nvSpPr>
                <p:cNvPr id="61" name="Hexagon 60"/>
                <p:cNvSpPr>
                  <a:spLocks noChangeAspect="1"/>
                </p:cNvSpPr>
                <p:nvPr/>
              </p:nvSpPr>
              <p:spPr>
                <a:xfrm>
                  <a:off x="6728882" y="50494"/>
                  <a:ext cx="205905" cy="195015"/>
                </a:xfrm>
                <a:prstGeom prst="hexagon">
                  <a:avLst/>
                </a:prstGeom>
                <a:solidFill>
                  <a:schemeClr val="accent6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7062473" y="9502"/>
                  <a:ext cx="774571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Enhancer</a:t>
                  </a:r>
                  <a:endParaRPr lang="en-US" sz="1200" dirty="0"/>
                </a:p>
              </p:txBody>
            </p:sp>
          </p:grpSp>
          <p:grpSp>
            <p:nvGrpSpPr>
              <p:cNvPr id="49" name="Group 48"/>
              <p:cNvGrpSpPr/>
              <p:nvPr/>
            </p:nvGrpSpPr>
            <p:grpSpPr>
              <a:xfrm>
                <a:off x="6689433" y="253706"/>
                <a:ext cx="784853" cy="276999"/>
                <a:chOff x="6762398" y="270162"/>
                <a:chExt cx="784853" cy="276999"/>
              </a:xfrm>
            </p:grpSpPr>
            <p:sp>
              <p:nvSpPr>
                <p:cNvPr id="59" name="Isosceles Triangle 58"/>
                <p:cNvSpPr>
                  <a:spLocks noChangeAspect="1"/>
                </p:cNvSpPr>
                <p:nvPr/>
              </p:nvSpPr>
              <p:spPr>
                <a:xfrm rot="10800000">
                  <a:off x="6762398" y="368658"/>
                  <a:ext cx="138872" cy="80006"/>
                </a:xfrm>
                <a:prstGeom prst="triangle">
                  <a:avLst/>
                </a:prstGeom>
                <a:solidFill>
                  <a:schemeClr val="accent4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TextBox 59"/>
                <p:cNvSpPr txBox="1"/>
                <p:nvPr/>
              </p:nvSpPr>
              <p:spPr>
                <a:xfrm>
                  <a:off x="7062473" y="270162"/>
                  <a:ext cx="48477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TFBS</a:t>
                  </a:r>
                  <a:endParaRPr lang="en-US" dirty="0"/>
                </a:p>
              </p:txBody>
            </p:sp>
          </p:grpSp>
          <p:grpSp>
            <p:nvGrpSpPr>
              <p:cNvPr id="50" name="Group 49"/>
              <p:cNvGrpSpPr/>
              <p:nvPr/>
            </p:nvGrpSpPr>
            <p:grpSpPr>
              <a:xfrm>
                <a:off x="6689433" y="497910"/>
                <a:ext cx="1330378" cy="276999"/>
                <a:chOff x="6689433" y="525911"/>
                <a:chExt cx="1330378" cy="276999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6689433" y="595830"/>
                  <a:ext cx="284803" cy="13716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TextBox 57"/>
                <p:cNvSpPr txBox="1"/>
                <p:nvPr/>
              </p:nvSpPr>
              <p:spPr>
                <a:xfrm>
                  <a:off x="7062473" y="525911"/>
                  <a:ext cx="95733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Coding Exon</a:t>
                  </a:r>
                  <a:endParaRPr lang="en-US" dirty="0"/>
                </a:p>
              </p:txBody>
            </p:sp>
          </p:grpSp>
          <p:grpSp>
            <p:nvGrpSpPr>
              <p:cNvPr id="51" name="Group 50"/>
              <p:cNvGrpSpPr/>
              <p:nvPr/>
            </p:nvGrpSpPr>
            <p:grpSpPr>
              <a:xfrm>
                <a:off x="6689433" y="742114"/>
                <a:ext cx="2042187" cy="276999"/>
                <a:chOff x="6689433" y="851534"/>
                <a:chExt cx="2042187" cy="276999"/>
              </a:xfrm>
            </p:grpSpPr>
            <p:sp>
              <p:nvSpPr>
                <p:cNvPr id="55" name="Rectangle 54"/>
                <p:cNvSpPr/>
                <p:nvPr/>
              </p:nvSpPr>
              <p:spPr>
                <a:xfrm>
                  <a:off x="6689433" y="921453"/>
                  <a:ext cx="284803" cy="13716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7062473" y="851534"/>
                  <a:ext cx="166914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Noncoding Coding exon</a:t>
                  </a:r>
                  <a:endParaRPr lang="en-US" dirty="0"/>
                </a:p>
              </p:txBody>
            </p:sp>
          </p:grpSp>
          <p:grpSp>
            <p:nvGrpSpPr>
              <p:cNvPr id="52" name="Group 51"/>
              <p:cNvGrpSpPr/>
              <p:nvPr/>
            </p:nvGrpSpPr>
            <p:grpSpPr>
              <a:xfrm>
                <a:off x="6689433" y="986320"/>
                <a:ext cx="1519508" cy="276999"/>
                <a:chOff x="6689433" y="1068700"/>
                <a:chExt cx="1519508" cy="276999"/>
              </a:xfrm>
            </p:grpSpPr>
            <p:sp>
              <p:nvSpPr>
                <p:cNvPr id="53" name="Rectangle 52"/>
                <p:cNvSpPr/>
                <p:nvPr/>
              </p:nvSpPr>
              <p:spPr>
                <a:xfrm>
                  <a:off x="6689433" y="1138619"/>
                  <a:ext cx="284803" cy="13716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7062473" y="1068700"/>
                  <a:ext cx="114646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Extended Gene</a:t>
                  </a:r>
                  <a:endParaRPr lang="en-US" dirty="0"/>
                </a:p>
              </p:txBody>
            </p:sp>
          </p:grpSp>
        </p:grpSp>
      </p:grpSp>
      <p:pic>
        <p:nvPicPr>
          <p:cNvPr id="63" name="Picture 62"/>
          <p:cNvPicPr>
            <a:picLocks noChangeAspect="1"/>
          </p:cNvPicPr>
          <p:nvPr/>
        </p:nvPicPr>
        <p:blipFill rotWithShape="1">
          <a:blip r:embed="rId4"/>
          <a:srcRect l="23518" t="26395" b="8287"/>
          <a:stretch/>
        </p:blipFill>
        <p:spPr>
          <a:xfrm rot="16200000">
            <a:off x="3559958" y="3581888"/>
            <a:ext cx="2231163" cy="7712614"/>
          </a:xfrm>
          <a:prstGeom prst="rect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207173" y="249752"/>
            <a:ext cx="35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</a:t>
            </a:r>
            <a:endParaRPr lang="en-US" sz="20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130465" y="2975551"/>
            <a:ext cx="328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</a:t>
            </a:r>
            <a:endParaRPr lang="en-US" sz="20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5297203" y="3095736"/>
            <a:ext cx="3463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D</a:t>
            </a:r>
            <a:endParaRPr lang="en-US" sz="20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207173" y="6334655"/>
            <a:ext cx="3214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128921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13</Words>
  <Application>Microsoft Macintosh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Jing Zhang</dc:creator>
  <cp:lastModifiedBy>Jing Zhang</cp:lastModifiedBy>
  <cp:revision>23</cp:revision>
  <dcterms:created xsi:type="dcterms:W3CDTF">2016-11-30T18:00:36Z</dcterms:created>
  <dcterms:modified xsi:type="dcterms:W3CDTF">2016-11-30T18:48:55Z</dcterms:modified>
</cp:coreProperties>
</file>