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9" r:id="rId3"/>
    <p:sldId id="259" r:id="rId4"/>
    <p:sldId id="258" r:id="rId5"/>
    <p:sldId id="260" r:id="rId6"/>
    <p:sldId id="268" r:id="rId7"/>
    <p:sldId id="263" r:id="rId8"/>
    <p:sldId id="265" r:id="rId9"/>
    <p:sldId id="266" r:id="rId10"/>
    <p:sldId id="267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69" d="100"/>
          <a:sy n="69" d="100"/>
        </p:scale>
        <p:origin x="5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C3202-F97A-4BA7-811E-582BBD9AD5C5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AB59A0-FE6D-4E9C-94F1-E32B70D4F2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81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B59A0-FE6D-4E9C-94F1-E32B70D4F2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80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B59A0-FE6D-4E9C-94F1-E32B70D4F2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45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6728-79A5-4886-A621-C86160B1CBE6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45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F479D-1D57-410B-B90F-5BBA30885464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74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88C51-D8E0-4661-8AC1-3F70123D45A3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1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36C62-4361-4E87-A767-A991B65745ED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464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BCA4-8421-4BE5-952E-6DB145D81C97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8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54190-A86D-4801-887E-DDABB8AF1069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06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F8E83-D6BA-4AD6-A5E5-98AF9EF3463D}" type="datetime1">
              <a:rPr lang="en-US" smtClean="0"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3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2F2EB-4B17-446A-9515-0C530EC416E7}" type="datetime1">
              <a:rPr lang="en-US" smtClean="0"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30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79F4-AFFD-4C7F-A405-28476327EEA9}" type="datetime1">
              <a:rPr lang="en-US" smtClean="0"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35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34507-EAD1-4EB9-A942-C35D829D8CB8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0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9FC1-C60D-4DE4-B9C8-F5E03B0F6AE8}" type="datetime1">
              <a:rPr lang="en-US" smtClean="0"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0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11625-E879-478B-8F84-B72B7C9BEBB7}" type="datetime1">
              <a:rPr lang="en-US" smtClean="0"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7790F-6F7F-4D27-893D-73E08226EA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Controls, Logic &amp; Struggles in Pathway Survival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 Meyerson</a:t>
            </a:r>
          </a:p>
          <a:p>
            <a:r>
              <a:rPr lang="en-US" dirty="0" smtClean="0"/>
              <a:t>Paper E</a:t>
            </a:r>
          </a:p>
          <a:p>
            <a:r>
              <a:rPr lang="en-US" dirty="0" smtClean="0"/>
              <a:t>30 Nov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3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Which of those pathways have enough heterogeneity in normalized burdening among patients to have a chance of relating to patient survival?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Pathways with at least 20% of patients with a score &lt; 0.4 and at least 20% of patients with a score &gt; 0.6</a:t>
            </a:r>
          </a:p>
          <a:p>
            <a:r>
              <a:rPr lang="en-US" dirty="0" smtClean="0"/>
              <a:t>Left with 0 – ~100 pathways per cancer subtype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48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is, even after I take all this into account, I don’t find anything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 get one BH-corrected hit in this method in Melanoma, and 0 in all other subtypes</a:t>
            </a:r>
          </a:p>
          <a:p>
            <a:r>
              <a:rPr lang="en-US" dirty="0" smtClean="0"/>
              <a:t>Pathways are only weak predictors?</a:t>
            </a:r>
          </a:p>
          <a:p>
            <a:r>
              <a:rPr lang="en-US" dirty="0" smtClean="0"/>
              <a:t>Even more strict filtering, just using pathways enriched in Vogelstein drivers?</a:t>
            </a:r>
          </a:p>
          <a:p>
            <a:r>
              <a:rPr lang="en-US" dirty="0" smtClean="0"/>
              <a:t>Is one random set per patient too noisy?</a:t>
            </a:r>
          </a:p>
          <a:p>
            <a:r>
              <a:rPr lang="en-US" dirty="0" smtClean="0"/>
              <a:t>Are random sets too locally generated?</a:t>
            </a:r>
          </a:p>
          <a:p>
            <a:r>
              <a:rPr lang="en-US" dirty="0" smtClean="0"/>
              <a:t>Use alternative normalization scheme? E.g.# of low-impact </a:t>
            </a:r>
            <a:r>
              <a:rPr lang="en-US" dirty="0" err="1" smtClean="0"/>
              <a:t>muts</a:t>
            </a:r>
            <a:r>
              <a:rPr lang="en-US" dirty="0" smtClean="0"/>
              <a:t> as a covariate. (But still there’s confounding from mutational signatures)</a:t>
            </a:r>
          </a:p>
          <a:p>
            <a:r>
              <a:rPr lang="en-US" dirty="0" smtClean="0"/>
              <a:t>Give up?</a:t>
            </a:r>
          </a:p>
          <a:p>
            <a:r>
              <a:rPr lang="en-US" dirty="0" smtClean="0"/>
              <a:t>Can transfer this level of rigor to the other parts of my survival analyses. (But this might negate my positive findings in these other analyses)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4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Controls</a:t>
            </a:r>
          </a:p>
          <a:p>
            <a:endParaRPr lang="en-US" dirty="0"/>
          </a:p>
          <a:p>
            <a:r>
              <a:rPr lang="en-US" dirty="0" smtClean="0"/>
              <a:t>Analysis Plan</a:t>
            </a:r>
          </a:p>
          <a:p>
            <a:endParaRPr lang="en-US" dirty="0"/>
          </a:p>
          <a:p>
            <a:r>
              <a:rPr lang="en-US" dirty="0" smtClean="0"/>
              <a:t>Results/Next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65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control emphasizes the importance of multiple testing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1848 pathways * 9 (eligible) tumor subtypes = 16,632 possible tests</a:t>
            </a:r>
          </a:p>
          <a:p>
            <a:r>
              <a:rPr lang="en-US" dirty="0" smtClean="0"/>
              <a:t>Negative control:</a:t>
            </a:r>
          </a:p>
          <a:p>
            <a:pPr lvl="1"/>
            <a:r>
              <a:rPr lang="en-US" dirty="0" smtClean="0"/>
              <a:t>Create 1848 uniformly random values for each patient in each subtype to serve as their dummy “pathway burden scores”</a:t>
            </a:r>
          </a:p>
          <a:p>
            <a:pPr lvl="1"/>
            <a:r>
              <a:rPr lang="en-US" dirty="0" smtClean="0"/>
              <a:t>Perform survival analysis with Cox proportional hazard model and real patient survival data</a:t>
            </a:r>
            <a:endParaRPr lang="en-US" dirty="0" smtClean="0"/>
          </a:p>
          <a:p>
            <a:pPr lvl="1"/>
            <a:r>
              <a:rPr lang="en-US" dirty="0" smtClean="0"/>
              <a:t>If no multiple hypothesis testing correction, uniformly random values report 856 tests with p &lt; 0.05 and 8 with p &lt; 0.001</a:t>
            </a:r>
          </a:p>
          <a:p>
            <a:pPr lvl="1"/>
            <a:r>
              <a:rPr lang="en-US" dirty="0" smtClean="0"/>
              <a:t>With BH correction, 0 adjusted p-values &lt; 0.1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545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606" y="117313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Positive control emphasizes the importance of filtering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001" y="2146047"/>
            <a:ext cx="7461229" cy="47119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84012" y="1940034"/>
            <a:ext cx="44735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you have powerful enough predictor variables (</a:t>
            </a:r>
            <a:r>
              <a:rPr lang="en-US" dirty="0" smtClean="0">
                <a:solidFill>
                  <a:srgbClr val="C00000"/>
                </a:solidFill>
              </a:rPr>
              <a:t>warm colors</a:t>
            </a:r>
            <a:r>
              <a:rPr lang="en-US" dirty="0" smtClean="0"/>
              <a:t>), you can easily find them even among 1,848 mostly noisy pathways.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484012" y="3211880"/>
            <a:ext cx="48392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is hard to find weak predictor variables (</a:t>
            </a:r>
            <a:r>
              <a:rPr lang="en-US" dirty="0" smtClean="0">
                <a:solidFill>
                  <a:srgbClr val="0070C0"/>
                </a:solidFill>
              </a:rPr>
              <a:t>cooler colors</a:t>
            </a:r>
            <a:r>
              <a:rPr lang="en-US" dirty="0" smtClean="0"/>
              <a:t>), but you might find some if you have a </a:t>
            </a:r>
            <a:r>
              <a:rPr lang="en-US" i="1" dirty="0" smtClean="0"/>
              <a:t>superb</a:t>
            </a:r>
            <a:r>
              <a:rPr lang="en-US" dirty="0" smtClean="0"/>
              <a:t> filtering strategy. You might be able to replicate some key literature findings, but you likely won’t find anything new.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84012" y="4826675"/>
            <a:ext cx="44735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predictor variables of intermediate strength (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Goldilocks colors</a:t>
            </a:r>
            <a:r>
              <a:rPr lang="en-US" dirty="0" smtClean="0"/>
              <a:t>), you can find maybe 1 of 5 without any filtering, and but you stand to do much better with 4-fold or 8-fold smart filtering (so long as you don’t filter out the true positives too, which is mostly not modeled here).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6001" y="1442876"/>
            <a:ext cx="77372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-Real survival data from 98 patients with </a:t>
            </a:r>
            <a:r>
              <a:rPr lang="en-US" dirty="0" smtClean="0"/>
              <a:t>Esophageal Adenocarcinoma.</a:t>
            </a:r>
            <a:endParaRPr lang="en-US" dirty="0" smtClean="0"/>
          </a:p>
          <a:p>
            <a:r>
              <a:rPr lang="en-US" dirty="0" smtClean="0"/>
              <a:t>-5 Positive control “pathway burden scores” derived from patient vital status indicator plus noise</a:t>
            </a:r>
          </a:p>
          <a:p>
            <a:r>
              <a:rPr lang="en-US" dirty="0" smtClean="0"/>
              <a:t>-1,843 Negative control “pathway burden scores” of pure noise.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6001" y="1113934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PROCEDURE: Survival Analysis using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737230" y="1623895"/>
            <a:ext cx="283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OBSERVATIONS: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64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667" y="202470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Confounded negative control emphasizes the need for proper normalization, especially in </a:t>
            </a:r>
            <a:r>
              <a:rPr lang="en-US" sz="3600" dirty="0" smtClean="0">
                <a:solidFill>
                  <a:srgbClr val="7030A0"/>
                </a:solidFill>
              </a:rPr>
              <a:t>select subtypes</a:t>
            </a:r>
            <a:endParaRPr lang="en-US" sz="3600" dirty="0">
              <a:solidFill>
                <a:srgbClr val="7030A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20" y="1534996"/>
            <a:ext cx="2801815" cy="17694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5691" y="1557526"/>
            <a:ext cx="2811777" cy="17757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0424" y="1545672"/>
            <a:ext cx="2964762" cy="18723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720" y="3112438"/>
            <a:ext cx="2965696" cy="18729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25691" y="3424145"/>
            <a:ext cx="2811777" cy="17757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20424" y="3301189"/>
            <a:ext cx="2964762" cy="1872322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9095667" y="6384993"/>
            <a:ext cx="2743200" cy="365125"/>
          </a:xfrm>
        </p:spPr>
        <p:txBody>
          <a:bodyPr/>
          <a:lstStyle/>
          <a:p>
            <a:fld id="{9F27790F-6F7F-4D27-893D-73E08226EA72}" type="slidenum">
              <a:rPr lang="en-US" smtClean="0"/>
              <a:t>5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720" y="4918136"/>
            <a:ext cx="2965696" cy="187291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125690" y="5037871"/>
            <a:ext cx="2811777" cy="177570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37467" y="4882687"/>
            <a:ext cx="3029575" cy="191325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70899" y="2024923"/>
            <a:ext cx="1343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Breast OK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00137" y="2047453"/>
            <a:ext cx="1343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GBM BAD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99382" y="2105192"/>
            <a:ext cx="1343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Eso</a:t>
            </a:r>
            <a:r>
              <a:rPr lang="en-US" dirty="0" smtClean="0">
                <a:solidFill>
                  <a:srgbClr val="00B050"/>
                </a:solidFill>
              </a:rPr>
              <a:t> OK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9622" y="3741942"/>
            <a:ext cx="1343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RCC OK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59632" y="3821845"/>
            <a:ext cx="1343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Liver OK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94386" y="3772513"/>
            <a:ext cx="1544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CLL Very BAD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8670" y="5334200"/>
            <a:ext cx="1906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Ovary Very BAD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02432" y="5313542"/>
            <a:ext cx="1984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PancAdeno</a:t>
            </a:r>
            <a:r>
              <a:rPr lang="en-US" dirty="0" smtClean="0">
                <a:solidFill>
                  <a:srgbClr val="00B050"/>
                </a:solidFill>
              </a:rPr>
              <a:t> OK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94386" y="5343365"/>
            <a:ext cx="1984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Melanoma OK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68142" y="1483678"/>
            <a:ext cx="286305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Created random “pathway burden scores” biased to be larger in patients with more low-impact mutations. </a:t>
            </a:r>
          </a:p>
          <a:p>
            <a:endParaRPr lang="en-US" dirty="0" smtClean="0"/>
          </a:p>
          <a:p>
            <a:r>
              <a:rPr lang="en-US" dirty="0" smtClean="0"/>
              <a:t>Then performed survival analysis with real patient survival data.</a:t>
            </a:r>
          </a:p>
          <a:p>
            <a:endParaRPr lang="en-US" dirty="0"/>
          </a:p>
          <a:p>
            <a:r>
              <a:rPr lang="en-US" dirty="0" smtClean="0"/>
              <a:t>If no confounding, should </a:t>
            </a:r>
            <a:r>
              <a:rPr lang="en-US" dirty="0" smtClean="0">
                <a:solidFill>
                  <a:srgbClr val="00B050"/>
                </a:solidFill>
              </a:rPr>
              <a:t>see flat line around 0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 smtClean="0">
                <a:solidFill>
                  <a:srgbClr val="7030A0"/>
                </a:solidFill>
              </a:rPr>
              <a:t>confounding present</a:t>
            </a:r>
            <a:r>
              <a:rPr lang="en-US" dirty="0" smtClean="0"/>
              <a:t>, should see logarithmically growing curve, especially with </a:t>
            </a:r>
            <a:r>
              <a:rPr lang="en-US" dirty="0" smtClean="0">
                <a:solidFill>
                  <a:srgbClr val="C00000"/>
                </a:solidFill>
              </a:rPr>
              <a:t>warmer colors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65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Including the number of low-impact mutations as a covariate appears to correct this type of confounding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276" y="2167076"/>
            <a:ext cx="3743072" cy="26378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1342" y="2161309"/>
            <a:ext cx="3743072" cy="26378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6952" y="2161309"/>
            <a:ext cx="3743072" cy="26378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3455" y="5306291"/>
            <a:ext cx="6345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are other types of confounding, and we may not be able to foresee them 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54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Strategy #1: Enrich the signal through principled filtering.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pathways do we think matter in cancer by subtype (for reasons other than their observed impact on survival in this data set)?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those pathways, compute the per-patient, per-pathway </a:t>
            </a:r>
            <a:r>
              <a:rPr lang="en-US" i="1" dirty="0" smtClean="0"/>
              <a:t>normalized</a:t>
            </a:r>
            <a:r>
              <a:rPr lang="en-US" dirty="0" smtClean="0"/>
              <a:t> burdening </a:t>
            </a:r>
            <a:r>
              <a:rPr lang="en-US" i="1" dirty="0" smtClean="0"/>
              <a:t>but don’t relate to survival yet</a:t>
            </a:r>
            <a:endParaRPr lang="en-US" i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each tumor subtype eligible for survival analysis (&gt;=20 patient deaths), which of those pathways have enough heterogeneity in normalized burdening among patients to have a chance of relating to patient survival?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Then perform survival analysis on those pathway-subtype combinations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88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pathways matter in cancer by subtype?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took the coding whitelist PCAWG validated and predicted driver genes by subtype and plugged them into </a:t>
            </a:r>
            <a:r>
              <a:rPr lang="en-US" dirty="0" err="1" smtClean="0"/>
              <a:t>Reactome’s</a:t>
            </a:r>
            <a:r>
              <a:rPr lang="en-US" dirty="0" smtClean="0"/>
              <a:t> pathway enrichment tool</a:t>
            </a:r>
          </a:p>
          <a:p>
            <a:r>
              <a:rPr lang="en-US" dirty="0" smtClean="0"/>
              <a:t>Filter the pathways for analysis down from 1,848 total to just those ~300 or so pathways per subtype with an enrichment with FDR &lt; 0.1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576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For those pathways, compute the per-patient, per-pathway </a:t>
            </a:r>
            <a:r>
              <a:rPr lang="en-US" sz="3200" i="1" dirty="0" smtClean="0"/>
              <a:t>normalized</a:t>
            </a:r>
            <a:r>
              <a:rPr lang="en-US" sz="3200" dirty="0" smtClean="0"/>
              <a:t> burdening. This relates to Key Strategy #2. Address confounding through proper normalization.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For each patient, for each pathway, compute</a:t>
            </a:r>
          </a:p>
          <a:p>
            <a:pPr marL="0" indent="0">
              <a:buNone/>
            </a:pPr>
            <a:r>
              <a:rPr lang="en-US" dirty="0" smtClean="0"/>
              <a:t>Normalized burden = (OBS_hits+2)/(OBS_hits+RAND_hits+4)</a:t>
            </a:r>
            <a:endParaRPr lang="en-US" dirty="0"/>
          </a:p>
          <a:p>
            <a:r>
              <a:rPr lang="en-US" dirty="0" smtClean="0"/>
              <a:t>Take the observed high-impact coding </a:t>
            </a:r>
            <a:r>
              <a:rPr lang="en-US" dirty="0" err="1" smtClean="0"/>
              <a:t>muts</a:t>
            </a:r>
            <a:r>
              <a:rPr lang="en-US" dirty="0"/>
              <a:t> </a:t>
            </a:r>
            <a:r>
              <a:rPr lang="en-US" dirty="0" smtClean="0"/>
              <a:t>that hit that pathway in that patient and divide by the sum of the observed hits </a:t>
            </a:r>
          </a:p>
          <a:p>
            <a:r>
              <a:rPr lang="en-US" dirty="0" err="1" smtClean="0"/>
              <a:t>OBS_hits</a:t>
            </a:r>
            <a:r>
              <a:rPr lang="en-US" dirty="0" smtClean="0"/>
              <a:t> = number of high-impact coding mutations observed in that patient in that pathway</a:t>
            </a:r>
          </a:p>
          <a:p>
            <a:r>
              <a:rPr lang="en-US" dirty="0" err="1" smtClean="0"/>
              <a:t>RAND_hits</a:t>
            </a:r>
            <a:r>
              <a:rPr lang="en-US" dirty="0" smtClean="0"/>
              <a:t> = </a:t>
            </a:r>
            <a:r>
              <a:rPr lang="en-US" dirty="0" smtClean="0"/>
              <a:t>number of high-impact coding mutations observed in </a:t>
            </a:r>
            <a:r>
              <a:rPr lang="en-US" i="1" dirty="0" smtClean="0"/>
              <a:t>that patient’s associated random file </a:t>
            </a:r>
            <a:r>
              <a:rPr lang="en-US" dirty="0" smtClean="0"/>
              <a:t>in that pathway</a:t>
            </a:r>
          </a:p>
          <a:p>
            <a:r>
              <a:rPr lang="en-US" dirty="0" smtClean="0"/>
              <a:t>Add 2 to the numerator and 4 to the denominator to solve two technical issues</a:t>
            </a:r>
          </a:p>
          <a:p>
            <a:pPr lvl="1"/>
            <a:r>
              <a:rPr lang="en-US" dirty="0" smtClean="0"/>
              <a:t>Gives the right solution to 0 hits in patient, 0 hits in random</a:t>
            </a:r>
          </a:p>
          <a:p>
            <a:pPr lvl="1"/>
            <a:r>
              <a:rPr lang="en-US" dirty="0" smtClean="0"/>
              <a:t>Helps reduce a technical artifact of </a:t>
            </a:r>
            <a:r>
              <a:rPr lang="en-US" dirty="0" err="1" smtClean="0"/>
              <a:t>OBS_hits</a:t>
            </a:r>
            <a:r>
              <a:rPr lang="en-US" dirty="0" smtClean="0"/>
              <a:t>=1, </a:t>
            </a:r>
            <a:r>
              <a:rPr lang="en-US" dirty="0" err="1" smtClean="0"/>
              <a:t>RAND_hits</a:t>
            </a:r>
            <a:r>
              <a:rPr lang="en-US" dirty="0" smtClean="0"/>
              <a:t>=0 leading to very high scores (as compared with adding 1 to the numerator and 2 to the denominator)</a:t>
            </a:r>
          </a:p>
          <a:p>
            <a:r>
              <a:rPr lang="en-US" dirty="0" smtClean="0"/>
              <a:t>Theoretically, this eliminates confounding due to number of mutations and mutational signatures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790F-6F7F-4D27-893D-73E08226EA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26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926</Words>
  <Application>Microsoft Office PowerPoint</Application>
  <PresentationFormat>Widescreen</PresentationFormat>
  <Paragraphs>88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Controls, Logic &amp; Struggles in Pathway Survival</vt:lpstr>
      <vt:lpstr>Outline</vt:lpstr>
      <vt:lpstr>Negative control emphasizes the importance of multiple testing correction</vt:lpstr>
      <vt:lpstr>Positive control emphasizes the importance of filtering</vt:lpstr>
      <vt:lpstr>Confounded negative control emphasizes the need for proper normalization, especially in select subtypes</vt:lpstr>
      <vt:lpstr>Including the number of low-impact mutations as a covariate appears to correct this type of confounding</vt:lpstr>
      <vt:lpstr>Key Strategy #1: Enrich the signal through principled filtering.</vt:lpstr>
      <vt:lpstr>Which pathways matter in cancer by subtype?</vt:lpstr>
      <vt:lpstr>For those pathways, compute the per-patient, per-pathway normalized burdening. This relates to Key Strategy #2. Address confounding through proper normalization.</vt:lpstr>
      <vt:lpstr>Which of those pathways have enough heterogeneity in normalized burdening among patients to have a chance of relating to patient survival?</vt:lpstr>
      <vt:lpstr>The problem is, even after I take all this into account, I don’t find anything of interest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Ulysses</dc:creator>
  <cp:lastModifiedBy>Ulysses</cp:lastModifiedBy>
  <cp:revision>20</cp:revision>
  <dcterms:created xsi:type="dcterms:W3CDTF">2016-11-30T20:12:28Z</dcterms:created>
  <dcterms:modified xsi:type="dcterms:W3CDTF">2016-12-01T00:31:23Z</dcterms:modified>
</cp:coreProperties>
</file>