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93" r:id="rId3"/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685799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786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tIns="814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381503" y="685795"/>
            <a:ext cx="60956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762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16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623887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23887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29841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29841" y="342900"/>
            <a:ext cx="2949299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9841" y="342900"/>
            <a:ext cx="2949299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9841" y="1543050"/>
            <a:ext cx="2949299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171" y="1203630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7" name="Shape 137"/>
          <p:cNvSpPr txBox="1"/>
          <p:nvPr>
            <p:ph idx="1" type="subTitle"/>
          </p:nvPr>
        </p:nvSpPr>
        <p:spPr>
          <a:xfrm>
            <a:off x="457171" y="1203630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171" y="1203630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673600" y="1203630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subTitle"/>
          </p:nvPr>
        </p:nvSpPr>
        <p:spPr>
          <a:xfrm>
            <a:off x="457171" y="205014"/>
            <a:ext cx="8228400" cy="39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171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57171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4" name="Shape 154"/>
          <p:cNvSpPr txBox="1"/>
          <p:nvPr>
            <p:ph idx="3" type="body"/>
          </p:nvPr>
        </p:nvSpPr>
        <p:spPr>
          <a:xfrm>
            <a:off x="4673600" y="1203630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171" y="1203630"/>
            <a:ext cx="40152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73600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0" name="Shape 160"/>
          <p:cNvSpPr txBox="1"/>
          <p:nvPr>
            <p:ph idx="3" type="body"/>
          </p:nvPr>
        </p:nvSpPr>
        <p:spPr>
          <a:xfrm>
            <a:off x="467360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57171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673600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6" name="Shape 166"/>
          <p:cNvSpPr txBox="1"/>
          <p:nvPr>
            <p:ph idx="3" type="body"/>
          </p:nvPr>
        </p:nvSpPr>
        <p:spPr>
          <a:xfrm>
            <a:off x="457171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457171" y="1203630"/>
            <a:ext cx="82284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1" name="Shape 171"/>
          <p:cNvSpPr txBox="1"/>
          <p:nvPr>
            <p:ph idx="2" type="body"/>
          </p:nvPr>
        </p:nvSpPr>
        <p:spPr>
          <a:xfrm>
            <a:off x="457171" y="2761688"/>
            <a:ext cx="82284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57171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673600" y="1203630"/>
            <a:ext cx="4015200" cy="1422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7" name="Shape 177"/>
          <p:cNvSpPr txBox="1"/>
          <p:nvPr>
            <p:ph idx="3" type="body"/>
          </p:nvPr>
        </p:nvSpPr>
        <p:spPr>
          <a:xfrm>
            <a:off x="4673600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8" name="Shape 178"/>
          <p:cNvSpPr txBox="1"/>
          <p:nvPr>
            <p:ph idx="4" type="body"/>
          </p:nvPr>
        </p:nvSpPr>
        <p:spPr>
          <a:xfrm>
            <a:off x="457171" y="2761688"/>
            <a:ext cx="4015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457171" y="1203630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457171" y="1203630"/>
            <a:ext cx="82284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/>
            </a:lvl9pPr>
          </a:lstStyle>
          <a:p/>
        </p:txBody>
      </p:sp>
      <p:pic>
        <p:nvPicPr>
          <p:cNvPr id="184" name="Shape 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151" y="1203630"/>
            <a:ext cx="4984200" cy="29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79151" y="1203630"/>
            <a:ext cx="4984200" cy="29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99" name="Shape 19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23887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23887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29840" y="1260872"/>
            <a:ext cx="38682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629840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3" type="body"/>
          </p:nvPr>
        </p:nvSpPr>
        <p:spPr>
          <a:xfrm>
            <a:off x="4629150" y="1260872"/>
            <a:ext cx="3887400" cy="61799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33" name="Shape 23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887390" y="740568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2" type="body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629840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45" name="Shape 245"/>
          <p:cNvSpPr/>
          <p:nvPr>
            <p:ph idx="2" type="pic"/>
          </p:nvPr>
        </p:nvSpPr>
        <p:spPr>
          <a:xfrm>
            <a:off x="3887390" y="740568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29840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 rot="5400000">
            <a:off x="5350050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400"/>
            </a:lvl2pPr>
            <a:lvl3pPr indent="0" lvl="2" rtl="0">
              <a:spcBef>
                <a:spcPts val="0"/>
              </a:spcBef>
              <a:buNone/>
              <a:defRPr sz="1400"/>
            </a:lvl3pPr>
            <a:lvl4pPr indent="0" lvl="3" rtl="0">
              <a:spcBef>
                <a:spcPts val="0"/>
              </a:spcBef>
              <a:buNone/>
              <a:defRPr sz="1400"/>
            </a:lvl4pPr>
            <a:lvl5pPr indent="0" lvl="4" rtl="0">
              <a:spcBef>
                <a:spcPts val="0"/>
              </a:spcBef>
              <a:buNone/>
              <a:defRPr sz="1400"/>
            </a:lvl5pPr>
            <a:lvl6pPr indent="0" lvl="5" rtl="0">
              <a:spcBef>
                <a:spcPts val="0"/>
              </a:spcBef>
              <a:buNone/>
              <a:defRPr sz="1400"/>
            </a:lvl6pPr>
            <a:lvl7pPr indent="0" lvl="6" rtl="0">
              <a:spcBef>
                <a:spcPts val="0"/>
              </a:spcBef>
              <a:buNone/>
              <a:defRPr sz="1400"/>
            </a:lvl7pPr>
            <a:lvl8pPr indent="0" lvl="7" rtl="0">
              <a:spcBef>
                <a:spcPts val="0"/>
              </a:spcBef>
              <a:buNone/>
              <a:defRPr sz="1400"/>
            </a:lvl8pPr>
            <a:lvl9pPr indent="0" lvl="8" rtl="0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800"/>
            </a:lvl2pPr>
            <a:lvl3pPr indent="0" lvl="2" rtl="0">
              <a:spcBef>
                <a:spcPts val="0"/>
              </a:spcBef>
              <a:buNone/>
              <a:defRPr sz="1800"/>
            </a:lvl3pPr>
            <a:lvl4pPr indent="0" lvl="3" rtl="0">
              <a:spcBef>
                <a:spcPts val="0"/>
              </a:spcBef>
              <a:buNone/>
              <a:defRPr sz="1800"/>
            </a:lvl4pPr>
            <a:lvl5pPr indent="0" lvl="4" rtl="0">
              <a:spcBef>
                <a:spcPts val="0"/>
              </a:spcBef>
              <a:buNone/>
              <a:defRPr sz="1800"/>
            </a:lvl5pPr>
            <a:lvl6pPr indent="0" lvl="5" rtl="0">
              <a:spcBef>
                <a:spcPts val="0"/>
              </a:spcBef>
              <a:buNone/>
              <a:defRPr sz="1800"/>
            </a:lvl6pPr>
            <a:lvl7pPr indent="0" lvl="6" rtl="0">
              <a:spcBef>
                <a:spcPts val="0"/>
              </a:spcBef>
              <a:buNone/>
              <a:defRPr sz="1800"/>
            </a:lvl7pPr>
            <a:lvl8pPr indent="0" lvl="7" rtl="0">
              <a:spcBef>
                <a:spcPts val="0"/>
              </a:spcBef>
              <a:buNone/>
              <a:defRPr sz="1800"/>
            </a:lvl8pPr>
            <a:lvl9pPr indent="0" lvl="8" rtl="0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57171" y="205014"/>
            <a:ext cx="8228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457171" y="1203385"/>
            <a:ext cx="82290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571"/>
              <a:buNone/>
              <a:defRPr sz="1400"/>
            </a:lvl2pPr>
            <a:lvl3pPr indent="0" lvl="2" rtl="0">
              <a:spcBef>
                <a:spcPts val="0"/>
              </a:spcBef>
              <a:buSzPct val="78571"/>
              <a:buNone/>
              <a:defRPr sz="1400"/>
            </a:lvl3pPr>
            <a:lvl4pPr indent="0" lvl="3" rtl="0">
              <a:spcBef>
                <a:spcPts val="0"/>
              </a:spcBef>
              <a:buSzPct val="78571"/>
              <a:buNone/>
              <a:defRPr sz="1400"/>
            </a:lvl4pPr>
            <a:lvl5pPr indent="0" lvl="4" rtl="0">
              <a:spcBef>
                <a:spcPts val="0"/>
              </a:spcBef>
              <a:buSzPct val="78571"/>
              <a:buNone/>
              <a:defRPr sz="1400"/>
            </a:lvl5pPr>
            <a:lvl6pPr indent="0" lvl="5" rtl="0">
              <a:spcBef>
                <a:spcPts val="0"/>
              </a:spcBef>
              <a:buSzPct val="78571"/>
              <a:buNone/>
              <a:defRPr sz="1400"/>
            </a:lvl6pPr>
            <a:lvl7pPr indent="0" lvl="6" rtl="0">
              <a:spcBef>
                <a:spcPts val="0"/>
              </a:spcBef>
              <a:buSzPct val="78571"/>
              <a:buNone/>
              <a:defRPr sz="1400"/>
            </a:lvl7pPr>
            <a:lvl8pPr indent="0" lvl="7" rtl="0">
              <a:spcBef>
                <a:spcPts val="0"/>
              </a:spcBef>
              <a:buSzPct val="78571"/>
              <a:buNone/>
              <a:defRPr sz="1400"/>
            </a:lvl8pPr>
            <a:lvl9pPr indent="0" lvl="8" rtl="0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ctrTitle"/>
          </p:nvPr>
        </p:nvSpPr>
        <p:spPr>
          <a:xfrm>
            <a:off x="56875" y="523150"/>
            <a:ext cx="9144000" cy="1790700"/>
          </a:xfrm>
          <a:prstGeom prst="rect">
            <a:avLst/>
          </a:prstGeom>
        </p:spPr>
        <p:txBody>
          <a:bodyPr anchorCtr="0" anchor="b" bIns="68575" lIns="68575" rIns="68575" tIns="6857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Functional burdening analysis of cancer genomes</a:t>
            </a:r>
          </a:p>
        </p:txBody>
      </p:sp>
      <p:sp>
        <p:nvSpPr>
          <p:cNvPr id="267" name="Shape 26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anchorCtr="0" anchor="t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PCAWG-2,5,9,14 presentation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November 28, 2016</a:t>
            </a: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</p:spPr>
        <p:txBody>
          <a:bodyPr anchorCtr="0" anchor="ctr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moter.mod.png" id="331" name="Shape 331"/>
          <p:cNvPicPr preferRelativeResize="0"/>
          <p:nvPr/>
        </p:nvPicPr>
        <p:blipFill rotWithShape="1">
          <a:blip r:embed="rId3">
            <a:alphaModFix/>
          </a:blip>
          <a:srcRect b="4561" l="0" r="0" t="0"/>
          <a:stretch/>
        </p:blipFill>
        <p:spPr>
          <a:xfrm>
            <a:off x="1127700" y="86325"/>
            <a:ext cx="7022047" cy="500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omoter.mod1.png" id="337" name="Shape 337"/>
          <p:cNvPicPr preferRelativeResize="0"/>
          <p:nvPr/>
        </p:nvPicPr>
        <p:blipFill rotWithShape="1">
          <a:blip r:embed="rId3">
            <a:alphaModFix/>
          </a:blip>
          <a:srcRect b="2695" l="0" r="0" t="0"/>
          <a:stretch/>
        </p:blipFill>
        <p:spPr>
          <a:xfrm>
            <a:off x="1678775" y="69375"/>
            <a:ext cx="59468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hancer.mod.png" id="343" name="Shape 343"/>
          <p:cNvPicPr preferRelativeResize="0"/>
          <p:nvPr/>
        </p:nvPicPr>
        <p:blipFill rotWithShape="1">
          <a:blip r:embed="rId3">
            <a:alphaModFix/>
          </a:blip>
          <a:srcRect b="4561" l="0" r="0" t="0"/>
          <a:stretch/>
        </p:blipFill>
        <p:spPr>
          <a:xfrm>
            <a:off x="1024425" y="0"/>
            <a:ext cx="7143187" cy="509014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nhancer.mod1.png" id="349" name="Shape 349"/>
          <p:cNvPicPr preferRelativeResize="0"/>
          <p:nvPr/>
        </p:nvPicPr>
        <p:blipFill rotWithShape="1">
          <a:blip r:embed="rId3">
            <a:alphaModFix/>
          </a:blip>
          <a:srcRect b="2695" l="0" r="0" t="0"/>
          <a:stretch/>
        </p:blipFill>
        <p:spPr>
          <a:xfrm>
            <a:off x="1784475" y="25850"/>
            <a:ext cx="5887073" cy="509179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TR.mod.png" id="355" name="Shape 355"/>
          <p:cNvPicPr preferRelativeResize="0"/>
          <p:nvPr/>
        </p:nvPicPr>
        <p:blipFill rotWithShape="1">
          <a:blip r:embed="rId3">
            <a:alphaModFix/>
          </a:blip>
          <a:srcRect b="3110" l="0" r="0" t="0"/>
          <a:stretch/>
        </p:blipFill>
        <p:spPr>
          <a:xfrm>
            <a:off x="1774730" y="0"/>
            <a:ext cx="59723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TR.mod1.png" id="361" name="Shape 361"/>
          <p:cNvPicPr preferRelativeResize="0"/>
          <p:nvPr/>
        </p:nvPicPr>
        <p:blipFill rotWithShape="1">
          <a:blip r:embed="rId3">
            <a:alphaModFix/>
          </a:blip>
          <a:srcRect b="2903" l="0" r="0" t="0"/>
          <a:stretch/>
        </p:blipFill>
        <p:spPr>
          <a:xfrm>
            <a:off x="1678775" y="0"/>
            <a:ext cx="59595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cRNA.mod.png" id="367" name="Shape 367"/>
          <p:cNvPicPr preferRelativeResize="0"/>
          <p:nvPr/>
        </p:nvPicPr>
        <p:blipFill rotWithShape="1">
          <a:blip r:embed="rId3">
            <a:alphaModFix/>
          </a:blip>
          <a:srcRect b="4770" l="0" r="0" t="0"/>
          <a:stretch/>
        </p:blipFill>
        <p:spPr>
          <a:xfrm>
            <a:off x="1181050" y="0"/>
            <a:ext cx="7128703" cy="506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Shape 3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crNA.mod1.png" id="373" name="Shape 373"/>
          <p:cNvPicPr preferRelativeResize="0"/>
          <p:nvPr/>
        </p:nvPicPr>
        <p:blipFill rotWithShape="1">
          <a:blip r:embed="rId3">
            <a:alphaModFix/>
          </a:blip>
          <a:srcRect b="2695" l="0" r="0" t="0"/>
          <a:stretch/>
        </p:blipFill>
        <p:spPr>
          <a:xfrm>
            <a:off x="1721475" y="69375"/>
            <a:ext cx="5866661" cy="507412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FM.mod.png" id="379" name="Shape 379"/>
          <p:cNvPicPr preferRelativeResize="0"/>
          <p:nvPr/>
        </p:nvPicPr>
        <p:blipFill rotWithShape="1">
          <a:blip r:embed="rId3">
            <a:alphaModFix/>
          </a:blip>
          <a:srcRect b="4770" l="0" r="0" t="0"/>
          <a:stretch/>
        </p:blipFill>
        <p:spPr>
          <a:xfrm>
            <a:off x="1127700" y="0"/>
            <a:ext cx="7158723" cy="509014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FM.mod1.png" id="385" name="Shape 385"/>
          <p:cNvPicPr preferRelativeResize="0"/>
          <p:nvPr/>
        </p:nvPicPr>
        <p:blipFill rotWithShape="1">
          <a:blip r:embed="rId3">
            <a:alphaModFix/>
          </a:blip>
          <a:srcRect b="2903" l="0" r="0" t="0"/>
          <a:stretch/>
        </p:blipFill>
        <p:spPr>
          <a:xfrm>
            <a:off x="1737500" y="26675"/>
            <a:ext cx="5897751" cy="509014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1101410" y="59107"/>
            <a:ext cx="6858000" cy="354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i="0" lang="en" sz="21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Aim and deliverables for the functional impact paper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16950" y="522400"/>
            <a:ext cx="8510100" cy="45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="1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ecipher overall functional burdening </a:t>
            </a:r>
            <a:r>
              <a:rPr b="1"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b="1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cancer genomes in the PCAWG project. 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1" marL="5969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 cancer has ~5 drivers &amp; ~5000 mutations. What is the overall burdening of the many passengers in different cancers ?</a:t>
            </a:r>
          </a:p>
          <a:p>
            <a:pPr indent="0" lvl="0" marL="457200" marR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1" marL="5969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at </a:t>
            </a: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Overall variation burden observed in various genomic elements (coding &amp;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noncoding</a:t>
            </a: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 different PCAWG cohorts.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real and simulated data to highlight genomic elements with significant burden from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passengers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different cohorts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will provide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comprehensive functional annotations across all of pcawg 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(FunSeq &amp; aloft score)</a:t>
            </a:r>
          </a:p>
          <a:p>
            <a:pPr indent="0" lvl="0" marL="1371600" marR="0" rtl="0" algn="l">
              <a:spcBef>
                <a:spcPts val="0"/>
              </a:spcBef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1" marL="5969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Coding and noncoding functional impact score distribution across pan-cancer cohorts.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Enrichment/depletion of high impact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passengers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(other than drivers) in gene block/neighborhood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passenger burdening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with downstream gene expression changes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Framework to evaluate structural variation impact score</a:t>
            </a:r>
          </a:p>
          <a:p>
            <a:pPr indent="0" lvl="3" marL="1028700" marR="0" rtl="0" algn="l">
              <a:spcBef>
                <a:spcPts val="0"/>
              </a:spcBef>
              <a:buNone/>
            </a:pPr>
            <a:r>
              <a:t/>
            </a:r>
            <a:endParaRPr b="0" i="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1" marL="5969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 between somatic and germline variation burdening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Investigate influence of germline mutational burden on the somatic genome variation profile</a:t>
            </a:r>
          </a:p>
          <a:p>
            <a:pPr indent="0" lvl="0" marL="1371600" marR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1" marL="596900" marR="0" rtl="0" algn="l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Decipher the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differential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passenger</a:t>
            </a:r>
            <a:r>
              <a:rPr b="0" i="0" lang="en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burdening in various cohorts (how it relate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to mechanism)</a:t>
            </a:r>
          </a:p>
          <a:p>
            <a:pPr indent="-241300" lvl="3" marL="1282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 to different </a:t>
            </a:r>
            <a:r>
              <a:rPr b="0" i="0" lang="en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Signature, Ageing, sub-clonality &amp; other clinical information</a:t>
            </a: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</p:spPr>
        <p:txBody>
          <a:bodyPr anchorCtr="0" anchor="ctr" bIns="34275" lIns="68575" rIns="68575" tIns="3427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154675" y="76750"/>
            <a:ext cx="88746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impact score distribution of noncoding and coding SNVs</a:t>
            </a: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test.png" id="393" name="Shape 393"/>
          <p:cNvPicPr preferRelativeResize="0"/>
          <p:nvPr/>
        </p:nvPicPr>
        <p:blipFill rotWithShape="1">
          <a:blip r:embed="rId3">
            <a:alphaModFix/>
          </a:blip>
          <a:srcRect b="4425" l="0" r="0" t="0"/>
          <a:stretch/>
        </p:blipFill>
        <p:spPr>
          <a:xfrm>
            <a:off x="4786650" y="876450"/>
            <a:ext cx="4357355" cy="27763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st.png"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76450"/>
            <a:ext cx="4597293" cy="293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129325" y="850400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impact score distribution of promoter SNVs :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Font typeface="Arial"/>
              <a:buNone/>
            </a:pPr>
            <a:r>
              <a:t/>
            </a:r>
            <a:endParaRPr b="1" sz="2100">
              <a:solidFill>
                <a:srgbClr val="2F5496"/>
              </a:solidFill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Broad randomization</a:t>
            </a:r>
          </a:p>
        </p:txBody>
      </p:sp>
      <p:pic>
        <p:nvPicPr>
          <p:cNvPr descr="promoter_comparison_FIS.png" id="400" name="Shape 400"/>
          <p:cNvPicPr preferRelativeResize="0"/>
          <p:nvPr/>
        </p:nvPicPr>
        <p:blipFill rotWithShape="1">
          <a:blip r:embed="rId3">
            <a:alphaModFix/>
          </a:blip>
          <a:srcRect b="1584" l="0" r="1409" t="0"/>
          <a:stretch/>
        </p:blipFill>
        <p:spPr>
          <a:xfrm>
            <a:off x="3158174" y="217699"/>
            <a:ext cx="5701651" cy="48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4069575" y="328525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 txBox="1"/>
          <p:nvPr/>
        </p:nvSpPr>
        <p:spPr>
          <a:xfrm>
            <a:off x="4815450" y="328525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 txBox="1"/>
          <p:nvPr/>
        </p:nvSpPr>
        <p:spPr>
          <a:xfrm>
            <a:off x="4045850" y="1117275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7790925" y="2686100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6307700" y="2686100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 txBox="1"/>
          <p:nvPr/>
        </p:nvSpPr>
        <p:spPr>
          <a:xfrm>
            <a:off x="4799775" y="2686100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/>
        </p:nvSpPr>
        <p:spPr>
          <a:xfrm>
            <a:off x="3313050" y="3486150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3313050" y="4270875"/>
            <a:ext cx="706500" cy="756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PromoterScore.png" id="415" name="Shape 415"/>
          <p:cNvPicPr preferRelativeResize="0"/>
          <p:nvPr/>
        </p:nvPicPr>
        <p:blipFill rotWithShape="1">
          <a:blip r:embed="rId3">
            <a:alphaModFix/>
          </a:blip>
          <a:srcRect b="3194" l="0" r="0" t="0"/>
          <a:stretch/>
        </p:blipFill>
        <p:spPr>
          <a:xfrm>
            <a:off x="3099700" y="51162"/>
            <a:ext cx="5858581" cy="50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29325" y="850400"/>
            <a:ext cx="27831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impact score distribution of promoter SNVs: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Font typeface="Arial"/>
              <a:buNone/>
            </a:pPr>
            <a:r>
              <a:t/>
            </a:r>
            <a:endParaRPr b="1" sz="2100">
              <a:solidFill>
                <a:srgbClr val="2F5496"/>
              </a:solidFill>
            </a:endParaRP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Sanger randomization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FM.motifGain.png" id="421" name="Shape 421"/>
          <p:cNvPicPr preferRelativeResize="0"/>
          <p:nvPr/>
        </p:nvPicPr>
        <p:blipFill rotWithShape="1">
          <a:blip r:embed="rId3">
            <a:alphaModFix/>
          </a:blip>
          <a:srcRect b="1457" l="25689" r="0" t="18873"/>
          <a:stretch/>
        </p:blipFill>
        <p:spPr>
          <a:xfrm>
            <a:off x="4136925" y="328774"/>
            <a:ext cx="4884225" cy="481472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23" name="Shape 423"/>
          <p:cNvSpPr txBox="1"/>
          <p:nvPr/>
        </p:nvSpPr>
        <p:spPr>
          <a:xfrm>
            <a:off x="82225" y="46925"/>
            <a:ext cx="3697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burden of SNVs influencing TF motifs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Font typeface="Arial"/>
              <a:buNone/>
            </a:pPr>
            <a:r>
              <a:t/>
            </a:r>
            <a:endParaRPr b="1" sz="2100">
              <a:solidFill>
                <a:srgbClr val="2F5496"/>
              </a:solidFill>
            </a:endParaRPr>
          </a:p>
        </p:txBody>
      </p:sp>
      <p:pic>
        <p:nvPicPr>
          <p:cNvPr descr="GOF.png" id="424" name="Shape 4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25" y="1216225"/>
            <a:ext cx="2602975" cy="24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FM.motifBreak.png" id="429" name="Shape 429"/>
          <p:cNvPicPr preferRelativeResize="0"/>
          <p:nvPr/>
        </p:nvPicPr>
        <p:blipFill rotWithShape="1">
          <a:blip r:embed="rId3">
            <a:alphaModFix/>
          </a:blip>
          <a:srcRect b="2073" l="25876" r="0" t="19087"/>
          <a:stretch/>
        </p:blipFill>
        <p:spPr>
          <a:xfrm>
            <a:off x="4062199" y="293575"/>
            <a:ext cx="4958950" cy="48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31" name="Shape 431"/>
          <p:cNvSpPr txBox="1"/>
          <p:nvPr/>
        </p:nvSpPr>
        <p:spPr>
          <a:xfrm>
            <a:off x="82225" y="46925"/>
            <a:ext cx="3697500" cy="11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Functional burden of SNVs influencing TF motifs</a:t>
            </a:r>
          </a:p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Font typeface="Arial"/>
              <a:buNone/>
            </a:pPr>
            <a:r>
              <a:t/>
            </a:r>
            <a:endParaRPr b="1" sz="2100">
              <a:solidFill>
                <a:srgbClr val="2F5496"/>
              </a:solidFill>
            </a:endParaRPr>
          </a:p>
        </p:txBody>
      </p:sp>
      <p:pic>
        <p:nvPicPr>
          <p:cNvPr descr="LOF.png" id="432" name="Shape 4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74" y="1297102"/>
            <a:ext cx="2523175" cy="20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438" name="Shape 4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B5394"/>
                </a:solidFill>
              </a:rPr>
              <a:t>Ongoing work</a:t>
            </a:r>
          </a:p>
        </p:txBody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SV enrichment and impact score calculations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Closer inspection of deleterious passenger variants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Correlating functional burdening with clinical data, clonality and signature data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otal_cds.png" id="281" name="Shape 281"/>
          <p:cNvPicPr preferRelativeResize="0"/>
          <p:nvPr/>
        </p:nvPicPr>
        <p:blipFill rotWithShape="1">
          <a:blip r:embed="rId3">
            <a:alphaModFix/>
          </a:blip>
          <a:srcRect b="3735" l="0" r="0" t="0"/>
          <a:stretch/>
        </p:blipFill>
        <p:spPr>
          <a:xfrm>
            <a:off x="109974" y="972675"/>
            <a:ext cx="4449847" cy="342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tal_noncds.png" id="282" name="Shape 282"/>
          <p:cNvPicPr preferRelativeResize="0"/>
          <p:nvPr/>
        </p:nvPicPr>
        <p:blipFill rotWithShape="1">
          <a:blip r:embed="rId4">
            <a:alphaModFix/>
          </a:blip>
          <a:srcRect b="4150" l="0" r="0" t="0"/>
          <a:stretch/>
        </p:blipFill>
        <p:spPr>
          <a:xfrm>
            <a:off x="4715824" y="1026800"/>
            <a:ext cx="4327950" cy="331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209635" y="68607"/>
            <a:ext cx="6858000" cy="3548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Deciphering overall functional burdening in cancer genomes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x="256600" y="450137"/>
            <a:ext cx="8387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Shape 2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synonymous.mod.png" id="290" name="Shape 290"/>
          <p:cNvPicPr preferRelativeResize="0"/>
          <p:nvPr/>
        </p:nvPicPr>
        <p:blipFill rotWithShape="1">
          <a:blip r:embed="rId3">
            <a:alphaModFix/>
          </a:blip>
          <a:srcRect b="4798" l="0" r="0" t="0"/>
          <a:stretch/>
        </p:blipFill>
        <p:spPr>
          <a:xfrm>
            <a:off x="2724400" y="0"/>
            <a:ext cx="6336441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0" y="862150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Fraction of nonsynonymous SNVs in different cohorts</a:t>
            </a: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ynonymous.mod.png" id="297" name="Shape 297"/>
          <p:cNvPicPr preferRelativeResize="0"/>
          <p:nvPr/>
        </p:nvPicPr>
        <p:blipFill rotWithShape="1">
          <a:blip r:embed="rId3">
            <a:alphaModFix/>
          </a:blip>
          <a:srcRect b="5024" l="0" r="0" t="0"/>
          <a:stretch/>
        </p:blipFill>
        <p:spPr>
          <a:xfrm>
            <a:off x="3051525" y="0"/>
            <a:ext cx="6092469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102650" y="873900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Fraction of synonymous SNVs in different cohorts</a:t>
            </a: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matureStop.mod.png" id="304" name="Shape 304"/>
          <p:cNvPicPr preferRelativeResize="0"/>
          <p:nvPr/>
        </p:nvPicPr>
        <p:blipFill rotWithShape="1">
          <a:blip r:embed="rId3">
            <a:alphaModFix/>
          </a:blip>
          <a:srcRect b="4798" l="0" r="0" t="0"/>
          <a:stretch/>
        </p:blipFill>
        <p:spPr>
          <a:xfrm>
            <a:off x="3066150" y="0"/>
            <a:ext cx="6077844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164400" y="873875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Fraction of premature stop SNVs in different cohorts</a:t>
            </a: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mple_counts_LOF.png"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4049" y="101774"/>
            <a:ext cx="4939948" cy="493994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0" y="1173500"/>
            <a:ext cx="41406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predicted loss of function (pLOF)</a:t>
            </a:r>
            <a:r>
              <a:rPr b="1" lang="en" sz="1600">
                <a:solidFill>
                  <a:srgbClr val="0000FF"/>
                </a:solidFill>
              </a:rPr>
              <a:t> mutation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600">
              <a:solidFill>
                <a:srgbClr val="0000FF"/>
              </a:solidFill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Total LOF events </a:t>
            </a:r>
            <a:r>
              <a:rPr lang="en" sz="1600"/>
              <a:t>: 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28426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PCAWG pLOF mutations: 15435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600"/>
              <a:t>#</a:t>
            </a:r>
            <a:r>
              <a:rPr lang="en" sz="1600">
                <a:latin typeface="Arial"/>
                <a:ea typeface="Arial"/>
                <a:cs typeface="Arial"/>
                <a:sym typeface="Arial"/>
              </a:rPr>
              <a:t>samples with at least 1 pLOF event =2270</a:t>
            </a:r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andomized_compared_nonrandom_counts_filtered.svg.png"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325" y="43037"/>
            <a:ext cx="5057373" cy="505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102650" y="873900"/>
            <a:ext cx="2656500" cy="18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>
              <a:lnSpc>
                <a:spcPct val="90000"/>
              </a:lnSpc>
              <a:spcBef>
                <a:spcPts val="0"/>
              </a:spcBef>
              <a:buClr>
                <a:srgbClr val="2F5496"/>
              </a:buClr>
              <a:buSzPct val="25000"/>
              <a:buFont typeface="Arial"/>
              <a:buNone/>
            </a:pPr>
            <a:r>
              <a:rPr b="1" lang="en" sz="2100">
                <a:solidFill>
                  <a:srgbClr val="2F5496"/>
                </a:solidFill>
              </a:rPr>
              <a:t>Enrichment of LOFs in the pan-cancer cohort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888" y="453627"/>
            <a:ext cx="6211800" cy="42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>
            <p:ph idx="12" type="sldNum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