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3.xml" ContentType="application/vnd.openxmlformats-officedocument.them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4.xml" ContentType="application/vnd.openxmlformats-officedocument.them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5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theme/themeOverride3.xml" ContentType="application/vnd.openxmlformats-officedocument.themeOverr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8" r:id="rId2"/>
    <p:sldMasterId id="2147483671" r:id="rId3"/>
    <p:sldMasterId id="2147483678" r:id="rId4"/>
  </p:sldMasterIdLst>
  <p:notesMasterIdLst>
    <p:notesMasterId r:id="rId65"/>
  </p:notesMasterIdLst>
  <p:sldIdLst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82" r:id="rId26"/>
    <p:sldId id="278" r:id="rId27"/>
    <p:sldId id="281" r:id="rId28"/>
    <p:sldId id="283" r:id="rId29"/>
    <p:sldId id="284" r:id="rId30"/>
    <p:sldId id="286" r:id="rId31"/>
    <p:sldId id="321" r:id="rId32"/>
    <p:sldId id="288" r:id="rId33"/>
    <p:sldId id="289" r:id="rId34"/>
    <p:sldId id="290" r:id="rId35"/>
    <p:sldId id="291" r:id="rId36"/>
    <p:sldId id="292" r:id="rId37"/>
    <p:sldId id="293" r:id="rId38"/>
    <p:sldId id="295" r:id="rId39"/>
    <p:sldId id="296" r:id="rId40"/>
    <p:sldId id="297" r:id="rId41"/>
    <p:sldId id="298" r:id="rId42"/>
    <p:sldId id="299" r:id="rId43"/>
    <p:sldId id="300" r:id="rId44"/>
    <p:sldId id="301" r:id="rId45"/>
    <p:sldId id="302" r:id="rId46"/>
    <p:sldId id="303" r:id="rId47"/>
    <p:sldId id="304" r:id="rId48"/>
    <p:sldId id="322" r:id="rId49"/>
    <p:sldId id="306" r:id="rId50"/>
    <p:sldId id="307" r:id="rId51"/>
    <p:sldId id="308" r:id="rId52"/>
    <p:sldId id="309" r:id="rId53"/>
    <p:sldId id="310" r:id="rId54"/>
    <p:sldId id="311" r:id="rId55"/>
    <p:sldId id="312" r:id="rId56"/>
    <p:sldId id="313" r:id="rId57"/>
    <p:sldId id="314" r:id="rId58"/>
    <p:sldId id="315" r:id="rId59"/>
    <p:sldId id="316" r:id="rId60"/>
    <p:sldId id="317" r:id="rId61"/>
    <p:sldId id="318" r:id="rId62"/>
    <p:sldId id="319" r:id="rId63"/>
    <p:sldId id="320" r:id="rId6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2" autoAdjust="0"/>
    <p:restoredTop sz="94660"/>
  </p:normalViewPr>
  <p:slideViewPr>
    <p:cSldViewPr snapToGrid="0">
      <p:cViewPr varScale="1">
        <p:scale>
          <a:sx n="63" d="100"/>
          <a:sy n="63" d="100"/>
        </p:scale>
        <p:origin x="72" y="1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3" d="100"/>
        <a:sy n="73" d="100"/>
      </p:scale>
      <p:origin x="0" y="-1214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slide" Target="slides/slide59.xml"/><Relationship Id="rId68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61" Type="http://schemas.openxmlformats.org/officeDocument/2006/relationships/slide" Target="slides/slide57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tableStyles" Target="tableStyle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viewProps" Target="view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Workbook1" TargetMode="External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oleObject" Target="Workbook1" TargetMode="External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oleObject" Target="Workbook1" TargetMode="External"/><Relationship Id="rId1" Type="http://schemas.openxmlformats.org/officeDocument/2006/relationships/themeOverride" Target="../theme/themeOverrid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31"/>
    </mc:Choice>
    <mc:Fallback>
      <c:style val="31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30"/>
      <c:rotY val="180"/>
      <c:rAngAx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spPr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  <a:effectLst/>
          </c:spPr>
          <c:dPt>
            <c:idx val="0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  <a:effectLst/>
            </c:spPr>
          </c:dPt>
          <c:dPt>
            <c:idx val="1"/>
            <c:bubble3D val="0"/>
            <c:spPr>
              <a:solidFill>
                <a:srgbClr val="33729E"/>
              </a:solidFill>
              <a:ln>
                <a:solidFill>
                  <a:schemeClr val="tx1"/>
                </a:solidFill>
              </a:ln>
              <a:effectLst/>
            </c:spPr>
          </c:dPt>
          <c:val>
            <c:numRef>
              <c:f>Sheet1!$B$9:$B$10</c:f>
              <c:numCache>
                <c:formatCode>General</c:formatCode>
                <c:ptCount val="2"/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gap"/>
    <c:showDLblsOverMax val="0"/>
  </c:chart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31"/>
    </mc:Choice>
    <mc:Fallback>
      <c:style val="31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30"/>
      <c:rotY val="325"/>
      <c:rAngAx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spPr>
            <a:solidFill>
              <a:schemeClr val="accent5">
                <a:lumMod val="60000"/>
                <a:lumOff val="40000"/>
              </a:schemeClr>
            </a:solidFill>
            <a:effectLst/>
          </c:spPr>
          <c:dPt>
            <c:idx val="0"/>
            <c:bubble3D val="0"/>
            <c:spPr>
              <a:solidFill>
                <a:srgbClr val="33729E"/>
              </a:solidFill>
              <a:effectLst/>
            </c:spPr>
          </c:dPt>
          <c:dPt>
            <c:idx val="1"/>
            <c:bubble3D val="0"/>
            <c:spPr>
              <a:solidFill>
                <a:schemeClr val="accent6">
                  <a:lumMod val="40000"/>
                  <a:lumOff val="60000"/>
                </a:schemeClr>
              </a:solidFill>
              <a:effectLst/>
            </c:spPr>
          </c:dPt>
          <c:val>
            <c:numRef>
              <c:f>Sheet1!$B$9:$B$10</c:f>
              <c:numCache>
                <c:formatCode>General</c:formatCode>
                <c:ptCount val="2"/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gap"/>
    <c:showDLblsOverMax val="0"/>
  </c:chart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31"/>
    </mc:Choice>
    <mc:Fallback>
      <c:style val="31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30"/>
      <c:rotY val="180"/>
      <c:rAngAx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spPr>
            <a:solidFill>
              <a:schemeClr val="accent5">
                <a:lumMod val="60000"/>
                <a:lumOff val="40000"/>
              </a:schemeClr>
            </a:solidFill>
          </c:spPr>
          <c:dPt>
            <c:idx val="0"/>
            <c:bubble3D val="0"/>
            <c:spPr>
              <a:solidFill>
                <a:schemeClr val="accent6">
                  <a:lumMod val="40000"/>
                  <a:lumOff val="60000"/>
                </a:schemeClr>
              </a:solidFill>
            </c:spPr>
          </c:dPt>
          <c:dPt>
            <c:idx val="1"/>
            <c:bubble3D val="0"/>
            <c:spPr>
              <a:solidFill>
                <a:srgbClr val="33729E"/>
              </a:solidFill>
            </c:spPr>
          </c:dPt>
          <c:val>
            <c:numRef>
              <c:f>Sheet1!$B$9:$B$10</c:f>
              <c:numCache>
                <c:formatCode>General</c:formatCode>
                <c:ptCount val="2"/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gap"/>
    <c:showDLblsOverMax val="0"/>
  </c:chart>
  <c:externalData r:id="rId2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1303A2D-03F9-4DCC-8021-EDE5C1FEB2CD}" type="doc">
      <dgm:prSet loTypeId="urn:microsoft.com/office/officeart/2005/8/layout/balance1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4183F29-4310-4235-B796-18741A9C5623}">
      <dgm:prSet phldrT="[Text]"/>
      <dgm:spPr>
        <a:noFill/>
        <a:ln>
          <a:noFill/>
        </a:ln>
      </dgm:spPr>
      <dgm:t>
        <a:bodyPr/>
        <a:lstStyle/>
        <a:p>
          <a:r>
            <a:rPr lang="en-US" dirty="0" smtClean="0"/>
            <a:t> </a:t>
          </a:r>
          <a:endParaRPr lang="en-US" dirty="0"/>
        </a:p>
      </dgm:t>
    </dgm:pt>
    <dgm:pt modelId="{9D71FBB6-7E27-466C-B8C3-D488085516A3}" type="parTrans" cxnId="{A49F0D85-44D2-4908-A208-1D7FE4D96781}">
      <dgm:prSet/>
      <dgm:spPr/>
      <dgm:t>
        <a:bodyPr/>
        <a:lstStyle/>
        <a:p>
          <a:endParaRPr lang="en-US"/>
        </a:p>
      </dgm:t>
    </dgm:pt>
    <dgm:pt modelId="{7D933DAC-690C-45C5-9E0B-A24F47DA0BF0}" type="sibTrans" cxnId="{A49F0D85-44D2-4908-A208-1D7FE4D96781}">
      <dgm:prSet/>
      <dgm:spPr/>
      <dgm:t>
        <a:bodyPr/>
        <a:lstStyle/>
        <a:p>
          <a:endParaRPr lang="en-US"/>
        </a:p>
      </dgm:t>
    </dgm:pt>
    <dgm:pt modelId="{3FE59DE6-9883-4703-8595-40E20164C0F9}">
      <dgm:prSet phldrT="[Text]" custT="1"/>
      <dgm:spPr>
        <a:solidFill>
          <a:srgbClr val="0070C0"/>
        </a:solidFill>
      </dgm:spPr>
      <dgm:t>
        <a:bodyPr/>
        <a:lstStyle/>
        <a:p>
          <a:r>
            <a:rPr lang="en-US" sz="6000" smtClean="0">
              <a:solidFill>
                <a:srgbClr val="FF0000"/>
              </a:solidFill>
            </a:rPr>
            <a:t>+</a:t>
          </a:r>
          <a:endParaRPr lang="en-US" sz="6000" dirty="0">
            <a:solidFill>
              <a:srgbClr val="FF0000"/>
            </a:solidFill>
          </a:endParaRPr>
        </a:p>
      </dgm:t>
    </dgm:pt>
    <dgm:pt modelId="{E999E987-E575-4FE3-B505-4936B42F268A}" type="parTrans" cxnId="{F9A86755-1CEB-484C-825A-02B730E52A96}">
      <dgm:prSet/>
      <dgm:spPr/>
      <dgm:t>
        <a:bodyPr/>
        <a:lstStyle/>
        <a:p>
          <a:endParaRPr lang="en-US"/>
        </a:p>
      </dgm:t>
    </dgm:pt>
    <dgm:pt modelId="{D9D89E98-EEBD-4E1F-AFEF-905C14EBDA88}" type="sibTrans" cxnId="{F9A86755-1CEB-484C-825A-02B730E52A96}">
      <dgm:prSet/>
      <dgm:spPr/>
      <dgm:t>
        <a:bodyPr/>
        <a:lstStyle/>
        <a:p>
          <a:endParaRPr lang="en-US"/>
        </a:p>
      </dgm:t>
    </dgm:pt>
    <dgm:pt modelId="{CF88A8F4-326F-4674-BC1D-CF830C2E89EE}">
      <dgm:prSet phldrT="[Text]" custT="1"/>
      <dgm:spPr>
        <a:solidFill>
          <a:srgbClr val="0070C0"/>
        </a:solidFill>
      </dgm:spPr>
      <dgm:t>
        <a:bodyPr/>
        <a:lstStyle/>
        <a:p>
          <a:r>
            <a:rPr lang="en-US" sz="4400" smtClean="0">
              <a:solidFill>
                <a:srgbClr val="92D050"/>
              </a:solidFill>
            </a:rPr>
            <a:t>$</a:t>
          </a:r>
          <a:endParaRPr lang="en-US" sz="4400" dirty="0">
            <a:solidFill>
              <a:srgbClr val="92D050"/>
            </a:solidFill>
          </a:endParaRPr>
        </a:p>
      </dgm:t>
    </dgm:pt>
    <dgm:pt modelId="{2B91DB2C-A1AD-455D-961E-0D06BA1C5C93}" type="parTrans" cxnId="{BCEDB639-7FFC-4D86-BF4F-A55BA08353A3}">
      <dgm:prSet/>
      <dgm:spPr/>
      <dgm:t>
        <a:bodyPr/>
        <a:lstStyle/>
        <a:p>
          <a:endParaRPr lang="en-US"/>
        </a:p>
      </dgm:t>
    </dgm:pt>
    <dgm:pt modelId="{5D453DB3-C99B-4BA4-B9AC-8247757FD607}" type="sibTrans" cxnId="{BCEDB639-7FFC-4D86-BF4F-A55BA08353A3}">
      <dgm:prSet/>
      <dgm:spPr/>
      <dgm:t>
        <a:bodyPr/>
        <a:lstStyle/>
        <a:p>
          <a:endParaRPr lang="en-US"/>
        </a:p>
      </dgm:t>
    </dgm:pt>
    <dgm:pt modelId="{1CEE8BB4-DA68-4C21-98B0-75DA0A9F2DA7}">
      <dgm:prSet phldrT="[Text]" custT="1"/>
      <dgm:spPr>
        <a:solidFill>
          <a:srgbClr val="0070C0"/>
        </a:solidFill>
      </dgm:spPr>
      <dgm:t>
        <a:bodyPr/>
        <a:lstStyle/>
        <a:p>
          <a:r>
            <a:rPr lang="en-US" sz="4400" smtClean="0">
              <a:solidFill>
                <a:srgbClr val="92D050"/>
              </a:solidFill>
            </a:rPr>
            <a:t>$</a:t>
          </a:r>
          <a:endParaRPr lang="en-US" sz="4400" dirty="0">
            <a:solidFill>
              <a:srgbClr val="92D050"/>
            </a:solidFill>
          </a:endParaRPr>
        </a:p>
      </dgm:t>
    </dgm:pt>
    <dgm:pt modelId="{91B65C37-57A4-4CF5-84A4-C3D15982FF19}" type="parTrans" cxnId="{D85E0071-77ED-4BE1-8650-00F800C9F536}">
      <dgm:prSet/>
      <dgm:spPr/>
      <dgm:t>
        <a:bodyPr/>
        <a:lstStyle/>
        <a:p>
          <a:endParaRPr lang="en-US"/>
        </a:p>
      </dgm:t>
    </dgm:pt>
    <dgm:pt modelId="{321E83E7-4655-4054-BC59-9941479719E0}" type="sibTrans" cxnId="{D85E0071-77ED-4BE1-8650-00F800C9F536}">
      <dgm:prSet/>
      <dgm:spPr/>
      <dgm:t>
        <a:bodyPr/>
        <a:lstStyle/>
        <a:p>
          <a:endParaRPr lang="en-US"/>
        </a:p>
      </dgm:t>
    </dgm:pt>
    <dgm:pt modelId="{D940E6A0-3A7E-4F53-9D43-600C4E478C79}">
      <dgm:prSet phldrT="[Text]" custT="1"/>
      <dgm:spPr>
        <a:solidFill>
          <a:srgbClr val="0070C0"/>
        </a:solidFill>
      </dgm:spPr>
      <dgm:t>
        <a:bodyPr/>
        <a:lstStyle/>
        <a:p>
          <a:r>
            <a:rPr lang="en-US" sz="4400" smtClean="0">
              <a:solidFill>
                <a:srgbClr val="92D050"/>
              </a:solidFill>
            </a:rPr>
            <a:t>$</a:t>
          </a:r>
          <a:endParaRPr lang="en-US" sz="4400" dirty="0">
            <a:solidFill>
              <a:srgbClr val="92D050"/>
            </a:solidFill>
          </a:endParaRPr>
        </a:p>
      </dgm:t>
    </dgm:pt>
    <dgm:pt modelId="{D2641182-5096-43B3-8C0B-5C21D07898A8}" type="sibTrans" cxnId="{3578F530-A94B-4861-B452-3B53E1444AB6}">
      <dgm:prSet/>
      <dgm:spPr/>
      <dgm:t>
        <a:bodyPr/>
        <a:lstStyle/>
        <a:p>
          <a:endParaRPr lang="en-US"/>
        </a:p>
      </dgm:t>
    </dgm:pt>
    <dgm:pt modelId="{84BE2AC8-10AE-4013-969F-676796ACDB64}" type="parTrans" cxnId="{3578F530-A94B-4861-B452-3B53E1444AB6}">
      <dgm:prSet/>
      <dgm:spPr/>
      <dgm:t>
        <a:bodyPr/>
        <a:lstStyle/>
        <a:p>
          <a:endParaRPr lang="en-US"/>
        </a:p>
      </dgm:t>
    </dgm:pt>
    <dgm:pt modelId="{7762169F-A5D2-4B74-A7C6-BD3F15592F39}">
      <dgm:prSet phldrT="[Text]"/>
      <dgm:spPr>
        <a:noFill/>
        <a:ln>
          <a:noFill/>
        </a:ln>
      </dgm:spPr>
      <dgm:t>
        <a:bodyPr/>
        <a:lstStyle/>
        <a:p>
          <a:r>
            <a:rPr lang="en-US" dirty="0" smtClean="0"/>
            <a:t> </a:t>
          </a:r>
          <a:endParaRPr lang="en-US" dirty="0"/>
        </a:p>
      </dgm:t>
    </dgm:pt>
    <dgm:pt modelId="{06382E68-C80D-4E7F-9E1D-75AF0F95DE02}" type="sibTrans" cxnId="{B5607C02-383E-4434-9F77-2A93C001C96A}">
      <dgm:prSet/>
      <dgm:spPr/>
      <dgm:t>
        <a:bodyPr/>
        <a:lstStyle/>
        <a:p>
          <a:endParaRPr lang="en-US"/>
        </a:p>
      </dgm:t>
    </dgm:pt>
    <dgm:pt modelId="{97A07A43-632A-401A-9094-1E1876D30D6F}" type="parTrans" cxnId="{B5607C02-383E-4434-9F77-2A93C001C96A}">
      <dgm:prSet/>
      <dgm:spPr/>
      <dgm:t>
        <a:bodyPr/>
        <a:lstStyle/>
        <a:p>
          <a:endParaRPr lang="en-US"/>
        </a:p>
      </dgm:t>
    </dgm:pt>
    <dgm:pt modelId="{9B918AF1-C25C-4890-B488-505B1BE27D2B}" type="pres">
      <dgm:prSet presAssocID="{B1303A2D-03F9-4DCC-8021-EDE5C1FEB2CD}" presName="outerComposite" presStyleCnt="0">
        <dgm:presLayoutVars>
          <dgm:chMax val="2"/>
          <dgm:animLvl val="lvl"/>
          <dgm:resizeHandles val="exact"/>
        </dgm:presLayoutVars>
      </dgm:prSet>
      <dgm:spPr/>
    </dgm:pt>
    <dgm:pt modelId="{72F2AA2E-B5D7-4041-AEA2-FCF206DB1AD5}" type="pres">
      <dgm:prSet presAssocID="{B1303A2D-03F9-4DCC-8021-EDE5C1FEB2CD}" presName="dummyMaxCanvas" presStyleCnt="0"/>
      <dgm:spPr/>
    </dgm:pt>
    <dgm:pt modelId="{93038D49-B837-4B0B-980A-40FC2C9C0696}" type="pres">
      <dgm:prSet presAssocID="{B1303A2D-03F9-4DCC-8021-EDE5C1FEB2CD}" presName="parentComposite" presStyleCnt="0"/>
      <dgm:spPr/>
    </dgm:pt>
    <dgm:pt modelId="{8A0419EE-3AEF-4E5E-A5A5-F41402100B63}" type="pres">
      <dgm:prSet presAssocID="{B1303A2D-03F9-4DCC-8021-EDE5C1FEB2CD}" presName="parent1" presStyleLbl="alignAccFollowNode1" presStyleIdx="0" presStyleCnt="4">
        <dgm:presLayoutVars>
          <dgm:chMax val="4"/>
        </dgm:presLayoutVars>
      </dgm:prSet>
      <dgm:spPr/>
    </dgm:pt>
    <dgm:pt modelId="{887FD604-DA04-4E31-AD97-603E48B394F8}" type="pres">
      <dgm:prSet presAssocID="{B1303A2D-03F9-4DCC-8021-EDE5C1FEB2CD}" presName="parent2" presStyleLbl="alignAccFollowNode1" presStyleIdx="1" presStyleCnt="4">
        <dgm:presLayoutVars>
          <dgm:chMax val="4"/>
        </dgm:presLayoutVars>
      </dgm:prSet>
      <dgm:spPr/>
      <dgm:t>
        <a:bodyPr/>
        <a:lstStyle/>
        <a:p>
          <a:endParaRPr lang="en-US"/>
        </a:p>
      </dgm:t>
    </dgm:pt>
    <dgm:pt modelId="{DF915642-10C6-4A0C-8C30-9F5FF5EB3E93}" type="pres">
      <dgm:prSet presAssocID="{B1303A2D-03F9-4DCC-8021-EDE5C1FEB2CD}" presName="childrenComposite" presStyleCnt="0"/>
      <dgm:spPr/>
    </dgm:pt>
    <dgm:pt modelId="{502FFDA2-F94C-46DC-88F4-810DD2954EB9}" type="pres">
      <dgm:prSet presAssocID="{B1303A2D-03F9-4DCC-8021-EDE5C1FEB2CD}" presName="dummyMaxCanvas_ChildArea" presStyleCnt="0"/>
      <dgm:spPr/>
    </dgm:pt>
    <dgm:pt modelId="{DC0B9603-76B2-4AAD-B07D-4B0988C1B8DD}" type="pres">
      <dgm:prSet presAssocID="{B1303A2D-03F9-4DCC-8021-EDE5C1FEB2CD}" presName="fulcrum" presStyleLbl="alignAccFollowNode1" presStyleIdx="2" presStyleCnt="4"/>
      <dgm:spPr/>
    </dgm:pt>
    <dgm:pt modelId="{89DCCFD0-050A-49E6-B268-167C343ADE4F}" type="pres">
      <dgm:prSet presAssocID="{B1303A2D-03F9-4DCC-8021-EDE5C1FEB2CD}" presName="balance_13" presStyleLbl="alignAccFollowNode1" presStyleIdx="3" presStyleCnt="4">
        <dgm:presLayoutVars>
          <dgm:bulletEnabled val="1"/>
        </dgm:presLayoutVars>
      </dgm:prSet>
      <dgm:spPr/>
    </dgm:pt>
    <dgm:pt modelId="{B9E38DB1-30B4-41F9-A1D3-ACF54FDFFA38}" type="pres">
      <dgm:prSet presAssocID="{B1303A2D-03F9-4DCC-8021-EDE5C1FEB2CD}" presName="right_13_1" presStyleLbl="node1" presStyleIdx="0" presStyleCnt="4">
        <dgm:presLayoutVars>
          <dgm:bulletEnabled val="1"/>
        </dgm:presLayoutVars>
      </dgm:prSet>
      <dgm:spPr/>
    </dgm:pt>
    <dgm:pt modelId="{B8290A72-C0FE-4326-90EC-B51132321278}" type="pres">
      <dgm:prSet presAssocID="{B1303A2D-03F9-4DCC-8021-EDE5C1FEB2CD}" presName="right_13_2" presStyleLbl="node1" presStyleIdx="1" presStyleCnt="4">
        <dgm:presLayoutVars>
          <dgm:bulletEnabled val="1"/>
        </dgm:presLayoutVars>
      </dgm:prSet>
      <dgm:spPr/>
    </dgm:pt>
    <dgm:pt modelId="{49626AEB-B091-4C59-ACBE-F40D49C8F843}" type="pres">
      <dgm:prSet presAssocID="{B1303A2D-03F9-4DCC-8021-EDE5C1FEB2CD}" presName="right_13_3" presStyleLbl="node1" presStyleIdx="2" presStyleCnt="4">
        <dgm:presLayoutVars>
          <dgm:bulletEnabled val="1"/>
        </dgm:presLayoutVars>
      </dgm:prSet>
      <dgm:spPr/>
    </dgm:pt>
    <dgm:pt modelId="{0779779E-318E-417B-8832-0412CA284A3B}" type="pres">
      <dgm:prSet presAssocID="{B1303A2D-03F9-4DCC-8021-EDE5C1FEB2CD}" presName="left_13_1" presStyleLbl="node1" presStyleIdx="3" presStyleCnt="4">
        <dgm:presLayoutVars>
          <dgm:bulletEnabled val="1"/>
        </dgm:presLayoutVars>
      </dgm:prSet>
      <dgm:spPr/>
    </dgm:pt>
  </dgm:ptLst>
  <dgm:cxnLst>
    <dgm:cxn modelId="{3578F530-A94B-4861-B452-3B53E1444AB6}" srcId="{7762169F-A5D2-4B74-A7C6-BD3F15592F39}" destId="{D940E6A0-3A7E-4F53-9D43-600C4E478C79}" srcOrd="0" destOrd="0" parTransId="{84BE2AC8-10AE-4013-969F-676796ACDB64}" sibTransId="{D2641182-5096-43B3-8C0B-5C21D07898A8}"/>
    <dgm:cxn modelId="{D85E0071-77ED-4BE1-8650-00F800C9F536}" srcId="{7762169F-A5D2-4B74-A7C6-BD3F15592F39}" destId="{1CEE8BB4-DA68-4C21-98B0-75DA0A9F2DA7}" srcOrd="2" destOrd="0" parTransId="{91B65C37-57A4-4CF5-84A4-C3D15982FF19}" sibTransId="{321E83E7-4655-4054-BC59-9941479719E0}"/>
    <dgm:cxn modelId="{AD0BC6C4-036D-4437-A8C5-A0DD10CA9128}" type="presOf" srcId="{CF88A8F4-326F-4674-BC1D-CF830C2E89EE}" destId="{B8290A72-C0FE-4326-90EC-B51132321278}" srcOrd="0" destOrd="0" presId="urn:microsoft.com/office/officeart/2005/8/layout/balance1"/>
    <dgm:cxn modelId="{FDBD70D8-8901-4887-8B93-46A3713010BA}" type="presOf" srcId="{7762169F-A5D2-4B74-A7C6-BD3F15592F39}" destId="{887FD604-DA04-4E31-AD97-603E48B394F8}" srcOrd="0" destOrd="0" presId="urn:microsoft.com/office/officeart/2005/8/layout/balance1"/>
    <dgm:cxn modelId="{5B2AEF42-50E6-4D85-958C-1E2E7E29DAC8}" type="presOf" srcId="{1CEE8BB4-DA68-4C21-98B0-75DA0A9F2DA7}" destId="{49626AEB-B091-4C59-ACBE-F40D49C8F843}" srcOrd="0" destOrd="0" presId="urn:microsoft.com/office/officeart/2005/8/layout/balance1"/>
    <dgm:cxn modelId="{37ED43A0-FFE2-4EFA-B9CE-3F9C7311A3D5}" type="presOf" srcId="{B1303A2D-03F9-4DCC-8021-EDE5C1FEB2CD}" destId="{9B918AF1-C25C-4890-B488-505B1BE27D2B}" srcOrd="0" destOrd="0" presId="urn:microsoft.com/office/officeart/2005/8/layout/balance1"/>
    <dgm:cxn modelId="{47CFB9AD-0685-4BBA-9A76-9F5419391AD7}" type="presOf" srcId="{D940E6A0-3A7E-4F53-9D43-600C4E478C79}" destId="{B9E38DB1-30B4-41F9-A1D3-ACF54FDFFA38}" srcOrd="0" destOrd="0" presId="urn:microsoft.com/office/officeart/2005/8/layout/balance1"/>
    <dgm:cxn modelId="{F9A86755-1CEB-484C-825A-02B730E52A96}" srcId="{44183F29-4310-4235-B796-18741A9C5623}" destId="{3FE59DE6-9883-4703-8595-40E20164C0F9}" srcOrd="0" destOrd="0" parTransId="{E999E987-E575-4FE3-B505-4936B42F268A}" sibTransId="{D9D89E98-EEBD-4E1F-AFEF-905C14EBDA88}"/>
    <dgm:cxn modelId="{B5607C02-383E-4434-9F77-2A93C001C96A}" srcId="{B1303A2D-03F9-4DCC-8021-EDE5C1FEB2CD}" destId="{7762169F-A5D2-4B74-A7C6-BD3F15592F39}" srcOrd="1" destOrd="0" parTransId="{97A07A43-632A-401A-9094-1E1876D30D6F}" sibTransId="{06382E68-C80D-4E7F-9E1D-75AF0F95DE02}"/>
    <dgm:cxn modelId="{E661F0ED-F6EB-459E-8B53-A6ED631BFE18}" type="presOf" srcId="{3FE59DE6-9883-4703-8595-40E20164C0F9}" destId="{0779779E-318E-417B-8832-0412CA284A3B}" srcOrd="0" destOrd="0" presId="urn:microsoft.com/office/officeart/2005/8/layout/balance1"/>
    <dgm:cxn modelId="{A49F0D85-44D2-4908-A208-1D7FE4D96781}" srcId="{B1303A2D-03F9-4DCC-8021-EDE5C1FEB2CD}" destId="{44183F29-4310-4235-B796-18741A9C5623}" srcOrd="0" destOrd="0" parTransId="{9D71FBB6-7E27-466C-B8C3-D488085516A3}" sibTransId="{7D933DAC-690C-45C5-9E0B-A24F47DA0BF0}"/>
    <dgm:cxn modelId="{1AA1882A-A298-47C7-877A-B0485FB111BE}" type="presOf" srcId="{44183F29-4310-4235-B796-18741A9C5623}" destId="{8A0419EE-3AEF-4E5E-A5A5-F41402100B63}" srcOrd="0" destOrd="0" presId="urn:microsoft.com/office/officeart/2005/8/layout/balance1"/>
    <dgm:cxn modelId="{BCEDB639-7FFC-4D86-BF4F-A55BA08353A3}" srcId="{7762169F-A5D2-4B74-A7C6-BD3F15592F39}" destId="{CF88A8F4-326F-4674-BC1D-CF830C2E89EE}" srcOrd="1" destOrd="0" parTransId="{2B91DB2C-A1AD-455D-961E-0D06BA1C5C93}" sibTransId="{5D453DB3-C99B-4BA4-B9AC-8247757FD607}"/>
    <dgm:cxn modelId="{A9A8C7EC-3CCB-459F-993D-E33D6972645A}" type="presParOf" srcId="{9B918AF1-C25C-4890-B488-505B1BE27D2B}" destId="{72F2AA2E-B5D7-4041-AEA2-FCF206DB1AD5}" srcOrd="0" destOrd="0" presId="urn:microsoft.com/office/officeart/2005/8/layout/balance1"/>
    <dgm:cxn modelId="{56601C4C-4B34-4CDB-9EFE-D51B6799D949}" type="presParOf" srcId="{9B918AF1-C25C-4890-B488-505B1BE27D2B}" destId="{93038D49-B837-4B0B-980A-40FC2C9C0696}" srcOrd="1" destOrd="0" presId="urn:microsoft.com/office/officeart/2005/8/layout/balance1"/>
    <dgm:cxn modelId="{EF9134FA-3B65-48F3-BE8F-BC5D30DC1984}" type="presParOf" srcId="{93038D49-B837-4B0B-980A-40FC2C9C0696}" destId="{8A0419EE-3AEF-4E5E-A5A5-F41402100B63}" srcOrd="0" destOrd="0" presId="urn:microsoft.com/office/officeart/2005/8/layout/balance1"/>
    <dgm:cxn modelId="{31BC4D7F-0BF9-432A-B2A0-89EA1342F12F}" type="presParOf" srcId="{93038D49-B837-4B0B-980A-40FC2C9C0696}" destId="{887FD604-DA04-4E31-AD97-603E48B394F8}" srcOrd="1" destOrd="0" presId="urn:microsoft.com/office/officeart/2005/8/layout/balance1"/>
    <dgm:cxn modelId="{95D85F3D-5EF1-41D5-BD81-B3F1B2F975EA}" type="presParOf" srcId="{9B918AF1-C25C-4890-B488-505B1BE27D2B}" destId="{DF915642-10C6-4A0C-8C30-9F5FF5EB3E93}" srcOrd="2" destOrd="0" presId="urn:microsoft.com/office/officeart/2005/8/layout/balance1"/>
    <dgm:cxn modelId="{2B1B703A-22E5-4010-BCA1-F2A440CF4794}" type="presParOf" srcId="{DF915642-10C6-4A0C-8C30-9F5FF5EB3E93}" destId="{502FFDA2-F94C-46DC-88F4-810DD2954EB9}" srcOrd="0" destOrd="0" presId="urn:microsoft.com/office/officeart/2005/8/layout/balance1"/>
    <dgm:cxn modelId="{119FB745-A1CD-41C0-A0DB-9BF9FA4F68C6}" type="presParOf" srcId="{DF915642-10C6-4A0C-8C30-9F5FF5EB3E93}" destId="{DC0B9603-76B2-4AAD-B07D-4B0988C1B8DD}" srcOrd="1" destOrd="0" presId="urn:microsoft.com/office/officeart/2005/8/layout/balance1"/>
    <dgm:cxn modelId="{AA092C1A-FA39-4DEB-85EF-DA1507E85B6F}" type="presParOf" srcId="{DF915642-10C6-4A0C-8C30-9F5FF5EB3E93}" destId="{89DCCFD0-050A-49E6-B268-167C343ADE4F}" srcOrd="2" destOrd="0" presId="urn:microsoft.com/office/officeart/2005/8/layout/balance1"/>
    <dgm:cxn modelId="{8681B87C-F1A7-46A8-B057-F2BED13D5C03}" type="presParOf" srcId="{DF915642-10C6-4A0C-8C30-9F5FF5EB3E93}" destId="{B9E38DB1-30B4-41F9-A1D3-ACF54FDFFA38}" srcOrd="3" destOrd="0" presId="urn:microsoft.com/office/officeart/2005/8/layout/balance1"/>
    <dgm:cxn modelId="{25ABA3AC-78CA-4DAC-9A31-5C660B1D9A8E}" type="presParOf" srcId="{DF915642-10C6-4A0C-8C30-9F5FF5EB3E93}" destId="{B8290A72-C0FE-4326-90EC-B51132321278}" srcOrd="4" destOrd="0" presId="urn:microsoft.com/office/officeart/2005/8/layout/balance1"/>
    <dgm:cxn modelId="{215A7513-3883-4770-B468-BDA2A843A017}" type="presParOf" srcId="{DF915642-10C6-4A0C-8C30-9F5FF5EB3E93}" destId="{49626AEB-B091-4C59-ACBE-F40D49C8F843}" srcOrd="5" destOrd="0" presId="urn:microsoft.com/office/officeart/2005/8/layout/balance1"/>
    <dgm:cxn modelId="{A758AB09-5A05-491D-8180-35BF8D418875}" type="presParOf" srcId="{DF915642-10C6-4A0C-8C30-9F5FF5EB3E93}" destId="{0779779E-318E-417B-8832-0412CA284A3B}" srcOrd="6" destOrd="0" presId="urn:microsoft.com/office/officeart/2005/8/layout/balance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1303A2D-03F9-4DCC-8021-EDE5C1FEB2CD}" type="doc">
      <dgm:prSet loTypeId="urn:microsoft.com/office/officeart/2005/8/layout/balance1" loCatId="relationship" qsTypeId="urn:microsoft.com/office/officeart/2009/2/quickstyle/3d8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4183F29-4310-4235-B796-18741A9C5623}">
      <dgm:prSet phldrT="[Text]"/>
      <dgm:spPr>
        <a:noFill/>
      </dgm:spPr>
      <dgm:t>
        <a:bodyPr/>
        <a:lstStyle/>
        <a:p>
          <a:r>
            <a:rPr lang="en-US" dirty="0" smtClean="0"/>
            <a:t> </a:t>
          </a:r>
          <a:endParaRPr lang="en-US" dirty="0"/>
        </a:p>
      </dgm:t>
    </dgm:pt>
    <dgm:pt modelId="{9D71FBB6-7E27-466C-B8C3-D488085516A3}" type="parTrans" cxnId="{A49F0D85-44D2-4908-A208-1D7FE4D96781}">
      <dgm:prSet/>
      <dgm:spPr/>
      <dgm:t>
        <a:bodyPr/>
        <a:lstStyle/>
        <a:p>
          <a:endParaRPr lang="en-US"/>
        </a:p>
      </dgm:t>
    </dgm:pt>
    <dgm:pt modelId="{7D933DAC-690C-45C5-9E0B-A24F47DA0BF0}" type="sibTrans" cxnId="{A49F0D85-44D2-4908-A208-1D7FE4D96781}">
      <dgm:prSet/>
      <dgm:spPr/>
      <dgm:t>
        <a:bodyPr/>
        <a:lstStyle/>
        <a:p>
          <a:endParaRPr lang="en-US"/>
        </a:p>
      </dgm:t>
    </dgm:pt>
    <dgm:pt modelId="{CC95E9EA-D6C5-40A1-88E3-5B48075A6302}">
      <dgm:prSet phldrT="[Text]" custT="1"/>
      <dgm:spPr>
        <a:solidFill>
          <a:srgbClr val="0070C0"/>
        </a:solidFill>
      </dgm:spPr>
      <dgm:t>
        <a:bodyPr/>
        <a:lstStyle/>
        <a:p>
          <a:r>
            <a:rPr lang="en-US" sz="6000" dirty="0" smtClean="0">
              <a:solidFill>
                <a:srgbClr val="FF0000"/>
              </a:solidFill>
            </a:rPr>
            <a:t>+</a:t>
          </a:r>
          <a:endParaRPr lang="en-US" sz="6000" dirty="0">
            <a:solidFill>
              <a:srgbClr val="FF0000"/>
            </a:solidFill>
          </a:endParaRPr>
        </a:p>
      </dgm:t>
    </dgm:pt>
    <dgm:pt modelId="{C0B22EBC-AD68-4B44-BE3F-398FD9C9F6A0}" type="parTrans" cxnId="{4F9FA043-67E4-49BB-9DDB-257B00ABF672}">
      <dgm:prSet/>
      <dgm:spPr/>
      <dgm:t>
        <a:bodyPr/>
        <a:lstStyle/>
        <a:p>
          <a:endParaRPr lang="en-US"/>
        </a:p>
      </dgm:t>
    </dgm:pt>
    <dgm:pt modelId="{7BB67F82-51BF-4DA9-9A33-F0F13B4C8381}" type="sibTrans" cxnId="{4F9FA043-67E4-49BB-9DDB-257B00ABF672}">
      <dgm:prSet/>
      <dgm:spPr/>
      <dgm:t>
        <a:bodyPr/>
        <a:lstStyle/>
        <a:p>
          <a:endParaRPr lang="en-US"/>
        </a:p>
      </dgm:t>
    </dgm:pt>
    <dgm:pt modelId="{D940E6A0-3A7E-4F53-9D43-600C4E478C79}">
      <dgm:prSet phldrT="[Text]" custT="1"/>
      <dgm:spPr>
        <a:solidFill>
          <a:srgbClr val="0070C0"/>
        </a:solidFill>
      </dgm:spPr>
      <dgm:t>
        <a:bodyPr/>
        <a:lstStyle/>
        <a:p>
          <a:r>
            <a:rPr lang="en-US" sz="4400" dirty="0" smtClean="0">
              <a:solidFill>
                <a:srgbClr val="92D050"/>
              </a:solidFill>
            </a:rPr>
            <a:t>$</a:t>
          </a:r>
          <a:endParaRPr lang="en-US" sz="4400" dirty="0">
            <a:solidFill>
              <a:srgbClr val="92D050"/>
            </a:solidFill>
          </a:endParaRPr>
        </a:p>
      </dgm:t>
    </dgm:pt>
    <dgm:pt modelId="{84BE2AC8-10AE-4013-969F-676796ACDB64}" type="parTrans" cxnId="{3578F530-A94B-4861-B452-3B53E1444AB6}">
      <dgm:prSet/>
      <dgm:spPr/>
      <dgm:t>
        <a:bodyPr/>
        <a:lstStyle/>
        <a:p>
          <a:endParaRPr lang="en-US"/>
        </a:p>
      </dgm:t>
    </dgm:pt>
    <dgm:pt modelId="{D2641182-5096-43B3-8C0B-5C21D07898A8}" type="sibTrans" cxnId="{3578F530-A94B-4861-B452-3B53E1444AB6}">
      <dgm:prSet/>
      <dgm:spPr/>
      <dgm:t>
        <a:bodyPr/>
        <a:lstStyle/>
        <a:p>
          <a:endParaRPr lang="en-US"/>
        </a:p>
      </dgm:t>
    </dgm:pt>
    <dgm:pt modelId="{3FE59DE6-9883-4703-8595-40E20164C0F9}">
      <dgm:prSet phldrT="[Text]" custT="1"/>
      <dgm:spPr>
        <a:solidFill>
          <a:srgbClr val="0070C0"/>
        </a:solidFill>
      </dgm:spPr>
      <dgm:t>
        <a:bodyPr/>
        <a:lstStyle/>
        <a:p>
          <a:r>
            <a:rPr lang="en-US" sz="6000" dirty="0" smtClean="0">
              <a:solidFill>
                <a:srgbClr val="FF0000"/>
              </a:solidFill>
            </a:rPr>
            <a:t>+</a:t>
          </a:r>
          <a:endParaRPr lang="en-US" sz="6000" dirty="0">
            <a:solidFill>
              <a:srgbClr val="FF0000"/>
            </a:solidFill>
          </a:endParaRPr>
        </a:p>
      </dgm:t>
    </dgm:pt>
    <dgm:pt modelId="{D9D89E98-EEBD-4E1F-AFEF-905C14EBDA88}" type="sibTrans" cxnId="{F9A86755-1CEB-484C-825A-02B730E52A96}">
      <dgm:prSet/>
      <dgm:spPr/>
      <dgm:t>
        <a:bodyPr/>
        <a:lstStyle/>
        <a:p>
          <a:endParaRPr lang="en-US"/>
        </a:p>
      </dgm:t>
    </dgm:pt>
    <dgm:pt modelId="{E999E987-E575-4FE3-B505-4936B42F268A}" type="parTrans" cxnId="{F9A86755-1CEB-484C-825A-02B730E52A96}">
      <dgm:prSet/>
      <dgm:spPr/>
      <dgm:t>
        <a:bodyPr/>
        <a:lstStyle/>
        <a:p>
          <a:endParaRPr lang="en-US"/>
        </a:p>
      </dgm:t>
    </dgm:pt>
    <dgm:pt modelId="{16CA92E8-155F-42C3-A64D-80968F54EBA7}">
      <dgm:prSet phldrT="[Text]" custT="1"/>
      <dgm:spPr>
        <a:solidFill>
          <a:srgbClr val="0070C0"/>
        </a:solidFill>
      </dgm:spPr>
      <dgm:t>
        <a:bodyPr/>
        <a:lstStyle/>
        <a:p>
          <a:r>
            <a:rPr lang="en-US" sz="6000" dirty="0" smtClean="0">
              <a:solidFill>
                <a:srgbClr val="FF0000"/>
              </a:solidFill>
            </a:rPr>
            <a:t>+</a:t>
          </a:r>
          <a:endParaRPr lang="en-US" sz="6000" dirty="0">
            <a:solidFill>
              <a:srgbClr val="FF0000"/>
            </a:solidFill>
          </a:endParaRPr>
        </a:p>
      </dgm:t>
    </dgm:pt>
    <dgm:pt modelId="{9DF5FDFA-0EF2-4077-83E4-82B524375CB5}" type="sibTrans" cxnId="{6B9FEAB7-BEF7-40BF-BB3B-E328B3AB56A8}">
      <dgm:prSet/>
      <dgm:spPr/>
      <dgm:t>
        <a:bodyPr/>
        <a:lstStyle/>
        <a:p>
          <a:endParaRPr lang="en-US"/>
        </a:p>
      </dgm:t>
    </dgm:pt>
    <dgm:pt modelId="{050655E0-FF3C-4001-BAC8-8099F97C78FB}" type="parTrans" cxnId="{6B9FEAB7-BEF7-40BF-BB3B-E328B3AB56A8}">
      <dgm:prSet/>
      <dgm:spPr/>
      <dgm:t>
        <a:bodyPr/>
        <a:lstStyle/>
        <a:p>
          <a:endParaRPr lang="en-US"/>
        </a:p>
      </dgm:t>
    </dgm:pt>
    <dgm:pt modelId="{7762169F-A5D2-4B74-A7C6-BD3F15592F39}">
      <dgm:prSet phldrT="[Text]"/>
      <dgm:spPr>
        <a:noFill/>
        <a:ln>
          <a:noFill/>
        </a:ln>
      </dgm:spPr>
      <dgm:t>
        <a:bodyPr/>
        <a:lstStyle/>
        <a:p>
          <a:r>
            <a:rPr lang="en-US" dirty="0" smtClean="0"/>
            <a:t> </a:t>
          </a:r>
          <a:endParaRPr lang="en-US" dirty="0"/>
        </a:p>
      </dgm:t>
    </dgm:pt>
    <dgm:pt modelId="{06382E68-C80D-4E7F-9E1D-75AF0F95DE02}" type="sibTrans" cxnId="{B5607C02-383E-4434-9F77-2A93C001C96A}">
      <dgm:prSet/>
      <dgm:spPr/>
      <dgm:t>
        <a:bodyPr/>
        <a:lstStyle/>
        <a:p>
          <a:endParaRPr lang="en-US"/>
        </a:p>
      </dgm:t>
    </dgm:pt>
    <dgm:pt modelId="{97A07A43-632A-401A-9094-1E1876D30D6F}" type="parTrans" cxnId="{B5607C02-383E-4434-9F77-2A93C001C96A}">
      <dgm:prSet/>
      <dgm:spPr/>
      <dgm:t>
        <a:bodyPr/>
        <a:lstStyle/>
        <a:p>
          <a:endParaRPr lang="en-US"/>
        </a:p>
      </dgm:t>
    </dgm:pt>
    <dgm:pt modelId="{9B918AF1-C25C-4890-B488-505B1BE27D2B}" type="pres">
      <dgm:prSet presAssocID="{B1303A2D-03F9-4DCC-8021-EDE5C1FEB2CD}" presName="outerComposite" presStyleCnt="0">
        <dgm:presLayoutVars>
          <dgm:chMax val="2"/>
          <dgm:animLvl val="lvl"/>
          <dgm:resizeHandles val="exact"/>
        </dgm:presLayoutVars>
      </dgm:prSet>
      <dgm:spPr/>
    </dgm:pt>
    <dgm:pt modelId="{72F2AA2E-B5D7-4041-AEA2-FCF206DB1AD5}" type="pres">
      <dgm:prSet presAssocID="{B1303A2D-03F9-4DCC-8021-EDE5C1FEB2CD}" presName="dummyMaxCanvas" presStyleCnt="0"/>
      <dgm:spPr/>
    </dgm:pt>
    <dgm:pt modelId="{93038D49-B837-4B0B-980A-40FC2C9C0696}" type="pres">
      <dgm:prSet presAssocID="{B1303A2D-03F9-4DCC-8021-EDE5C1FEB2CD}" presName="parentComposite" presStyleCnt="0"/>
      <dgm:spPr/>
    </dgm:pt>
    <dgm:pt modelId="{8A0419EE-3AEF-4E5E-A5A5-F41402100B63}" type="pres">
      <dgm:prSet presAssocID="{B1303A2D-03F9-4DCC-8021-EDE5C1FEB2CD}" presName="parent1" presStyleLbl="alignAccFollowNode1" presStyleIdx="0" presStyleCnt="4">
        <dgm:presLayoutVars>
          <dgm:chMax val="4"/>
        </dgm:presLayoutVars>
      </dgm:prSet>
      <dgm:spPr/>
    </dgm:pt>
    <dgm:pt modelId="{887FD604-DA04-4E31-AD97-603E48B394F8}" type="pres">
      <dgm:prSet presAssocID="{B1303A2D-03F9-4DCC-8021-EDE5C1FEB2CD}" presName="parent2" presStyleLbl="alignAccFollowNode1" presStyleIdx="1" presStyleCnt="4">
        <dgm:presLayoutVars>
          <dgm:chMax val="4"/>
        </dgm:presLayoutVars>
      </dgm:prSet>
      <dgm:spPr/>
      <dgm:t>
        <a:bodyPr/>
        <a:lstStyle/>
        <a:p>
          <a:endParaRPr lang="en-US"/>
        </a:p>
      </dgm:t>
    </dgm:pt>
    <dgm:pt modelId="{DF915642-10C6-4A0C-8C30-9F5FF5EB3E93}" type="pres">
      <dgm:prSet presAssocID="{B1303A2D-03F9-4DCC-8021-EDE5C1FEB2CD}" presName="childrenComposite" presStyleCnt="0"/>
      <dgm:spPr/>
    </dgm:pt>
    <dgm:pt modelId="{502FFDA2-F94C-46DC-88F4-810DD2954EB9}" type="pres">
      <dgm:prSet presAssocID="{B1303A2D-03F9-4DCC-8021-EDE5C1FEB2CD}" presName="dummyMaxCanvas_ChildArea" presStyleCnt="0"/>
      <dgm:spPr/>
    </dgm:pt>
    <dgm:pt modelId="{DC0B9603-76B2-4AAD-B07D-4B0988C1B8DD}" type="pres">
      <dgm:prSet presAssocID="{B1303A2D-03F9-4DCC-8021-EDE5C1FEB2CD}" presName="fulcrum" presStyleLbl="alignAccFollowNode1" presStyleIdx="2" presStyleCnt="4"/>
      <dgm:spPr/>
    </dgm:pt>
    <dgm:pt modelId="{E45793BF-7553-46E5-950C-6D196764EED2}" type="pres">
      <dgm:prSet presAssocID="{B1303A2D-03F9-4DCC-8021-EDE5C1FEB2CD}" presName="balance_31" presStyleLbl="alignAccFollowNode1" presStyleIdx="3" presStyleCnt="4">
        <dgm:presLayoutVars>
          <dgm:bulletEnabled val="1"/>
        </dgm:presLayoutVars>
      </dgm:prSet>
      <dgm:spPr/>
    </dgm:pt>
    <dgm:pt modelId="{E9CBC8C8-E14C-4B88-92AD-C1B524C8F1E1}" type="pres">
      <dgm:prSet presAssocID="{B1303A2D-03F9-4DCC-8021-EDE5C1FEB2CD}" presName="left_31_1" presStyleLbl="node1" presStyleIdx="0" presStyleCnt="4">
        <dgm:presLayoutVars>
          <dgm:bulletEnabled val="1"/>
        </dgm:presLayoutVars>
      </dgm:prSet>
      <dgm:spPr/>
    </dgm:pt>
    <dgm:pt modelId="{F980CFB5-D436-4BFF-9698-4B8E660D9CF8}" type="pres">
      <dgm:prSet presAssocID="{B1303A2D-03F9-4DCC-8021-EDE5C1FEB2CD}" presName="left_31_2" presStyleLbl="node1" presStyleIdx="1" presStyleCnt="4">
        <dgm:presLayoutVars>
          <dgm:bulletEnabled val="1"/>
        </dgm:presLayoutVars>
      </dgm:prSet>
      <dgm:spPr/>
    </dgm:pt>
    <dgm:pt modelId="{1A822460-A56E-4B33-99A2-FCF231942F90}" type="pres">
      <dgm:prSet presAssocID="{B1303A2D-03F9-4DCC-8021-EDE5C1FEB2CD}" presName="left_31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97435D0-0DDC-42EC-ACBD-C4695338BC3F}" type="pres">
      <dgm:prSet presAssocID="{B1303A2D-03F9-4DCC-8021-EDE5C1FEB2CD}" presName="right_31_1" presStyleLbl="node1" presStyleIdx="3" presStyleCnt="4">
        <dgm:presLayoutVars>
          <dgm:bulletEnabled val="1"/>
        </dgm:presLayoutVars>
      </dgm:prSet>
      <dgm:spPr/>
    </dgm:pt>
  </dgm:ptLst>
  <dgm:cxnLst>
    <dgm:cxn modelId="{18470D6A-3E87-47FC-A37C-6BFC9594316D}" type="presOf" srcId="{7762169F-A5D2-4B74-A7C6-BD3F15592F39}" destId="{887FD604-DA04-4E31-AD97-603E48B394F8}" srcOrd="0" destOrd="0" presId="urn:microsoft.com/office/officeart/2005/8/layout/balance1"/>
    <dgm:cxn modelId="{3578F530-A94B-4861-B452-3B53E1444AB6}" srcId="{7762169F-A5D2-4B74-A7C6-BD3F15592F39}" destId="{D940E6A0-3A7E-4F53-9D43-600C4E478C79}" srcOrd="0" destOrd="0" parTransId="{84BE2AC8-10AE-4013-969F-676796ACDB64}" sibTransId="{D2641182-5096-43B3-8C0B-5C21D07898A8}"/>
    <dgm:cxn modelId="{6B7C6FF3-D685-4429-B911-3BC25D7785BD}" type="presOf" srcId="{D940E6A0-3A7E-4F53-9D43-600C4E478C79}" destId="{A97435D0-0DDC-42EC-ACBD-C4695338BC3F}" srcOrd="0" destOrd="0" presId="urn:microsoft.com/office/officeart/2005/8/layout/balance1"/>
    <dgm:cxn modelId="{4F9FA043-67E4-49BB-9DDB-257B00ABF672}" srcId="{44183F29-4310-4235-B796-18741A9C5623}" destId="{CC95E9EA-D6C5-40A1-88E3-5B48075A6302}" srcOrd="1" destOrd="0" parTransId="{C0B22EBC-AD68-4B44-BE3F-398FD9C9F6A0}" sibTransId="{7BB67F82-51BF-4DA9-9A33-F0F13B4C8381}"/>
    <dgm:cxn modelId="{A24589B9-1D08-457B-8CF7-84DADF487389}" type="presOf" srcId="{16CA92E8-155F-42C3-A64D-80968F54EBA7}" destId="{1A822460-A56E-4B33-99A2-FCF231942F90}" srcOrd="0" destOrd="0" presId="urn:microsoft.com/office/officeart/2005/8/layout/balance1"/>
    <dgm:cxn modelId="{6B9FEAB7-BEF7-40BF-BB3B-E328B3AB56A8}" srcId="{44183F29-4310-4235-B796-18741A9C5623}" destId="{16CA92E8-155F-42C3-A64D-80968F54EBA7}" srcOrd="2" destOrd="0" parTransId="{050655E0-FF3C-4001-BAC8-8099F97C78FB}" sibTransId="{9DF5FDFA-0EF2-4077-83E4-82B524375CB5}"/>
    <dgm:cxn modelId="{00C8DBA8-47C5-467B-85C2-CB3EB696E8ED}" type="presOf" srcId="{CC95E9EA-D6C5-40A1-88E3-5B48075A6302}" destId="{F980CFB5-D436-4BFF-9698-4B8E660D9CF8}" srcOrd="0" destOrd="0" presId="urn:microsoft.com/office/officeart/2005/8/layout/balance1"/>
    <dgm:cxn modelId="{F9A86755-1CEB-484C-825A-02B730E52A96}" srcId="{44183F29-4310-4235-B796-18741A9C5623}" destId="{3FE59DE6-9883-4703-8595-40E20164C0F9}" srcOrd="0" destOrd="0" parTransId="{E999E987-E575-4FE3-B505-4936B42F268A}" sibTransId="{D9D89E98-EEBD-4E1F-AFEF-905C14EBDA88}"/>
    <dgm:cxn modelId="{B5607C02-383E-4434-9F77-2A93C001C96A}" srcId="{B1303A2D-03F9-4DCC-8021-EDE5C1FEB2CD}" destId="{7762169F-A5D2-4B74-A7C6-BD3F15592F39}" srcOrd="1" destOrd="0" parTransId="{97A07A43-632A-401A-9094-1E1876D30D6F}" sibTransId="{06382E68-C80D-4E7F-9E1D-75AF0F95DE02}"/>
    <dgm:cxn modelId="{35BD9B87-99DC-4A76-B98B-43E4B57160CE}" type="presOf" srcId="{B1303A2D-03F9-4DCC-8021-EDE5C1FEB2CD}" destId="{9B918AF1-C25C-4890-B488-505B1BE27D2B}" srcOrd="0" destOrd="0" presId="urn:microsoft.com/office/officeart/2005/8/layout/balance1"/>
    <dgm:cxn modelId="{65A6ED2D-812F-4BB5-8FA3-C0E9D1E7B574}" type="presOf" srcId="{44183F29-4310-4235-B796-18741A9C5623}" destId="{8A0419EE-3AEF-4E5E-A5A5-F41402100B63}" srcOrd="0" destOrd="0" presId="urn:microsoft.com/office/officeart/2005/8/layout/balance1"/>
    <dgm:cxn modelId="{2CC6F883-8112-420C-AD2F-065DE2DDC033}" type="presOf" srcId="{3FE59DE6-9883-4703-8595-40E20164C0F9}" destId="{E9CBC8C8-E14C-4B88-92AD-C1B524C8F1E1}" srcOrd="0" destOrd="0" presId="urn:microsoft.com/office/officeart/2005/8/layout/balance1"/>
    <dgm:cxn modelId="{A49F0D85-44D2-4908-A208-1D7FE4D96781}" srcId="{B1303A2D-03F9-4DCC-8021-EDE5C1FEB2CD}" destId="{44183F29-4310-4235-B796-18741A9C5623}" srcOrd="0" destOrd="0" parTransId="{9D71FBB6-7E27-466C-B8C3-D488085516A3}" sibTransId="{7D933DAC-690C-45C5-9E0B-A24F47DA0BF0}"/>
    <dgm:cxn modelId="{329DC40F-9F8F-4E2D-9BFA-84A6717D4D24}" type="presParOf" srcId="{9B918AF1-C25C-4890-B488-505B1BE27D2B}" destId="{72F2AA2E-B5D7-4041-AEA2-FCF206DB1AD5}" srcOrd="0" destOrd="0" presId="urn:microsoft.com/office/officeart/2005/8/layout/balance1"/>
    <dgm:cxn modelId="{F3B5298A-928E-482C-B9A1-5A1F10F7E872}" type="presParOf" srcId="{9B918AF1-C25C-4890-B488-505B1BE27D2B}" destId="{93038D49-B837-4B0B-980A-40FC2C9C0696}" srcOrd="1" destOrd="0" presId="urn:microsoft.com/office/officeart/2005/8/layout/balance1"/>
    <dgm:cxn modelId="{94DCCCA6-7BEF-4209-B83B-15CC94DA2BC6}" type="presParOf" srcId="{93038D49-B837-4B0B-980A-40FC2C9C0696}" destId="{8A0419EE-3AEF-4E5E-A5A5-F41402100B63}" srcOrd="0" destOrd="0" presId="urn:microsoft.com/office/officeart/2005/8/layout/balance1"/>
    <dgm:cxn modelId="{CB70F7FF-B304-4490-838A-080EA2CCEA5B}" type="presParOf" srcId="{93038D49-B837-4B0B-980A-40FC2C9C0696}" destId="{887FD604-DA04-4E31-AD97-603E48B394F8}" srcOrd="1" destOrd="0" presId="urn:microsoft.com/office/officeart/2005/8/layout/balance1"/>
    <dgm:cxn modelId="{96233034-83C8-4E9C-B384-B7B2584C354E}" type="presParOf" srcId="{9B918AF1-C25C-4890-B488-505B1BE27D2B}" destId="{DF915642-10C6-4A0C-8C30-9F5FF5EB3E93}" srcOrd="2" destOrd="0" presId="urn:microsoft.com/office/officeart/2005/8/layout/balance1"/>
    <dgm:cxn modelId="{2B60562B-7D5C-4529-909F-5F19A49D2CAB}" type="presParOf" srcId="{DF915642-10C6-4A0C-8C30-9F5FF5EB3E93}" destId="{502FFDA2-F94C-46DC-88F4-810DD2954EB9}" srcOrd="0" destOrd="0" presId="urn:microsoft.com/office/officeart/2005/8/layout/balance1"/>
    <dgm:cxn modelId="{4BC250C1-A4A7-44F2-8D86-AD3ABAD332CC}" type="presParOf" srcId="{DF915642-10C6-4A0C-8C30-9F5FF5EB3E93}" destId="{DC0B9603-76B2-4AAD-B07D-4B0988C1B8DD}" srcOrd="1" destOrd="0" presId="urn:microsoft.com/office/officeart/2005/8/layout/balance1"/>
    <dgm:cxn modelId="{A6B05D3D-EFBB-4D2D-8E83-08649220F32A}" type="presParOf" srcId="{DF915642-10C6-4A0C-8C30-9F5FF5EB3E93}" destId="{E45793BF-7553-46E5-950C-6D196764EED2}" srcOrd="2" destOrd="0" presId="urn:microsoft.com/office/officeart/2005/8/layout/balance1"/>
    <dgm:cxn modelId="{4083C079-9538-48AB-887A-556FADB7BC52}" type="presParOf" srcId="{DF915642-10C6-4A0C-8C30-9F5FF5EB3E93}" destId="{E9CBC8C8-E14C-4B88-92AD-C1B524C8F1E1}" srcOrd="3" destOrd="0" presId="urn:microsoft.com/office/officeart/2005/8/layout/balance1"/>
    <dgm:cxn modelId="{1989E89F-17BD-4C0E-9F43-3D3901843B27}" type="presParOf" srcId="{DF915642-10C6-4A0C-8C30-9F5FF5EB3E93}" destId="{F980CFB5-D436-4BFF-9698-4B8E660D9CF8}" srcOrd="4" destOrd="0" presId="urn:microsoft.com/office/officeart/2005/8/layout/balance1"/>
    <dgm:cxn modelId="{FB41231C-F41A-4653-A792-5BE3C70F6D20}" type="presParOf" srcId="{DF915642-10C6-4A0C-8C30-9F5FF5EB3E93}" destId="{1A822460-A56E-4B33-99A2-FCF231942F90}" srcOrd="5" destOrd="0" presId="urn:microsoft.com/office/officeart/2005/8/layout/balance1"/>
    <dgm:cxn modelId="{9535DED9-4E11-4B95-81EF-3BC9F4E29577}" type="presParOf" srcId="{DF915642-10C6-4A0C-8C30-9F5FF5EB3E93}" destId="{A97435D0-0DDC-42EC-ACBD-C4695338BC3F}" srcOrd="6" destOrd="0" presId="urn:microsoft.com/office/officeart/2005/8/layout/balance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A0419EE-3AEF-4E5E-A5A5-F41402100B63}">
      <dsp:nvSpPr>
        <dsp:cNvPr id="0" name=""/>
        <dsp:cNvSpPr/>
      </dsp:nvSpPr>
      <dsp:spPr>
        <a:xfrm>
          <a:off x="213811" y="393907"/>
          <a:ext cx="1282868" cy="712704"/>
        </a:xfrm>
        <a:prstGeom prst="roundRect">
          <a:avLst>
            <a:gd name="adj" fmla="val 10000"/>
          </a:avLst>
        </a:pr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smtClean="0"/>
            <a:t> </a:t>
          </a:r>
          <a:endParaRPr lang="en-US" sz="3200" kern="1200" dirty="0"/>
        </a:p>
      </dsp:txBody>
      <dsp:txXfrm>
        <a:off x="234685" y="414781"/>
        <a:ext cx="1241120" cy="670956"/>
      </dsp:txXfrm>
    </dsp:sp>
    <dsp:sp modelId="{887FD604-DA04-4E31-AD97-603E48B394F8}">
      <dsp:nvSpPr>
        <dsp:cNvPr id="0" name=""/>
        <dsp:cNvSpPr/>
      </dsp:nvSpPr>
      <dsp:spPr>
        <a:xfrm>
          <a:off x="2066843" y="393907"/>
          <a:ext cx="1282868" cy="712704"/>
        </a:xfrm>
        <a:prstGeom prst="roundRect">
          <a:avLst>
            <a:gd name="adj" fmla="val 10000"/>
          </a:avLst>
        </a:pr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smtClean="0"/>
            <a:t> </a:t>
          </a:r>
          <a:endParaRPr lang="en-US" sz="3200" kern="1200" dirty="0"/>
        </a:p>
      </dsp:txBody>
      <dsp:txXfrm>
        <a:off x="2087717" y="414781"/>
        <a:ext cx="1241120" cy="670956"/>
      </dsp:txXfrm>
    </dsp:sp>
    <dsp:sp modelId="{DC0B9603-76B2-4AAD-B07D-4B0988C1B8DD}">
      <dsp:nvSpPr>
        <dsp:cNvPr id="0" name=""/>
        <dsp:cNvSpPr/>
      </dsp:nvSpPr>
      <dsp:spPr>
        <a:xfrm>
          <a:off x="1514497" y="3422902"/>
          <a:ext cx="534528" cy="534528"/>
        </a:xfrm>
        <a:prstGeom prst="triangle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9DCCFD0-050A-49E6-B268-167C343ADE4F}">
      <dsp:nvSpPr>
        <dsp:cNvPr id="0" name=""/>
        <dsp:cNvSpPr/>
      </dsp:nvSpPr>
      <dsp:spPr>
        <a:xfrm rot="240000">
          <a:off x="177686" y="3193850"/>
          <a:ext cx="3208150" cy="224335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9E38DB1-30B4-41F9-A1D3-ACF54FDFFA38}">
      <dsp:nvSpPr>
        <dsp:cNvPr id="0" name=""/>
        <dsp:cNvSpPr/>
      </dsp:nvSpPr>
      <dsp:spPr>
        <a:xfrm rot="240000">
          <a:off x="2103901" y="2632956"/>
          <a:ext cx="1280021" cy="596359"/>
        </a:xfrm>
        <a:prstGeom prst="roundRect">
          <a:avLst/>
        </a:prstGeom>
        <a:solidFill>
          <a:srgbClr val="0070C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400" kern="1200" smtClean="0">
              <a:solidFill>
                <a:srgbClr val="92D050"/>
              </a:solidFill>
            </a:rPr>
            <a:t>$</a:t>
          </a:r>
          <a:endParaRPr lang="en-US" sz="4400" kern="1200" dirty="0">
            <a:solidFill>
              <a:srgbClr val="92D050"/>
            </a:solidFill>
          </a:endParaRPr>
        </a:p>
      </dsp:txBody>
      <dsp:txXfrm>
        <a:off x="2133013" y="2662068"/>
        <a:ext cx="1221797" cy="538135"/>
      </dsp:txXfrm>
    </dsp:sp>
    <dsp:sp modelId="{B8290A72-C0FE-4326-90EC-B51132321278}">
      <dsp:nvSpPr>
        <dsp:cNvPr id="0" name=""/>
        <dsp:cNvSpPr/>
      </dsp:nvSpPr>
      <dsp:spPr>
        <a:xfrm rot="240000">
          <a:off x="2150227" y="1991522"/>
          <a:ext cx="1280021" cy="596359"/>
        </a:xfrm>
        <a:prstGeom prst="roundRect">
          <a:avLst/>
        </a:prstGeom>
        <a:solidFill>
          <a:srgbClr val="0070C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400" kern="1200" smtClean="0">
              <a:solidFill>
                <a:srgbClr val="92D050"/>
              </a:solidFill>
            </a:rPr>
            <a:t>$</a:t>
          </a:r>
          <a:endParaRPr lang="en-US" sz="4400" kern="1200" dirty="0">
            <a:solidFill>
              <a:srgbClr val="92D050"/>
            </a:solidFill>
          </a:endParaRPr>
        </a:p>
      </dsp:txBody>
      <dsp:txXfrm>
        <a:off x="2179339" y="2020634"/>
        <a:ext cx="1221797" cy="538135"/>
      </dsp:txXfrm>
    </dsp:sp>
    <dsp:sp modelId="{49626AEB-B091-4C59-ACBE-F40D49C8F843}">
      <dsp:nvSpPr>
        <dsp:cNvPr id="0" name=""/>
        <dsp:cNvSpPr/>
      </dsp:nvSpPr>
      <dsp:spPr>
        <a:xfrm rot="240000">
          <a:off x="2196553" y="1364342"/>
          <a:ext cx="1280021" cy="596359"/>
        </a:xfrm>
        <a:prstGeom prst="roundRect">
          <a:avLst/>
        </a:prstGeom>
        <a:solidFill>
          <a:srgbClr val="0070C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400" kern="1200" smtClean="0">
              <a:solidFill>
                <a:srgbClr val="92D050"/>
              </a:solidFill>
            </a:rPr>
            <a:t>$</a:t>
          </a:r>
          <a:endParaRPr lang="en-US" sz="4400" kern="1200" dirty="0">
            <a:solidFill>
              <a:srgbClr val="92D050"/>
            </a:solidFill>
          </a:endParaRPr>
        </a:p>
      </dsp:txBody>
      <dsp:txXfrm>
        <a:off x="2225665" y="1393454"/>
        <a:ext cx="1221797" cy="538135"/>
      </dsp:txXfrm>
    </dsp:sp>
    <dsp:sp modelId="{0779779E-318E-417B-8832-0412CA284A3B}">
      <dsp:nvSpPr>
        <dsp:cNvPr id="0" name=""/>
        <dsp:cNvSpPr/>
      </dsp:nvSpPr>
      <dsp:spPr>
        <a:xfrm rot="240000">
          <a:off x="268687" y="2504669"/>
          <a:ext cx="1280021" cy="596359"/>
        </a:xfrm>
        <a:prstGeom prst="roundRect">
          <a:avLst/>
        </a:prstGeom>
        <a:solidFill>
          <a:srgbClr val="0070C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0" tIns="228600" rIns="228600" bIns="228600" numCol="1" spcCol="1270" anchor="ctr" anchorCtr="0">
          <a:noAutofit/>
        </a:bodyPr>
        <a:lstStyle/>
        <a:p>
          <a:pPr lvl="0" algn="ctr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000" kern="1200" smtClean="0">
              <a:solidFill>
                <a:srgbClr val="FF0000"/>
              </a:solidFill>
            </a:rPr>
            <a:t>+</a:t>
          </a:r>
          <a:endParaRPr lang="en-US" sz="6000" kern="1200" dirty="0">
            <a:solidFill>
              <a:srgbClr val="FF0000"/>
            </a:solidFill>
          </a:endParaRPr>
        </a:p>
      </dsp:txBody>
      <dsp:txXfrm>
        <a:off x="297799" y="2533781"/>
        <a:ext cx="1221797" cy="53813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A0419EE-3AEF-4E5E-A5A5-F41402100B63}">
      <dsp:nvSpPr>
        <dsp:cNvPr id="0" name=""/>
        <dsp:cNvSpPr/>
      </dsp:nvSpPr>
      <dsp:spPr>
        <a:xfrm>
          <a:off x="221847" y="394407"/>
          <a:ext cx="1331085" cy="739491"/>
        </a:xfrm>
        <a:prstGeom prst="roundRect">
          <a:avLst>
            <a:gd name="adj" fmla="val 10000"/>
          </a:avLst>
        </a:prstGeom>
        <a:noFill/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300" kern="1200" dirty="0" smtClean="0"/>
            <a:t> </a:t>
          </a:r>
          <a:endParaRPr lang="en-US" sz="3300" kern="1200" dirty="0"/>
        </a:p>
      </dsp:txBody>
      <dsp:txXfrm>
        <a:off x="243506" y="416066"/>
        <a:ext cx="1287767" cy="696173"/>
      </dsp:txXfrm>
    </dsp:sp>
    <dsp:sp modelId="{887FD604-DA04-4E31-AD97-603E48B394F8}">
      <dsp:nvSpPr>
        <dsp:cNvPr id="0" name=""/>
        <dsp:cNvSpPr/>
      </dsp:nvSpPr>
      <dsp:spPr>
        <a:xfrm>
          <a:off x="2144526" y="394407"/>
          <a:ext cx="1331085" cy="739491"/>
        </a:xfrm>
        <a:prstGeom prst="roundRect">
          <a:avLst>
            <a:gd name="adj" fmla="val 10000"/>
          </a:avLst>
        </a:prstGeom>
        <a:noFill/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300" kern="1200" dirty="0" smtClean="0"/>
            <a:t> </a:t>
          </a:r>
          <a:endParaRPr lang="en-US" sz="3300" kern="1200" dirty="0"/>
        </a:p>
      </dsp:txBody>
      <dsp:txXfrm>
        <a:off x="2166185" y="416066"/>
        <a:ext cx="1287767" cy="696173"/>
      </dsp:txXfrm>
    </dsp:sp>
    <dsp:sp modelId="{DC0B9603-76B2-4AAD-B07D-4B0988C1B8DD}">
      <dsp:nvSpPr>
        <dsp:cNvPr id="0" name=""/>
        <dsp:cNvSpPr/>
      </dsp:nvSpPr>
      <dsp:spPr>
        <a:xfrm>
          <a:off x="1571420" y="3537247"/>
          <a:ext cx="554618" cy="554618"/>
        </a:xfrm>
        <a:prstGeom prst="triangle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45793BF-7553-46E5-950C-6D196764EED2}">
      <dsp:nvSpPr>
        <dsp:cNvPr id="0" name=""/>
        <dsp:cNvSpPr/>
      </dsp:nvSpPr>
      <dsp:spPr>
        <a:xfrm rot="21360000">
          <a:off x="184364" y="3299587"/>
          <a:ext cx="3328729" cy="232767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9CBC8C8-E14C-4B88-92AD-C1B524C8F1E1}">
      <dsp:nvSpPr>
        <dsp:cNvPr id="0" name=""/>
        <dsp:cNvSpPr/>
      </dsp:nvSpPr>
      <dsp:spPr>
        <a:xfrm rot="21360000">
          <a:off x="186349" y="2717611"/>
          <a:ext cx="1328131" cy="618773"/>
        </a:xfrm>
        <a:prstGeom prst="roundRect">
          <a:avLst/>
        </a:prstGeom>
        <a:solidFill>
          <a:srgbClr val="0070C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0" tIns="228600" rIns="228600" bIns="228600" numCol="1" spcCol="1270" anchor="ctr" anchorCtr="0">
          <a:noAutofit/>
        </a:bodyPr>
        <a:lstStyle/>
        <a:p>
          <a:pPr lvl="0" algn="ctr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000" kern="1200" dirty="0" smtClean="0">
              <a:solidFill>
                <a:srgbClr val="FF0000"/>
              </a:solidFill>
            </a:rPr>
            <a:t>+</a:t>
          </a:r>
          <a:endParaRPr lang="en-US" sz="6000" kern="1200" dirty="0">
            <a:solidFill>
              <a:srgbClr val="FF0000"/>
            </a:solidFill>
          </a:endParaRPr>
        </a:p>
      </dsp:txBody>
      <dsp:txXfrm>
        <a:off x="216555" y="2747817"/>
        <a:ext cx="1267719" cy="558361"/>
      </dsp:txXfrm>
    </dsp:sp>
    <dsp:sp modelId="{F980CFB5-D436-4BFF-9698-4B8E660D9CF8}">
      <dsp:nvSpPr>
        <dsp:cNvPr id="0" name=""/>
        <dsp:cNvSpPr/>
      </dsp:nvSpPr>
      <dsp:spPr>
        <a:xfrm rot="21360000">
          <a:off x="138282" y="2052068"/>
          <a:ext cx="1328131" cy="618773"/>
        </a:xfrm>
        <a:prstGeom prst="roundRect">
          <a:avLst/>
        </a:prstGeom>
        <a:solidFill>
          <a:srgbClr val="0070C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0" tIns="228600" rIns="228600" bIns="228600" numCol="1" spcCol="1270" anchor="ctr" anchorCtr="0">
          <a:noAutofit/>
        </a:bodyPr>
        <a:lstStyle/>
        <a:p>
          <a:pPr lvl="0" algn="ctr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000" kern="1200" dirty="0" smtClean="0">
              <a:solidFill>
                <a:srgbClr val="FF0000"/>
              </a:solidFill>
            </a:rPr>
            <a:t>+</a:t>
          </a:r>
          <a:endParaRPr lang="en-US" sz="6000" kern="1200" dirty="0">
            <a:solidFill>
              <a:srgbClr val="FF0000"/>
            </a:solidFill>
          </a:endParaRPr>
        </a:p>
      </dsp:txBody>
      <dsp:txXfrm>
        <a:off x="168488" y="2082274"/>
        <a:ext cx="1267719" cy="558361"/>
      </dsp:txXfrm>
    </dsp:sp>
    <dsp:sp modelId="{1A822460-A56E-4B33-99A2-FCF231942F90}">
      <dsp:nvSpPr>
        <dsp:cNvPr id="0" name=""/>
        <dsp:cNvSpPr/>
      </dsp:nvSpPr>
      <dsp:spPr>
        <a:xfrm rot="21360000">
          <a:off x="90215" y="1401316"/>
          <a:ext cx="1328131" cy="618773"/>
        </a:xfrm>
        <a:prstGeom prst="roundRect">
          <a:avLst/>
        </a:prstGeom>
        <a:solidFill>
          <a:srgbClr val="0070C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0" tIns="228600" rIns="228600" bIns="228600" numCol="1" spcCol="1270" anchor="ctr" anchorCtr="0">
          <a:noAutofit/>
        </a:bodyPr>
        <a:lstStyle/>
        <a:p>
          <a:pPr lvl="0" algn="ctr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000" kern="1200" dirty="0" smtClean="0">
              <a:solidFill>
                <a:srgbClr val="FF0000"/>
              </a:solidFill>
            </a:rPr>
            <a:t>+</a:t>
          </a:r>
          <a:endParaRPr lang="en-US" sz="6000" kern="1200" dirty="0">
            <a:solidFill>
              <a:srgbClr val="FF0000"/>
            </a:solidFill>
          </a:endParaRPr>
        </a:p>
      </dsp:txBody>
      <dsp:txXfrm>
        <a:off x="120421" y="1431522"/>
        <a:ext cx="1267719" cy="558361"/>
      </dsp:txXfrm>
    </dsp:sp>
    <dsp:sp modelId="{A97435D0-0DDC-42EC-ACBD-C4695338BC3F}">
      <dsp:nvSpPr>
        <dsp:cNvPr id="0" name=""/>
        <dsp:cNvSpPr/>
      </dsp:nvSpPr>
      <dsp:spPr>
        <a:xfrm rot="21360000">
          <a:off x="2090541" y="2584502"/>
          <a:ext cx="1328131" cy="618773"/>
        </a:xfrm>
        <a:prstGeom prst="roundRect">
          <a:avLst/>
        </a:prstGeom>
        <a:solidFill>
          <a:srgbClr val="0070C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400" kern="1200" dirty="0" smtClean="0">
              <a:solidFill>
                <a:srgbClr val="92D050"/>
              </a:solidFill>
            </a:rPr>
            <a:t>$</a:t>
          </a:r>
          <a:endParaRPr lang="en-US" sz="4400" kern="1200" dirty="0">
            <a:solidFill>
              <a:srgbClr val="92D050"/>
            </a:solidFill>
          </a:endParaRPr>
        </a:p>
      </dsp:txBody>
      <dsp:txXfrm>
        <a:off x="2120747" y="2614708"/>
        <a:ext cx="1267719" cy="55836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balance1">
  <dgm:title val=""/>
  <dgm:desc val=""/>
  <dgm:catLst>
    <dgm:cat type="relationship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25" srcId="2" destId="23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2"/>
        <dgm:pt modelId="21"/>
        <dgm:pt modelId="22"/>
        <dgm:pt modelId="23"/>
      </dgm:ptLst>
      <dgm:cxnLst>
        <dgm:cxn modelId="4" srcId="0" destId="1" srcOrd="0" destOrd="0"/>
        <dgm:cxn modelId="5" srcId="0" destId="2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25" srcId="2" destId="21" srcOrd="0" destOrd="0"/>
        <dgm:cxn modelId="26" srcId="2" destId="22" srcOrd="0" destOrd="0"/>
        <dgm:cxn modelId="27" srcId="2" destId="23" srcOrd="0" destOrd="0"/>
      </dgm:cxnLst>
      <dgm:bg/>
      <dgm:whole/>
    </dgm:dataModel>
  </dgm:clrData>
  <dgm:layoutNode name="outerComposite">
    <dgm:varLst>
      <dgm:chMax val="2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>
      <dgm:constr type="h" for="ch" forName="parentComposite" refType="h" refFor="ch" refForName="dummyMaxCanvas" op="equ" fact="0.2"/>
      <dgm:constr type="t" for="ch" forName="parentComposite"/>
      <dgm:constr type="h" for="ch" forName="childrenComposite" refType="h" refFor="ch" refForName="dummyMaxCanvas" op="equ" fact="0.8"/>
      <dgm:constr type="t" for="ch" forName="childrenComposite" refType="h" refFor="ch" refForName="dummyMaxCanvas" fact="0.2"/>
    </dgm:constrLst>
    <dgm:ruleLst/>
    <dgm:layoutNode name="dummyMaxCanvas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arentComposite">
      <dgm:alg type="composite"/>
      <dgm:shape xmlns:r="http://schemas.openxmlformats.org/officeDocument/2006/relationships" r:blip="">
        <dgm:adjLst/>
      </dgm:shape>
      <dgm:presOf/>
      <dgm:constrLst>
        <dgm:constr type="w" for="ch" forName="parent1" refType="w" fact="0.36"/>
        <dgm:constr type="ctrX" for="ch" forName="parent1" refType="w" fact="0.24"/>
        <dgm:constr type="w" for="ch" forName="parent2" refType="w" fact="0.36"/>
        <dgm:constr type="ctrX" for="ch" forName="parent2" refType="w" fact="0.76"/>
        <dgm:constr type="primFontSz" for="ch" ptType="node" op="equ"/>
      </dgm:constrLst>
      <dgm:ruleLst/>
      <dgm:layoutNode name="parent1" styleLbl="alignAccFollowNode1">
        <dgm:varLst>
          <dgm:chMax val="4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ch" ptType="node" cnt="1"/>
        <dgm:constrLst>
          <dgm:constr type="primFontSz" val="65"/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arent2" styleLbl="alignAccFollowNode1">
        <dgm:varLst>
          <dgm:chMax val="4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ch" ptType="node" st="2" cnt="1"/>
        <dgm:constrLst>
          <dgm:constr type="primFontSz" val="65"/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</dgm:layoutNode>
    <dgm:layoutNode name="childrenComposite">
      <dgm:alg type="composite"/>
      <dgm:shape xmlns:r="http://schemas.openxmlformats.org/officeDocument/2006/relationships" r:blip="">
        <dgm:adjLst/>
      </dgm:shape>
      <dgm:presOf/>
      <dgm:constrLst>
        <dgm:constr type="primFontSz" for="ch" ptType="node" op="equ" val="65"/>
        <dgm:constr type="w" for="ch" forName="fulcrum" refType="w" fact="0.15"/>
        <dgm:constr type="h" for="ch" forName="fulcrum" refType="w" refFor="ch" refForName="fulcrum"/>
        <dgm:constr type="b" for="ch" forName="fulcrum" refType="h"/>
        <dgm:constr type="ctrX" for="ch" forName="fulcrum" refType="w" fact="0.5"/>
        <dgm:constr type="w" for="ch" forName="balance_00" refType="w" fact="0.9"/>
        <dgm:constr type="h" for="ch" forName="balance_00" refType="h" fact="0.076"/>
        <dgm:constr type="b" for="ch" forName="balance_00" refType="h" fact="0.81"/>
        <dgm:constr type="ctrX" for="ch" forName="balance_00" refType="w" fact="0.5"/>
        <dgm:constr type="w" for="ch" forName="balance_01" refType="w"/>
        <dgm:constr type="h" for="ch" forName="balance_01" refType="h" fact="0.157"/>
        <dgm:constr type="b" for="ch" forName="balance_01" refType="h" fact="0.85"/>
        <dgm:constr type="ctrX" for="ch" forName="balance_01" refType="w" fact="0.5"/>
        <dgm:constr type="w" for="ch" forName="balance_02" refType="w"/>
        <dgm:constr type="h" for="ch" forName="balance_02" refType="h" fact="0.157"/>
        <dgm:constr type="b" for="ch" forName="balance_02" refType="h" fact="0.85"/>
        <dgm:constr type="ctrX" for="ch" forName="balance_02" refType="w" fact="0.5"/>
        <dgm:constr type="w" for="ch" forName="balance_03" refType="w"/>
        <dgm:constr type="h" for="ch" forName="balance_03" refType="h" fact="0.157"/>
        <dgm:constr type="b" for="ch" forName="balance_03" refType="h" fact="0.85"/>
        <dgm:constr type="ctrX" for="ch" forName="balance_03" refType="w" fact="0.5"/>
        <dgm:constr type="w" for="ch" forName="balance_04" refType="w"/>
        <dgm:constr type="h" for="ch" forName="balance_04" refType="h" fact="0.157"/>
        <dgm:constr type="b" for="ch" forName="balance_04" refType="h" fact="0.85"/>
        <dgm:constr type="ctrX" for="ch" forName="balance_04" refType="w" fact="0.5"/>
        <dgm:constr type="w" for="ch" forName="balance_10" refType="w"/>
        <dgm:constr type="h" for="ch" forName="balance_10" refType="h" fact="0.157"/>
        <dgm:constr type="b" for="ch" forName="balance_10" refType="h" fact="0.85"/>
        <dgm:constr type="ctrX" for="ch" forName="balance_10" refType="w" fact="0.5"/>
        <dgm:constr type="w" for="ch" forName="balance_11" refType="w" fact="0.9"/>
        <dgm:constr type="h" for="ch" forName="balance_11" refType="h" fact="0.076"/>
        <dgm:constr type="b" for="ch" forName="balance_11" refType="h" fact="0.81"/>
        <dgm:constr type="ctrX" for="ch" forName="balance_11" refType="w" fact="0.5"/>
        <dgm:constr type="w" for="ch" forName="balance_12" refType="w"/>
        <dgm:constr type="h" for="ch" forName="balance_12" refType="h" fact="0.157"/>
        <dgm:constr type="b" for="ch" forName="balance_12" refType="h" fact="0.85"/>
        <dgm:constr type="ctrX" for="ch" forName="balance_12" refType="w" fact="0.5"/>
        <dgm:constr type="w" for="ch" forName="balance_13" refType="w"/>
        <dgm:constr type="h" for="ch" forName="balance_13" refType="h" fact="0.157"/>
        <dgm:constr type="b" for="ch" forName="balance_13" refType="h" fact="0.85"/>
        <dgm:constr type="ctrX" for="ch" forName="balance_13" refType="w" fact="0.5"/>
        <dgm:constr type="w" for="ch" forName="balance_14" refType="w"/>
        <dgm:constr type="h" for="ch" forName="balance_14" refType="h" fact="0.157"/>
        <dgm:constr type="b" for="ch" forName="balance_14" refType="h" fact="0.85"/>
        <dgm:constr type="ctrX" for="ch" forName="balance_14" refType="w" fact="0.5"/>
        <dgm:constr type="w" for="ch" forName="balance_20" refType="w"/>
        <dgm:constr type="h" for="ch" forName="balance_20" refType="h" fact="0.157"/>
        <dgm:constr type="b" for="ch" forName="balance_20" refType="h" fact="0.85"/>
        <dgm:constr type="ctrX" for="ch" forName="balance_20" refType="w" fact="0.5"/>
        <dgm:constr type="w" for="ch" forName="balance_21" refType="w"/>
        <dgm:constr type="h" for="ch" forName="balance_21" refType="h" fact="0.157"/>
        <dgm:constr type="b" for="ch" forName="balance_21" refType="h" fact="0.85"/>
        <dgm:constr type="ctrX" for="ch" forName="balance_21" refType="w" fact="0.5"/>
        <dgm:constr type="w" for="ch" forName="balance_22" refType="w" fact="0.9"/>
        <dgm:constr type="h" for="ch" forName="balance_22" refType="h" fact="0.076"/>
        <dgm:constr type="b" for="ch" forName="balance_22" refType="h" fact="0.81"/>
        <dgm:constr type="ctrX" for="ch" forName="balance_22" refType="w" fact="0.5"/>
        <dgm:constr type="w" for="ch" forName="balance_23" refType="w"/>
        <dgm:constr type="h" for="ch" forName="balance_23" refType="h" fact="0.157"/>
        <dgm:constr type="b" for="ch" forName="balance_23" refType="h" fact="0.85"/>
        <dgm:constr type="ctrX" for="ch" forName="balance_23" refType="w" fact="0.5"/>
        <dgm:constr type="w" for="ch" forName="balance_24" refType="w"/>
        <dgm:constr type="h" for="ch" forName="balance_24" refType="h" fact="0.157"/>
        <dgm:constr type="b" for="ch" forName="balance_24" refType="h" fact="0.85"/>
        <dgm:constr type="ctrX" for="ch" forName="balance_24" refType="w" fact="0.5"/>
        <dgm:constr type="w" for="ch" forName="balance_30" refType="w"/>
        <dgm:constr type="h" for="ch" forName="balance_30" refType="h" fact="0.157"/>
        <dgm:constr type="b" for="ch" forName="balance_30" refType="h" fact="0.85"/>
        <dgm:constr type="ctrX" for="ch" forName="balance_30" refType="w" fact="0.5"/>
        <dgm:constr type="w" for="ch" forName="balance_31" refType="w"/>
        <dgm:constr type="h" for="ch" forName="balance_31" refType="h" fact="0.157"/>
        <dgm:constr type="b" for="ch" forName="balance_31" refType="h" fact="0.85"/>
        <dgm:constr type="ctrX" for="ch" forName="balance_31" refType="w" fact="0.5"/>
        <dgm:constr type="w" for="ch" forName="balance_32" refType="w"/>
        <dgm:constr type="h" for="ch" forName="balance_32" refType="h" fact="0.157"/>
        <dgm:constr type="b" for="ch" forName="balance_32" refType="h" fact="0.85"/>
        <dgm:constr type="ctrX" for="ch" forName="balance_32" refType="w" fact="0.5"/>
        <dgm:constr type="w" for="ch" forName="balance_33" refType="w" fact="0.9"/>
        <dgm:constr type="h" for="ch" forName="balance_33" refType="h" fact="0.076"/>
        <dgm:constr type="b" for="ch" forName="balance_33" refType="h" fact="0.81"/>
        <dgm:constr type="ctrX" for="ch" forName="balance_33" refType="w" fact="0.5"/>
        <dgm:constr type="w" for="ch" forName="balance_34" refType="w"/>
        <dgm:constr type="h" for="ch" forName="balance_34" refType="h" fact="0.157"/>
        <dgm:constr type="b" for="ch" forName="balance_34" refType="h" fact="0.85"/>
        <dgm:constr type="ctrX" for="ch" forName="balance_34" refType="w" fact="0.5"/>
        <dgm:constr type="w" for="ch" forName="balance_40" refType="w"/>
        <dgm:constr type="h" for="ch" forName="balance_40" refType="h" fact="0.157"/>
        <dgm:constr type="b" for="ch" forName="balance_40" refType="h" fact="0.85"/>
        <dgm:constr type="ctrX" for="ch" forName="balance_40" refType="w" fact="0.5"/>
        <dgm:constr type="w" for="ch" forName="balance_41" refType="w"/>
        <dgm:constr type="h" for="ch" forName="balance_41" refType="h" fact="0.157"/>
        <dgm:constr type="b" for="ch" forName="balance_41" refType="h" fact="0.85"/>
        <dgm:constr type="ctrX" for="ch" forName="balance_41" refType="w" fact="0.5"/>
        <dgm:constr type="w" for="ch" forName="balance_42" refType="w"/>
        <dgm:constr type="h" for="ch" forName="balance_42" refType="h" fact="0.157"/>
        <dgm:constr type="b" for="ch" forName="balance_42" refType="h" fact="0.85"/>
        <dgm:constr type="ctrX" for="ch" forName="balance_42" refType="w" fact="0.5"/>
        <dgm:constr type="w" for="ch" forName="balance_43" refType="w"/>
        <dgm:constr type="h" for="ch" forName="balance_43" refType="h" fact="0.157"/>
        <dgm:constr type="b" for="ch" forName="balance_43" refType="h" fact="0.85"/>
        <dgm:constr type="ctrX" for="ch" forName="balance_43" refType="w" fact="0.5"/>
        <dgm:constr type="w" for="ch" forName="balance_44" refType="w" fact="0.9"/>
        <dgm:constr type="h" for="ch" forName="balance_44" refType="h" fact="0.076"/>
        <dgm:constr type="b" for="ch" forName="balance_44" refType="h" fact="0.81"/>
        <dgm:constr type="ctrX" for="ch" forName="balance_44" refType="w" fact="0.5"/>
        <dgm:constr type="w" for="ch" forName="right_01_1" refType="w" fact="0.4"/>
        <dgm:constr type="h" for="ch" forName="right_01_1" refType="h" fact="0.7"/>
        <dgm:constr type="b" for="ch" forName="right_01_1" refType="h" fact="0.76"/>
        <dgm:constr type="ctrX" for="ch" forName="right_01_1" refType="w" fact="0.78"/>
        <dgm:constr type="w" for="ch" forName="left_10_1" refType="w" fact="0.4"/>
        <dgm:constr type="h" for="ch" forName="left_10_1" refType="h" fact="0.7"/>
        <dgm:constr type="b" for="ch" forName="left_10_1" refType="h" fact="0.76"/>
        <dgm:constr type="ctrX" for="ch" forName="left_10_1" refType="w" fact="0.22"/>
        <dgm:constr type="w" for="ch" forName="right_11_1" refType="w" fact="0.36"/>
        <dgm:constr type="h" for="ch" forName="right_11_1" refType="h" fact="0.67"/>
        <dgm:constr type="b" for="ch" forName="right_11_1" refType="h" fact="0.725"/>
        <dgm:constr type="ctrX" for="ch" forName="right_11_1" refType="w" fact="0.76"/>
        <dgm:constr type="w" for="ch" forName="left_11_1" refType="w" fact="0.36"/>
        <dgm:constr type="h" for="ch" forName="left_11_1" refType="h" fact="0.67"/>
        <dgm:constr type="b" for="ch" forName="left_11_1" refType="h" fact="0.725"/>
        <dgm:constr type="ctrX" for="ch" forName="left_11_1" refType="w" fact="0.24"/>
        <dgm:constr type="w" for="ch" forName="right_02_1" refType="w" fact="0.388"/>
        <dgm:constr type="h" for="ch" forName="right_02_1" refType="h" fact="0.36"/>
        <dgm:constr type="b" for="ch" forName="right_02_1" refType="h" fact="0.76"/>
        <dgm:constr type="ctrX" for="ch" forName="right_02_1" refType="w" fact="0.77"/>
        <dgm:constr type="w" for="ch" forName="right_02_2" refType="w" fact="0.388"/>
        <dgm:constr type="h" for="ch" forName="right_02_2" refType="h" fact="0.36"/>
        <dgm:constr type="b" for="ch" forName="right_02_2" refType="h" fact="0.42"/>
        <dgm:constr type="ctrX" for="ch" forName="right_02_2" refType="w" fact="0.79"/>
        <dgm:constr type="w" for="ch" forName="left_20_1" refType="w" fact="0.388"/>
        <dgm:constr type="h" for="ch" forName="left_20_1" refType="h" fact="0.36"/>
        <dgm:constr type="b" for="ch" forName="left_20_1" refType="h" fact="0.76"/>
        <dgm:constr type="ctrX" for="ch" forName="left_20_1" refType="w" fact="0.23"/>
        <dgm:constr type="w" for="ch" forName="left_20_2" refType="w" fact="0.388"/>
        <dgm:constr type="h" for="ch" forName="left_20_2" refType="h" fact="0.36"/>
        <dgm:constr type="b" for="ch" forName="left_20_2" refType="h" fact="0.42"/>
        <dgm:constr type="ctrX" for="ch" forName="left_20_2" refType="w" fact="0.21"/>
        <dgm:constr type="w" for="ch" forName="right_12_1" refType="w" fact="0.388"/>
        <dgm:constr type="h" for="ch" forName="right_12_1" refType="h" fact="0.36"/>
        <dgm:constr type="b" for="ch" forName="right_12_1" refType="h" fact="0.76"/>
        <dgm:constr type="ctrX" for="ch" forName="right_12_1" refType="w" fact="0.77"/>
        <dgm:constr type="w" for="ch" forName="right_12_2" refType="w" fact="0.388"/>
        <dgm:constr type="h" for="ch" forName="right_12_2" refType="h" fact="0.36"/>
        <dgm:constr type="b" for="ch" forName="right_12_2" refType="h" fact="0.42"/>
        <dgm:constr type="ctrX" for="ch" forName="right_12_2" refType="w" fact="0.79"/>
        <dgm:constr type="w" for="ch" forName="left_12_1" refType="w" fact="0.388"/>
        <dgm:constr type="h" for="ch" forName="left_12_1" refType="h" fact="0.36"/>
        <dgm:constr type="b" for="ch" forName="left_12_1" refType="h" fact="0.715"/>
        <dgm:constr type="ctrX" for="ch" forName="left_12_1" refType="w" fact="0.255"/>
        <dgm:constr type="w" for="ch" forName="right_22_1" refType="w" fact="0.36"/>
        <dgm:constr type="h" for="ch" forName="right_22_1" refType="h" fact="0.32"/>
        <dgm:constr type="b" for="ch" forName="right_22_1" refType="h" fact="0.725"/>
        <dgm:constr type="ctrX" for="ch" forName="right_22_1" refType="w" fact="0.76"/>
        <dgm:constr type="w" for="ch" forName="right_22_2" refType="w" fact="0.36"/>
        <dgm:constr type="h" for="ch" forName="right_22_2" refType="h" fact="0.32"/>
        <dgm:constr type="b" for="ch" forName="right_22_2" refType="h" fact="0.39"/>
        <dgm:constr type="ctrX" for="ch" forName="right_22_2" refType="w" fact="0.76"/>
        <dgm:constr type="w" for="ch" forName="left_22_1" refType="w" fact="0.36"/>
        <dgm:constr type="h" for="ch" forName="left_22_1" refType="h" fact="0.32"/>
        <dgm:constr type="b" for="ch" forName="left_22_1" refType="h" fact="0.725"/>
        <dgm:constr type="ctrX" for="ch" forName="left_22_1" refType="w" fact="0.24"/>
        <dgm:constr type="w" for="ch" forName="left_22_2" refType="w" fact="0.36"/>
        <dgm:constr type="h" for="ch" forName="left_22_2" refType="h" fact="0.32"/>
        <dgm:constr type="b" for="ch" forName="left_22_2" refType="h" fact="0.39"/>
        <dgm:constr type="ctrX" for="ch" forName="left_22_2" refType="w" fact="0.24"/>
        <dgm:constr type="w" for="ch" forName="left_21_1" refType="w" fact="0.388"/>
        <dgm:constr type="h" for="ch" forName="left_21_1" refType="h" fact="0.36"/>
        <dgm:constr type="b" for="ch" forName="left_21_1" refType="h" fact="0.76"/>
        <dgm:constr type="ctrX" for="ch" forName="left_21_1" refType="w" fact="0.23"/>
        <dgm:constr type="w" for="ch" forName="left_21_2" refType="w" fact="0.388"/>
        <dgm:constr type="h" for="ch" forName="left_21_2" refType="h" fact="0.36"/>
        <dgm:constr type="b" for="ch" forName="left_21_2" refType="h" fact="0.42"/>
        <dgm:constr type="ctrX" for="ch" forName="left_21_2" refType="w" fact="0.21"/>
        <dgm:constr type="w" for="ch" forName="right_21_1" refType="w" fact="0.388"/>
        <dgm:constr type="h" for="ch" forName="right_21_1" refType="h" fact="0.36"/>
        <dgm:constr type="b" for="ch" forName="right_21_1" refType="h" fact="0.715"/>
        <dgm:constr type="ctrX" for="ch" forName="right_21_1" refType="w" fact="0.745"/>
        <dgm:constr type="w" for="ch" forName="right_03_1" refType="w" fact="0.37"/>
        <dgm:constr type="h" for="ch" forName="right_03_1" refType="h" fact="0.24"/>
        <dgm:constr type="b" for="ch" forName="right_03_1" refType="h" fact="0.76"/>
        <dgm:constr type="ctrX" for="ch" forName="right_03_1" refType="w" fact="0.77"/>
        <dgm:constr type="w" for="ch" forName="right_03_2" refType="w" fact="0.37"/>
        <dgm:constr type="h" for="ch" forName="right_03_2" refType="h" fact="0.24"/>
        <dgm:constr type="b" for="ch" forName="right_03_2" refType="h" fact="0.535"/>
        <dgm:constr type="ctrX" for="ch" forName="right_03_2" refType="w" fact="0.783"/>
        <dgm:constr type="w" for="ch" forName="right_03_3" refType="w" fact="0.37"/>
        <dgm:constr type="h" for="ch" forName="right_03_3" refType="h" fact="0.24"/>
        <dgm:constr type="b" for="ch" forName="right_03_3" refType="h" fact="0.315"/>
        <dgm:constr type="ctrX" for="ch" forName="right_03_3" refType="w" fact="0.796"/>
        <dgm:constr type="w" for="ch" forName="left_30_1" refType="w" fact="0.37"/>
        <dgm:constr type="h" for="ch" forName="left_30_1" refType="h" fact="0.24"/>
        <dgm:constr type="b" for="ch" forName="left_30_1" refType="h" fact="0.76"/>
        <dgm:constr type="ctrX" for="ch" forName="left_30_1" refType="w" fact="0.23"/>
        <dgm:constr type="w" for="ch" forName="left_30_2" refType="w" fact="0.37"/>
        <dgm:constr type="h" for="ch" forName="left_30_2" refType="h" fact="0.24"/>
        <dgm:constr type="b" for="ch" forName="left_30_2" refType="h" fact="0.535"/>
        <dgm:constr type="ctrX" for="ch" forName="left_30_2" refType="w" fact="0.217"/>
        <dgm:constr type="w" for="ch" forName="left_30_3" refType="w" fact="0.37"/>
        <dgm:constr type="h" for="ch" forName="left_30_3" refType="h" fact="0.24"/>
        <dgm:constr type="b" for="ch" forName="left_30_3" refType="h" fact="0.315"/>
        <dgm:constr type="ctrX" for="ch" forName="left_30_3" refType="w" fact="0.204"/>
        <dgm:constr type="w" for="ch" forName="right_13_1" refType="w" fact="0.37"/>
        <dgm:constr type="h" for="ch" forName="right_13_1" refType="h" fact="0.24"/>
        <dgm:constr type="b" for="ch" forName="right_13_1" refType="h" fact="0.76"/>
        <dgm:constr type="ctrX" for="ch" forName="right_13_1" refType="w" fact="0.77"/>
        <dgm:constr type="w" for="ch" forName="right_13_2" refType="w" fact="0.37"/>
        <dgm:constr type="h" for="ch" forName="right_13_2" refType="h" fact="0.24"/>
        <dgm:constr type="b" for="ch" forName="right_13_2" refType="h" fact="0.535"/>
        <dgm:constr type="ctrX" for="ch" forName="right_13_2" refType="w" fact="0.783"/>
        <dgm:constr type="w" for="ch" forName="right_13_3" refType="w" fact="0.37"/>
        <dgm:constr type="h" for="ch" forName="right_13_3" refType="h" fact="0.24"/>
        <dgm:constr type="b" for="ch" forName="right_13_3" refType="h" fact="0.315"/>
        <dgm:constr type="ctrX" for="ch" forName="right_13_3" refType="w" fact="0.796"/>
        <dgm:constr type="w" for="ch" forName="left_13_1" refType="w" fact="0.37"/>
        <dgm:constr type="h" for="ch" forName="left_13_1" refType="h" fact="0.24"/>
        <dgm:constr type="b" for="ch" forName="left_13_1" refType="h" fact="0.715"/>
        <dgm:constr type="ctrX" for="ch" forName="left_13_1" refType="w" fact="0.255"/>
        <dgm:constr type="w" for="ch" forName="left_31_1" refType="w" fact="0.37"/>
        <dgm:constr type="h" for="ch" forName="left_31_1" refType="h" fact="0.24"/>
        <dgm:constr type="b" for="ch" forName="left_31_1" refType="h" fact="0.76"/>
        <dgm:constr type="ctrX" for="ch" forName="left_31_1" refType="w" fact="0.23"/>
        <dgm:constr type="w" for="ch" forName="left_31_2" refType="w" fact="0.37"/>
        <dgm:constr type="h" for="ch" forName="left_31_2" refType="h" fact="0.24"/>
        <dgm:constr type="b" for="ch" forName="left_31_2" refType="h" fact="0.535"/>
        <dgm:constr type="ctrX" for="ch" forName="left_31_2" refType="w" fact="0.217"/>
        <dgm:constr type="w" for="ch" forName="left_31_3" refType="w" fact="0.37"/>
        <dgm:constr type="h" for="ch" forName="left_31_3" refType="h" fact="0.24"/>
        <dgm:constr type="b" for="ch" forName="left_31_3" refType="h" fact="0.315"/>
        <dgm:constr type="ctrX" for="ch" forName="left_31_3" refType="w" fact="0.204"/>
        <dgm:constr type="w" for="ch" forName="right_31_1" refType="w" fact="0.37"/>
        <dgm:constr type="h" for="ch" forName="right_31_1" refType="h" fact="0.24"/>
        <dgm:constr type="b" for="ch" forName="right_31_1" refType="h" fact="0.715"/>
        <dgm:constr type="ctrX" for="ch" forName="right_31_1" refType="w" fact="0.745"/>
        <dgm:constr type="w" for="ch" forName="right_23_1" refType="w" fact="0.37"/>
        <dgm:constr type="h" for="ch" forName="right_23_1" refType="h" fact="0.24"/>
        <dgm:constr type="b" for="ch" forName="right_23_1" refType="h" fact="0.76"/>
        <dgm:constr type="ctrX" for="ch" forName="right_23_1" refType="w" fact="0.77"/>
        <dgm:constr type="w" for="ch" forName="right_23_2" refType="w" fact="0.37"/>
        <dgm:constr type="h" for="ch" forName="right_23_2" refType="h" fact="0.24"/>
        <dgm:constr type="b" for="ch" forName="right_23_2" refType="h" fact="0.535"/>
        <dgm:constr type="ctrX" for="ch" forName="right_23_2" refType="w" fact="0.783"/>
        <dgm:constr type="w" for="ch" forName="right_23_3" refType="w" fact="0.37"/>
        <dgm:constr type="h" for="ch" forName="right_23_3" refType="h" fact="0.24"/>
        <dgm:constr type="b" for="ch" forName="right_23_3" refType="h" fact="0.315"/>
        <dgm:constr type="ctrX" for="ch" forName="right_23_3" refType="w" fact="0.796"/>
        <dgm:constr type="w" for="ch" forName="left_23_1" refType="w" fact="0.37"/>
        <dgm:constr type="h" for="ch" forName="left_23_1" refType="h" fact="0.24"/>
        <dgm:constr type="b" for="ch" forName="left_23_1" refType="h" fact="0.715"/>
        <dgm:constr type="ctrX" for="ch" forName="left_23_1" refType="w" fact="0.255"/>
        <dgm:constr type="w" for="ch" forName="left_23_2" refType="w" fact="0.37"/>
        <dgm:constr type="h" for="ch" forName="left_23_2" refType="h" fact="0.24"/>
        <dgm:constr type="b" for="ch" forName="left_23_2" refType="h" fact="0.49"/>
        <dgm:constr type="ctrX" for="ch" forName="left_23_2" refType="w" fact="0.268"/>
        <dgm:constr type="w" for="ch" forName="left_32_1" refType="w" fact="0.37"/>
        <dgm:constr type="h" for="ch" forName="left_32_1" refType="h" fact="0.24"/>
        <dgm:constr type="b" for="ch" forName="left_32_1" refType="h" fact="0.76"/>
        <dgm:constr type="ctrX" for="ch" forName="left_32_1" refType="w" fact="0.23"/>
        <dgm:constr type="w" for="ch" forName="left_32_2" refType="w" fact="0.37"/>
        <dgm:constr type="h" for="ch" forName="left_32_2" refType="h" fact="0.24"/>
        <dgm:constr type="b" for="ch" forName="left_32_2" refType="h" fact="0.535"/>
        <dgm:constr type="ctrX" for="ch" forName="left_32_2" refType="w" fact="0.217"/>
        <dgm:constr type="w" for="ch" forName="left_32_3" refType="w" fact="0.37"/>
        <dgm:constr type="h" for="ch" forName="left_32_3" refType="h" fact="0.24"/>
        <dgm:constr type="b" for="ch" forName="left_32_3" refType="h" fact="0.315"/>
        <dgm:constr type="ctrX" for="ch" forName="left_32_3" refType="w" fact="0.204"/>
        <dgm:constr type="w" for="ch" forName="right_32_1" refType="w" fact="0.37"/>
        <dgm:constr type="h" for="ch" forName="right_32_1" refType="h" fact="0.24"/>
        <dgm:constr type="b" for="ch" forName="right_32_1" refType="h" fact="0.715"/>
        <dgm:constr type="ctrX" for="ch" forName="right_32_1" refType="w" fact="0.745"/>
        <dgm:constr type="w" for="ch" forName="right_32_2" refType="w" fact="0.37"/>
        <dgm:constr type="h" for="ch" forName="right_32_2" refType="h" fact="0.24"/>
        <dgm:constr type="b" for="ch" forName="right_32_2" refType="h" fact="0.49"/>
        <dgm:constr type="ctrX" for="ch" forName="right_32_2" refType="w" fact="0.732"/>
        <dgm:constr type="w" for="ch" forName="right_33_1" refType="w" fact="0.36"/>
        <dgm:constr type="h" for="ch" forName="right_33_1" refType="h" fact="0.21"/>
        <dgm:constr type="b" for="ch" forName="right_33_1" refType="h" fact="0.725"/>
        <dgm:constr type="ctrX" for="ch" forName="right_33_1" refType="w" fact="0.76"/>
        <dgm:constr type="w" for="ch" forName="right_33_2" refType="w" fact="0.36"/>
        <dgm:constr type="h" for="ch" forName="right_33_2" refType="h" fact="0.21"/>
        <dgm:constr type="b" for="ch" forName="right_33_2" refType="h" fact="0.5"/>
        <dgm:constr type="ctrX" for="ch" forName="right_33_2" refType="w" fact="0.76"/>
        <dgm:constr type="w" for="ch" forName="right_33_3" refType="w" fact="0.36"/>
        <dgm:constr type="h" for="ch" forName="right_33_3" refType="h" fact="0.21"/>
        <dgm:constr type="b" for="ch" forName="right_33_3" refType="h" fact="0.275"/>
        <dgm:constr type="ctrX" for="ch" forName="right_33_3" refType="w" fact="0.76"/>
        <dgm:constr type="w" for="ch" forName="left_33_1" refType="w" fact="0.36"/>
        <dgm:constr type="h" for="ch" forName="left_33_1" refType="h" fact="0.21"/>
        <dgm:constr type="b" for="ch" forName="left_33_1" refType="h" fact="0.725"/>
        <dgm:constr type="ctrX" for="ch" forName="left_33_1" refType="w" fact="0.24"/>
        <dgm:constr type="w" for="ch" forName="left_33_2" refType="w" fact="0.36"/>
        <dgm:constr type="h" for="ch" forName="left_33_2" refType="h" fact="0.21"/>
        <dgm:constr type="b" for="ch" forName="left_33_2" refType="h" fact="0.5"/>
        <dgm:constr type="ctrX" for="ch" forName="left_33_2" refType="w" fact="0.24"/>
        <dgm:constr type="w" for="ch" forName="left_33_3" refType="w" fact="0.36"/>
        <dgm:constr type="h" for="ch" forName="left_33_3" refType="h" fact="0.21"/>
        <dgm:constr type="b" for="ch" forName="left_33_3" refType="h" fact="0.275"/>
        <dgm:constr type="ctrX" for="ch" forName="left_33_3" refType="w" fact="0.24"/>
        <dgm:constr type="w" for="ch" forName="right_04_1" refType="w" fact="0.365"/>
        <dgm:constr type="h" for="ch" forName="right_04_1" refType="h" fact="0.185"/>
        <dgm:constr type="b" for="ch" forName="right_04_1" refType="h" fact="0.76"/>
        <dgm:constr type="ctrX" for="ch" forName="right_04_1" refType="w" fact="0.77"/>
        <dgm:constr type="w" for="ch" forName="right_04_2" refType="w" fact="0.365"/>
        <dgm:constr type="h" for="ch" forName="right_04_2" refType="h" fact="0.185"/>
        <dgm:constr type="b" for="ch" forName="right_04_2" refType="h" fact="0.595"/>
        <dgm:constr type="ctrX" for="ch" forName="right_04_2" refType="w" fact="0.78"/>
        <dgm:constr type="w" for="ch" forName="right_04_3" refType="w" fact="0.365"/>
        <dgm:constr type="h" for="ch" forName="right_04_3" refType="h" fact="0.185"/>
        <dgm:constr type="b" for="ch" forName="right_04_3" refType="h" fact="0.43"/>
        <dgm:constr type="ctrX" for="ch" forName="right_04_3" refType="w" fact="0.79"/>
        <dgm:constr type="w" for="ch" forName="right_04_4" refType="w" fact="0.365"/>
        <dgm:constr type="h" for="ch" forName="right_04_4" refType="h" fact="0.185"/>
        <dgm:constr type="b" for="ch" forName="right_04_4" refType="h" fact="0.265"/>
        <dgm:constr type="ctrX" for="ch" forName="right_04_4" refType="w" fact="0.8"/>
        <dgm:constr type="w" for="ch" forName="left_40_1" refType="w" fact="0.365"/>
        <dgm:constr type="h" for="ch" forName="left_40_1" refType="h" fact="0.185"/>
        <dgm:constr type="b" for="ch" forName="left_40_1" refType="h" fact="0.76"/>
        <dgm:constr type="ctrX" for="ch" forName="left_40_1" refType="w" fact="0.23"/>
        <dgm:constr type="w" for="ch" forName="left_40_2" refType="w" fact="0.365"/>
        <dgm:constr type="h" for="ch" forName="left_40_2" refType="h" fact="0.185"/>
        <dgm:constr type="b" for="ch" forName="left_40_2" refType="h" fact="0.595"/>
        <dgm:constr type="ctrX" for="ch" forName="left_40_2" refType="w" fact="0.22"/>
        <dgm:constr type="w" for="ch" forName="left_40_3" refType="w" fact="0.365"/>
        <dgm:constr type="h" for="ch" forName="left_40_3" refType="h" fact="0.185"/>
        <dgm:constr type="b" for="ch" forName="left_40_3" refType="h" fact="0.43"/>
        <dgm:constr type="ctrX" for="ch" forName="left_40_3" refType="w" fact="0.21"/>
        <dgm:constr type="w" for="ch" forName="left_40_4" refType="w" fact="0.365"/>
        <dgm:constr type="h" for="ch" forName="left_40_4" refType="h" fact="0.185"/>
        <dgm:constr type="b" for="ch" forName="left_40_4" refType="h" fact="0.265"/>
        <dgm:constr type="ctrX" for="ch" forName="left_40_4" refType="w" fact="0.2"/>
        <dgm:constr type="w" for="ch" forName="right_14_1" refType="w" fact="0.365"/>
        <dgm:constr type="h" for="ch" forName="right_14_1" refType="h" fact="0.185"/>
        <dgm:constr type="b" for="ch" forName="right_14_1" refType="h" fact="0.76"/>
        <dgm:constr type="ctrX" for="ch" forName="right_14_1" refType="w" fact="0.77"/>
        <dgm:constr type="w" for="ch" forName="right_14_2" refType="w" fact="0.365"/>
        <dgm:constr type="h" for="ch" forName="right_14_2" refType="h" fact="0.185"/>
        <dgm:constr type="b" for="ch" forName="right_14_2" refType="h" fact="0.595"/>
        <dgm:constr type="ctrX" for="ch" forName="right_14_2" refType="w" fact="0.78"/>
        <dgm:constr type="w" for="ch" forName="right_14_3" refType="w" fact="0.365"/>
        <dgm:constr type="h" for="ch" forName="right_14_3" refType="h" fact="0.185"/>
        <dgm:constr type="b" for="ch" forName="right_14_3" refType="h" fact="0.43"/>
        <dgm:constr type="ctrX" for="ch" forName="right_14_3" refType="w" fact="0.79"/>
        <dgm:constr type="w" for="ch" forName="right_14_4" refType="w" fact="0.365"/>
        <dgm:constr type="h" for="ch" forName="right_14_4" refType="h" fact="0.185"/>
        <dgm:constr type="b" for="ch" forName="right_14_4" refType="h" fact="0.265"/>
        <dgm:constr type="ctrX" for="ch" forName="right_14_4" refType="w" fact="0.8"/>
        <dgm:constr type="w" for="ch" forName="left_14_1" refType="w" fact="0.365"/>
        <dgm:constr type="h" for="ch" forName="left_14_1" refType="h" fact="0.185"/>
        <dgm:constr type="b" for="ch" forName="left_14_1" refType="h" fact="0.715"/>
        <dgm:constr type="ctrX" for="ch" forName="left_14_1" refType="w" fact="0.25"/>
        <dgm:constr type="w" for="ch" forName="left_41_1" refType="w" fact="0.365"/>
        <dgm:constr type="h" for="ch" forName="left_41_1" refType="h" fact="0.185"/>
        <dgm:constr type="b" for="ch" forName="left_41_1" refType="h" fact="0.76"/>
        <dgm:constr type="ctrX" for="ch" forName="left_41_1" refType="w" fact="0.23"/>
        <dgm:constr type="w" for="ch" forName="left_41_2" refType="w" fact="0.365"/>
        <dgm:constr type="h" for="ch" forName="left_41_2" refType="h" fact="0.185"/>
        <dgm:constr type="b" for="ch" forName="left_41_2" refType="h" fact="0.595"/>
        <dgm:constr type="ctrX" for="ch" forName="left_41_2" refType="w" fact="0.22"/>
        <dgm:constr type="w" for="ch" forName="left_41_3" refType="w" fact="0.365"/>
        <dgm:constr type="h" for="ch" forName="left_41_3" refType="h" fact="0.185"/>
        <dgm:constr type="b" for="ch" forName="left_41_3" refType="h" fact="0.43"/>
        <dgm:constr type="ctrX" for="ch" forName="left_41_3" refType="w" fact="0.21"/>
        <dgm:constr type="w" for="ch" forName="left_41_4" refType="w" fact="0.365"/>
        <dgm:constr type="h" for="ch" forName="left_41_4" refType="h" fact="0.185"/>
        <dgm:constr type="b" for="ch" forName="left_41_4" refType="h" fact="0.265"/>
        <dgm:constr type="ctrX" for="ch" forName="left_41_4" refType="w" fact="0.2"/>
        <dgm:constr type="w" for="ch" forName="right_41_1" refType="w" fact="0.365"/>
        <dgm:constr type="h" for="ch" forName="right_41_1" refType="h" fact="0.185"/>
        <dgm:constr type="b" for="ch" forName="right_41_1" refType="h" fact="0.715"/>
        <dgm:constr type="ctrX" for="ch" forName="right_41_1" refType="w" fact="0.75"/>
        <dgm:constr type="w" for="ch" forName="right_24_1" refType="w" fact="0.365"/>
        <dgm:constr type="h" for="ch" forName="right_24_1" refType="h" fact="0.185"/>
        <dgm:constr type="b" for="ch" forName="right_24_1" refType="h" fact="0.76"/>
        <dgm:constr type="ctrX" for="ch" forName="right_24_1" refType="w" fact="0.77"/>
        <dgm:constr type="w" for="ch" forName="right_24_2" refType="w" fact="0.365"/>
        <dgm:constr type="h" for="ch" forName="right_24_2" refType="h" fact="0.185"/>
        <dgm:constr type="b" for="ch" forName="right_24_2" refType="h" fact="0.595"/>
        <dgm:constr type="ctrX" for="ch" forName="right_24_2" refType="w" fact="0.78"/>
        <dgm:constr type="w" for="ch" forName="right_24_3" refType="w" fact="0.365"/>
        <dgm:constr type="h" for="ch" forName="right_24_3" refType="h" fact="0.185"/>
        <dgm:constr type="b" for="ch" forName="right_24_3" refType="h" fact="0.43"/>
        <dgm:constr type="ctrX" for="ch" forName="right_24_3" refType="w" fact="0.79"/>
        <dgm:constr type="w" for="ch" forName="right_24_4" refType="w" fact="0.365"/>
        <dgm:constr type="h" for="ch" forName="right_24_4" refType="h" fact="0.185"/>
        <dgm:constr type="b" for="ch" forName="right_24_4" refType="h" fact="0.265"/>
        <dgm:constr type="ctrX" for="ch" forName="right_24_4" refType="w" fact="0.8"/>
        <dgm:constr type="w" for="ch" forName="left_24_1" refType="w" fact="0.365"/>
        <dgm:constr type="h" for="ch" forName="left_24_1" refType="h" fact="0.185"/>
        <dgm:constr type="b" for="ch" forName="left_24_1" refType="h" fact="0.715"/>
        <dgm:constr type="ctrX" for="ch" forName="left_24_1" refType="w" fact="0.25"/>
        <dgm:constr type="w" for="ch" forName="left_24_2" refType="w" fact="0.365"/>
        <dgm:constr type="h" for="ch" forName="left_24_2" refType="h" fact="0.185"/>
        <dgm:constr type="b" for="ch" forName="left_24_2" refType="h" fact="0.55"/>
        <dgm:constr type="ctrX" for="ch" forName="left_24_2" refType="w" fact="0.26"/>
        <dgm:constr type="w" for="ch" forName="left_42_1" refType="w" fact="0.365"/>
        <dgm:constr type="h" for="ch" forName="left_42_1" refType="h" fact="0.185"/>
        <dgm:constr type="b" for="ch" forName="left_42_1" refType="h" fact="0.76"/>
        <dgm:constr type="ctrX" for="ch" forName="left_42_1" refType="w" fact="0.23"/>
        <dgm:constr type="w" for="ch" forName="left_42_2" refType="w" fact="0.365"/>
        <dgm:constr type="h" for="ch" forName="left_42_2" refType="h" fact="0.185"/>
        <dgm:constr type="b" for="ch" forName="left_42_2" refType="h" fact="0.595"/>
        <dgm:constr type="ctrX" for="ch" forName="left_42_2" refType="w" fact="0.22"/>
        <dgm:constr type="w" for="ch" forName="left_42_3" refType="w" fact="0.365"/>
        <dgm:constr type="h" for="ch" forName="left_42_3" refType="h" fact="0.185"/>
        <dgm:constr type="b" for="ch" forName="left_42_3" refType="h" fact="0.43"/>
        <dgm:constr type="ctrX" for="ch" forName="left_42_3" refType="w" fact="0.21"/>
        <dgm:constr type="w" for="ch" forName="left_42_4" refType="w" fact="0.365"/>
        <dgm:constr type="h" for="ch" forName="left_42_4" refType="h" fact="0.185"/>
        <dgm:constr type="b" for="ch" forName="left_42_4" refType="h" fact="0.265"/>
        <dgm:constr type="ctrX" for="ch" forName="left_42_4" refType="w" fact="0.2"/>
        <dgm:constr type="w" for="ch" forName="right_42_1" refType="w" fact="0.365"/>
        <dgm:constr type="h" for="ch" forName="right_42_1" refType="h" fact="0.185"/>
        <dgm:constr type="b" for="ch" forName="right_42_1" refType="h" fact="0.715"/>
        <dgm:constr type="ctrX" for="ch" forName="right_42_1" refType="w" fact="0.75"/>
        <dgm:constr type="w" for="ch" forName="right_42_2" refType="w" fact="0.365"/>
        <dgm:constr type="h" for="ch" forName="right_42_2" refType="h" fact="0.185"/>
        <dgm:constr type="b" for="ch" forName="right_42_2" refType="h" fact="0.55"/>
        <dgm:constr type="ctrX" for="ch" forName="right_42_2" refType="w" fact="0.74"/>
        <dgm:constr type="w" for="ch" forName="right_34_1" refType="w" fact="0.365"/>
        <dgm:constr type="h" for="ch" forName="right_34_1" refType="h" fact="0.185"/>
        <dgm:constr type="b" for="ch" forName="right_34_1" refType="h" fact="0.76"/>
        <dgm:constr type="ctrX" for="ch" forName="right_34_1" refType="w" fact="0.77"/>
        <dgm:constr type="w" for="ch" forName="right_34_2" refType="w" fact="0.365"/>
        <dgm:constr type="h" for="ch" forName="right_34_2" refType="h" fact="0.185"/>
        <dgm:constr type="b" for="ch" forName="right_34_2" refType="h" fact="0.595"/>
        <dgm:constr type="ctrX" for="ch" forName="right_34_2" refType="w" fact="0.78"/>
        <dgm:constr type="w" for="ch" forName="right_34_3" refType="w" fact="0.365"/>
        <dgm:constr type="h" for="ch" forName="right_34_3" refType="h" fact="0.185"/>
        <dgm:constr type="b" for="ch" forName="right_34_3" refType="h" fact="0.43"/>
        <dgm:constr type="ctrX" for="ch" forName="right_34_3" refType="w" fact="0.79"/>
        <dgm:constr type="w" for="ch" forName="right_34_4" refType="w" fact="0.365"/>
        <dgm:constr type="h" for="ch" forName="right_34_4" refType="h" fact="0.185"/>
        <dgm:constr type="b" for="ch" forName="right_34_4" refType="h" fact="0.265"/>
        <dgm:constr type="ctrX" for="ch" forName="right_34_4" refType="w" fact="0.8"/>
        <dgm:constr type="w" for="ch" forName="left_34_1" refType="w" fact="0.365"/>
        <dgm:constr type="h" for="ch" forName="left_34_1" refType="h" fact="0.185"/>
        <dgm:constr type="b" for="ch" forName="left_34_1" refType="h" fact="0.715"/>
        <dgm:constr type="ctrX" for="ch" forName="left_34_1" refType="w" fact="0.25"/>
        <dgm:constr type="w" for="ch" forName="left_34_2" refType="w" fact="0.365"/>
        <dgm:constr type="h" for="ch" forName="left_34_2" refType="h" fact="0.185"/>
        <dgm:constr type="b" for="ch" forName="left_34_2" refType="h" fact="0.55"/>
        <dgm:constr type="ctrX" for="ch" forName="left_34_2" refType="w" fact="0.26"/>
        <dgm:constr type="w" for="ch" forName="left_34_3" refType="w" fact="0.365"/>
        <dgm:constr type="h" for="ch" forName="left_34_3" refType="h" fact="0.185"/>
        <dgm:constr type="b" for="ch" forName="left_34_3" refType="h" fact="0.385"/>
        <dgm:constr type="ctrX" for="ch" forName="left_34_3" refType="w" fact="0.27"/>
        <dgm:constr type="w" for="ch" forName="left_43_1" refType="w" fact="0.365"/>
        <dgm:constr type="h" for="ch" forName="left_43_1" refType="h" fact="0.185"/>
        <dgm:constr type="b" for="ch" forName="left_43_1" refType="h" fact="0.76"/>
        <dgm:constr type="ctrX" for="ch" forName="left_43_1" refType="w" fact="0.23"/>
        <dgm:constr type="w" for="ch" forName="left_43_2" refType="w" fact="0.365"/>
        <dgm:constr type="h" for="ch" forName="left_43_2" refType="h" fact="0.185"/>
        <dgm:constr type="b" for="ch" forName="left_43_2" refType="h" fact="0.595"/>
        <dgm:constr type="ctrX" for="ch" forName="left_43_2" refType="w" fact="0.22"/>
        <dgm:constr type="w" for="ch" forName="left_43_3" refType="w" fact="0.365"/>
        <dgm:constr type="h" for="ch" forName="left_43_3" refType="h" fact="0.185"/>
        <dgm:constr type="b" for="ch" forName="left_43_3" refType="h" fact="0.43"/>
        <dgm:constr type="ctrX" for="ch" forName="left_43_3" refType="w" fact="0.21"/>
        <dgm:constr type="w" for="ch" forName="left_43_4" refType="w" fact="0.365"/>
        <dgm:constr type="h" for="ch" forName="left_43_4" refType="h" fact="0.185"/>
        <dgm:constr type="b" for="ch" forName="left_43_4" refType="h" fact="0.265"/>
        <dgm:constr type="ctrX" for="ch" forName="left_43_4" refType="w" fact="0.2"/>
        <dgm:constr type="w" for="ch" forName="right_43_1" refType="w" fact="0.365"/>
        <dgm:constr type="h" for="ch" forName="right_43_1" refType="h" fact="0.185"/>
        <dgm:constr type="b" for="ch" forName="right_43_1" refType="h" fact="0.715"/>
        <dgm:constr type="ctrX" for="ch" forName="right_43_1" refType="w" fact="0.75"/>
        <dgm:constr type="w" for="ch" forName="right_43_2" refType="w" fact="0.365"/>
        <dgm:constr type="h" for="ch" forName="right_43_2" refType="h" fact="0.185"/>
        <dgm:constr type="b" for="ch" forName="right_43_2" refType="h" fact="0.55"/>
        <dgm:constr type="ctrX" for="ch" forName="right_43_2" refType="w" fact="0.74"/>
        <dgm:constr type="w" for="ch" forName="right_43_3" refType="w" fact="0.365"/>
        <dgm:constr type="h" for="ch" forName="right_43_3" refType="h" fact="0.185"/>
        <dgm:constr type="b" for="ch" forName="right_43_3" refType="h" fact="0.385"/>
        <dgm:constr type="ctrX" for="ch" forName="right_43_3" refType="w" fact="0.73"/>
        <dgm:constr type="w" for="ch" forName="right_44_1" refType="w" fact="0.36"/>
        <dgm:constr type="h" for="ch" forName="right_44_1" refType="h" fact="0.154"/>
        <dgm:constr type="b" for="ch" forName="right_44_1" refType="h" fact="0.725"/>
        <dgm:constr type="ctrX" for="ch" forName="right_44_1" refType="w" fact="0.76"/>
        <dgm:constr type="w" for="ch" forName="right_44_2" refType="w" fact="0.36"/>
        <dgm:constr type="h" for="ch" forName="right_44_2" refType="h" fact="0.154"/>
        <dgm:constr type="b" for="ch" forName="right_44_2" refType="h" fact="0.559"/>
        <dgm:constr type="ctrX" for="ch" forName="right_44_2" refType="w" fact="0.76"/>
        <dgm:constr type="w" for="ch" forName="right_44_3" refType="w" fact="0.36"/>
        <dgm:constr type="h" for="ch" forName="right_44_3" refType="h" fact="0.154"/>
        <dgm:constr type="b" for="ch" forName="right_44_3" refType="h" fact="0.393"/>
        <dgm:constr type="ctrX" for="ch" forName="right_44_3" refType="w" fact="0.76"/>
        <dgm:constr type="w" for="ch" forName="right_44_4" refType="w" fact="0.36"/>
        <dgm:constr type="h" for="ch" forName="right_44_4" refType="h" fact="0.154"/>
        <dgm:constr type="b" for="ch" forName="right_44_4" refType="h" fact="0.224"/>
        <dgm:constr type="ctrX" for="ch" forName="right_44_4" refType="w" fact="0.76"/>
        <dgm:constr type="w" for="ch" forName="left_44_1" refType="w" fact="0.36"/>
        <dgm:constr type="h" for="ch" forName="left_44_1" refType="h" fact="0.154"/>
        <dgm:constr type="b" for="ch" forName="left_44_1" refType="h" fact="0.725"/>
        <dgm:constr type="ctrX" for="ch" forName="left_44_1" refType="w" fact="0.24"/>
        <dgm:constr type="w" for="ch" forName="left_44_2" refType="w" fact="0.36"/>
        <dgm:constr type="h" for="ch" forName="left_44_2" refType="h" fact="0.154"/>
        <dgm:constr type="b" for="ch" forName="left_44_2" refType="h" fact="0.559"/>
        <dgm:constr type="ctrX" for="ch" forName="left_44_2" refType="w" fact="0.24"/>
        <dgm:constr type="w" for="ch" forName="left_44_3" refType="w" fact="0.36"/>
        <dgm:constr type="h" for="ch" forName="left_44_3" refType="h" fact="0.154"/>
        <dgm:constr type="b" for="ch" forName="left_44_3" refType="h" fact="0.393"/>
        <dgm:constr type="ctrX" for="ch" forName="left_44_3" refType="w" fact="0.24"/>
        <dgm:constr type="w" for="ch" forName="left_44_4" refType="w" fact="0.36"/>
        <dgm:constr type="h" for="ch" forName="left_44_4" refType="h" fact="0.154"/>
        <dgm:constr type="b" for="ch" forName="left_44_4" refType="h" fact="0.224"/>
        <dgm:constr type="ctrX" for="ch" forName="left_44_4" refType="w" fact="0.24"/>
      </dgm:constrLst>
      <dgm:ruleLst/>
      <dgm:layoutNode name="dummyMaxCanvas_ChildArea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fulcrum" styleLbl="alignAccFollowNode1">
        <dgm:alg type="sp"/>
        <dgm:shape xmlns:r="http://schemas.openxmlformats.org/officeDocument/2006/relationships" type="triangle" r:blip="">
          <dgm:adjLst/>
        </dgm:shape>
        <dgm:presOf/>
        <dgm:constrLst/>
        <dgm:ruleLst/>
      </dgm:layoutNode>
      <dgm:choose name="Name0">
        <dgm:if name="Name1" axis="ch ch" ptType="node node" st="1 1" cnt="1 0" func="cnt" op="equ" val="0">
          <dgm:choose name="Name2">
            <dgm:if name="Name3" axis="ch ch" ptType="node node" st="2 1" cnt="1 0" func="cnt" op="equ" val="0">
              <dgm:layoutNode name="balance_00" styleLbl="alignAccFollowNode1">
                <dgm:varLst>
                  <dgm:bulletEnabled val="1"/>
                </dgm:varLst>
                <dgm:alg type="sp"/>
                <dgm:shape xmlns:r="http://schemas.openxmlformats.org/officeDocument/2006/relationships" type="rect" r:blip="">
                  <dgm:adjLst/>
                </dgm:shape>
                <dgm:presOf/>
                <dgm:constrLst/>
                <dgm:ruleLst/>
              </dgm:layoutNode>
            </dgm:if>
            <dgm:else name="Name4">
              <dgm:choose name="Name5">
                <dgm:if name="Name6" axis="ch ch" ptType="node node" st="2 1" cnt="1 0" func="cnt" op="equ" val="1">
                  <dgm:layoutNode name="balance_01" styleLbl="alignAccFollowNode1">
                    <dgm:varLst>
                      <dgm:bulletEnabled val="1"/>
                    </dgm:varLst>
                    <dgm:alg type="sp"/>
                    <dgm:shape xmlns:r="http://schemas.openxmlformats.org/officeDocument/2006/relationships" rot="4" type="rect" r:blip="">
                      <dgm:adjLst/>
                    </dgm:shape>
                    <dgm:presOf/>
                    <dgm:constrLst/>
                    <dgm:ruleLst/>
                  </dgm:layoutNode>
                  <dgm:layoutNode name="right_01_1" styleLbl="node1">
                    <dgm:varLst>
                      <dgm:bulletEnabled val="1"/>
                    </dgm:varLst>
                    <dgm:alg type="tx"/>
                    <dgm:shape xmlns:r="http://schemas.openxmlformats.org/officeDocument/2006/relationships" rot="4" type="roundRect" r:blip="">
                      <dgm:adjLst/>
                    </dgm:shape>
                    <dgm:presOf axis="ch ch desOrSelf" ptType="node node node" st="2 1 1" cnt="1 1 0"/>
                    <dgm:constrLst>
                      <dgm:constr type="lMarg" refType="primFontSz" fact="0.3"/>
                      <dgm:constr type="rMarg" refType="primFontSz" fact="0.3"/>
                      <dgm:constr type="tMarg" refType="primFontSz" fact="0.3"/>
                      <dgm:constr type="bMarg" refType="primFontSz" fact="0.3"/>
                    </dgm:constrLst>
                    <dgm:ruleLst>
                      <dgm:rule type="primFontSz" val="5" fact="NaN" max="NaN"/>
                    </dgm:ruleLst>
                  </dgm:layoutNode>
                </dgm:if>
                <dgm:else name="Name7">
                  <dgm:choose name="Name8">
                    <dgm:if name="Name9" axis="ch ch" ptType="node node" st="2 1" cnt="1 0" func="cnt" op="equ" val="2">
                      <dgm:layoutNode name="balance_02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rot="4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right_02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4" type="roundRect" r:blip="">
                          <dgm:adjLst/>
                        </dgm:shape>
                        <dgm:presOf axis="ch ch desOrSelf" ptType="node node node" st="2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right_02_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4" type="roundRect" r:blip="">
                          <dgm:adjLst/>
                        </dgm:shape>
                        <dgm:presOf axis="ch ch desOrSelf" ptType="node node node" st="2 2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10">
                      <dgm:choose name="Name11">
                        <dgm:if name="Name12" axis="ch ch" ptType="node node" st="2 1" cnt="1 0" func="cnt" op="equ" val="3">
                          <dgm:layoutNode name="balance_03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right_03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03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03_3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3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13">
                          <dgm:choose name="Name14">
                            <dgm:if name="Name15" axis="ch ch" ptType="node node" st="2 1" cnt="1 0" func="cnt" op="gte" val="4">
                              <dgm:layoutNode name="balance_04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04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4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4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16"/>
                          </dgm:choose>
                        </dgm:else>
                      </dgm:choose>
                    </dgm:else>
                  </dgm:choose>
                </dgm:else>
              </dgm:choose>
            </dgm:else>
          </dgm:choose>
        </dgm:if>
        <dgm:else name="Name17">
          <dgm:choose name="Name18">
            <dgm:if name="Name19" axis="ch ch" ptType="node node" st="1 1" cnt="1 0" func="cnt" op="equ" val="1">
              <dgm:choose name="Name20">
                <dgm:if name="Name21" axis="ch ch" ptType="node node" st="2 1" cnt="1 0" func="cnt" op="equ" val="0">
                  <dgm:layoutNode name="balance_10" styleLbl="alignAccFollowNode1">
                    <dgm:varLst>
                      <dgm:bulletEnabled val="1"/>
                    </dgm:varLst>
                    <dgm:alg type="sp"/>
                    <dgm:shape xmlns:r="http://schemas.openxmlformats.org/officeDocument/2006/relationships" rot="-4" type="rect" r:blip="">
                      <dgm:adjLst/>
                    </dgm:shape>
                    <dgm:presOf/>
                    <dgm:constrLst/>
                    <dgm:ruleLst/>
                  </dgm:layoutNode>
                  <dgm:layoutNode name="left_10_1" styleLbl="node1">
                    <dgm:varLst>
                      <dgm:bulletEnabled val="1"/>
                    </dgm:varLst>
                    <dgm:alg type="tx"/>
                    <dgm:shape xmlns:r="http://schemas.openxmlformats.org/officeDocument/2006/relationships" rot="-4" type="roundRect" r:blip="">
                      <dgm:adjLst/>
                    </dgm:shape>
                    <dgm:presOf axis="ch ch desOrSelf" ptType="node node node" st="1 1 1" cnt="1 1 0"/>
                    <dgm:constrLst>
                      <dgm:constr type="lMarg" refType="primFontSz" fact="0.3"/>
                      <dgm:constr type="rMarg" refType="primFontSz" fact="0.3"/>
                      <dgm:constr type="tMarg" refType="primFontSz" fact="0.3"/>
                      <dgm:constr type="bMarg" refType="primFontSz" fact="0.3"/>
                    </dgm:constrLst>
                    <dgm:ruleLst>
                      <dgm:rule type="primFontSz" val="5" fact="NaN" max="NaN"/>
                    </dgm:ruleLst>
                  </dgm:layoutNode>
                </dgm:if>
                <dgm:else name="Name22">
                  <dgm:choose name="Name23">
                    <dgm:if name="Name24" axis="ch ch" ptType="node node" st="2 1" cnt="1 0" func="cnt" op="equ" val="1">
                      <dgm:layoutNode name="balance_11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left_11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ch ch desOrSelf" ptType="node node node" st="1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right_11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ch ch desOrSelf" ptType="node node node" st="2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25">
                      <dgm:choose name="Name26">
                        <dgm:if name="Name27" axis="ch ch" ptType="node node" st="2 1" cnt="1 0" func="cnt" op="equ" val="2">
                          <dgm:layoutNode name="balance_12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right_12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12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12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28">
                          <dgm:choose name="Name29">
                            <dgm:if name="Name30" axis="ch ch" ptType="node node" st="2 1" cnt="1 0" func="cnt" op="equ" val="3">
                              <dgm:layoutNode name="balance_13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13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13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13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13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31">
                              <dgm:choose name="Name32">
                                <dgm:if name="Name33" axis="ch ch" ptType="node node" st="2 1" cnt="1 0" func="cnt" op="gte" val="4">
                                  <dgm:layoutNode name="balance_14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right_14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4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4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14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34"/>
                              </dgm:choose>
                            </dgm:else>
                          </dgm:choose>
                        </dgm:else>
                      </dgm:choose>
                    </dgm:else>
                  </dgm:choose>
                </dgm:else>
              </dgm:choose>
            </dgm:if>
            <dgm:else name="Name35">
              <dgm:choose name="Name36">
                <dgm:if name="Name37" axis="ch ch" ptType="node node" st="1 1" cnt="1 0" func="cnt" op="equ" val="2">
                  <dgm:choose name="Name38">
                    <dgm:if name="Name39" axis="ch ch" ptType="node node" st="2 1" cnt="1 0" func="cnt" op="equ" val="0">
                      <dgm:layoutNode name="balance_20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rot="-4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left_20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-4" type="roundRect" r:blip="">
                          <dgm:adjLst/>
                        </dgm:shape>
                        <dgm:presOf axis="ch ch desOrSelf" ptType="node node node" st="1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left_20_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-4" type="roundRect" r:blip="">
                          <dgm:adjLst/>
                        </dgm:shape>
                        <dgm:presOf axis="ch ch desOrSelf" ptType="node node node" st="1 2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40">
                      <dgm:choose name="Name41">
                        <dgm:if name="Name42" axis="ch ch" ptType="node node" st="2 1" cnt="1 0" func="cnt" op="equ" val="1">
                          <dgm:layoutNode name="balance_21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-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left_21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21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21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43">
                          <dgm:choose name="Name44">
                            <dgm:if name="Name45" axis="ch ch" ptType="node node" st="2 1" cnt="1 0" func="cnt" op="equ" val="2">
                              <dgm:layoutNode name="balance_22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22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22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22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22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46">
                              <dgm:choose name="Name47">
                                <dgm:if name="Name48" axis="ch ch" ptType="node node" st="2 1" cnt="1 0" func="cnt" op="equ" val="3">
                                  <dgm:layoutNode name="balance_23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right_23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23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23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23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23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49">
                                  <dgm:choose name="Name50">
                                    <dgm:if name="Name51" axis="ch ch" ptType="node node" st="2 1" cnt="1 0" func="cnt" op="gte" val="4">
                                      <dgm:layoutNode name="balance_24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rot="4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right_24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4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4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24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24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52"/>
                                  </dgm:choose>
                                </dgm:else>
                              </dgm:choose>
                            </dgm:else>
                          </dgm:choose>
                        </dgm:else>
                      </dgm:choose>
                    </dgm:else>
                  </dgm:choose>
                </dgm:if>
                <dgm:else name="Name53">
                  <dgm:choose name="Name54">
                    <dgm:if name="Name55" axis="ch ch" ptType="node node" st="1 1" cnt="1 0" func="cnt" op="equ" val="3">
                      <dgm:choose name="Name56">
                        <dgm:if name="Name57" axis="ch ch" ptType="node node" st="2 1" cnt="1 0" func="cnt" op="equ" val="0">
                          <dgm:layoutNode name="balance_30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-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left_30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30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30_3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3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58">
                          <dgm:choose name="Name59">
                            <dgm:if name="Name60" axis="ch ch" ptType="node node" st="2 1" cnt="1 0" func="cnt" op="equ" val="1">
                              <dgm:layoutNode name="balance_31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-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left_31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31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31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31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61">
                              <dgm:choose name="Name62">
                                <dgm:if name="Name63" axis="ch ch" ptType="node node" st="2 1" cnt="1 0" func="cnt" op="equ" val="2">
                                  <dgm:layoutNode name="balance_32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-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left_32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32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32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32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32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64">
                                  <dgm:choose name="Name65">
                                    <dgm:if name="Name66" axis="ch ch" ptType="node node" st="2 1" cnt="1 0" func="cnt" op="equ" val="3">
                                      <dgm:layoutNode name="balance_33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right_33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33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33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67">
                                      <dgm:choose name="Name68">
                                        <dgm:if name="Name69" axis="ch ch" ptType="node node" st="2 1" cnt="1 0" func="cnt" op="gte" val="4">
                                          <dgm:layoutNode name="balance_34" styleLbl="alignAccFollowNode1">
                                            <dgm:varLst>
                                              <dgm:bulletEnabled val="1"/>
                                            </dgm:varLst>
                                            <dgm:alg type="sp"/>
                                            <dgm:shape xmlns:r="http://schemas.openxmlformats.org/officeDocument/2006/relationships" rot="4" type="rect" r:blip="">
                                              <dgm:adjLst/>
                                            </dgm:shape>
                                            <dgm:presOf/>
                                            <dgm:constrLst/>
                                            <dgm:ruleLst/>
                                          </dgm:layoutNode>
                                          <dgm:layoutNode name="right_34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4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4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</dgm:if>
                                        <dgm:else name="Name70"/>
                                      </dgm:choose>
                                    </dgm:else>
                                  </dgm:choose>
                                </dgm:else>
                              </dgm:choose>
                            </dgm:else>
                          </dgm:choose>
                        </dgm:else>
                      </dgm:choose>
                    </dgm:if>
                    <dgm:else name="Name71">
                      <dgm:choose name="Name72">
                        <dgm:if name="Name73" axis="ch ch" ptType="node node" st="1 1" cnt="1 0" func="cnt" op="gte" val="4">
                          <dgm:choose name="Name74">
                            <dgm:if name="Name75" axis="ch ch" ptType="node node" st="2 1" cnt="1 0" func="cnt" op="equ" val="0">
                              <dgm:layoutNode name="balance_40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-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left_40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4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4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76">
                              <dgm:choose name="Name77">
                                <dgm:if name="Name78" axis="ch ch" ptType="node node" st="2 1" cnt="1 0" func="cnt" op="equ" val="1">
                                  <dgm:layoutNode name="balance_41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-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left_41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4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4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41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79">
                                  <dgm:choose name="Name80">
                                    <dgm:if name="Name81" axis="ch ch" ptType="node node" st="2 1" cnt="1 0" func="cnt" op="equ" val="2">
                                      <dgm:layoutNode name="balance_42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rot="-4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left_42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4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4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42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42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82">
                                      <dgm:choose name="Name83">
                                        <dgm:if name="Name84" axis="ch ch" ptType="node node" st="2 1" cnt="1 0" func="cnt" op="equ" val="3">
                                          <dgm:layoutNode name="balance_43" styleLbl="alignAccFollowNode1">
                                            <dgm:varLst>
                                              <dgm:bulletEnabled val="1"/>
                                            </dgm:varLst>
                                            <dgm:alg type="sp"/>
                                            <dgm:shape xmlns:r="http://schemas.openxmlformats.org/officeDocument/2006/relationships" rot="-4" type="rect" r:blip="">
                                              <dgm:adjLst/>
                                            </dgm:shape>
                                            <dgm:presOf/>
                                            <dgm:constrLst/>
                                            <dgm:ruleLst/>
                                          </dgm:layoutNode>
                                          <dgm:layoutNode name="left_43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4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4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</dgm:if>
                                        <dgm:else name="Name85">
                                          <dgm:choose name="Name86">
                                            <dgm:if name="Name87" axis="ch ch" ptType="node node" st="2 1" cnt="1 0" func="cnt" op="gte" val="4">
                                              <dgm:layoutNode name="balance_44" styleLbl="alignAccFollowNode1">
                                                <dgm:varLst>
                                                  <dgm:bulletEnabled val="1"/>
                                                </dgm:varLst>
                                                <dgm:alg type="sp"/>
                                                <dgm:shape xmlns:r="http://schemas.openxmlformats.org/officeDocument/2006/relationships" type="rect" r:blip="">
                                                  <dgm:adjLst/>
                                                </dgm:shape>
                                                <dgm:presOf/>
                                                <dgm:constrLst/>
                                                <dgm:ruleLst/>
                                              </dgm:layoutNode>
                                              <dgm:layoutNode name="right_44_1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1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2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2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3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3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4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4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1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1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2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2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3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3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4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4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</dgm:if>
                                            <dgm:else name="Name88"/>
                                          </dgm:choose>
                                        </dgm:else>
                                      </dgm:choose>
                                    </dgm:else>
                                  </dgm:choose>
                                </dgm:else>
                              </dgm:choose>
                            </dgm:else>
                          </dgm:choose>
                        </dgm:if>
                        <dgm:else name="Name89"/>
                      </dgm:choose>
                    </dgm:else>
                  </dgm:choose>
                </dgm:else>
              </dgm:choose>
            </dgm:else>
          </dgm:choose>
        </dgm:else>
      </dgm:choose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balance1">
  <dgm:title val=""/>
  <dgm:desc val=""/>
  <dgm:catLst>
    <dgm:cat type="relationship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25" srcId="2" destId="23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2"/>
        <dgm:pt modelId="21"/>
        <dgm:pt modelId="22"/>
        <dgm:pt modelId="23"/>
      </dgm:ptLst>
      <dgm:cxnLst>
        <dgm:cxn modelId="4" srcId="0" destId="1" srcOrd="0" destOrd="0"/>
        <dgm:cxn modelId="5" srcId="0" destId="2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25" srcId="2" destId="21" srcOrd="0" destOrd="0"/>
        <dgm:cxn modelId="26" srcId="2" destId="22" srcOrd="0" destOrd="0"/>
        <dgm:cxn modelId="27" srcId="2" destId="23" srcOrd="0" destOrd="0"/>
      </dgm:cxnLst>
      <dgm:bg/>
      <dgm:whole/>
    </dgm:dataModel>
  </dgm:clrData>
  <dgm:layoutNode name="outerComposite">
    <dgm:varLst>
      <dgm:chMax val="2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>
      <dgm:constr type="h" for="ch" forName="parentComposite" refType="h" refFor="ch" refForName="dummyMaxCanvas" op="equ" fact="0.2"/>
      <dgm:constr type="t" for="ch" forName="parentComposite"/>
      <dgm:constr type="h" for="ch" forName="childrenComposite" refType="h" refFor="ch" refForName="dummyMaxCanvas" op="equ" fact="0.8"/>
      <dgm:constr type="t" for="ch" forName="childrenComposite" refType="h" refFor="ch" refForName="dummyMaxCanvas" fact="0.2"/>
    </dgm:constrLst>
    <dgm:ruleLst/>
    <dgm:layoutNode name="dummyMaxCanvas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arentComposite">
      <dgm:alg type="composite"/>
      <dgm:shape xmlns:r="http://schemas.openxmlformats.org/officeDocument/2006/relationships" r:blip="">
        <dgm:adjLst/>
      </dgm:shape>
      <dgm:presOf/>
      <dgm:constrLst>
        <dgm:constr type="w" for="ch" forName="parent1" refType="w" fact="0.36"/>
        <dgm:constr type="ctrX" for="ch" forName="parent1" refType="w" fact="0.24"/>
        <dgm:constr type="w" for="ch" forName="parent2" refType="w" fact="0.36"/>
        <dgm:constr type="ctrX" for="ch" forName="parent2" refType="w" fact="0.76"/>
        <dgm:constr type="primFontSz" for="ch" ptType="node" op="equ"/>
      </dgm:constrLst>
      <dgm:ruleLst/>
      <dgm:layoutNode name="parent1" styleLbl="alignAccFollowNode1">
        <dgm:varLst>
          <dgm:chMax val="4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ch" ptType="node" cnt="1"/>
        <dgm:constrLst>
          <dgm:constr type="primFontSz" val="65"/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arent2" styleLbl="alignAccFollowNode1">
        <dgm:varLst>
          <dgm:chMax val="4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ch" ptType="node" st="2" cnt="1"/>
        <dgm:constrLst>
          <dgm:constr type="primFontSz" val="65"/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</dgm:layoutNode>
    <dgm:layoutNode name="childrenComposite">
      <dgm:alg type="composite"/>
      <dgm:shape xmlns:r="http://schemas.openxmlformats.org/officeDocument/2006/relationships" r:blip="">
        <dgm:adjLst/>
      </dgm:shape>
      <dgm:presOf/>
      <dgm:constrLst>
        <dgm:constr type="primFontSz" for="ch" ptType="node" op="equ" val="65"/>
        <dgm:constr type="w" for="ch" forName="fulcrum" refType="w" fact="0.15"/>
        <dgm:constr type="h" for="ch" forName="fulcrum" refType="w" refFor="ch" refForName="fulcrum"/>
        <dgm:constr type="b" for="ch" forName="fulcrum" refType="h"/>
        <dgm:constr type="ctrX" for="ch" forName="fulcrum" refType="w" fact="0.5"/>
        <dgm:constr type="w" for="ch" forName="balance_00" refType="w" fact="0.9"/>
        <dgm:constr type="h" for="ch" forName="balance_00" refType="h" fact="0.076"/>
        <dgm:constr type="b" for="ch" forName="balance_00" refType="h" fact="0.81"/>
        <dgm:constr type="ctrX" for="ch" forName="balance_00" refType="w" fact="0.5"/>
        <dgm:constr type="w" for="ch" forName="balance_01" refType="w"/>
        <dgm:constr type="h" for="ch" forName="balance_01" refType="h" fact="0.157"/>
        <dgm:constr type="b" for="ch" forName="balance_01" refType="h" fact="0.85"/>
        <dgm:constr type="ctrX" for="ch" forName="balance_01" refType="w" fact="0.5"/>
        <dgm:constr type="w" for="ch" forName="balance_02" refType="w"/>
        <dgm:constr type="h" for="ch" forName="balance_02" refType="h" fact="0.157"/>
        <dgm:constr type="b" for="ch" forName="balance_02" refType="h" fact="0.85"/>
        <dgm:constr type="ctrX" for="ch" forName="balance_02" refType="w" fact="0.5"/>
        <dgm:constr type="w" for="ch" forName="balance_03" refType="w"/>
        <dgm:constr type="h" for="ch" forName="balance_03" refType="h" fact="0.157"/>
        <dgm:constr type="b" for="ch" forName="balance_03" refType="h" fact="0.85"/>
        <dgm:constr type="ctrX" for="ch" forName="balance_03" refType="w" fact="0.5"/>
        <dgm:constr type="w" for="ch" forName="balance_04" refType="w"/>
        <dgm:constr type="h" for="ch" forName="balance_04" refType="h" fact="0.157"/>
        <dgm:constr type="b" for="ch" forName="balance_04" refType="h" fact="0.85"/>
        <dgm:constr type="ctrX" for="ch" forName="balance_04" refType="w" fact="0.5"/>
        <dgm:constr type="w" for="ch" forName="balance_10" refType="w"/>
        <dgm:constr type="h" for="ch" forName="balance_10" refType="h" fact="0.157"/>
        <dgm:constr type="b" for="ch" forName="balance_10" refType="h" fact="0.85"/>
        <dgm:constr type="ctrX" for="ch" forName="balance_10" refType="w" fact="0.5"/>
        <dgm:constr type="w" for="ch" forName="balance_11" refType="w" fact="0.9"/>
        <dgm:constr type="h" for="ch" forName="balance_11" refType="h" fact="0.076"/>
        <dgm:constr type="b" for="ch" forName="balance_11" refType="h" fact="0.81"/>
        <dgm:constr type="ctrX" for="ch" forName="balance_11" refType="w" fact="0.5"/>
        <dgm:constr type="w" for="ch" forName="balance_12" refType="w"/>
        <dgm:constr type="h" for="ch" forName="balance_12" refType="h" fact="0.157"/>
        <dgm:constr type="b" for="ch" forName="balance_12" refType="h" fact="0.85"/>
        <dgm:constr type="ctrX" for="ch" forName="balance_12" refType="w" fact="0.5"/>
        <dgm:constr type="w" for="ch" forName="balance_13" refType="w"/>
        <dgm:constr type="h" for="ch" forName="balance_13" refType="h" fact="0.157"/>
        <dgm:constr type="b" for="ch" forName="balance_13" refType="h" fact="0.85"/>
        <dgm:constr type="ctrX" for="ch" forName="balance_13" refType="w" fact="0.5"/>
        <dgm:constr type="w" for="ch" forName="balance_14" refType="w"/>
        <dgm:constr type="h" for="ch" forName="balance_14" refType="h" fact="0.157"/>
        <dgm:constr type="b" for="ch" forName="balance_14" refType="h" fact="0.85"/>
        <dgm:constr type="ctrX" for="ch" forName="balance_14" refType="w" fact="0.5"/>
        <dgm:constr type="w" for="ch" forName="balance_20" refType="w"/>
        <dgm:constr type="h" for="ch" forName="balance_20" refType="h" fact="0.157"/>
        <dgm:constr type="b" for="ch" forName="balance_20" refType="h" fact="0.85"/>
        <dgm:constr type="ctrX" for="ch" forName="balance_20" refType="w" fact="0.5"/>
        <dgm:constr type="w" for="ch" forName="balance_21" refType="w"/>
        <dgm:constr type="h" for="ch" forName="balance_21" refType="h" fact="0.157"/>
        <dgm:constr type="b" for="ch" forName="balance_21" refType="h" fact="0.85"/>
        <dgm:constr type="ctrX" for="ch" forName="balance_21" refType="w" fact="0.5"/>
        <dgm:constr type="w" for="ch" forName="balance_22" refType="w" fact="0.9"/>
        <dgm:constr type="h" for="ch" forName="balance_22" refType="h" fact="0.076"/>
        <dgm:constr type="b" for="ch" forName="balance_22" refType="h" fact="0.81"/>
        <dgm:constr type="ctrX" for="ch" forName="balance_22" refType="w" fact="0.5"/>
        <dgm:constr type="w" for="ch" forName="balance_23" refType="w"/>
        <dgm:constr type="h" for="ch" forName="balance_23" refType="h" fact="0.157"/>
        <dgm:constr type="b" for="ch" forName="balance_23" refType="h" fact="0.85"/>
        <dgm:constr type="ctrX" for="ch" forName="balance_23" refType="w" fact="0.5"/>
        <dgm:constr type="w" for="ch" forName="balance_24" refType="w"/>
        <dgm:constr type="h" for="ch" forName="balance_24" refType="h" fact="0.157"/>
        <dgm:constr type="b" for="ch" forName="balance_24" refType="h" fact="0.85"/>
        <dgm:constr type="ctrX" for="ch" forName="balance_24" refType="w" fact="0.5"/>
        <dgm:constr type="w" for="ch" forName="balance_30" refType="w"/>
        <dgm:constr type="h" for="ch" forName="balance_30" refType="h" fact="0.157"/>
        <dgm:constr type="b" for="ch" forName="balance_30" refType="h" fact="0.85"/>
        <dgm:constr type="ctrX" for="ch" forName="balance_30" refType="w" fact="0.5"/>
        <dgm:constr type="w" for="ch" forName="balance_31" refType="w"/>
        <dgm:constr type="h" for="ch" forName="balance_31" refType="h" fact="0.157"/>
        <dgm:constr type="b" for="ch" forName="balance_31" refType="h" fact="0.85"/>
        <dgm:constr type="ctrX" for="ch" forName="balance_31" refType="w" fact="0.5"/>
        <dgm:constr type="w" for="ch" forName="balance_32" refType="w"/>
        <dgm:constr type="h" for="ch" forName="balance_32" refType="h" fact="0.157"/>
        <dgm:constr type="b" for="ch" forName="balance_32" refType="h" fact="0.85"/>
        <dgm:constr type="ctrX" for="ch" forName="balance_32" refType="w" fact="0.5"/>
        <dgm:constr type="w" for="ch" forName="balance_33" refType="w" fact="0.9"/>
        <dgm:constr type="h" for="ch" forName="balance_33" refType="h" fact="0.076"/>
        <dgm:constr type="b" for="ch" forName="balance_33" refType="h" fact="0.81"/>
        <dgm:constr type="ctrX" for="ch" forName="balance_33" refType="w" fact="0.5"/>
        <dgm:constr type="w" for="ch" forName="balance_34" refType="w"/>
        <dgm:constr type="h" for="ch" forName="balance_34" refType="h" fact="0.157"/>
        <dgm:constr type="b" for="ch" forName="balance_34" refType="h" fact="0.85"/>
        <dgm:constr type="ctrX" for="ch" forName="balance_34" refType="w" fact="0.5"/>
        <dgm:constr type="w" for="ch" forName="balance_40" refType="w"/>
        <dgm:constr type="h" for="ch" forName="balance_40" refType="h" fact="0.157"/>
        <dgm:constr type="b" for="ch" forName="balance_40" refType="h" fact="0.85"/>
        <dgm:constr type="ctrX" for="ch" forName="balance_40" refType="w" fact="0.5"/>
        <dgm:constr type="w" for="ch" forName="balance_41" refType="w"/>
        <dgm:constr type="h" for="ch" forName="balance_41" refType="h" fact="0.157"/>
        <dgm:constr type="b" for="ch" forName="balance_41" refType="h" fact="0.85"/>
        <dgm:constr type="ctrX" for="ch" forName="balance_41" refType="w" fact="0.5"/>
        <dgm:constr type="w" for="ch" forName="balance_42" refType="w"/>
        <dgm:constr type="h" for="ch" forName="balance_42" refType="h" fact="0.157"/>
        <dgm:constr type="b" for="ch" forName="balance_42" refType="h" fact="0.85"/>
        <dgm:constr type="ctrX" for="ch" forName="balance_42" refType="w" fact="0.5"/>
        <dgm:constr type="w" for="ch" forName="balance_43" refType="w"/>
        <dgm:constr type="h" for="ch" forName="balance_43" refType="h" fact="0.157"/>
        <dgm:constr type="b" for="ch" forName="balance_43" refType="h" fact="0.85"/>
        <dgm:constr type="ctrX" for="ch" forName="balance_43" refType="w" fact="0.5"/>
        <dgm:constr type="w" for="ch" forName="balance_44" refType="w" fact="0.9"/>
        <dgm:constr type="h" for="ch" forName="balance_44" refType="h" fact="0.076"/>
        <dgm:constr type="b" for="ch" forName="balance_44" refType="h" fact="0.81"/>
        <dgm:constr type="ctrX" for="ch" forName="balance_44" refType="w" fact="0.5"/>
        <dgm:constr type="w" for="ch" forName="right_01_1" refType="w" fact="0.4"/>
        <dgm:constr type="h" for="ch" forName="right_01_1" refType="h" fact="0.7"/>
        <dgm:constr type="b" for="ch" forName="right_01_1" refType="h" fact="0.76"/>
        <dgm:constr type="ctrX" for="ch" forName="right_01_1" refType="w" fact="0.78"/>
        <dgm:constr type="w" for="ch" forName="left_10_1" refType="w" fact="0.4"/>
        <dgm:constr type="h" for="ch" forName="left_10_1" refType="h" fact="0.7"/>
        <dgm:constr type="b" for="ch" forName="left_10_1" refType="h" fact="0.76"/>
        <dgm:constr type="ctrX" for="ch" forName="left_10_1" refType="w" fact="0.22"/>
        <dgm:constr type="w" for="ch" forName="right_11_1" refType="w" fact="0.36"/>
        <dgm:constr type="h" for="ch" forName="right_11_1" refType="h" fact="0.67"/>
        <dgm:constr type="b" for="ch" forName="right_11_1" refType="h" fact="0.725"/>
        <dgm:constr type="ctrX" for="ch" forName="right_11_1" refType="w" fact="0.76"/>
        <dgm:constr type="w" for="ch" forName="left_11_1" refType="w" fact="0.36"/>
        <dgm:constr type="h" for="ch" forName="left_11_1" refType="h" fact="0.67"/>
        <dgm:constr type="b" for="ch" forName="left_11_1" refType="h" fact="0.725"/>
        <dgm:constr type="ctrX" for="ch" forName="left_11_1" refType="w" fact="0.24"/>
        <dgm:constr type="w" for="ch" forName="right_02_1" refType="w" fact="0.388"/>
        <dgm:constr type="h" for="ch" forName="right_02_1" refType="h" fact="0.36"/>
        <dgm:constr type="b" for="ch" forName="right_02_1" refType="h" fact="0.76"/>
        <dgm:constr type="ctrX" for="ch" forName="right_02_1" refType="w" fact="0.77"/>
        <dgm:constr type="w" for="ch" forName="right_02_2" refType="w" fact="0.388"/>
        <dgm:constr type="h" for="ch" forName="right_02_2" refType="h" fact="0.36"/>
        <dgm:constr type="b" for="ch" forName="right_02_2" refType="h" fact="0.42"/>
        <dgm:constr type="ctrX" for="ch" forName="right_02_2" refType="w" fact="0.79"/>
        <dgm:constr type="w" for="ch" forName="left_20_1" refType="w" fact="0.388"/>
        <dgm:constr type="h" for="ch" forName="left_20_1" refType="h" fact="0.36"/>
        <dgm:constr type="b" for="ch" forName="left_20_1" refType="h" fact="0.76"/>
        <dgm:constr type="ctrX" for="ch" forName="left_20_1" refType="w" fact="0.23"/>
        <dgm:constr type="w" for="ch" forName="left_20_2" refType="w" fact="0.388"/>
        <dgm:constr type="h" for="ch" forName="left_20_2" refType="h" fact="0.36"/>
        <dgm:constr type="b" for="ch" forName="left_20_2" refType="h" fact="0.42"/>
        <dgm:constr type="ctrX" for="ch" forName="left_20_2" refType="w" fact="0.21"/>
        <dgm:constr type="w" for="ch" forName="right_12_1" refType="w" fact="0.388"/>
        <dgm:constr type="h" for="ch" forName="right_12_1" refType="h" fact="0.36"/>
        <dgm:constr type="b" for="ch" forName="right_12_1" refType="h" fact="0.76"/>
        <dgm:constr type="ctrX" for="ch" forName="right_12_1" refType="w" fact="0.77"/>
        <dgm:constr type="w" for="ch" forName="right_12_2" refType="w" fact="0.388"/>
        <dgm:constr type="h" for="ch" forName="right_12_2" refType="h" fact="0.36"/>
        <dgm:constr type="b" for="ch" forName="right_12_2" refType="h" fact="0.42"/>
        <dgm:constr type="ctrX" for="ch" forName="right_12_2" refType="w" fact="0.79"/>
        <dgm:constr type="w" for="ch" forName="left_12_1" refType="w" fact="0.388"/>
        <dgm:constr type="h" for="ch" forName="left_12_1" refType="h" fact="0.36"/>
        <dgm:constr type="b" for="ch" forName="left_12_1" refType="h" fact="0.715"/>
        <dgm:constr type="ctrX" for="ch" forName="left_12_1" refType="w" fact="0.255"/>
        <dgm:constr type="w" for="ch" forName="right_22_1" refType="w" fact="0.36"/>
        <dgm:constr type="h" for="ch" forName="right_22_1" refType="h" fact="0.32"/>
        <dgm:constr type="b" for="ch" forName="right_22_1" refType="h" fact="0.725"/>
        <dgm:constr type="ctrX" for="ch" forName="right_22_1" refType="w" fact="0.76"/>
        <dgm:constr type="w" for="ch" forName="right_22_2" refType="w" fact="0.36"/>
        <dgm:constr type="h" for="ch" forName="right_22_2" refType="h" fact="0.32"/>
        <dgm:constr type="b" for="ch" forName="right_22_2" refType="h" fact="0.39"/>
        <dgm:constr type="ctrX" for="ch" forName="right_22_2" refType="w" fact="0.76"/>
        <dgm:constr type="w" for="ch" forName="left_22_1" refType="w" fact="0.36"/>
        <dgm:constr type="h" for="ch" forName="left_22_1" refType="h" fact="0.32"/>
        <dgm:constr type="b" for="ch" forName="left_22_1" refType="h" fact="0.725"/>
        <dgm:constr type="ctrX" for="ch" forName="left_22_1" refType="w" fact="0.24"/>
        <dgm:constr type="w" for="ch" forName="left_22_2" refType="w" fact="0.36"/>
        <dgm:constr type="h" for="ch" forName="left_22_2" refType="h" fact="0.32"/>
        <dgm:constr type="b" for="ch" forName="left_22_2" refType="h" fact="0.39"/>
        <dgm:constr type="ctrX" for="ch" forName="left_22_2" refType="w" fact="0.24"/>
        <dgm:constr type="w" for="ch" forName="left_21_1" refType="w" fact="0.388"/>
        <dgm:constr type="h" for="ch" forName="left_21_1" refType="h" fact="0.36"/>
        <dgm:constr type="b" for="ch" forName="left_21_1" refType="h" fact="0.76"/>
        <dgm:constr type="ctrX" for="ch" forName="left_21_1" refType="w" fact="0.23"/>
        <dgm:constr type="w" for="ch" forName="left_21_2" refType="w" fact="0.388"/>
        <dgm:constr type="h" for="ch" forName="left_21_2" refType="h" fact="0.36"/>
        <dgm:constr type="b" for="ch" forName="left_21_2" refType="h" fact="0.42"/>
        <dgm:constr type="ctrX" for="ch" forName="left_21_2" refType="w" fact="0.21"/>
        <dgm:constr type="w" for="ch" forName="right_21_1" refType="w" fact="0.388"/>
        <dgm:constr type="h" for="ch" forName="right_21_1" refType="h" fact="0.36"/>
        <dgm:constr type="b" for="ch" forName="right_21_1" refType="h" fact="0.715"/>
        <dgm:constr type="ctrX" for="ch" forName="right_21_1" refType="w" fact="0.745"/>
        <dgm:constr type="w" for="ch" forName="right_03_1" refType="w" fact="0.37"/>
        <dgm:constr type="h" for="ch" forName="right_03_1" refType="h" fact="0.24"/>
        <dgm:constr type="b" for="ch" forName="right_03_1" refType="h" fact="0.76"/>
        <dgm:constr type="ctrX" for="ch" forName="right_03_1" refType="w" fact="0.77"/>
        <dgm:constr type="w" for="ch" forName="right_03_2" refType="w" fact="0.37"/>
        <dgm:constr type="h" for="ch" forName="right_03_2" refType="h" fact="0.24"/>
        <dgm:constr type="b" for="ch" forName="right_03_2" refType="h" fact="0.535"/>
        <dgm:constr type="ctrX" for="ch" forName="right_03_2" refType="w" fact="0.783"/>
        <dgm:constr type="w" for="ch" forName="right_03_3" refType="w" fact="0.37"/>
        <dgm:constr type="h" for="ch" forName="right_03_3" refType="h" fact="0.24"/>
        <dgm:constr type="b" for="ch" forName="right_03_3" refType="h" fact="0.315"/>
        <dgm:constr type="ctrX" for="ch" forName="right_03_3" refType="w" fact="0.796"/>
        <dgm:constr type="w" for="ch" forName="left_30_1" refType="w" fact="0.37"/>
        <dgm:constr type="h" for="ch" forName="left_30_1" refType="h" fact="0.24"/>
        <dgm:constr type="b" for="ch" forName="left_30_1" refType="h" fact="0.76"/>
        <dgm:constr type="ctrX" for="ch" forName="left_30_1" refType="w" fact="0.23"/>
        <dgm:constr type="w" for="ch" forName="left_30_2" refType="w" fact="0.37"/>
        <dgm:constr type="h" for="ch" forName="left_30_2" refType="h" fact="0.24"/>
        <dgm:constr type="b" for="ch" forName="left_30_2" refType="h" fact="0.535"/>
        <dgm:constr type="ctrX" for="ch" forName="left_30_2" refType="w" fact="0.217"/>
        <dgm:constr type="w" for="ch" forName="left_30_3" refType="w" fact="0.37"/>
        <dgm:constr type="h" for="ch" forName="left_30_3" refType="h" fact="0.24"/>
        <dgm:constr type="b" for="ch" forName="left_30_3" refType="h" fact="0.315"/>
        <dgm:constr type="ctrX" for="ch" forName="left_30_3" refType="w" fact="0.204"/>
        <dgm:constr type="w" for="ch" forName="right_13_1" refType="w" fact="0.37"/>
        <dgm:constr type="h" for="ch" forName="right_13_1" refType="h" fact="0.24"/>
        <dgm:constr type="b" for="ch" forName="right_13_1" refType="h" fact="0.76"/>
        <dgm:constr type="ctrX" for="ch" forName="right_13_1" refType="w" fact="0.77"/>
        <dgm:constr type="w" for="ch" forName="right_13_2" refType="w" fact="0.37"/>
        <dgm:constr type="h" for="ch" forName="right_13_2" refType="h" fact="0.24"/>
        <dgm:constr type="b" for="ch" forName="right_13_2" refType="h" fact="0.535"/>
        <dgm:constr type="ctrX" for="ch" forName="right_13_2" refType="w" fact="0.783"/>
        <dgm:constr type="w" for="ch" forName="right_13_3" refType="w" fact="0.37"/>
        <dgm:constr type="h" for="ch" forName="right_13_3" refType="h" fact="0.24"/>
        <dgm:constr type="b" for="ch" forName="right_13_3" refType="h" fact="0.315"/>
        <dgm:constr type="ctrX" for="ch" forName="right_13_3" refType="w" fact="0.796"/>
        <dgm:constr type="w" for="ch" forName="left_13_1" refType="w" fact="0.37"/>
        <dgm:constr type="h" for="ch" forName="left_13_1" refType="h" fact="0.24"/>
        <dgm:constr type="b" for="ch" forName="left_13_1" refType="h" fact="0.715"/>
        <dgm:constr type="ctrX" for="ch" forName="left_13_1" refType="w" fact="0.255"/>
        <dgm:constr type="w" for="ch" forName="left_31_1" refType="w" fact="0.37"/>
        <dgm:constr type="h" for="ch" forName="left_31_1" refType="h" fact="0.24"/>
        <dgm:constr type="b" for="ch" forName="left_31_1" refType="h" fact="0.76"/>
        <dgm:constr type="ctrX" for="ch" forName="left_31_1" refType="w" fact="0.23"/>
        <dgm:constr type="w" for="ch" forName="left_31_2" refType="w" fact="0.37"/>
        <dgm:constr type="h" for="ch" forName="left_31_2" refType="h" fact="0.24"/>
        <dgm:constr type="b" for="ch" forName="left_31_2" refType="h" fact="0.535"/>
        <dgm:constr type="ctrX" for="ch" forName="left_31_2" refType="w" fact="0.217"/>
        <dgm:constr type="w" for="ch" forName="left_31_3" refType="w" fact="0.37"/>
        <dgm:constr type="h" for="ch" forName="left_31_3" refType="h" fact="0.24"/>
        <dgm:constr type="b" for="ch" forName="left_31_3" refType="h" fact="0.315"/>
        <dgm:constr type="ctrX" for="ch" forName="left_31_3" refType="w" fact="0.204"/>
        <dgm:constr type="w" for="ch" forName="right_31_1" refType="w" fact="0.37"/>
        <dgm:constr type="h" for="ch" forName="right_31_1" refType="h" fact="0.24"/>
        <dgm:constr type="b" for="ch" forName="right_31_1" refType="h" fact="0.715"/>
        <dgm:constr type="ctrX" for="ch" forName="right_31_1" refType="w" fact="0.745"/>
        <dgm:constr type="w" for="ch" forName="right_23_1" refType="w" fact="0.37"/>
        <dgm:constr type="h" for="ch" forName="right_23_1" refType="h" fact="0.24"/>
        <dgm:constr type="b" for="ch" forName="right_23_1" refType="h" fact="0.76"/>
        <dgm:constr type="ctrX" for="ch" forName="right_23_1" refType="w" fact="0.77"/>
        <dgm:constr type="w" for="ch" forName="right_23_2" refType="w" fact="0.37"/>
        <dgm:constr type="h" for="ch" forName="right_23_2" refType="h" fact="0.24"/>
        <dgm:constr type="b" for="ch" forName="right_23_2" refType="h" fact="0.535"/>
        <dgm:constr type="ctrX" for="ch" forName="right_23_2" refType="w" fact="0.783"/>
        <dgm:constr type="w" for="ch" forName="right_23_3" refType="w" fact="0.37"/>
        <dgm:constr type="h" for="ch" forName="right_23_3" refType="h" fact="0.24"/>
        <dgm:constr type="b" for="ch" forName="right_23_3" refType="h" fact="0.315"/>
        <dgm:constr type="ctrX" for="ch" forName="right_23_3" refType="w" fact="0.796"/>
        <dgm:constr type="w" for="ch" forName="left_23_1" refType="w" fact="0.37"/>
        <dgm:constr type="h" for="ch" forName="left_23_1" refType="h" fact="0.24"/>
        <dgm:constr type="b" for="ch" forName="left_23_1" refType="h" fact="0.715"/>
        <dgm:constr type="ctrX" for="ch" forName="left_23_1" refType="w" fact="0.255"/>
        <dgm:constr type="w" for="ch" forName="left_23_2" refType="w" fact="0.37"/>
        <dgm:constr type="h" for="ch" forName="left_23_2" refType="h" fact="0.24"/>
        <dgm:constr type="b" for="ch" forName="left_23_2" refType="h" fact="0.49"/>
        <dgm:constr type="ctrX" for="ch" forName="left_23_2" refType="w" fact="0.268"/>
        <dgm:constr type="w" for="ch" forName="left_32_1" refType="w" fact="0.37"/>
        <dgm:constr type="h" for="ch" forName="left_32_1" refType="h" fact="0.24"/>
        <dgm:constr type="b" for="ch" forName="left_32_1" refType="h" fact="0.76"/>
        <dgm:constr type="ctrX" for="ch" forName="left_32_1" refType="w" fact="0.23"/>
        <dgm:constr type="w" for="ch" forName="left_32_2" refType="w" fact="0.37"/>
        <dgm:constr type="h" for="ch" forName="left_32_2" refType="h" fact="0.24"/>
        <dgm:constr type="b" for="ch" forName="left_32_2" refType="h" fact="0.535"/>
        <dgm:constr type="ctrX" for="ch" forName="left_32_2" refType="w" fact="0.217"/>
        <dgm:constr type="w" for="ch" forName="left_32_3" refType="w" fact="0.37"/>
        <dgm:constr type="h" for="ch" forName="left_32_3" refType="h" fact="0.24"/>
        <dgm:constr type="b" for="ch" forName="left_32_3" refType="h" fact="0.315"/>
        <dgm:constr type="ctrX" for="ch" forName="left_32_3" refType="w" fact="0.204"/>
        <dgm:constr type="w" for="ch" forName="right_32_1" refType="w" fact="0.37"/>
        <dgm:constr type="h" for="ch" forName="right_32_1" refType="h" fact="0.24"/>
        <dgm:constr type="b" for="ch" forName="right_32_1" refType="h" fact="0.715"/>
        <dgm:constr type="ctrX" for="ch" forName="right_32_1" refType="w" fact="0.745"/>
        <dgm:constr type="w" for="ch" forName="right_32_2" refType="w" fact="0.37"/>
        <dgm:constr type="h" for="ch" forName="right_32_2" refType="h" fact="0.24"/>
        <dgm:constr type="b" for="ch" forName="right_32_2" refType="h" fact="0.49"/>
        <dgm:constr type="ctrX" for="ch" forName="right_32_2" refType="w" fact="0.732"/>
        <dgm:constr type="w" for="ch" forName="right_33_1" refType="w" fact="0.36"/>
        <dgm:constr type="h" for="ch" forName="right_33_1" refType="h" fact="0.21"/>
        <dgm:constr type="b" for="ch" forName="right_33_1" refType="h" fact="0.725"/>
        <dgm:constr type="ctrX" for="ch" forName="right_33_1" refType="w" fact="0.76"/>
        <dgm:constr type="w" for="ch" forName="right_33_2" refType="w" fact="0.36"/>
        <dgm:constr type="h" for="ch" forName="right_33_2" refType="h" fact="0.21"/>
        <dgm:constr type="b" for="ch" forName="right_33_2" refType="h" fact="0.5"/>
        <dgm:constr type="ctrX" for="ch" forName="right_33_2" refType="w" fact="0.76"/>
        <dgm:constr type="w" for="ch" forName="right_33_3" refType="w" fact="0.36"/>
        <dgm:constr type="h" for="ch" forName="right_33_3" refType="h" fact="0.21"/>
        <dgm:constr type="b" for="ch" forName="right_33_3" refType="h" fact="0.275"/>
        <dgm:constr type="ctrX" for="ch" forName="right_33_3" refType="w" fact="0.76"/>
        <dgm:constr type="w" for="ch" forName="left_33_1" refType="w" fact="0.36"/>
        <dgm:constr type="h" for="ch" forName="left_33_1" refType="h" fact="0.21"/>
        <dgm:constr type="b" for="ch" forName="left_33_1" refType="h" fact="0.725"/>
        <dgm:constr type="ctrX" for="ch" forName="left_33_1" refType="w" fact="0.24"/>
        <dgm:constr type="w" for="ch" forName="left_33_2" refType="w" fact="0.36"/>
        <dgm:constr type="h" for="ch" forName="left_33_2" refType="h" fact="0.21"/>
        <dgm:constr type="b" for="ch" forName="left_33_2" refType="h" fact="0.5"/>
        <dgm:constr type="ctrX" for="ch" forName="left_33_2" refType="w" fact="0.24"/>
        <dgm:constr type="w" for="ch" forName="left_33_3" refType="w" fact="0.36"/>
        <dgm:constr type="h" for="ch" forName="left_33_3" refType="h" fact="0.21"/>
        <dgm:constr type="b" for="ch" forName="left_33_3" refType="h" fact="0.275"/>
        <dgm:constr type="ctrX" for="ch" forName="left_33_3" refType="w" fact="0.24"/>
        <dgm:constr type="w" for="ch" forName="right_04_1" refType="w" fact="0.365"/>
        <dgm:constr type="h" for="ch" forName="right_04_1" refType="h" fact="0.185"/>
        <dgm:constr type="b" for="ch" forName="right_04_1" refType="h" fact="0.76"/>
        <dgm:constr type="ctrX" for="ch" forName="right_04_1" refType="w" fact="0.77"/>
        <dgm:constr type="w" for="ch" forName="right_04_2" refType="w" fact="0.365"/>
        <dgm:constr type="h" for="ch" forName="right_04_2" refType="h" fact="0.185"/>
        <dgm:constr type="b" for="ch" forName="right_04_2" refType="h" fact="0.595"/>
        <dgm:constr type="ctrX" for="ch" forName="right_04_2" refType="w" fact="0.78"/>
        <dgm:constr type="w" for="ch" forName="right_04_3" refType="w" fact="0.365"/>
        <dgm:constr type="h" for="ch" forName="right_04_3" refType="h" fact="0.185"/>
        <dgm:constr type="b" for="ch" forName="right_04_3" refType="h" fact="0.43"/>
        <dgm:constr type="ctrX" for="ch" forName="right_04_3" refType="w" fact="0.79"/>
        <dgm:constr type="w" for="ch" forName="right_04_4" refType="w" fact="0.365"/>
        <dgm:constr type="h" for="ch" forName="right_04_4" refType="h" fact="0.185"/>
        <dgm:constr type="b" for="ch" forName="right_04_4" refType="h" fact="0.265"/>
        <dgm:constr type="ctrX" for="ch" forName="right_04_4" refType="w" fact="0.8"/>
        <dgm:constr type="w" for="ch" forName="left_40_1" refType="w" fact="0.365"/>
        <dgm:constr type="h" for="ch" forName="left_40_1" refType="h" fact="0.185"/>
        <dgm:constr type="b" for="ch" forName="left_40_1" refType="h" fact="0.76"/>
        <dgm:constr type="ctrX" for="ch" forName="left_40_1" refType="w" fact="0.23"/>
        <dgm:constr type="w" for="ch" forName="left_40_2" refType="w" fact="0.365"/>
        <dgm:constr type="h" for="ch" forName="left_40_2" refType="h" fact="0.185"/>
        <dgm:constr type="b" for="ch" forName="left_40_2" refType="h" fact="0.595"/>
        <dgm:constr type="ctrX" for="ch" forName="left_40_2" refType="w" fact="0.22"/>
        <dgm:constr type="w" for="ch" forName="left_40_3" refType="w" fact="0.365"/>
        <dgm:constr type="h" for="ch" forName="left_40_3" refType="h" fact="0.185"/>
        <dgm:constr type="b" for="ch" forName="left_40_3" refType="h" fact="0.43"/>
        <dgm:constr type="ctrX" for="ch" forName="left_40_3" refType="w" fact="0.21"/>
        <dgm:constr type="w" for="ch" forName="left_40_4" refType="w" fact="0.365"/>
        <dgm:constr type="h" for="ch" forName="left_40_4" refType="h" fact="0.185"/>
        <dgm:constr type="b" for="ch" forName="left_40_4" refType="h" fact="0.265"/>
        <dgm:constr type="ctrX" for="ch" forName="left_40_4" refType="w" fact="0.2"/>
        <dgm:constr type="w" for="ch" forName="right_14_1" refType="w" fact="0.365"/>
        <dgm:constr type="h" for="ch" forName="right_14_1" refType="h" fact="0.185"/>
        <dgm:constr type="b" for="ch" forName="right_14_1" refType="h" fact="0.76"/>
        <dgm:constr type="ctrX" for="ch" forName="right_14_1" refType="w" fact="0.77"/>
        <dgm:constr type="w" for="ch" forName="right_14_2" refType="w" fact="0.365"/>
        <dgm:constr type="h" for="ch" forName="right_14_2" refType="h" fact="0.185"/>
        <dgm:constr type="b" for="ch" forName="right_14_2" refType="h" fact="0.595"/>
        <dgm:constr type="ctrX" for="ch" forName="right_14_2" refType="w" fact="0.78"/>
        <dgm:constr type="w" for="ch" forName="right_14_3" refType="w" fact="0.365"/>
        <dgm:constr type="h" for="ch" forName="right_14_3" refType="h" fact="0.185"/>
        <dgm:constr type="b" for="ch" forName="right_14_3" refType="h" fact="0.43"/>
        <dgm:constr type="ctrX" for="ch" forName="right_14_3" refType="w" fact="0.79"/>
        <dgm:constr type="w" for="ch" forName="right_14_4" refType="w" fact="0.365"/>
        <dgm:constr type="h" for="ch" forName="right_14_4" refType="h" fact="0.185"/>
        <dgm:constr type="b" for="ch" forName="right_14_4" refType="h" fact="0.265"/>
        <dgm:constr type="ctrX" for="ch" forName="right_14_4" refType="w" fact="0.8"/>
        <dgm:constr type="w" for="ch" forName="left_14_1" refType="w" fact="0.365"/>
        <dgm:constr type="h" for="ch" forName="left_14_1" refType="h" fact="0.185"/>
        <dgm:constr type="b" for="ch" forName="left_14_1" refType="h" fact="0.715"/>
        <dgm:constr type="ctrX" for="ch" forName="left_14_1" refType="w" fact="0.25"/>
        <dgm:constr type="w" for="ch" forName="left_41_1" refType="w" fact="0.365"/>
        <dgm:constr type="h" for="ch" forName="left_41_1" refType="h" fact="0.185"/>
        <dgm:constr type="b" for="ch" forName="left_41_1" refType="h" fact="0.76"/>
        <dgm:constr type="ctrX" for="ch" forName="left_41_1" refType="w" fact="0.23"/>
        <dgm:constr type="w" for="ch" forName="left_41_2" refType="w" fact="0.365"/>
        <dgm:constr type="h" for="ch" forName="left_41_2" refType="h" fact="0.185"/>
        <dgm:constr type="b" for="ch" forName="left_41_2" refType="h" fact="0.595"/>
        <dgm:constr type="ctrX" for="ch" forName="left_41_2" refType="w" fact="0.22"/>
        <dgm:constr type="w" for="ch" forName="left_41_3" refType="w" fact="0.365"/>
        <dgm:constr type="h" for="ch" forName="left_41_3" refType="h" fact="0.185"/>
        <dgm:constr type="b" for="ch" forName="left_41_3" refType="h" fact="0.43"/>
        <dgm:constr type="ctrX" for="ch" forName="left_41_3" refType="w" fact="0.21"/>
        <dgm:constr type="w" for="ch" forName="left_41_4" refType="w" fact="0.365"/>
        <dgm:constr type="h" for="ch" forName="left_41_4" refType="h" fact="0.185"/>
        <dgm:constr type="b" for="ch" forName="left_41_4" refType="h" fact="0.265"/>
        <dgm:constr type="ctrX" for="ch" forName="left_41_4" refType="w" fact="0.2"/>
        <dgm:constr type="w" for="ch" forName="right_41_1" refType="w" fact="0.365"/>
        <dgm:constr type="h" for="ch" forName="right_41_1" refType="h" fact="0.185"/>
        <dgm:constr type="b" for="ch" forName="right_41_1" refType="h" fact="0.715"/>
        <dgm:constr type="ctrX" for="ch" forName="right_41_1" refType="w" fact="0.75"/>
        <dgm:constr type="w" for="ch" forName="right_24_1" refType="w" fact="0.365"/>
        <dgm:constr type="h" for="ch" forName="right_24_1" refType="h" fact="0.185"/>
        <dgm:constr type="b" for="ch" forName="right_24_1" refType="h" fact="0.76"/>
        <dgm:constr type="ctrX" for="ch" forName="right_24_1" refType="w" fact="0.77"/>
        <dgm:constr type="w" for="ch" forName="right_24_2" refType="w" fact="0.365"/>
        <dgm:constr type="h" for="ch" forName="right_24_2" refType="h" fact="0.185"/>
        <dgm:constr type="b" for="ch" forName="right_24_2" refType="h" fact="0.595"/>
        <dgm:constr type="ctrX" for="ch" forName="right_24_2" refType="w" fact="0.78"/>
        <dgm:constr type="w" for="ch" forName="right_24_3" refType="w" fact="0.365"/>
        <dgm:constr type="h" for="ch" forName="right_24_3" refType="h" fact="0.185"/>
        <dgm:constr type="b" for="ch" forName="right_24_3" refType="h" fact="0.43"/>
        <dgm:constr type="ctrX" for="ch" forName="right_24_3" refType="w" fact="0.79"/>
        <dgm:constr type="w" for="ch" forName="right_24_4" refType="w" fact="0.365"/>
        <dgm:constr type="h" for="ch" forName="right_24_4" refType="h" fact="0.185"/>
        <dgm:constr type="b" for="ch" forName="right_24_4" refType="h" fact="0.265"/>
        <dgm:constr type="ctrX" for="ch" forName="right_24_4" refType="w" fact="0.8"/>
        <dgm:constr type="w" for="ch" forName="left_24_1" refType="w" fact="0.365"/>
        <dgm:constr type="h" for="ch" forName="left_24_1" refType="h" fact="0.185"/>
        <dgm:constr type="b" for="ch" forName="left_24_1" refType="h" fact="0.715"/>
        <dgm:constr type="ctrX" for="ch" forName="left_24_1" refType="w" fact="0.25"/>
        <dgm:constr type="w" for="ch" forName="left_24_2" refType="w" fact="0.365"/>
        <dgm:constr type="h" for="ch" forName="left_24_2" refType="h" fact="0.185"/>
        <dgm:constr type="b" for="ch" forName="left_24_2" refType="h" fact="0.55"/>
        <dgm:constr type="ctrX" for="ch" forName="left_24_2" refType="w" fact="0.26"/>
        <dgm:constr type="w" for="ch" forName="left_42_1" refType="w" fact="0.365"/>
        <dgm:constr type="h" for="ch" forName="left_42_1" refType="h" fact="0.185"/>
        <dgm:constr type="b" for="ch" forName="left_42_1" refType="h" fact="0.76"/>
        <dgm:constr type="ctrX" for="ch" forName="left_42_1" refType="w" fact="0.23"/>
        <dgm:constr type="w" for="ch" forName="left_42_2" refType="w" fact="0.365"/>
        <dgm:constr type="h" for="ch" forName="left_42_2" refType="h" fact="0.185"/>
        <dgm:constr type="b" for="ch" forName="left_42_2" refType="h" fact="0.595"/>
        <dgm:constr type="ctrX" for="ch" forName="left_42_2" refType="w" fact="0.22"/>
        <dgm:constr type="w" for="ch" forName="left_42_3" refType="w" fact="0.365"/>
        <dgm:constr type="h" for="ch" forName="left_42_3" refType="h" fact="0.185"/>
        <dgm:constr type="b" for="ch" forName="left_42_3" refType="h" fact="0.43"/>
        <dgm:constr type="ctrX" for="ch" forName="left_42_3" refType="w" fact="0.21"/>
        <dgm:constr type="w" for="ch" forName="left_42_4" refType="w" fact="0.365"/>
        <dgm:constr type="h" for="ch" forName="left_42_4" refType="h" fact="0.185"/>
        <dgm:constr type="b" for="ch" forName="left_42_4" refType="h" fact="0.265"/>
        <dgm:constr type="ctrX" for="ch" forName="left_42_4" refType="w" fact="0.2"/>
        <dgm:constr type="w" for="ch" forName="right_42_1" refType="w" fact="0.365"/>
        <dgm:constr type="h" for="ch" forName="right_42_1" refType="h" fact="0.185"/>
        <dgm:constr type="b" for="ch" forName="right_42_1" refType="h" fact="0.715"/>
        <dgm:constr type="ctrX" for="ch" forName="right_42_1" refType="w" fact="0.75"/>
        <dgm:constr type="w" for="ch" forName="right_42_2" refType="w" fact="0.365"/>
        <dgm:constr type="h" for="ch" forName="right_42_2" refType="h" fact="0.185"/>
        <dgm:constr type="b" for="ch" forName="right_42_2" refType="h" fact="0.55"/>
        <dgm:constr type="ctrX" for="ch" forName="right_42_2" refType="w" fact="0.74"/>
        <dgm:constr type="w" for="ch" forName="right_34_1" refType="w" fact="0.365"/>
        <dgm:constr type="h" for="ch" forName="right_34_1" refType="h" fact="0.185"/>
        <dgm:constr type="b" for="ch" forName="right_34_1" refType="h" fact="0.76"/>
        <dgm:constr type="ctrX" for="ch" forName="right_34_1" refType="w" fact="0.77"/>
        <dgm:constr type="w" for="ch" forName="right_34_2" refType="w" fact="0.365"/>
        <dgm:constr type="h" for="ch" forName="right_34_2" refType="h" fact="0.185"/>
        <dgm:constr type="b" for="ch" forName="right_34_2" refType="h" fact="0.595"/>
        <dgm:constr type="ctrX" for="ch" forName="right_34_2" refType="w" fact="0.78"/>
        <dgm:constr type="w" for="ch" forName="right_34_3" refType="w" fact="0.365"/>
        <dgm:constr type="h" for="ch" forName="right_34_3" refType="h" fact="0.185"/>
        <dgm:constr type="b" for="ch" forName="right_34_3" refType="h" fact="0.43"/>
        <dgm:constr type="ctrX" for="ch" forName="right_34_3" refType="w" fact="0.79"/>
        <dgm:constr type="w" for="ch" forName="right_34_4" refType="w" fact="0.365"/>
        <dgm:constr type="h" for="ch" forName="right_34_4" refType="h" fact="0.185"/>
        <dgm:constr type="b" for="ch" forName="right_34_4" refType="h" fact="0.265"/>
        <dgm:constr type="ctrX" for="ch" forName="right_34_4" refType="w" fact="0.8"/>
        <dgm:constr type="w" for="ch" forName="left_34_1" refType="w" fact="0.365"/>
        <dgm:constr type="h" for="ch" forName="left_34_1" refType="h" fact="0.185"/>
        <dgm:constr type="b" for="ch" forName="left_34_1" refType="h" fact="0.715"/>
        <dgm:constr type="ctrX" for="ch" forName="left_34_1" refType="w" fact="0.25"/>
        <dgm:constr type="w" for="ch" forName="left_34_2" refType="w" fact="0.365"/>
        <dgm:constr type="h" for="ch" forName="left_34_2" refType="h" fact="0.185"/>
        <dgm:constr type="b" for="ch" forName="left_34_2" refType="h" fact="0.55"/>
        <dgm:constr type="ctrX" for="ch" forName="left_34_2" refType="w" fact="0.26"/>
        <dgm:constr type="w" for="ch" forName="left_34_3" refType="w" fact="0.365"/>
        <dgm:constr type="h" for="ch" forName="left_34_3" refType="h" fact="0.185"/>
        <dgm:constr type="b" for="ch" forName="left_34_3" refType="h" fact="0.385"/>
        <dgm:constr type="ctrX" for="ch" forName="left_34_3" refType="w" fact="0.27"/>
        <dgm:constr type="w" for="ch" forName="left_43_1" refType="w" fact="0.365"/>
        <dgm:constr type="h" for="ch" forName="left_43_1" refType="h" fact="0.185"/>
        <dgm:constr type="b" for="ch" forName="left_43_1" refType="h" fact="0.76"/>
        <dgm:constr type="ctrX" for="ch" forName="left_43_1" refType="w" fact="0.23"/>
        <dgm:constr type="w" for="ch" forName="left_43_2" refType="w" fact="0.365"/>
        <dgm:constr type="h" for="ch" forName="left_43_2" refType="h" fact="0.185"/>
        <dgm:constr type="b" for="ch" forName="left_43_2" refType="h" fact="0.595"/>
        <dgm:constr type="ctrX" for="ch" forName="left_43_2" refType="w" fact="0.22"/>
        <dgm:constr type="w" for="ch" forName="left_43_3" refType="w" fact="0.365"/>
        <dgm:constr type="h" for="ch" forName="left_43_3" refType="h" fact="0.185"/>
        <dgm:constr type="b" for="ch" forName="left_43_3" refType="h" fact="0.43"/>
        <dgm:constr type="ctrX" for="ch" forName="left_43_3" refType="w" fact="0.21"/>
        <dgm:constr type="w" for="ch" forName="left_43_4" refType="w" fact="0.365"/>
        <dgm:constr type="h" for="ch" forName="left_43_4" refType="h" fact="0.185"/>
        <dgm:constr type="b" for="ch" forName="left_43_4" refType="h" fact="0.265"/>
        <dgm:constr type="ctrX" for="ch" forName="left_43_4" refType="w" fact="0.2"/>
        <dgm:constr type="w" for="ch" forName="right_43_1" refType="w" fact="0.365"/>
        <dgm:constr type="h" for="ch" forName="right_43_1" refType="h" fact="0.185"/>
        <dgm:constr type="b" for="ch" forName="right_43_1" refType="h" fact="0.715"/>
        <dgm:constr type="ctrX" for="ch" forName="right_43_1" refType="w" fact="0.75"/>
        <dgm:constr type="w" for="ch" forName="right_43_2" refType="w" fact="0.365"/>
        <dgm:constr type="h" for="ch" forName="right_43_2" refType="h" fact="0.185"/>
        <dgm:constr type="b" for="ch" forName="right_43_2" refType="h" fact="0.55"/>
        <dgm:constr type="ctrX" for="ch" forName="right_43_2" refType="w" fact="0.74"/>
        <dgm:constr type="w" for="ch" forName="right_43_3" refType="w" fact="0.365"/>
        <dgm:constr type="h" for="ch" forName="right_43_3" refType="h" fact="0.185"/>
        <dgm:constr type="b" for="ch" forName="right_43_3" refType="h" fact="0.385"/>
        <dgm:constr type="ctrX" for="ch" forName="right_43_3" refType="w" fact="0.73"/>
        <dgm:constr type="w" for="ch" forName="right_44_1" refType="w" fact="0.36"/>
        <dgm:constr type="h" for="ch" forName="right_44_1" refType="h" fact="0.154"/>
        <dgm:constr type="b" for="ch" forName="right_44_1" refType="h" fact="0.725"/>
        <dgm:constr type="ctrX" for="ch" forName="right_44_1" refType="w" fact="0.76"/>
        <dgm:constr type="w" for="ch" forName="right_44_2" refType="w" fact="0.36"/>
        <dgm:constr type="h" for="ch" forName="right_44_2" refType="h" fact="0.154"/>
        <dgm:constr type="b" for="ch" forName="right_44_2" refType="h" fact="0.559"/>
        <dgm:constr type="ctrX" for="ch" forName="right_44_2" refType="w" fact="0.76"/>
        <dgm:constr type="w" for="ch" forName="right_44_3" refType="w" fact="0.36"/>
        <dgm:constr type="h" for="ch" forName="right_44_3" refType="h" fact="0.154"/>
        <dgm:constr type="b" for="ch" forName="right_44_3" refType="h" fact="0.393"/>
        <dgm:constr type="ctrX" for="ch" forName="right_44_3" refType="w" fact="0.76"/>
        <dgm:constr type="w" for="ch" forName="right_44_4" refType="w" fact="0.36"/>
        <dgm:constr type="h" for="ch" forName="right_44_4" refType="h" fact="0.154"/>
        <dgm:constr type="b" for="ch" forName="right_44_4" refType="h" fact="0.224"/>
        <dgm:constr type="ctrX" for="ch" forName="right_44_4" refType="w" fact="0.76"/>
        <dgm:constr type="w" for="ch" forName="left_44_1" refType="w" fact="0.36"/>
        <dgm:constr type="h" for="ch" forName="left_44_1" refType="h" fact="0.154"/>
        <dgm:constr type="b" for="ch" forName="left_44_1" refType="h" fact="0.725"/>
        <dgm:constr type="ctrX" for="ch" forName="left_44_1" refType="w" fact="0.24"/>
        <dgm:constr type="w" for="ch" forName="left_44_2" refType="w" fact="0.36"/>
        <dgm:constr type="h" for="ch" forName="left_44_2" refType="h" fact="0.154"/>
        <dgm:constr type="b" for="ch" forName="left_44_2" refType="h" fact="0.559"/>
        <dgm:constr type="ctrX" for="ch" forName="left_44_2" refType="w" fact="0.24"/>
        <dgm:constr type="w" for="ch" forName="left_44_3" refType="w" fact="0.36"/>
        <dgm:constr type="h" for="ch" forName="left_44_3" refType="h" fact="0.154"/>
        <dgm:constr type="b" for="ch" forName="left_44_3" refType="h" fact="0.393"/>
        <dgm:constr type="ctrX" for="ch" forName="left_44_3" refType="w" fact="0.24"/>
        <dgm:constr type="w" for="ch" forName="left_44_4" refType="w" fact="0.36"/>
        <dgm:constr type="h" for="ch" forName="left_44_4" refType="h" fact="0.154"/>
        <dgm:constr type="b" for="ch" forName="left_44_4" refType="h" fact="0.224"/>
        <dgm:constr type="ctrX" for="ch" forName="left_44_4" refType="w" fact="0.24"/>
      </dgm:constrLst>
      <dgm:ruleLst/>
      <dgm:layoutNode name="dummyMaxCanvas_ChildArea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fulcrum" styleLbl="alignAccFollowNode1">
        <dgm:alg type="sp"/>
        <dgm:shape xmlns:r="http://schemas.openxmlformats.org/officeDocument/2006/relationships" type="triangle" r:blip="">
          <dgm:adjLst/>
        </dgm:shape>
        <dgm:presOf/>
        <dgm:constrLst/>
        <dgm:ruleLst/>
      </dgm:layoutNode>
      <dgm:choose name="Name0">
        <dgm:if name="Name1" axis="ch ch" ptType="node node" st="1 1" cnt="1 0" func="cnt" op="equ" val="0">
          <dgm:choose name="Name2">
            <dgm:if name="Name3" axis="ch ch" ptType="node node" st="2 1" cnt="1 0" func="cnt" op="equ" val="0">
              <dgm:layoutNode name="balance_00" styleLbl="alignAccFollowNode1">
                <dgm:varLst>
                  <dgm:bulletEnabled val="1"/>
                </dgm:varLst>
                <dgm:alg type="sp"/>
                <dgm:shape xmlns:r="http://schemas.openxmlformats.org/officeDocument/2006/relationships" type="rect" r:blip="">
                  <dgm:adjLst/>
                </dgm:shape>
                <dgm:presOf/>
                <dgm:constrLst/>
                <dgm:ruleLst/>
              </dgm:layoutNode>
            </dgm:if>
            <dgm:else name="Name4">
              <dgm:choose name="Name5">
                <dgm:if name="Name6" axis="ch ch" ptType="node node" st="2 1" cnt="1 0" func="cnt" op="equ" val="1">
                  <dgm:layoutNode name="balance_01" styleLbl="alignAccFollowNode1">
                    <dgm:varLst>
                      <dgm:bulletEnabled val="1"/>
                    </dgm:varLst>
                    <dgm:alg type="sp"/>
                    <dgm:shape xmlns:r="http://schemas.openxmlformats.org/officeDocument/2006/relationships" rot="4" type="rect" r:blip="">
                      <dgm:adjLst/>
                    </dgm:shape>
                    <dgm:presOf/>
                    <dgm:constrLst/>
                    <dgm:ruleLst/>
                  </dgm:layoutNode>
                  <dgm:layoutNode name="right_01_1" styleLbl="node1">
                    <dgm:varLst>
                      <dgm:bulletEnabled val="1"/>
                    </dgm:varLst>
                    <dgm:alg type="tx"/>
                    <dgm:shape xmlns:r="http://schemas.openxmlformats.org/officeDocument/2006/relationships" rot="4" type="roundRect" r:blip="">
                      <dgm:adjLst/>
                    </dgm:shape>
                    <dgm:presOf axis="ch ch desOrSelf" ptType="node node node" st="2 1 1" cnt="1 1 0"/>
                    <dgm:constrLst>
                      <dgm:constr type="lMarg" refType="primFontSz" fact="0.3"/>
                      <dgm:constr type="rMarg" refType="primFontSz" fact="0.3"/>
                      <dgm:constr type="tMarg" refType="primFontSz" fact="0.3"/>
                      <dgm:constr type="bMarg" refType="primFontSz" fact="0.3"/>
                    </dgm:constrLst>
                    <dgm:ruleLst>
                      <dgm:rule type="primFontSz" val="5" fact="NaN" max="NaN"/>
                    </dgm:ruleLst>
                  </dgm:layoutNode>
                </dgm:if>
                <dgm:else name="Name7">
                  <dgm:choose name="Name8">
                    <dgm:if name="Name9" axis="ch ch" ptType="node node" st="2 1" cnt="1 0" func="cnt" op="equ" val="2">
                      <dgm:layoutNode name="balance_02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rot="4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right_02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4" type="roundRect" r:blip="">
                          <dgm:adjLst/>
                        </dgm:shape>
                        <dgm:presOf axis="ch ch desOrSelf" ptType="node node node" st="2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right_02_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4" type="roundRect" r:blip="">
                          <dgm:adjLst/>
                        </dgm:shape>
                        <dgm:presOf axis="ch ch desOrSelf" ptType="node node node" st="2 2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10">
                      <dgm:choose name="Name11">
                        <dgm:if name="Name12" axis="ch ch" ptType="node node" st="2 1" cnt="1 0" func="cnt" op="equ" val="3">
                          <dgm:layoutNode name="balance_03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right_03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03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03_3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3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13">
                          <dgm:choose name="Name14">
                            <dgm:if name="Name15" axis="ch ch" ptType="node node" st="2 1" cnt="1 0" func="cnt" op="gte" val="4">
                              <dgm:layoutNode name="balance_04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04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4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4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16"/>
                          </dgm:choose>
                        </dgm:else>
                      </dgm:choose>
                    </dgm:else>
                  </dgm:choose>
                </dgm:else>
              </dgm:choose>
            </dgm:else>
          </dgm:choose>
        </dgm:if>
        <dgm:else name="Name17">
          <dgm:choose name="Name18">
            <dgm:if name="Name19" axis="ch ch" ptType="node node" st="1 1" cnt="1 0" func="cnt" op="equ" val="1">
              <dgm:choose name="Name20">
                <dgm:if name="Name21" axis="ch ch" ptType="node node" st="2 1" cnt="1 0" func="cnt" op="equ" val="0">
                  <dgm:layoutNode name="balance_10" styleLbl="alignAccFollowNode1">
                    <dgm:varLst>
                      <dgm:bulletEnabled val="1"/>
                    </dgm:varLst>
                    <dgm:alg type="sp"/>
                    <dgm:shape xmlns:r="http://schemas.openxmlformats.org/officeDocument/2006/relationships" rot="-4" type="rect" r:blip="">
                      <dgm:adjLst/>
                    </dgm:shape>
                    <dgm:presOf/>
                    <dgm:constrLst/>
                    <dgm:ruleLst/>
                  </dgm:layoutNode>
                  <dgm:layoutNode name="left_10_1" styleLbl="node1">
                    <dgm:varLst>
                      <dgm:bulletEnabled val="1"/>
                    </dgm:varLst>
                    <dgm:alg type="tx"/>
                    <dgm:shape xmlns:r="http://schemas.openxmlformats.org/officeDocument/2006/relationships" rot="-4" type="roundRect" r:blip="">
                      <dgm:adjLst/>
                    </dgm:shape>
                    <dgm:presOf axis="ch ch desOrSelf" ptType="node node node" st="1 1 1" cnt="1 1 0"/>
                    <dgm:constrLst>
                      <dgm:constr type="lMarg" refType="primFontSz" fact="0.3"/>
                      <dgm:constr type="rMarg" refType="primFontSz" fact="0.3"/>
                      <dgm:constr type="tMarg" refType="primFontSz" fact="0.3"/>
                      <dgm:constr type="bMarg" refType="primFontSz" fact="0.3"/>
                    </dgm:constrLst>
                    <dgm:ruleLst>
                      <dgm:rule type="primFontSz" val="5" fact="NaN" max="NaN"/>
                    </dgm:ruleLst>
                  </dgm:layoutNode>
                </dgm:if>
                <dgm:else name="Name22">
                  <dgm:choose name="Name23">
                    <dgm:if name="Name24" axis="ch ch" ptType="node node" st="2 1" cnt="1 0" func="cnt" op="equ" val="1">
                      <dgm:layoutNode name="balance_11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left_11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ch ch desOrSelf" ptType="node node node" st="1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right_11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ch ch desOrSelf" ptType="node node node" st="2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25">
                      <dgm:choose name="Name26">
                        <dgm:if name="Name27" axis="ch ch" ptType="node node" st="2 1" cnt="1 0" func="cnt" op="equ" val="2">
                          <dgm:layoutNode name="balance_12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right_12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12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12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28">
                          <dgm:choose name="Name29">
                            <dgm:if name="Name30" axis="ch ch" ptType="node node" st="2 1" cnt="1 0" func="cnt" op="equ" val="3">
                              <dgm:layoutNode name="balance_13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13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13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13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13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31">
                              <dgm:choose name="Name32">
                                <dgm:if name="Name33" axis="ch ch" ptType="node node" st="2 1" cnt="1 0" func="cnt" op="gte" val="4">
                                  <dgm:layoutNode name="balance_14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right_14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4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4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14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34"/>
                              </dgm:choose>
                            </dgm:else>
                          </dgm:choose>
                        </dgm:else>
                      </dgm:choose>
                    </dgm:else>
                  </dgm:choose>
                </dgm:else>
              </dgm:choose>
            </dgm:if>
            <dgm:else name="Name35">
              <dgm:choose name="Name36">
                <dgm:if name="Name37" axis="ch ch" ptType="node node" st="1 1" cnt="1 0" func="cnt" op="equ" val="2">
                  <dgm:choose name="Name38">
                    <dgm:if name="Name39" axis="ch ch" ptType="node node" st="2 1" cnt="1 0" func="cnt" op="equ" val="0">
                      <dgm:layoutNode name="balance_20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rot="-4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left_20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-4" type="roundRect" r:blip="">
                          <dgm:adjLst/>
                        </dgm:shape>
                        <dgm:presOf axis="ch ch desOrSelf" ptType="node node node" st="1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left_20_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-4" type="roundRect" r:blip="">
                          <dgm:adjLst/>
                        </dgm:shape>
                        <dgm:presOf axis="ch ch desOrSelf" ptType="node node node" st="1 2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40">
                      <dgm:choose name="Name41">
                        <dgm:if name="Name42" axis="ch ch" ptType="node node" st="2 1" cnt="1 0" func="cnt" op="equ" val="1">
                          <dgm:layoutNode name="balance_21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-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left_21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21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21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43">
                          <dgm:choose name="Name44">
                            <dgm:if name="Name45" axis="ch ch" ptType="node node" st="2 1" cnt="1 0" func="cnt" op="equ" val="2">
                              <dgm:layoutNode name="balance_22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22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22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22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22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46">
                              <dgm:choose name="Name47">
                                <dgm:if name="Name48" axis="ch ch" ptType="node node" st="2 1" cnt="1 0" func="cnt" op="equ" val="3">
                                  <dgm:layoutNode name="balance_23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right_23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23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23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23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23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49">
                                  <dgm:choose name="Name50">
                                    <dgm:if name="Name51" axis="ch ch" ptType="node node" st="2 1" cnt="1 0" func="cnt" op="gte" val="4">
                                      <dgm:layoutNode name="balance_24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rot="4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right_24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4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4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24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24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52"/>
                                  </dgm:choose>
                                </dgm:else>
                              </dgm:choose>
                            </dgm:else>
                          </dgm:choose>
                        </dgm:else>
                      </dgm:choose>
                    </dgm:else>
                  </dgm:choose>
                </dgm:if>
                <dgm:else name="Name53">
                  <dgm:choose name="Name54">
                    <dgm:if name="Name55" axis="ch ch" ptType="node node" st="1 1" cnt="1 0" func="cnt" op="equ" val="3">
                      <dgm:choose name="Name56">
                        <dgm:if name="Name57" axis="ch ch" ptType="node node" st="2 1" cnt="1 0" func="cnt" op="equ" val="0">
                          <dgm:layoutNode name="balance_30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-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left_30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30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30_3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3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58">
                          <dgm:choose name="Name59">
                            <dgm:if name="Name60" axis="ch ch" ptType="node node" st="2 1" cnt="1 0" func="cnt" op="equ" val="1">
                              <dgm:layoutNode name="balance_31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-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left_31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31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31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31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61">
                              <dgm:choose name="Name62">
                                <dgm:if name="Name63" axis="ch ch" ptType="node node" st="2 1" cnt="1 0" func="cnt" op="equ" val="2">
                                  <dgm:layoutNode name="balance_32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-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left_32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32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32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32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32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64">
                                  <dgm:choose name="Name65">
                                    <dgm:if name="Name66" axis="ch ch" ptType="node node" st="2 1" cnt="1 0" func="cnt" op="equ" val="3">
                                      <dgm:layoutNode name="balance_33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right_33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33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33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67">
                                      <dgm:choose name="Name68">
                                        <dgm:if name="Name69" axis="ch ch" ptType="node node" st="2 1" cnt="1 0" func="cnt" op="gte" val="4">
                                          <dgm:layoutNode name="balance_34" styleLbl="alignAccFollowNode1">
                                            <dgm:varLst>
                                              <dgm:bulletEnabled val="1"/>
                                            </dgm:varLst>
                                            <dgm:alg type="sp"/>
                                            <dgm:shape xmlns:r="http://schemas.openxmlformats.org/officeDocument/2006/relationships" rot="4" type="rect" r:blip="">
                                              <dgm:adjLst/>
                                            </dgm:shape>
                                            <dgm:presOf/>
                                            <dgm:constrLst/>
                                            <dgm:ruleLst/>
                                          </dgm:layoutNode>
                                          <dgm:layoutNode name="right_34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4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4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</dgm:if>
                                        <dgm:else name="Name70"/>
                                      </dgm:choose>
                                    </dgm:else>
                                  </dgm:choose>
                                </dgm:else>
                              </dgm:choose>
                            </dgm:else>
                          </dgm:choose>
                        </dgm:else>
                      </dgm:choose>
                    </dgm:if>
                    <dgm:else name="Name71">
                      <dgm:choose name="Name72">
                        <dgm:if name="Name73" axis="ch ch" ptType="node node" st="1 1" cnt="1 0" func="cnt" op="gte" val="4">
                          <dgm:choose name="Name74">
                            <dgm:if name="Name75" axis="ch ch" ptType="node node" st="2 1" cnt="1 0" func="cnt" op="equ" val="0">
                              <dgm:layoutNode name="balance_40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-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left_40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4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4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76">
                              <dgm:choose name="Name77">
                                <dgm:if name="Name78" axis="ch ch" ptType="node node" st="2 1" cnt="1 0" func="cnt" op="equ" val="1">
                                  <dgm:layoutNode name="balance_41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-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left_41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4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4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41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79">
                                  <dgm:choose name="Name80">
                                    <dgm:if name="Name81" axis="ch ch" ptType="node node" st="2 1" cnt="1 0" func="cnt" op="equ" val="2">
                                      <dgm:layoutNode name="balance_42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rot="-4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left_42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4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4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42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42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82">
                                      <dgm:choose name="Name83">
                                        <dgm:if name="Name84" axis="ch ch" ptType="node node" st="2 1" cnt="1 0" func="cnt" op="equ" val="3">
                                          <dgm:layoutNode name="balance_43" styleLbl="alignAccFollowNode1">
                                            <dgm:varLst>
                                              <dgm:bulletEnabled val="1"/>
                                            </dgm:varLst>
                                            <dgm:alg type="sp"/>
                                            <dgm:shape xmlns:r="http://schemas.openxmlformats.org/officeDocument/2006/relationships" rot="-4" type="rect" r:blip="">
                                              <dgm:adjLst/>
                                            </dgm:shape>
                                            <dgm:presOf/>
                                            <dgm:constrLst/>
                                            <dgm:ruleLst/>
                                          </dgm:layoutNode>
                                          <dgm:layoutNode name="left_43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4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4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</dgm:if>
                                        <dgm:else name="Name85">
                                          <dgm:choose name="Name86">
                                            <dgm:if name="Name87" axis="ch ch" ptType="node node" st="2 1" cnt="1 0" func="cnt" op="gte" val="4">
                                              <dgm:layoutNode name="balance_44" styleLbl="alignAccFollowNode1">
                                                <dgm:varLst>
                                                  <dgm:bulletEnabled val="1"/>
                                                </dgm:varLst>
                                                <dgm:alg type="sp"/>
                                                <dgm:shape xmlns:r="http://schemas.openxmlformats.org/officeDocument/2006/relationships" type="rect" r:blip="">
                                                  <dgm:adjLst/>
                                                </dgm:shape>
                                                <dgm:presOf/>
                                                <dgm:constrLst/>
                                                <dgm:ruleLst/>
                                              </dgm:layoutNode>
                                              <dgm:layoutNode name="right_44_1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1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2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2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3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3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4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4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1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1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2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2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3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3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4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4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</dgm:if>
                                            <dgm:else name="Name88"/>
                                          </dgm:choose>
                                        </dgm:else>
                                      </dgm:choose>
                                    </dgm:else>
                                  </dgm:choose>
                                </dgm:else>
                              </dgm:choose>
                            </dgm:else>
                          </dgm:choose>
                        </dgm:if>
                        <dgm:else name="Name89"/>
                      </dgm:choose>
                    </dgm:else>
                  </dgm:choose>
                </dgm:else>
              </dgm:choose>
            </dgm:else>
          </dgm:choose>
        </dgm:else>
      </dgm:choose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9/2/quickstyle/3d8">
  <dgm:title val=""/>
  <dgm:desc val=""/>
  <dgm:catLst>
    <dgm:cat type="3D" pri="11800"/>
  </dgm:catLst>
  <dgm:scene3d>
    <a:camera prst="perspectiveHeroicExtremeRightFacing" zoom="82000">
      <a:rot lat="21300000" lon="20400000" rev="180000"/>
    </a:camera>
    <a:lightRig rig="morning" dir="t">
      <a:rot lat="0" lon="0" rev="20400000"/>
    </a:lightRig>
  </dgm:scene3d>
  <dgm:styleLbl name="node0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0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600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635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1520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90500" prstMaterial="matte">
      <a:bevelT w="120650" h="38100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1C96E2-58AB-4FCE-AF8F-836C45B1CFB1}" type="datetimeFigureOut">
              <a:rPr lang="en-US" smtClean="0"/>
              <a:t>11/11/2016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F3FD07-647E-4FA1-BA70-C6A88CA34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8719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662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80000"/>
              </a:lnSpc>
            </a:pPr>
            <a:r>
              <a:rPr lang="en-US" altLang="en-US" sz="1000">
                <a:ea typeface="ＭＳ Ｐゴシック" charset="-128"/>
              </a:rPr>
              <a:t>TCGA is the largest single project in the visible sequence universe to date.</a:t>
            </a:r>
          </a:p>
          <a:p>
            <a:pPr>
              <a:lnSpc>
                <a:spcPct val="80000"/>
              </a:lnSpc>
            </a:pPr>
            <a:r>
              <a:rPr lang="en-US" altLang="en-US" sz="1000">
                <a:ea typeface="ＭＳ Ｐゴシック" charset="-128"/>
              </a:rPr>
              <a:t>TCGA is depicted at the center of the solar system because it integrates DNA, RNA-Seq, miRNA, epigenomic, and clinical data.</a:t>
            </a:r>
          </a:p>
          <a:p>
            <a:pPr>
              <a:lnSpc>
                <a:spcPct val="80000"/>
              </a:lnSpc>
            </a:pPr>
            <a:r>
              <a:rPr lang="en-US" altLang="en-US" sz="1000">
                <a:ea typeface="ＭＳ Ｐゴシック" charset="-128"/>
              </a:rPr>
              <a:t>Currently there is over a Petabyte of TCGA data deposited in the CGHub cancer genomics repository (https://cghub.ucsc.edu/summary_stats.html).</a:t>
            </a:r>
          </a:p>
          <a:p>
            <a:pPr>
              <a:lnSpc>
                <a:spcPct val="80000"/>
              </a:lnSpc>
            </a:pPr>
            <a:endParaRPr lang="en-US" altLang="en-US" sz="1000">
              <a:ea typeface="ＭＳ Ｐゴシック" charset="-128"/>
            </a:endParaRPr>
          </a:p>
          <a:p>
            <a:pPr>
              <a:lnSpc>
                <a:spcPct val="80000"/>
              </a:lnSpc>
            </a:pPr>
            <a:r>
              <a:rPr lang="en-US" altLang="en-US" sz="1000">
                <a:ea typeface="ＭＳ Ｐゴシック" charset="-128"/>
              </a:rPr>
              <a:t>This scale dwarfs its closest competitors which are shown as planets in orbit:</a:t>
            </a:r>
          </a:p>
          <a:p>
            <a:pPr>
              <a:lnSpc>
                <a:spcPct val="80000"/>
              </a:lnSpc>
            </a:pPr>
            <a:endParaRPr lang="en-US" altLang="en-US" sz="1000">
              <a:ea typeface="ＭＳ Ｐゴシック" charset="-128"/>
            </a:endParaRPr>
          </a:p>
          <a:p>
            <a:pPr marL="628650" lvl="1" indent="-171450">
              <a:lnSpc>
                <a:spcPct val="130000"/>
              </a:lnSpc>
              <a:buFontTx/>
              <a:buChar char="•"/>
            </a:pPr>
            <a:r>
              <a:rPr lang="en-US" altLang="en-US" sz="1000">
                <a:ea typeface="ＭＳ Ｐゴシック" charset="-128"/>
              </a:rPr>
              <a:t>1000G	222 TB	http://www.ncbi.nlm.nih.gov/bioproject/28889</a:t>
            </a:r>
          </a:p>
          <a:p>
            <a:pPr marL="628650" lvl="1" indent="-171450">
              <a:lnSpc>
                <a:spcPct val="130000"/>
              </a:lnSpc>
              <a:buFontTx/>
              <a:buChar char="•"/>
            </a:pPr>
            <a:r>
              <a:rPr lang="en-US" altLang="en-US" sz="1000">
                <a:ea typeface="ＭＳ Ｐゴシック" charset="-128"/>
              </a:rPr>
              <a:t>ADSP	68 TB	http://www.ncbi.nlm.nih.gov/bioproject/202226</a:t>
            </a:r>
          </a:p>
          <a:p>
            <a:pPr marL="628650" lvl="1" indent="-171450">
              <a:lnSpc>
                <a:spcPct val="130000"/>
              </a:lnSpc>
              <a:buFontTx/>
              <a:buChar char="•"/>
            </a:pPr>
            <a:r>
              <a:rPr lang="en-US" altLang="en-US" sz="1000">
                <a:ea typeface="ＭＳ Ｐゴシック" charset="-128"/>
              </a:rPr>
              <a:t>NHGRI LSSP	40 TB	http://www.ncbi.nlm.nih.gov/bioproject?term=NHGRI%20Large%20Scale%20Sequencing%20Program%5BTitle%5D</a:t>
            </a:r>
          </a:p>
          <a:p>
            <a:pPr marL="628650" lvl="1" indent="-171450" eaLnBrk="1" hangingPunct="1">
              <a:lnSpc>
                <a:spcPct val="130000"/>
              </a:lnSpc>
              <a:spcBef>
                <a:spcPct val="0"/>
              </a:spcBef>
              <a:buFontTx/>
              <a:buChar char="•"/>
            </a:pPr>
            <a:r>
              <a:rPr lang="en-US" altLang="en-US" sz="1000">
                <a:ea typeface="ＭＳ Ｐゴシック" charset="-128"/>
              </a:rPr>
              <a:t>GTeX	34 TB	http://www.ncbi.nlm.nih.gov/bioproject/75899</a:t>
            </a:r>
          </a:p>
          <a:p>
            <a:pPr marL="628650" lvl="1" indent="-171450" eaLnBrk="1" hangingPunct="1">
              <a:lnSpc>
                <a:spcPct val="130000"/>
              </a:lnSpc>
              <a:spcBef>
                <a:spcPct val="0"/>
              </a:spcBef>
              <a:buFontTx/>
              <a:buChar char="•"/>
            </a:pPr>
            <a:r>
              <a:rPr lang="en-US" altLang="en-US" sz="1000">
                <a:ea typeface="ＭＳ Ｐゴシック" charset="-128"/>
              </a:rPr>
              <a:t>NHLBI ESP	32 TB	http://www.ncbi.nlm.nih.gov/bioproject/165957</a:t>
            </a:r>
          </a:p>
          <a:p>
            <a:pPr marL="628650" lvl="1" indent="-171450">
              <a:lnSpc>
                <a:spcPct val="130000"/>
              </a:lnSpc>
              <a:buFontTx/>
              <a:buChar char="•"/>
            </a:pPr>
            <a:r>
              <a:rPr lang="en-US" altLang="en-US" sz="1000">
                <a:ea typeface="ＭＳ Ｐゴシック" charset="-128"/>
              </a:rPr>
              <a:t>HMP	29 TB	http://www.ncbi.nlm.nih.gov/bioproject/43021</a:t>
            </a:r>
          </a:p>
          <a:p>
            <a:pPr marL="628650" lvl="1" indent="-171450">
              <a:lnSpc>
                <a:spcPct val="130000"/>
              </a:lnSpc>
              <a:buFontTx/>
              <a:buChar char="•"/>
            </a:pPr>
            <a:r>
              <a:rPr lang="en-US" altLang="en-US" sz="1000">
                <a:ea typeface="ＭＳ Ｐゴシック" charset="-128"/>
              </a:rPr>
              <a:t>ARRA Autism	24 TB	http://www.ncbi.nlm.nih.gov/bioproject/74861</a:t>
            </a:r>
          </a:p>
          <a:p>
            <a:pPr marL="628650" lvl="1" indent="-171450">
              <a:lnSpc>
                <a:spcPct val="130000"/>
              </a:lnSpc>
              <a:buFontTx/>
              <a:buChar char="•"/>
            </a:pPr>
            <a:r>
              <a:rPr lang="en-US" altLang="en-US" sz="1000">
                <a:ea typeface="ＭＳ Ｐゴシック" charset="-128"/>
              </a:rPr>
              <a:t>ENCODE	9 TB	http://www.ncbi.nlm.nih.gov/bioproject/63441</a:t>
            </a:r>
          </a:p>
          <a:p>
            <a:pPr>
              <a:lnSpc>
                <a:spcPct val="80000"/>
              </a:lnSpc>
            </a:pPr>
            <a:endParaRPr lang="en-US" altLang="en-US" sz="1000">
              <a:ea typeface="ＭＳ Ｐゴシック" charset="-128"/>
            </a:endParaRPr>
          </a:p>
          <a:p>
            <a:pPr>
              <a:lnSpc>
                <a:spcPct val="80000"/>
              </a:lnSpc>
            </a:pPr>
            <a:r>
              <a:rPr lang="en-US" altLang="en-US" sz="1000">
                <a:ea typeface="ＭＳ Ｐゴシック" charset="-128"/>
              </a:rPr>
              <a:t>Projects just starting now, like 100K Genomes England, may eventually overtake TCGA.</a:t>
            </a:r>
          </a:p>
          <a:p>
            <a:pPr>
              <a:lnSpc>
                <a:spcPct val="80000"/>
              </a:lnSpc>
            </a:pPr>
            <a:r>
              <a:rPr lang="en-US" altLang="en-US" sz="1000">
                <a:ea typeface="ＭＳ Ｐゴシック" charset="-128"/>
              </a:rPr>
              <a:t> </a:t>
            </a:r>
          </a:p>
          <a:p>
            <a:pPr>
              <a:lnSpc>
                <a:spcPct val="80000"/>
              </a:lnSpc>
            </a:pPr>
            <a:endParaRPr lang="en-US" altLang="en-US" sz="1000">
              <a:ea typeface="ＭＳ Ｐゴシック" charset="-128"/>
            </a:endParaRPr>
          </a:p>
        </p:txBody>
      </p:sp>
      <p:sp>
        <p:nvSpPr>
          <p:cNvPr id="2662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56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56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56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56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</a:pPr>
            <a:fld id="{579C71C1-8642-7742-A73C-D6E2362A1053}" type="slidenum">
              <a:rPr lang="en-US" altLang="en-US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19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12567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8601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>
                <a:ea typeface="ＭＳ Ｐゴシック" charset="-128"/>
              </a:rPr>
              <a:t>Just have one path </a:t>
            </a:r>
          </a:p>
        </p:txBody>
      </p:sp>
      <p:sp>
        <p:nvSpPr>
          <p:cNvPr id="8601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56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56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56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56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</a:pPr>
            <a:fld id="{95E22814-5E49-0B4E-B0EC-7D5B98FF15B0}" type="slidenum">
              <a:rPr lang="en-US" altLang="en-US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36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58687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/>
            </a:lvl1pPr>
          </a:lstStyle>
          <a:p>
            <a:pPr defTabSz="455613" fontAlgn="base">
              <a:spcBef>
                <a:spcPct val="0"/>
              </a:spcBef>
              <a:spcAft>
                <a:spcPct val="0"/>
              </a:spcAft>
              <a:defRPr/>
            </a:pPr>
            <a:fld id="{C28332DA-2F99-6D47-8813-F58BACE56C65}" type="datetime1">
              <a:rPr lang="en-US" altLang="en-US" smtClean="0">
                <a:solidFill>
                  <a:srgbClr val="000000"/>
                </a:solidFill>
                <a:latin typeface="Calibri" charset="0"/>
                <a:ea typeface="ＭＳ Ｐゴシック" charset="-128"/>
              </a:rPr>
              <a:pPr defTabSz="455613" fontAlgn="base">
                <a:spcBef>
                  <a:spcPct val="0"/>
                </a:spcBef>
                <a:spcAft>
                  <a:spcPct val="0"/>
                </a:spcAft>
                <a:defRPr/>
              </a:pPr>
              <a:t>11/11/2016</a:t>
            </a:fld>
            <a:endParaRPr lang="en-US" altLang="en-US">
              <a:solidFill>
                <a:srgbClr val="000000"/>
              </a:solidFill>
              <a:latin typeface="Calibri" charset="0"/>
              <a:ea typeface="ＭＳ Ｐゴシック" charset="-128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ea typeface="ＭＳ Ｐゴシック" charset="0"/>
                <a:cs typeface="ＭＳ Ｐゴシック" charset="0"/>
              </a:defRPr>
            </a:lvl1pPr>
          </a:lstStyle>
          <a:p>
            <a:pPr defTabSz="455613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/>
            </a:lvl1pPr>
          </a:lstStyle>
          <a:p>
            <a:pPr defTabSz="455613" fontAlgn="base">
              <a:spcBef>
                <a:spcPct val="0"/>
              </a:spcBef>
              <a:spcAft>
                <a:spcPct val="0"/>
              </a:spcAft>
              <a:defRPr/>
            </a:pPr>
            <a:fld id="{06D6F756-3011-754B-A98C-1D6D48796052}" type="slidenum">
              <a:rPr lang="en-US" altLang="en-US" smtClean="0">
                <a:solidFill>
                  <a:srgbClr val="000000"/>
                </a:solidFill>
                <a:latin typeface="Calibri" charset="0"/>
                <a:ea typeface="ＭＳ Ｐゴシック" charset="-128"/>
              </a:rPr>
              <a:pPr defTabSz="455613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  <a:latin typeface="Calibri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410297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/>
            </a:lvl1pPr>
          </a:lstStyle>
          <a:p>
            <a:pPr defTabSz="455613" fontAlgn="base">
              <a:spcBef>
                <a:spcPct val="0"/>
              </a:spcBef>
              <a:spcAft>
                <a:spcPct val="0"/>
              </a:spcAft>
              <a:defRPr/>
            </a:pPr>
            <a:fld id="{09CCA373-3F72-DC4B-B619-3207B59EFBC9}" type="datetime1">
              <a:rPr lang="en-US" altLang="en-US" smtClean="0">
                <a:solidFill>
                  <a:srgbClr val="000000"/>
                </a:solidFill>
                <a:latin typeface="Calibri" charset="0"/>
                <a:ea typeface="ＭＳ Ｐゴシック" charset="-128"/>
              </a:rPr>
              <a:pPr defTabSz="455613" fontAlgn="base">
                <a:spcBef>
                  <a:spcPct val="0"/>
                </a:spcBef>
                <a:spcAft>
                  <a:spcPct val="0"/>
                </a:spcAft>
                <a:defRPr/>
              </a:pPr>
              <a:t>11/11/2016</a:t>
            </a:fld>
            <a:endParaRPr lang="en-US" altLang="en-US">
              <a:solidFill>
                <a:srgbClr val="000000"/>
              </a:solidFill>
              <a:latin typeface="Calibri" charset="0"/>
              <a:ea typeface="ＭＳ Ｐゴシック" charset="-128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ea typeface="ＭＳ Ｐゴシック" charset="0"/>
                <a:cs typeface="ＭＳ Ｐゴシック" charset="0"/>
              </a:defRPr>
            </a:lvl1pPr>
          </a:lstStyle>
          <a:p>
            <a:pPr defTabSz="455613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/>
            </a:lvl1pPr>
          </a:lstStyle>
          <a:p>
            <a:pPr defTabSz="455613" fontAlgn="base">
              <a:spcBef>
                <a:spcPct val="0"/>
              </a:spcBef>
              <a:spcAft>
                <a:spcPct val="0"/>
              </a:spcAft>
              <a:defRPr/>
            </a:pPr>
            <a:fld id="{90EA19BB-AE6C-8042-975A-84CFFD1DAE2F}" type="slidenum">
              <a:rPr lang="en-US" altLang="en-US" smtClean="0">
                <a:solidFill>
                  <a:srgbClr val="000000"/>
                </a:solidFill>
                <a:latin typeface="Calibri" charset="0"/>
                <a:ea typeface="ＭＳ Ｐゴシック" charset="-128"/>
              </a:rPr>
              <a:pPr defTabSz="455613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  <a:latin typeface="Calibri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154457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9114699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447802"/>
            <a:ext cx="10363200" cy="1470025"/>
          </a:xfrm>
        </p:spPr>
        <p:txBody>
          <a:bodyPr/>
          <a:lstStyle>
            <a:lvl1pPr>
              <a:defRPr sz="4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505201"/>
            <a:ext cx="8534400" cy="1752600"/>
          </a:xfrm>
        </p:spPr>
        <p:txBody>
          <a:bodyPr/>
          <a:lstStyle>
            <a:lvl1pPr marL="0" indent="0" algn="ctr">
              <a:buNone/>
              <a:defRPr sz="4400" b="1"/>
            </a:lvl1pPr>
            <a:lvl2pPr marL="456910" indent="0" algn="ctr">
              <a:buNone/>
              <a:defRPr/>
            </a:lvl2pPr>
            <a:lvl3pPr marL="913822" indent="0" algn="ctr">
              <a:buNone/>
              <a:defRPr/>
            </a:lvl3pPr>
            <a:lvl4pPr marL="1370734" indent="0" algn="ctr">
              <a:buNone/>
              <a:defRPr/>
            </a:lvl4pPr>
            <a:lvl5pPr marL="1827644" indent="0" algn="ctr">
              <a:buNone/>
              <a:defRPr/>
            </a:lvl5pPr>
            <a:lvl6pPr marL="2284557" indent="0" algn="ctr">
              <a:buNone/>
              <a:defRPr/>
            </a:lvl6pPr>
            <a:lvl7pPr marL="2741467" indent="0" algn="ctr">
              <a:buNone/>
              <a:defRPr/>
            </a:lvl7pPr>
            <a:lvl8pPr marL="3198377" indent="0" algn="ctr">
              <a:buNone/>
              <a:defRPr/>
            </a:lvl8pPr>
            <a:lvl9pPr marL="3655289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4599493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01994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96757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180914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4"/>
            <a:ext cx="5080000" cy="4638675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981204"/>
            <a:ext cx="5080000" cy="4638675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079685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/>
            </a:lvl1pPr>
          </a:lstStyle>
          <a:p>
            <a:pPr defTabSz="455613" fontAlgn="base">
              <a:spcBef>
                <a:spcPct val="0"/>
              </a:spcBef>
              <a:spcAft>
                <a:spcPct val="0"/>
              </a:spcAft>
              <a:defRPr/>
            </a:pPr>
            <a:fld id="{C28332DA-2F99-6D47-8813-F58BACE56C65}" type="datetime1">
              <a:rPr lang="en-US" altLang="en-US" smtClean="0">
                <a:solidFill>
                  <a:srgbClr val="000000"/>
                </a:solidFill>
                <a:latin typeface="Calibri" charset="0"/>
                <a:ea typeface="ＭＳ Ｐゴシック" charset="-128"/>
              </a:rPr>
              <a:pPr defTabSz="455613" fontAlgn="base">
                <a:spcBef>
                  <a:spcPct val="0"/>
                </a:spcBef>
                <a:spcAft>
                  <a:spcPct val="0"/>
                </a:spcAft>
                <a:defRPr/>
              </a:pPr>
              <a:t>11/11/2016</a:t>
            </a:fld>
            <a:endParaRPr lang="en-US" altLang="en-US">
              <a:solidFill>
                <a:srgbClr val="000000"/>
              </a:solidFill>
              <a:latin typeface="Calibri" charset="0"/>
              <a:ea typeface="ＭＳ Ｐゴシック" charset="-128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ea typeface="ＭＳ Ｐゴシック" charset="0"/>
                <a:cs typeface="ＭＳ Ｐゴシック" charset="0"/>
              </a:defRPr>
            </a:lvl1pPr>
          </a:lstStyle>
          <a:p>
            <a:pPr defTabSz="455613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/>
            </a:lvl1pPr>
          </a:lstStyle>
          <a:p>
            <a:pPr defTabSz="455613" fontAlgn="base">
              <a:spcBef>
                <a:spcPct val="0"/>
              </a:spcBef>
              <a:spcAft>
                <a:spcPct val="0"/>
              </a:spcAft>
              <a:defRPr/>
            </a:pPr>
            <a:fld id="{06D6F756-3011-754B-A98C-1D6D48796052}" type="slidenum">
              <a:rPr lang="en-US" altLang="en-US" smtClean="0">
                <a:solidFill>
                  <a:srgbClr val="000000"/>
                </a:solidFill>
                <a:latin typeface="Calibri" charset="0"/>
                <a:ea typeface="ＭＳ Ｐゴシック" charset="-128"/>
              </a:rPr>
              <a:pPr defTabSz="455613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  <a:latin typeface="Calibri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983788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5070270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447802"/>
            <a:ext cx="10363200" cy="1470025"/>
          </a:xfrm>
        </p:spPr>
        <p:txBody>
          <a:bodyPr/>
          <a:lstStyle>
            <a:lvl1pPr>
              <a:defRPr sz="4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505201"/>
            <a:ext cx="8534400" cy="1752600"/>
          </a:xfrm>
        </p:spPr>
        <p:txBody>
          <a:bodyPr/>
          <a:lstStyle>
            <a:lvl1pPr marL="0" indent="0" algn="ctr">
              <a:buNone/>
              <a:defRPr sz="4400" b="1"/>
            </a:lvl1pPr>
            <a:lvl2pPr marL="456910" indent="0" algn="ctr">
              <a:buNone/>
              <a:defRPr/>
            </a:lvl2pPr>
            <a:lvl3pPr marL="913822" indent="0" algn="ctr">
              <a:buNone/>
              <a:defRPr/>
            </a:lvl3pPr>
            <a:lvl4pPr marL="1370734" indent="0" algn="ctr">
              <a:buNone/>
              <a:defRPr/>
            </a:lvl4pPr>
            <a:lvl5pPr marL="1827644" indent="0" algn="ctr">
              <a:buNone/>
              <a:defRPr/>
            </a:lvl5pPr>
            <a:lvl6pPr marL="2284557" indent="0" algn="ctr">
              <a:buNone/>
              <a:defRPr/>
            </a:lvl6pPr>
            <a:lvl7pPr marL="2741467" indent="0" algn="ctr">
              <a:buNone/>
              <a:defRPr/>
            </a:lvl7pPr>
            <a:lvl8pPr marL="3198377" indent="0" algn="ctr">
              <a:buNone/>
              <a:defRPr/>
            </a:lvl8pPr>
            <a:lvl9pPr marL="3655289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5520531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9428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5634371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96757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6200439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4"/>
            <a:ext cx="5080000" cy="4638675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981204"/>
            <a:ext cx="5080000" cy="4638675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801050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641" y="273629"/>
            <a:ext cx="10968960" cy="114348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8641" y="1604382"/>
            <a:ext cx="10968960" cy="219335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641" y="3935934"/>
            <a:ext cx="10968960" cy="21933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xfrm>
            <a:off x="609600" y="6246814"/>
            <a:ext cx="2836333" cy="471487"/>
          </a:xfrm>
          <a:prstGeom prst="rect">
            <a:avLst/>
          </a:prstGeom>
        </p:spPr>
        <p:txBody>
          <a:bodyPr lIns="82941" tIns="41471" rIns="82941" bIns="41471"/>
          <a:lstStyle>
            <a:lvl1pPr defTabSz="457174" fontAlgn="auto">
              <a:spcBef>
                <a:spcPts val="0"/>
              </a:spcBef>
              <a:spcAft>
                <a:spcPts val="0"/>
              </a:spcAft>
              <a:defRPr sz="1800" b="0">
                <a:solidFill>
                  <a:srgbClr val="000000"/>
                </a:solidFill>
                <a:latin typeface="Arial"/>
                <a:ea typeface="+mn-ea"/>
                <a:cs typeface="+mn-cs"/>
              </a:defRPr>
            </a:lvl1pPr>
          </a:lstStyle>
          <a:p>
            <a:pPr eaLnBrk="0" hangingPunct="0">
              <a:defRPr/>
            </a:pP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xfrm>
            <a:off x="4169834" y="6246814"/>
            <a:ext cx="3862917" cy="471487"/>
          </a:xfrm>
          <a:prstGeom prst="rect">
            <a:avLst/>
          </a:prstGeom>
        </p:spPr>
        <p:txBody>
          <a:bodyPr lIns="82941" tIns="41471" rIns="82941" bIns="41471"/>
          <a:lstStyle>
            <a:lvl1pPr defTabSz="457174" fontAlgn="auto">
              <a:spcBef>
                <a:spcPts val="0"/>
              </a:spcBef>
              <a:spcAft>
                <a:spcPts val="0"/>
              </a:spcAft>
              <a:defRPr sz="1800" b="0">
                <a:solidFill>
                  <a:srgbClr val="000000"/>
                </a:solidFill>
                <a:latin typeface="Arial"/>
                <a:ea typeface="+mn-ea"/>
                <a:cs typeface="+mn-cs"/>
              </a:defRPr>
            </a:lvl1pPr>
          </a:lstStyle>
          <a:p>
            <a:pPr eaLnBrk="0" hangingPunct="0"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xfrm>
            <a:off x="8741833" y="6246814"/>
            <a:ext cx="2838451" cy="471487"/>
          </a:xfrm>
          <a:prstGeom prst="rect">
            <a:avLst/>
          </a:prstGeom>
        </p:spPr>
        <p:txBody>
          <a:bodyPr lIns="82941" tIns="41471" rIns="82941" bIns="41471"/>
          <a:lstStyle>
            <a:lvl1pPr defTabSz="457174" fontAlgn="auto">
              <a:spcBef>
                <a:spcPts val="0"/>
              </a:spcBef>
              <a:spcAft>
                <a:spcPts val="0"/>
              </a:spcAft>
              <a:defRPr sz="1800" b="0">
                <a:solidFill>
                  <a:srgbClr val="000000"/>
                </a:solidFill>
                <a:latin typeface="Arial"/>
                <a:ea typeface="+mn-ea"/>
                <a:cs typeface="+mn-cs"/>
              </a:defRPr>
            </a:lvl1pPr>
          </a:lstStyle>
          <a:p>
            <a:pPr eaLnBrk="0" hangingPunct="0">
              <a:defRPr/>
            </a:pPr>
            <a:fld id="{1C1F752F-DB6A-6C4A-86DA-0D132221BA03}" type="slidenum">
              <a:rPr lang="en-GB"/>
              <a:pPr eaLnBrk="0" hangingPunct="0"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18035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447802"/>
            <a:ext cx="10363200" cy="1470025"/>
          </a:xfrm>
        </p:spPr>
        <p:txBody>
          <a:bodyPr/>
          <a:lstStyle>
            <a:lvl1pPr>
              <a:defRPr sz="4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505201"/>
            <a:ext cx="8534400" cy="1752600"/>
          </a:xfrm>
        </p:spPr>
        <p:txBody>
          <a:bodyPr/>
          <a:lstStyle>
            <a:lvl1pPr marL="0" indent="0" algn="ctr">
              <a:buNone/>
              <a:defRPr sz="4400" b="1"/>
            </a:lvl1pPr>
            <a:lvl2pPr marL="456910" indent="0" algn="ctr">
              <a:buNone/>
              <a:defRPr/>
            </a:lvl2pPr>
            <a:lvl3pPr marL="913822" indent="0" algn="ctr">
              <a:buNone/>
              <a:defRPr/>
            </a:lvl3pPr>
            <a:lvl4pPr marL="1370734" indent="0" algn="ctr">
              <a:buNone/>
              <a:defRPr/>
            </a:lvl4pPr>
            <a:lvl5pPr marL="1827644" indent="0" algn="ctr">
              <a:buNone/>
              <a:defRPr/>
            </a:lvl5pPr>
            <a:lvl6pPr marL="2284557" indent="0" algn="ctr">
              <a:buNone/>
              <a:defRPr/>
            </a:lvl6pPr>
            <a:lvl7pPr marL="2741467" indent="0" algn="ctr">
              <a:buNone/>
              <a:defRPr/>
            </a:lvl7pPr>
            <a:lvl8pPr marL="3198377" indent="0" algn="ctr">
              <a:buNone/>
              <a:defRPr/>
            </a:lvl8pPr>
            <a:lvl9pPr marL="3655289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0846889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93140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96757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664356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4"/>
            <a:ext cx="5080000" cy="4638675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981204"/>
            <a:ext cx="5080000" cy="4638675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526650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641" y="273629"/>
            <a:ext cx="10968960" cy="114348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8641" y="1604382"/>
            <a:ext cx="10968960" cy="219335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641" y="3935934"/>
            <a:ext cx="10968960" cy="21933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xfrm>
            <a:off x="609600" y="6246814"/>
            <a:ext cx="2836333" cy="471487"/>
          </a:xfrm>
          <a:prstGeom prst="rect">
            <a:avLst/>
          </a:prstGeom>
        </p:spPr>
        <p:txBody>
          <a:bodyPr lIns="82941" tIns="41471" rIns="82941" bIns="41471"/>
          <a:lstStyle>
            <a:lvl1pPr defTabSz="457174" fontAlgn="auto">
              <a:spcBef>
                <a:spcPts val="0"/>
              </a:spcBef>
              <a:spcAft>
                <a:spcPts val="0"/>
              </a:spcAft>
              <a:defRPr sz="1800" b="0">
                <a:solidFill>
                  <a:srgbClr val="000000"/>
                </a:solidFill>
                <a:latin typeface="Arial"/>
                <a:ea typeface="+mn-ea"/>
                <a:cs typeface="+mn-cs"/>
              </a:defRPr>
            </a:lvl1pPr>
          </a:lstStyle>
          <a:p>
            <a:pPr eaLnBrk="0" hangingPunct="0">
              <a:defRPr/>
            </a:pP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xfrm>
            <a:off x="4169834" y="6246814"/>
            <a:ext cx="3862917" cy="471487"/>
          </a:xfrm>
          <a:prstGeom prst="rect">
            <a:avLst/>
          </a:prstGeom>
        </p:spPr>
        <p:txBody>
          <a:bodyPr lIns="82941" tIns="41471" rIns="82941" bIns="41471"/>
          <a:lstStyle>
            <a:lvl1pPr defTabSz="457174" fontAlgn="auto">
              <a:spcBef>
                <a:spcPts val="0"/>
              </a:spcBef>
              <a:spcAft>
                <a:spcPts val="0"/>
              </a:spcAft>
              <a:defRPr sz="1800" b="0">
                <a:solidFill>
                  <a:srgbClr val="000000"/>
                </a:solidFill>
                <a:latin typeface="Arial"/>
                <a:ea typeface="+mn-ea"/>
                <a:cs typeface="+mn-cs"/>
              </a:defRPr>
            </a:lvl1pPr>
          </a:lstStyle>
          <a:p>
            <a:pPr eaLnBrk="0" hangingPunct="0"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xfrm>
            <a:off x="8741833" y="6246814"/>
            <a:ext cx="2838451" cy="471487"/>
          </a:xfrm>
          <a:prstGeom prst="rect">
            <a:avLst/>
          </a:prstGeom>
        </p:spPr>
        <p:txBody>
          <a:bodyPr lIns="82941" tIns="41471" rIns="82941" bIns="41471"/>
          <a:lstStyle>
            <a:lvl1pPr defTabSz="457174" fontAlgn="auto">
              <a:spcBef>
                <a:spcPts val="0"/>
              </a:spcBef>
              <a:spcAft>
                <a:spcPts val="0"/>
              </a:spcAft>
              <a:defRPr sz="1800" b="0">
                <a:solidFill>
                  <a:srgbClr val="000000"/>
                </a:solidFill>
                <a:latin typeface="Arial"/>
                <a:ea typeface="+mn-ea"/>
                <a:cs typeface="+mn-cs"/>
              </a:defRPr>
            </a:lvl1pPr>
          </a:lstStyle>
          <a:p>
            <a:pPr eaLnBrk="0" hangingPunct="0">
              <a:defRPr/>
            </a:pPr>
            <a:fld id="{1C1F752F-DB6A-6C4A-86DA-0D132221BA03}" type="slidenum">
              <a:rPr lang="en-GB"/>
              <a:pPr eaLnBrk="0" hangingPunct="0"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29441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326587"/>
            <a:ext cx="5080000" cy="540374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313493"/>
            <a:ext cx="5080000" cy="541684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736893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96757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466486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ags" Target="../tags/tag3.xml"/><Relationship Id="rId5" Type="http://schemas.openxmlformats.org/officeDocument/2006/relationships/slideLayout" Target="../slideLayouts/slideLayout5.xml"/><Relationship Id="rId10" Type="http://schemas.openxmlformats.org/officeDocument/2006/relationships/tags" Target="../tags/tag2.xml"/><Relationship Id="rId4" Type="http://schemas.openxmlformats.org/officeDocument/2006/relationships/slideLayout" Target="../slideLayouts/slideLayout4.xml"/><Relationship Id="rId9" Type="http://schemas.openxmlformats.org/officeDocument/2006/relationships/tags" Target="../tags/tag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ags" Target="../tags/tag4.xml"/><Relationship Id="rId3" Type="http://schemas.openxmlformats.org/officeDocument/2006/relationships/slideLayout" Target="../slideLayouts/slideLayout12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4.xml"/><Relationship Id="rId10" Type="http://schemas.openxmlformats.org/officeDocument/2006/relationships/tags" Target="../tags/tag6.xml"/><Relationship Id="rId4" Type="http://schemas.openxmlformats.org/officeDocument/2006/relationships/slideLayout" Target="../slideLayouts/slideLayout13.xml"/><Relationship Id="rId9" Type="http://schemas.openxmlformats.org/officeDocument/2006/relationships/tags" Target="../tags/tag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tags" Target="../tags/tag9.xml"/><Relationship Id="rId5" Type="http://schemas.openxmlformats.org/officeDocument/2006/relationships/slideLayout" Target="../slideLayouts/slideLayout20.xml"/><Relationship Id="rId10" Type="http://schemas.openxmlformats.org/officeDocument/2006/relationships/tags" Target="../tags/tag8.xml"/><Relationship Id="rId4" Type="http://schemas.openxmlformats.org/officeDocument/2006/relationships/slideLayout" Target="../slideLayouts/slideLayout19.xml"/><Relationship Id="rId9" Type="http://schemas.openxmlformats.org/officeDocument/2006/relationships/tags" Target="../tags/tag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  <p:custDataLst>
              <p:tags r:id="rId9"/>
            </p:custDataLst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2006" tIns="46004" rIns="92006" bIns="4600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  <p:custDataLst>
              <p:tags r:id="rId10"/>
            </p:custDataLst>
          </p:nvPr>
        </p:nvSpPr>
        <p:spPr bwMode="auto">
          <a:xfrm>
            <a:off x="914400" y="1981201"/>
            <a:ext cx="10363200" cy="463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2006" tIns="46004" rIns="92006" bIns="4600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802566" name="Rectangle 6"/>
          <p:cNvSpPr>
            <a:spLocks noChangeArrowheads="1"/>
          </p:cNvSpPr>
          <p:nvPr>
            <p:custDataLst>
              <p:tags r:id="rId11"/>
            </p:custDataLst>
          </p:nvPr>
        </p:nvSpPr>
        <p:spPr bwMode="auto">
          <a:xfrm rot="16200000">
            <a:off x="10271920" y="5209911"/>
            <a:ext cx="3078162" cy="3513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06" tIns="46004" rIns="92006" bIns="46004"/>
          <a:lstStyle>
            <a:lvl1pPr defTabSz="909638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 defTabSz="909638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 defTabSz="909638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 defTabSz="909638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 defTabSz="909638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8FBE0EC-171F-FB48-A102-D4CA52BE6A1D}" type="slidenum">
              <a:rPr lang="en-US" altLang="en-US" sz="1600" b="1" i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urier New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r>
              <a:rPr lang="en-US" altLang="en-US" sz="2400" b="1" smtClean="0">
                <a:solidFill>
                  <a:srgbClr val="808080"/>
                </a:solidFill>
                <a:latin typeface="Arial" charset="0"/>
              </a:rPr>
              <a:t> - </a:t>
            </a:r>
            <a:r>
              <a:rPr lang="en-US" altLang="en-US" sz="1000" b="1" smtClean="0">
                <a:solidFill>
                  <a:srgbClr val="969696"/>
                </a:solidFill>
                <a:latin typeface="Arial" charset="0"/>
              </a:rPr>
              <a:t>Lectures.GersteinLab.org</a:t>
            </a:r>
            <a:endParaRPr lang="en-US" altLang="en-US" sz="300" smtClean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6578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p:transition/>
  <p:timing>
    <p:tnLst>
      <p:par>
        <p:cTn id="1" dur="indefinite" restart="never" nodeType="tmRoot"/>
      </p:par>
    </p:tnLst>
  </p:timing>
  <p:hf hdr="0" ftr="0" dt="0"/>
  <p:txStyles>
    <p:titleStyle>
      <a:lvl1pPr algn="ctr" defTabSz="908050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22228B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ctr" defTabSz="908050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22228B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2pPr>
      <a:lvl3pPr algn="ctr" defTabSz="908050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22228B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3pPr>
      <a:lvl4pPr algn="ctr" defTabSz="908050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22228B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4pPr>
      <a:lvl5pPr algn="ctr" defTabSz="908050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22228B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5pPr>
      <a:lvl6pPr marL="456910" algn="ctr" defTabSz="912236" rtl="0" eaLnBrk="1" fontAlgn="base" hangingPunct="1">
        <a:spcBef>
          <a:spcPct val="0"/>
        </a:spcBef>
        <a:spcAft>
          <a:spcPct val="0"/>
        </a:spcAft>
        <a:defRPr sz="3600" b="1" u="sng">
          <a:solidFill>
            <a:srgbClr val="000099"/>
          </a:solidFill>
          <a:latin typeface="Arial" pitchFamily="-65" charset="0"/>
        </a:defRPr>
      </a:lvl6pPr>
      <a:lvl7pPr marL="913822" algn="ctr" defTabSz="912236" rtl="0" eaLnBrk="1" fontAlgn="base" hangingPunct="1">
        <a:spcBef>
          <a:spcPct val="0"/>
        </a:spcBef>
        <a:spcAft>
          <a:spcPct val="0"/>
        </a:spcAft>
        <a:defRPr sz="3600" b="1" u="sng">
          <a:solidFill>
            <a:srgbClr val="000099"/>
          </a:solidFill>
          <a:latin typeface="Arial" pitchFamily="-65" charset="0"/>
        </a:defRPr>
      </a:lvl7pPr>
      <a:lvl8pPr marL="1370734" algn="ctr" defTabSz="912236" rtl="0" eaLnBrk="1" fontAlgn="base" hangingPunct="1">
        <a:spcBef>
          <a:spcPct val="0"/>
        </a:spcBef>
        <a:spcAft>
          <a:spcPct val="0"/>
        </a:spcAft>
        <a:defRPr sz="3600" b="1" u="sng">
          <a:solidFill>
            <a:srgbClr val="000099"/>
          </a:solidFill>
          <a:latin typeface="Arial" pitchFamily="-65" charset="0"/>
        </a:defRPr>
      </a:lvl8pPr>
      <a:lvl9pPr marL="1827644" algn="ctr" defTabSz="912236" rtl="0" eaLnBrk="1" fontAlgn="base" hangingPunct="1">
        <a:spcBef>
          <a:spcPct val="0"/>
        </a:spcBef>
        <a:spcAft>
          <a:spcPct val="0"/>
        </a:spcAft>
        <a:defRPr sz="3600" b="1" u="sng">
          <a:solidFill>
            <a:srgbClr val="000099"/>
          </a:solidFill>
          <a:latin typeface="Arial" pitchFamily="-65" charset="0"/>
        </a:defRPr>
      </a:lvl9pPr>
    </p:titleStyle>
    <p:bodyStyle>
      <a:lvl1pPr marL="223838" indent="-223838" algn="l" defTabSz="908050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566738" indent="-223838" algn="l" defTabSz="908050" rtl="0" eaLnBrk="0" fontAlgn="base" hangingPunct="0">
        <a:spcBef>
          <a:spcPct val="20000"/>
        </a:spcBef>
        <a:spcAft>
          <a:spcPct val="0"/>
        </a:spcAft>
        <a:buFont typeface="Lucida Grande" charset="0"/>
        <a:buChar char="-"/>
        <a:defRPr sz="2400">
          <a:solidFill>
            <a:schemeClr val="tx1"/>
          </a:solidFill>
          <a:latin typeface="+mn-lt"/>
          <a:ea typeface="ＭＳ Ｐゴシック" pitchFamily="-65" charset="-128"/>
        </a:defRPr>
      </a:lvl2pPr>
      <a:lvl3pPr marL="908050" indent="-222250" algn="l" defTabSz="908050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ＭＳ Ｐゴシック" pitchFamily="-65" charset="-128"/>
        </a:defRPr>
      </a:lvl3pPr>
      <a:lvl4pPr marL="1371600" indent="-223838" algn="l" defTabSz="908050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65" charset="-128"/>
        </a:defRPr>
      </a:lvl4pPr>
      <a:lvl5pPr marL="1822450" indent="-223838" algn="l" defTabSz="908050" rtl="0" eaLnBrk="0" fontAlgn="base" hangingPunct="0">
        <a:spcBef>
          <a:spcPct val="20000"/>
        </a:spcBef>
        <a:spcAft>
          <a:spcPct val="0"/>
        </a:spcAft>
        <a:buFont typeface="Lucida Grande" charset="0"/>
        <a:buChar char="*"/>
        <a:defRPr sz="2000">
          <a:solidFill>
            <a:schemeClr val="tx1"/>
          </a:solidFill>
          <a:latin typeface="+mn-lt"/>
          <a:ea typeface="ＭＳ Ｐゴシック" pitchFamily="-65" charset="-128"/>
        </a:defRPr>
      </a:lvl5pPr>
      <a:lvl6pPr marL="2513011" indent="-228455" algn="l" defTabSz="912236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6pPr>
      <a:lvl7pPr marL="2969923" indent="-228455" algn="l" defTabSz="912236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7pPr>
      <a:lvl8pPr marL="3426833" indent="-228455" algn="l" defTabSz="912236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8pPr>
      <a:lvl9pPr marL="3883744" indent="-228455" algn="l" defTabSz="912236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9pPr>
    </p:bodyStyle>
    <p:otherStyle>
      <a:defPPr>
        <a:defRPr lang="en-US"/>
      </a:defPPr>
      <a:lvl1pPr marL="0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10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822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734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644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557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467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377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289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325"/>
            <a:ext cx="10363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2066" tIns="46033" rIns="92066" bIns="4603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327151"/>
            <a:ext cx="10363200" cy="463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2066" tIns="46033" rIns="92066" bIns="4603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Se2_default_3_cbb752_11apr10con2_default_3_cbb752_11apr10d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382713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</p:sldLayoutIdLst>
  <p:transition/>
  <p:timing>
    <p:tnLst>
      <p:par>
        <p:cTn id="1" dur="indefinite" restart="never" nodeType="tmRoot"/>
      </p:par>
    </p:tnLst>
  </p:timing>
  <p:hf hdr="0" ftr="0" dt="0"/>
  <p:txStyles>
    <p:titleStyle>
      <a:lvl1pPr algn="ctr" defTabSz="912813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ctr" defTabSz="912813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2pPr>
      <a:lvl3pPr algn="ctr" defTabSz="912813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3pPr>
      <a:lvl4pPr algn="ctr" defTabSz="912813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4pPr>
      <a:lvl5pPr algn="ctr" defTabSz="912813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5pPr>
      <a:lvl6pPr marL="457200" algn="ctr" defTabSz="912813" rtl="0" eaLnBrk="1" fontAlgn="base" hangingPunct="1">
        <a:spcBef>
          <a:spcPct val="0"/>
        </a:spcBef>
        <a:spcAft>
          <a:spcPct val="0"/>
        </a:spcAft>
        <a:defRPr sz="3600" b="1" u="sng">
          <a:solidFill>
            <a:srgbClr val="000099"/>
          </a:solidFill>
          <a:latin typeface="Arial" pitchFamily="-65" charset="0"/>
        </a:defRPr>
      </a:lvl6pPr>
      <a:lvl7pPr marL="914400" algn="ctr" defTabSz="912813" rtl="0" eaLnBrk="1" fontAlgn="base" hangingPunct="1">
        <a:spcBef>
          <a:spcPct val="0"/>
        </a:spcBef>
        <a:spcAft>
          <a:spcPct val="0"/>
        </a:spcAft>
        <a:defRPr sz="3600" b="1" u="sng">
          <a:solidFill>
            <a:srgbClr val="000099"/>
          </a:solidFill>
          <a:latin typeface="Arial" pitchFamily="-65" charset="0"/>
        </a:defRPr>
      </a:lvl7pPr>
      <a:lvl8pPr marL="1371600" algn="ctr" defTabSz="912813" rtl="0" eaLnBrk="1" fontAlgn="base" hangingPunct="1">
        <a:spcBef>
          <a:spcPct val="0"/>
        </a:spcBef>
        <a:spcAft>
          <a:spcPct val="0"/>
        </a:spcAft>
        <a:defRPr sz="3600" b="1" u="sng">
          <a:solidFill>
            <a:srgbClr val="000099"/>
          </a:solidFill>
          <a:latin typeface="Arial" pitchFamily="-65" charset="0"/>
        </a:defRPr>
      </a:lvl8pPr>
      <a:lvl9pPr marL="1828800" algn="ctr" defTabSz="912813" rtl="0" eaLnBrk="1" fontAlgn="base" hangingPunct="1">
        <a:spcBef>
          <a:spcPct val="0"/>
        </a:spcBef>
        <a:spcAft>
          <a:spcPct val="0"/>
        </a:spcAft>
        <a:defRPr sz="3600" b="1" u="sng">
          <a:solidFill>
            <a:srgbClr val="000099"/>
          </a:solidFill>
          <a:latin typeface="Arial" pitchFamily="-65" charset="0"/>
        </a:defRPr>
      </a:lvl9pPr>
    </p:titleStyle>
    <p:bodyStyle>
      <a:lvl1pPr marL="228600" indent="-228600" algn="l" defTabSz="912813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571500" indent="-228600" algn="l" defTabSz="912813" rtl="0" eaLnBrk="0" fontAlgn="base" hangingPunct="0">
        <a:spcBef>
          <a:spcPct val="20000"/>
        </a:spcBef>
        <a:spcAft>
          <a:spcPct val="0"/>
        </a:spcAft>
        <a:buFont typeface="Lucida Grande" charset="0"/>
        <a:buChar char="-"/>
        <a:defRPr sz="2400">
          <a:solidFill>
            <a:schemeClr val="bg1"/>
          </a:solidFill>
          <a:latin typeface="+mn-lt"/>
          <a:ea typeface="ＭＳ Ｐゴシック" pitchFamily="-65" charset="-128"/>
        </a:defRPr>
      </a:lvl2pPr>
      <a:lvl3pPr marL="912813" indent="-227013" algn="l" defTabSz="912813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bg1"/>
          </a:solidFill>
          <a:latin typeface="+mn-lt"/>
          <a:ea typeface="ＭＳ Ｐゴシック" pitchFamily="-65" charset="-128"/>
        </a:defRPr>
      </a:lvl3pPr>
      <a:lvl4pPr marL="1376363" indent="-228600" algn="l" defTabSz="912813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+mn-lt"/>
          <a:ea typeface="ＭＳ Ｐゴシック" pitchFamily="-65" charset="-128"/>
        </a:defRPr>
      </a:lvl4pPr>
      <a:lvl5pPr marL="1827213" indent="-228600" algn="l" defTabSz="912813" rtl="0" eaLnBrk="0" fontAlgn="base" hangingPunct="0">
        <a:spcBef>
          <a:spcPct val="20000"/>
        </a:spcBef>
        <a:spcAft>
          <a:spcPct val="0"/>
        </a:spcAft>
        <a:buFont typeface="Lucida Grande" charset="0"/>
        <a:buChar char="*"/>
        <a:defRPr sz="2000">
          <a:solidFill>
            <a:schemeClr val="bg1"/>
          </a:solidFill>
          <a:latin typeface="+mn-lt"/>
          <a:ea typeface="ＭＳ Ｐゴシック" pitchFamily="-65" charset="-128"/>
        </a:defRPr>
      </a:lvl5pPr>
      <a:lvl6pPr marL="2514600" indent="-228600" algn="l" defTabSz="912813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6pPr>
      <a:lvl7pPr marL="2971800" indent="-228600" algn="l" defTabSz="912813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7pPr>
      <a:lvl8pPr marL="3429000" indent="-228600" algn="l" defTabSz="912813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8pPr>
      <a:lvl9pPr marL="3886200" indent="-228600" algn="l" defTabSz="912813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  <p:custDataLst>
              <p:tags r:id="rId8"/>
            </p:custDataLst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2006" tIns="46004" rIns="92006" bIns="4600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  <p:custDataLst>
              <p:tags r:id="rId9"/>
            </p:custDataLst>
          </p:nvPr>
        </p:nvSpPr>
        <p:spPr bwMode="auto">
          <a:xfrm>
            <a:off x="914400" y="1981201"/>
            <a:ext cx="10363200" cy="463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2006" tIns="46004" rIns="92006" bIns="4600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802566" name="Rectangle 6"/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 rot="16200000">
            <a:off x="10271920" y="5209911"/>
            <a:ext cx="3078162" cy="3513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06" tIns="46004" rIns="92006" bIns="46004"/>
          <a:lstStyle>
            <a:lvl1pPr defTabSz="909638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 defTabSz="909638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 defTabSz="909638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 defTabSz="909638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 defTabSz="909638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DB5209E-4981-A947-AA11-0AA7FEC7D3D4}" type="slidenum">
              <a:rPr lang="en-US" altLang="en-US" sz="1600" b="1" i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urier New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r>
              <a:rPr lang="en-US" altLang="en-US" sz="2400" b="1" smtClean="0">
                <a:solidFill>
                  <a:srgbClr val="808080"/>
                </a:solidFill>
                <a:latin typeface="Arial" charset="0"/>
              </a:rPr>
              <a:t> - </a:t>
            </a:r>
            <a:r>
              <a:rPr lang="en-US" altLang="en-US" sz="1000" b="1" smtClean="0">
                <a:solidFill>
                  <a:srgbClr val="969696"/>
                </a:solidFill>
                <a:latin typeface="Arial" charset="0"/>
              </a:rPr>
              <a:t>Lectures.GersteinLab.org</a:t>
            </a:r>
            <a:endParaRPr lang="en-US" altLang="en-US" sz="300" smtClean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20117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</p:sldLayoutIdLst>
  <p:transition/>
  <p:timing>
    <p:tnLst>
      <p:par>
        <p:cTn id="1" dur="indefinite" restart="never" nodeType="tmRoot"/>
      </p:par>
    </p:tnLst>
  </p:timing>
  <p:hf hdr="0" ftr="0" dt="0"/>
  <p:txStyles>
    <p:titleStyle>
      <a:lvl1pPr algn="ctr" defTabSz="908050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22228B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ctr" defTabSz="908050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22228B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2pPr>
      <a:lvl3pPr algn="ctr" defTabSz="908050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22228B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3pPr>
      <a:lvl4pPr algn="ctr" defTabSz="908050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22228B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4pPr>
      <a:lvl5pPr algn="ctr" defTabSz="908050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22228B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5pPr>
      <a:lvl6pPr marL="456910" algn="ctr" defTabSz="912236" rtl="0" eaLnBrk="1" fontAlgn="base" hangingPunct="1">
        <a:spcBef>
          <a:spcPct val="0"/>
        </a:spcBef>
        <a:spcAft>
          <a:spcPct val="0"/>
        </a:spcAft>
        <a:defRPr sz="3600" b="1" u="sng">
          <a:solidFill>
            <a:srgbClr val="000099"/>
          </a:solidFill>
          <a:latin typeface="Arial" pitchFamily="-65" charset="0"/>
        </a:defRPr>
      </a:lvl6pPr>
      <a:lvl7pPr marL="913822" algn="ctr" defTabSz="912236" rtl="0" eaLnBrk="1" fontAlgn="base" hangingPunct="1">
        <a:spcBef>
          <a:spcPct val="0"/>
        </a:spcBef>
        <a:spcAft>
          <a:spcPct val="0"/>
        </a:spcAft>
        <a:defRPr sz="3600" b="1" u="sng">
          <a:solidFill>
            <a:srgbClr val="000099"/>
          </a:solidFill>
          <a:latin typeface="Arial" pitchFamily="-65" charset="0"/>
        </a:defRPr>
      </a:lvl7pPr>
      <a:lvl8pPr marL="1370734" algn="ctr" defTabSz="912236" rtl="0" eaLnBrk="1" fontAlgn="base" hangingPunct="1">
        <a:spcBef>
          <a:spcPct val="0"/>
        </a:spcBef>
        <a:spcAft>
          <a:spcPct val="0"/>
        </a:spcAft>
        <a:defRPr sz="3600" b="1" u="sng">
          <a:solidFill>
            <a:srgbClr val="000099"/>
          </a:solidFill>
          <a:latin typeface="Arial" pitchFamily="-65" charset="0"/>
        </a:defRPr>
      </a:lvl8pPr>
      <a:lvl9pPr marL="1827644" algn="ctr" defTabSz="912236" rtl="0" eaLnBrk="1" fontAlgn="base" hangingPunct="1">
        <a:spcBef>
          <a:spcPct val="0"/>
        </a:spcBef>
        <a:spcAft>
          <a:spcPct val="0"/>
        </a:spcAft>
        <a:defRPr sz="3600" b="1" u="sng">
          <a:solidFill>
            <a:srgbClr val="000099"/>
          </a:solidFill>
          <a:latin typeface="Arial" pitchFamily="-65" charset="0"/>
        </a:defRPr>
      </a:lvl9pPr>
    </p:titleStyle>
    <p:bodyStyle>
      <a:lvl1pPr marL="223838" indent="-223838" algn="l" defTabSz="908050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566738" indent="-223838" algn="l" defTabSz="908050" rtl="0" eaLnBrk="0" fontAlgn="base" hangingPunct="0">
        <a:spcBef>
          <a:spcPct val="20000"/>
        </a:spcBef>
        <a:spcAft>
          <a:spcPct val="0"/>
        </a:spcAft>
        <a:buFont typeface="Lucida Grande" charset="0"/>
        <a:buChar char="-"/>
        <a:defRPr sz="2400">
          <a:solidFill>
            <a:schemeClr val="tx1"/>
          </a:solidFill>
          <a:latin typeface="+mn-lt"/>
          <a:ea typeface="ＭＳ Ｐゴシック" pitchFamily="-65" charset="-128"/>
        </a:defRPr>
      </a:lvl2pPr>
      <a:lvl3pPr marL="908050" indent="-222250" algn="l" defTabSz="908050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ＭＳ Ｐゴシック" pitchFamily="-65" charset="-128"/>
        </a:defRPr>
      </a:lvl3pPr>
      <a:lvl4pPr marL="1371600" indent="-223838" algn="l" defTabSz="908050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65" charset="-128"/>
        </a:defRPr>
      </a:lvl4pPr>
      <a:lvl5pPr marL="1822450" indent="-223838" algn="l" defTabSz="908050" rtl="0" eaLnBrk="0" fontAlgn="base" hangingPunct="0">
        <a:spcBef>
          <a:spcPct val="20000"/>
        </a:spcBef>
        <a:spcAft>
          <a:spcPct val="0"/>
        </a:spcAft>
        <a:buFont typeface="Lucida Grande" charset="0"/>
        <a:buChar char="*"/>
        <a:defRPr sz="2000">
          <a:solidFill>
            <a:schemeClr val="tx1"/>
          </a:solidFill>
          <a:latin typeface="+mn-lt"/>
          <a:ea typeface="ＭＳ Ｐゴシック" pitchFamily="-65" charset="-128"/>
        </a:defRPr>
      </a:lvl5pPr>
      <a:lvl6pPr marL="2513011" indent="-228455" algn="l" defTabSz="912236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6pPr>
      <a:lvl7pPr marL="2969923" indent="-228455" algn="l" defTabSz="912236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7pPr>
      <a:lvl8pPr marL="3426833" indent="-228455" algn="l" defTabSz="912236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8pPr>
      <a:lvl9pPr marL="3883744" indent="-228455" algn="l" defTabSz="912236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9pPr>
    </p:bodyStyle>
    <p:otherStyle>
      <a:defPPr>
        <a:defRPr lang="en-US"/>
      </a:defPPr>
      <a:lvl1pPr marL="0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10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822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734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644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557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467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377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289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  <p:custDataLst>
              <p:tags r:id="rId9"/>
            </p:custDataLst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2006" tIns="46004" rIns="92006" bIns="4600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  <p:custDataLst>
              <p:tags r:id="rId10"/>
            </p:custDataLst>
          </p:nvPr>
        </p:nvSpPr>
        <p:spPr bwMode="auto">
          <a:xfrm>
            <a:off x="914400" y="1981201"/>
            <a:ext cx="10363200" cy="463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2006" tIns="46004" rIns="92006" bIns="4600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802566" name="Rectangle 6"/>
          <p:cNvSpPr>
            <a:spLocks noChangeArrowheads="1"/>
          </p:cNvSpPr>
          <p:nvPr>
            <p:custDataLst>
              <p:tags r:id="rId11"/>
            </p:custDataLst>
          </p:nvPr>
        </p:nvSpPr>
        <p:spPr bwMode="auto">
          <a:xfrm rot="16200000">
            <a:off x="10271920" y="5209911"/>
            <a:ext cx="3078162" cy="3513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06" tIns="46004" rIns="92006" bIns="46004"/>
          <a:lstStyle>
            <a:lvl1pPr defTabSz="909638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 defTabSz="909638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 defTabSz="909638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 defTabSz="909638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 defTabSz="909638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8FBE0EC-171F-FB48-A102-D4CA52BE6A1D}" type="slidenum">
              <a:rPr lang="en-US" altLang="en-US" sz="1600" b="1" i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urier New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r>
              <a:rPr lang="en-US" altLang="en-US" sz="2400" b="1" smtClean="0">
                <a:solidFill>
                  <a:srgbClr val="808080"/>
                </a:solidFill>
                <a:latin typeface="Arial" charset="0"/>
              </a:rPr>
              <a:t> - </a:t>
            </a:r>
            <a:r>
              <a:rPr lang="en-US" altLang="en-US" sz="1000" b="1" smtClean="0">
                <a:solidFill>
                  <a:srgbClr val="969696"/>
                </a:solidFill>
                <a:latin typeface="Arial" charset="0"/>
              </a:rPr>
              <a:t>Lectures.GersteinLab.org</a:t>
            </a:r>
            <a:endParaRPr lang="en-US" altLang="en-US" sz="300" smtClean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7082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</p:sldLayoutIdLst>
  <p:transition/>
  <p:timing>
    <p:tnLst>
      <p:par>
        <p:cTn id="1" dur="indefinite" restart="never" nodeType="tmRoot"/>
      </p:par>
    </p:tnLst>
  </p:timing>
  <p:hf hdr="0" ftr="0" dt="0"/>
  <p:txStyles>
    <p:titleStyle>
      <a:lvl1pPr algn="ctr" defTabSz="908050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22228B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ctr" defTabSz="908050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22228B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2pPr>
      <a:lvl3pPr algn="ctr" defTabSz="908050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22228B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3pPr>
      <a:lvl4pPr algn="ctr" defTabSz="908050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22228B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4pPr>
      <a:lvl5pPr algn="ctr" defTabSz="908050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22228B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5pPr>
      <a:lvl6pPr marL="456910" algn="ctr" defTabSz="912236" rtl="0" eaLnBrk="1" fontAlgn="base" hangingPunct="1">
        <a:spcBef>
          <a:spcPct val="0"/>
        </a:spcBef>
        <a:spcAft>
          <a:spcPct val="0"/>
        </a:spcAft>
        <a:defRPr sz="3600" b="1" u="sng">
          <a:solidFill>
            <a:srgbClr val="000099"/>
          </a:solidFill>
          <a:latin typeface="Arial" pitchFamily="-65" charset="0"/>
        </a:defRPr>
      </a:lvl6pPr>
      <a:lvl7pPr marL="913822" algn="ctr" defTabSz="912236" rtl="0" eaLnBrk="1" fontAlgn="base" hangingPunct="1">
        <a:spcBef>
          <a:spcPct val="0"/>
        </a:spcBef>
        <a:spcAft>
          <a:spcPct val="0"/>
        </a:spcAft>
        <a:defRPr sz="3600" b="1" u="sng">
          <a:solidFill>
            <a:srgbClr val="000099"/>
          </a:solidFill>
          <a:latin typeface="Arial" pitchFamily="-65" charset="0"/>
        </a:defRPr>
      </a:lvl7pPr>
      <a:lvl8pPr marL="1370734" algn="ctr" defTabSz="912236" rtl="0" eaLnBrk="1" fontAlgn="base" hangingPunct="1">
        <a:spcBef>
          <a:spcPct val="0"/>
        </a:spcBef>
        <a:spcAft>
          <a:spcPct val="0"/>
        </a:spcAft>
        <a:defRPr sz="3600" b="1" u="sng">
          <a:solidFill>
            <a:srgbClr val="000099"/>
          </a:solidFill>
          <a:latin typeface="Arial" pitchFamily="-65" charset="0"/>
        </a:defRPr>
      </a:lvl8pPr>
      <a:lvl9pPr marL="1827644" algn="ctr" defTabSz="912236" rtl="0" eaLnBrk="1" fontAlgn="base" hangingPunct="1">
        <a:spcBef>
          <a:spcPct val="0"/>
        </a:spcBef>
        <a:spcAft>
          <a:spcPct val="0"/>
        </a:spcAft>
        <a:defRPr sz="3600" b="1" u="sng">
          <a:solidFill>
            <a:srgbClr val="000099"/>
          </a:solidFill>
          <a:latin typeface="Arial" pitchFamily="-65" charset="0"/>
        </a:defRPr>
      </a:lvl9pPr>
    </p:titleStyle>
    <p:bodyStyle>
      <a:lvl1pPr marL="223838" indent="-223838" algn="l" defTabSz="908050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566738" indent="-223838" algn="l" defTabSz="908050" rtl="0" eaLnBrk="0" fontAlgn="base" hangingPunct="0">
        <a:spcBef>
          <a:spcPct val="20000"/>
        </a:spcBef>
        <a:spcAft>
          <a:spcPct val="0"/>
        </a:spcAft>
        <a:buFont typeface="Lucida Grande" charset="0"/>
        <a:buChar char="-"/>
        <a:defRPr sz="2400">
          <a:solidFill>
            <a:schemeClr val="tx1"/>
          </a:solidFill>
          <a:latin typeface="+mn-lt"/>
          <a:ea typeface="ＭＳ Ｐゴシック" pitchFamily="-65" charset="-128"/>
        </a:defRPr>
      </a:lvl2pPr>
      <a:lvl3pPr marL="908050" indent="-222250" algn="l" defTabSz="908050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ＭＳ Ｐゴシック" pitchFamily="-65" charset="-128"/>
        </a:defRPr>
      </a:lvl3pPr>
      <a:lvl4pPr marL="1371600" indent="-223838" algn="l" defTabSz="908050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65" charset="-128"/>
        </a:defRPr>
      </a:lvl4pPr>
      <a:lvl5pPr marL="1822450" indent="-223838" algn="l" defTabSz="908050" rtl="0" eaLnBrk="0" fontAlgn="base" hangingPunct="0">
        <a:spcBef>
          <a:spcPct val="20000"/>
        </a:spcBef>
        <a:spcAft>
          <a:spcPct val="0"/>
        </a:spcAft>
        <a:buFont typeface="Lucida Grande" charset="0"/>
        <a:buChar char="*"/>
        <a:defRPr sz="2000">
          <a:solidFill>
            <a:schemeClr val="tx1"/>
          </a:solidFill>
          <a:latin typeface="+mn-lt"/>
          <a:ea typeface="ＭＳ Ｐゴシック" pitchFamily="-65" charset="-128"/>
        </a:defRPr>
      </a:lvl5pPr>
      <a:lvl6pPr marL="2513011" indent="-228455" algn="l" defTabSz="912236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6pPr>
      <a:lvl7pPr marL="2969923" indent="-228455" algn="l" defTabSz="912236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7pPr>
      <a:lvl8pPr marL="3426833" indent="-228455" algn="l" defTabSz="912236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8pPr>
      <a:lvl9pPr marL="3883744" indent="-228455" algn="l" defTabSz="912236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9pPr>
    </p:bodyStyle>
    <p:otherStyle>
      <a:defPPr>
        <a:defRPr lang="en-US"/>
      </a:defPPr>
      <a:lvl1pPr marL="0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10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822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734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644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557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467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377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289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13" Type="http://schemas.openxmlformats.org/officeDocument/2006/relationships/image" Target="../media/image31.jpeg"/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4.jpe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0" Type="http://schemas.openxmlformats.org/officeDocument/2006/relationships/image" Target="../media/image28.jpeg"/><Relationship Id="rId4" Type="http://schemas.openxmlformats.org/officeDocument/2006/relationships/image" Target="../media/image22.jpeg"/><Relationship Id="rId9" Type="http://schemas.openxmlformats.org/officeDocument/2006/relationships/image" Target="../media/image27.jpeg"/><Relationship Id="rId1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2.xml"/><Relationship Id="rId6" Type="http://schemas.openxmlformats.org/officeDocument/2006/relationships/chart" Target="../charts/chart3.xml"/><Relationship Id="rId5" Type="http://schemas.openxmlformats.org/officeDocument/2006/relationships/image" Target="../media/image38.png"/><Relationship Id="rId4" Type="http://schemas.openxmlformats.org/officeDocument/2006/relationships/chart" Target="../charts/char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1.xml"/><Relationship Id="rId1" Type="http://schemas.openxmlformats.org/officeDocument/2006/relationships/vmlDrawing" Target="../drawings/vmlDrawing1.vml"/><Relationship Id="rId5" Type="http://schemas.openxmlformats.org/officeDocument/2006/relationships/oleObject" Target="../embeddings/oleObject2.bin"/><Relationship Id="rId4" Type="http://schemas.openxmlformats.org/officeDocument/2006/relationships/image" Target="../media/image40.emf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1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3" Type="http://schemas.openxmlformats.org/officeDocument/2006/relationships/image" Target="../media/image78.jpeg"/><Relationship Id="rId3" Type="http://schemas.openxmlformats.org/officeDocument/2006/relationships/image" Target="../media/image68.jpeg"/><Relationship Id="rId7" Type="http://schemas.openxmlformats.org/officeDocument/2006/relationships/image" Target="../media/image72.jpeg"/><Relationship Id="rId12" Type="http://schemas.openxmlformats.org/officeDocument/2006/relationships/image" Target="../media/image77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71.jpeg"/><Relationship Id="rId11" Type="http://schemas.openxmlformats.org/officeDocument/2006/relationships/image" Target="../media/image76.png"/><Relationship Id="rId5" Type="http://schemas.openxmlformats.org/officeDocument/2006/relationships/image" Target="../media/image70.jpeg"/><Relationship Id="rId10" Type="http://schemas.openxmlformats.org/officeDocument/2006/relationships/image" Target="../media/image75.jpeg"/><Relationship Id="rId4" Type="http://schemas.openxmlformats.org/officeDocument/2006/relationships/image" Target="../media/image69.jpeg"/><Relationship Id="rId9" Type="http://schemas.openxmlformats.org/officeDocument/2006/relationships/image" Target="../media/image74.jpe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9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9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9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vision for the future</a:t>
            </a:r>
            <a:r>
              <a:rPr lang="is-IS" dirty="0" smtClean="0"/>
              <a:t>… 	</a:t>
            </a:r>
            <a:endParaRPr lang="en-US" dirty="0"/>
          </a:p>
        </p:txBody>
      </p:sp>
      <p:sp>
        <p:nvSpPr>
          <p:cNvPr id="5" name="Vertical Tex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What does genomics </a:t>
            </a:r>
            <a:r>
              <a:rPr lang="en-US" dirty="0" smtClean="0"/>
              <a:t>hold for molecularly pathology?.....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892812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3"/>
          <p:cNvSpPr txBox="1">
            <a:spLocks noChangeArrowheads="1"/>
          </p:cNvSpPr>
          <p:nvPr/>
        </p:nvSpPr>
        <p:spPr bwMode="auto">
          <a:xfrm>
            <a:off x="1676401" y="2495550"/>
            <a:ext cx="2938463" cy="471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23838" indent="-223838" defTabSz="90805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566738" indent="-223838" defTabSz="908050">
              <a:spcBef>
                <a:spcPct val="20000"/>
              </a:spcBef>
              <a:buFont typeface="Lucida Grande" charset="0"/>
              <a:buChar char="-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080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080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08050">
              <a:spcBef>
                <a:spcPct val="20000"/>
              </a:spcBef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08050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08050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08050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08050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fontAlgn="base">
              <a:spcAft>
                <a:spcPct val="0"/>
              </a:spcAft>
            </a:pPr>
            <a:r>
              <a:rPr lang="en-US" altLang="en-US" sz="2000">
                <a:solidFill>
                  <a:srgbClr val="000000"/>
                </a:solidFill>
              </a:rPr>
              <a:t>Moore’s &amp; Kryder’s Laws</a:t>
            </a:r>
            <a:r>
              <a:rPr lang="en-US" altLang="en-US" sz="1600">
                <a:solidFill>
                  <a:srgbClr val="000000"/>
                </a:solidFill>
              </a:rPr>
              <a:t> </a:t>
            </a:r>
            <a:endParaRPr lang="en-US" altLang="en-US" sz="2000">
              <a:solidFill>
                <a:srgbClr val="000000"/>
              </a:solidFill>
            </a:endParaRPr>
          </a:p>
          <a:p>
            <a:pPr lvl="1" fontAlgn="base">
              <a:spcAft>
                <a:spcPct val="0"/>
              </a:spcAft>
            </a:pPr>
            <a:r>
              <a:rPr lang="en-US" altLang="en-US" sz="1400">
                <a:solidFill>
                  <a:srgbClr val="000000"/>
                </a:solidFill>
              </a:rPr>
              <a:t>As important as the increase in computer speed has been, the ability to store large amounts of information on computers is even more crucial</a:t>
            </a:r>
          </a:p>
          <a:p>
            <a:pPr fontAlgn="base">
              <a:spcAft>
                <a:spcPct val="0"/>
              </a:spcAft>
            </a:pPr>
            <a:r>
              <a:rPr lang="en-US" altLang="en-US" sz="2000">
                <a:solidFill>
                  <a:srgbClr val="000000"/>
                </a:solidFill>
              </a:rPr>
              <a:t>Exponential increase seen in Kryder’s law is a superposition of </a:t>
            </a:r>
            <a:br>
              <a:rPr lang="en-US" altLang="en-US" sz="2000">
                <a:solidFill>
                  <a:srgbClr val="000000"/>
                </a:solidFill>
              </a:rPr>
            </a:br>
            <a:r>
              <a:rPr lang="en-US" altLang="en-US" sz="2000">
                <a:solidFill>
                  <a:srgbClr val="000000"/>
                </a:solidFill>
              </a:rPr>
              <a:t>S-curves for different technologies</a:t>
            </a:r>
          </a:p>
          <a:p>
            <a:pPr fontAlgn="base">
              <a:spcAft>
                <a:spcPct val="0"/>
              </a:spcAft>
              <a:buFontTx/>
              <a:buNone/>
            </a:pPr>
            <a:endParaRPr lang="en-US" altLang="en-US" sz="900">
              <a:solidFill>
                <a:srgbClr val="000000"/>
              </a:solidFill>
            </a:endParaRPr>
          </a:p>
        </p:txBody>
      </p:sp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1631950" y="708025"/>
            <a:ext cx="3170238" cy="1143000"/>
          </a:xfrm>
        </p:spPr>
        <p:txBody>
          <a:bodyPr/>
          <a:lstStyle/>
          <a:p>
            <a:pPr eaLnBrk="1" hangingPunct="1"/>
            <a:r>
              <a:rPr lang="en-US" altLang="en-US">
                <a:solidFill>
                  <a:srgbClr val="2D2DB9"/>
                </a:solidFill>
                <a:ea typeface="ＭＳ Ｐゴシック" charset="-128"/>
              </a:rPr>
              <a:t>Kryder’s Law and   S-curves underlying exponential growth</a:t>
            </a:r>
          </a:p>
        </p:txBody>
      </p:sp>
      <p:grpSp>
        <p:nvGrpSpPr>
          <p:cNvPr id="10243" name="Group 3"/>
          <p:cNvGrpSpPr>
            <a:grpSpLocks/>
          </p:cNvGrpSpPr>
          <p:nvPr/>
        </p:nvGrpSpPr>
        <p:grpSpPr bwMode="auto">
          <a:xfrm>
            <a:off x="4775200" y="-341313"/>
            <a:ext cx="5537200" cy="7237413"/>
            <a:chOff x="4296613" y="1447800"/>
            <a:chExt cx="3988768" cy="5212165"/>
          </a:xfrm>
        </p:grpSpPr>
        <p:pic>
          <p:nvPicPr>
            <p:cNvPr id="10245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706"/>
            <a:stretch>
              <a:fillRect/>
            </a:stretch>
          </p:blipFill>
          <p:spPr bwMode="auto">
            <a:xfrm>
              <a:off x="4296613" y="1447800"/>
              <a:ext cx="3988768" cy="5212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ctangle 1"/>
            <p:cNvSpPr/>
            <p:nvPr/>
          </p:nvSpPr>
          <p:spPr bwMode="auto">
            <a:xfrm>
              <a:off x="4316054" y="1606715"/>
              <a:ext cx="339640" cy="310969"/>
            </a:xfrm>
            <a:prstGeom prst="rect">
              <a:avLst/>
            </a:prstGeom>
            <a:ln>
              <a:headEnd type="none" w="sm" len="sm"/>
              <a:tailEnd type="none" w="sm" len="sm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defTabSz="912813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200" b="1">
                <a:solidFill>
                  <a:srgbClr val="000000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0" name="Rectangle 9"/>
            <p:cNvSpPr/>
            <p:nvPr/>
          </p:nvSpPr>
          <p:spPr bwMode="auto">
            <a:xfrm>
              <a:off x="4402965" y="4134484"/>
              <a:ext cx="338496" cy="310969"/>
            </a:xfrm>
            <a:prstGeom prst="rect">
              <a:avLst/>
            </a:prstGeom>
            <a:ln>
              <a:headEnd type="none" w="sm" len="sm"/>
              <a:tailEnd type="none" w="sm" len="sm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defTabSz="912813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200" b="1">
                <a:solidFill>
                  <a:srgbClr val="000000"/>
                </a:solidFill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10244" name="Rectangle 8"/>
          <p:cNvSpPr>
            <a:spLocks noChangeArrowheads="1"/>
          </p:cNvSpPr>
          <p:nvPr/>
        </p:nvSpPr>
        <p:spPr bwMode="auto">
          <a:xfrm>
            <a:off x="1492251" y="6581776"/>
            <a:ext cx="38131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Lucida Grande" charset="0"/>
              <a:buChar char="-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defTabSz="455613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200">
                <a:solidFill>
                  <a:srgbClr val="A6A6A6"/>
                </a:solidFill>
                <a:latin typeface="Calibri" charset="0"/>
              </a:rPr>
              <a:t>[</a:t>
            </a:r>
            <a:r>
              <a:rPr lang="en-US" altLang="ja-JP" sz="1200">
                <a:solidFill>
                  <a:srgbClr val="A6A6A6"/>
                </a:solidFill>
                <a:latin typeface="Calibri" charset="0"/>
              </a:rPr>
              <a:t>Muir et al. (‘15) GenomeBiol.]</a:t>
            </a:r>
            <a:endParaRPr lang="en-US" altLang="en-US" sz="1200">
              <a:solidFill>
                <a:srgbClr val="A6A6A6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589502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Title 1"/>
          <p:cNvSpPr>
            <a:spLocks noGrp="1"/>
          </p:cNvSpPr>
          <p:nvPr>
            <p:ph type="title"/>
          </p:nvPr>
        </p:nvSpPr>
        <p:spPr>
          <a:xfrm>
            <a:off x="2209800" y="2794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>
                <a:ea typeface="ＭＳ Ｐゴシック" charset="-128"/>
              </a:rPr>
              <a:t>Sequencing Data Explosion: </a:t>
            </a:r>
            <a:br>
              <a:rPr lang="en-US" altLang="en-US">
                <a:ea typeface="ＭＳ Ｐゴシック" charset="-128"/>
              </a:rPr>
            </a:br>
            <a:r>
              <a:rPr lang="en-US" altLang="en-US">
                <a:ea typeface="ＭＳ Ｐゴシック" charset="-128"/>
              </a:rPr>
              <a:t>Faster than Moore’s Law for a Time (or a S-curve)</a:t>
            </a:r>
          </a:p>
        </p:txBody>
      </p:sp>
      <p:pic>
        <p:nvPicPr>
          <p:cNvPr id="11266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8239" y="1666875"/>
            <a:ext cx="5418137" cy="406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Rectangle 3"/>
          <p:cNvSpPr txBox="1">
            <a:spLocks noChangeArrowheads="1"/>
          </p:cNvSpPr>
          <p:nvPr/>
        </p:nvSpPr>
        <p:spPr bwMode="auto">
          <a:xfrm>
            <a:off x="1646238" y="1666875"/>
            <a:ext cx="330200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23838" indent="-223838" defTabSz="90805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566738" indent="-223838" defTabSz="908050">
              <a:spcBef>
                <a:spcPct val="20000"/>
              </a:spcBef>
              <a:buFont typeface="Lucida Grande" charset="0"/>
              <a:buChar char="-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080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080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08050">
              <a:spcBef>
                <a:spcPct val="20000"/>
              </a:spcBef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08050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08050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08050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08050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fontAlgn="base">
              <a:spcAft>
                <a:spcPct val="0"/>
              </a:spcAft>
            </a:pPr>
            <a:r>
              <a:rPr lang="en-US" altLang="en-US" sz="2000">
                <a:solidFill>
                  <a:srgbClr val="000000"/>
                </a:solidFill>
              </a:rPr>
              <a:t>DNA sequencing has gone through technological S-curves</a:t>
            </a:r>
          </a:p>
          <a:p>
            <a:pPr lvl="1" fontAlgn="base">
              <a:spcAft>
                <a:spcPct val="0"/>
              </a:spcAft>
            </a:pPr>
            <a:r>
              <a:rPr lang="en-US" altLang="en-US" sz="1600">
                <a:solidFill>
                  <a:srgbClr val="000000"/>
                </a:solidFill>
              </a:rPr>
              <a:t>In the early 2000’s, improvements in Sanger sequencing produced a scaling pattern similar to Moore’s law.</a:t>
            </a:r>
          </a:p>
          <a:p>
            <a:pPr lvl="1" fontAlgn="base">
              <a:spcAft>
                <a:spcPct val="0"/>
              </a:spcAft>
            </a:pPr>
            <a:endParaRPr lang="en-US" altLang="en-US" sz="1600">
              <a:solidFill>
                <a:srgbClr val="000000"/>
              </a:solidFill>
            </a:endParaRPr>
          </a:p>
          <a:p>
            <a:pPr lvl="1" fontAlgn="base">
              <a:spcAft>
                <a:spcPct val="0"/>
              </a:spcAft>
            </a:pPr>
            <a:r>
              <a:rPr lang="en-US" altLang="en-US" sz="1600">
                <a:solidFill>
                  <a:srgbClr val="000000"/>
                </a:solidFill>
              </a:rPr>
              <a:t>The advent of NGS was a shift to a new technology with dramatic decrease in cost). </a:t>
            </a:r>
          </a:p>
          <a:p>
            <a:pPr fontAlgn="base">
              <a:spcAft>
                <a:spcPct val="0"/>
              </a:spcAft>
            </a:pPr>
            <a:endParaRPr lang="en-US" altLang="en-US" sz="20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274461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charset="-128"/>
              </a:rPr>
              <a:t>The changing costs of a sequencing pipeline</a:t>
            </a:r>
          </a:p>
        </p:txBody>
      </p:sp>
      <p:sp>
        <p:nvSpPr>
          <p:cNvPr id="13314" name="TextBox 1"/>
          <p:cNvSpPr txBox="1">
            <a:spLocks noChangeArrowheads="1"/>
          </p:cNvSpPr>
          <p:nvPr/>
        </p:nvSpPr>
        <p:spPr bwMode="auto">
          <a:xfrm>
            <a:off x="1684338" y="4465639"/>
            <a:ext cx="3429000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Lucida Grande" charset="0"/>
              <a:buChar char="-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defTabSz="455613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400">
                <a:solidFill>
                  <a:srgbClr val="000000"/>
                </a:solidFill>
              </a:rPr>
              <a:t>From </a:t>
            </a:r>
            <a:r>
              <a:rPr lang="ja-JP" altLang="en-US" sz="1400">
                <a:solidFill>
                  <a:srgbClr val="000000"/>
                </a:solidFill>
              </a:rPr>
              <a:t>‘</a:t>
            </a:r>
            <a:r>
              <a:rPr lang="en-US" altLang="ja-JP" sz="1400">
                <a:solidFill>
                  <a:srgbClr val="000000"/>
                </a:solidFill>
              </a:rPr>
              <a:t>00 to ~</a:t>
            </a:r>
            <a:r>
              <a:rPr lang="ja-JP" altLang="en-US" sz="1400">
                <a:solidFill>
                  <a:srgbClr val="000000"/>
                </a:solidFill>
              </a:rPr>
              <a:t>’</a:t>
            </a:r>
            <a:r>
              <a:rPr lang="en-US" altLang="ja-JP" sz="1400">
                <a:solidFill>
                  <a:srgbClr val="000000"/>
                </a:solidFill>
              </a:rPr>
              <a:t>20, </a:t>
            </a:r>
            <a:br>
              <a:rPr lang="en-US" altLang="ja-JP" sz="1400">
                <a:solidFill>
                  <a:srgbClr val="000000"/>
                </a:solidFill>
              </a:rPr>
            </a:br>
            <a:r>
              <a:rPr lang="en-US" altLang="ja-JP" sz="1400">
                <a:solidFill>
                  <a:srgbClr val="000000"/>
                </a:solidFill>
              </a:rPr>
              <a:t>cost of DNA sequencing expt. shifts from the actual seq. to sample </a:t>
            </a:r>
            <a:br>
              <a:rPr lang="en-US" altLang="ja-JP" sz="1400">
                <a:solidFill>
                  <a:srgbClr val="000000"/>
                </a:solidFill>
              </a:rPr>
            </a:br>
            <a:r>
              <a:rPr lang="en-US" altLang="ja-JP" sz="1400">
                <a:solidFill>
                  <a:srgbClr val="000000"/>
                </a:solidFill>
              </a:rPr>
              <a:t>collection &amp; analysis</a:t>
            </a:r>
            <a:endParaRPr lang="en-US" altLang="en-US" sz="1400">
              <a:solidFill>
                <a:srgbClr val="000000"/>
              </a:solidFill>
            </a:endParaRPr>
          </a:p>
        </p:txBody>
      </p:sp>
      <p:sp>
        <p:nvSpPr>
          <p:cNvPr id="13315" name="Rectangle 8"/>
          <p:cNvSpPr>
            <a:spLocks noChangeArrowheads="1"/>
          </p:cNvSpPr>
          <p:nvPr/>
        </p:nvSpPr>
        <p:spPr bwMode="auto">
          <a:xfrm>
            <a:off x="1492251" y="6581776"/>
            <a:ext cx="38131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Lucida Grande" charset="0"/>
              <a:buChar char="-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defTabSz="455613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200" b="1">
                <a:solidFill>
                  <a:srgbClr val="A6A6A6"/>
                </a:solidFill>
                <a:latin typeface="Calibri" charset="0"/>
              </a:rPr>
              <a:t>[</a:t>
            </a:r>
            <a:r>
              <a:rPr lang="en-US" altLang="en-US" sz="1200">
                <a:solidFill>
                  <a:srgbClr val="A6A6A6"/>
                </a:solidFill>
                <a:latin typeface="Calibri" charset="0"/>
              </a:rPr>
              <a:t>Sboner et al. (</a:t>
            </a:r>
            <a:r>
              <a:rPr lang="ja-JP" altLang="en-US" sz="1200">
                <a:solidFill>
                  <a:srgbClr val="A6A6A6"/>
                </a:solidFill>
                <a:latin typeface="Calibri" charset="0"/>
              </a:rPr>
              <a:t>‘</a:t>
            </a:r>
            <a:r>
              <a:rPr lang="en-US" altLang="ja-JP" sz="1200">
                <a:solidFill>
                  <a:srgbClr val="A6A6A6"/>
                </a:solidFill>
                <a:latin typeface="Calibri" charset="0"/>
              </a:rPr>
              <a:t>11), Muir et al. (‘15) Genome Biology</a:t>
            </a:r>
            <a:r>
              <a:rPr lang="en-US" altLang="ja-JP" sz="1200" b="1">
                <a:solidFill>
                  <a:srgbClr val="A6A6A6"/>
                </a:solidFill>
                <a:latin typeface="Calibri" charset="0"/>
              </a:rPr>
              <a:t>]</a:t>
            </a:r>
            <a:endParaRPr lang="en-US" altLang="en-US" sz="1200" b="1">
              <a:solidFill>
                <a:srgbClr val="A6A6A6"/>
              </a:solidFill>
              <a:latin typeface="Calibri" charset="0"/>
            </a:endParaRPr>
          </a:p>
        </p:txBody>
      </p:sp>
      <p:pic>
        <p:nvPicPr>
          <p:cNvPr id="13316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5926" y="1776413"/>
            <a:ext cx="4295775" cy="25003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623576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charset="-128"/>
              </a:rPr>
              <a:t>The changing costs of a sequencing pipeline</a:t>
            </a:r>
          </a:p>
        </p:txBody>
      </p:sp>
      <p:sp>
        <p:nvSpPr>
          <p:cNvPr id="14338" name="TextBox 1"/>
          <p:cNvSpPr txBox="1">
            <a:spLocks noChangeArrowheads="1"/>
          </p:cNvSpPr>
          <p:nvPr/>
        </p:nvSpPr>
        <p:spPr bwMode="auto">
          <a:xfrm>
            <a:off x="1684338" y="4465639"/>
            <a:ext cx="3429000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Lucida Grande" charset="0"/>
              <a:buChar char="-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defTabSz="455613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400">
                <a:solidFill>
                  <a:srgbClr val="000000"/>
                </a:solidFill>
              </a:rPr>
              <a:t>From </a:t>
            </a:r>
            <a:r>
              <a:rPr lang="ja-JP" altLang="en-US" sz="1400">
                <a:solidFill>
                  <a:srgbClr val="000000"/>
                </a:solidFill>
              </a:rPr>
              <a:t>‘</a:t>
            </a:r>
            <a:r>
              <a:rPr lang="en-US" altLang="ja-JP" sz="1400">
                <a:solidFill>
                  <a:srgbClr val="000000"/>
                </a:solidFill>
              </a:rPr>
              <a:t>00 to ~</a:t>
            </a:r>
            <a:r>
              <a:rPr lang="ja-JP" altLang="en-US" sz="1400">
                <a:solidFill>
                  <a:srgbClr val="000000"/>
                </a:solidFill>
              </a:rPr>
              <a:t>’</a:t>
            </a:r>
            <a:r>
              <a:rPr lang="en-US" altLang="ja-JP" sz="1400">
                <a:solidFill>
                  <a:srgbClr val="000000"/>
                </a:solidFill>
              </a:rPr>
              <a:t>20, </a:t>
            </a:r>
            <a:br>
              <a:rPr lang="en-US" altLang="ja-JP" sz="1400">
                <a:solidFill>
                  <a:srgbClr val="000000"/>
                </a:solidFill>
              </a:rPr>
            </a:br>
            <a:r>
              <a:rPr lang="en-US" altLang="ja-JP" sz="1400">
                <a:solidFill>
                  <a:srgbClr val="000000"/>
                </a:solidFill>
              </a:rPr>
              <a:t>cost of DNA sequencing expt. shifts from the actual seq. to sample </a:t>
            </a:r>
            <a:br>
              <a:rPr lang="en-US" altLang="ja-JP" sz="1400">
                <a:solidFill>
                  <a:srgbClr val="000000"/>
                </a:solidFill>
              </a:rPr>
            </a:br>
            <a:r>
              <a:rPr lang="en-US" altLang="ja-JP" sz="1400">
                <a:solidFill>
                  <a:srgbClr val="000000"/>
                </a:solidFill>
              </a:rPr>
              <a:t>collection &amp; analysis</a:t>
            </a:r>
            <a:endParaRPr lang="en-US" altLang="en-US" sz="1400">
              <a:solidFill>
                <a:srgbClr val="000000"/>
              </a:solidFill>
            </a:endParaRPr>
          </a:p>
        </p:txBody>
      </p:sp>
      <p:sp>
        <p:nvSpPr>
          <p:cNvPr id="14339" name="Rectangle 8"/>
          <p:cNvSpPr>
            <a:spLocks noChangeArrowheads="1"/>
          </p:cNvSpPr>
          <p:nvPr/>
        </p:nvSpPr>
        <p:spPr bwMode="auto">
          <a:xfrm>
            <a:off x="1492251" y="6581776"/>
            <a:ext cx="38131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Lucida Grande" charset="0"/>
              <a:buChar char="-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defTabSz="455613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200" b="1">
                <a:solidFill>
                  <a:srgbClr val="A6A6A6"/>
                </a:solidFill>
                <a:latin typeface="Calibri" charset="0"/>
              </a:rPr>
              <a:t>[</a:t>
            </a:r>
            <a:r>
              <a:rPr lang="en-US" altLang="en-US" sz="1200">
                <a:solidFill>
                  <a:srgbClr val="A6A6A6"/>
                </a:solidFill>
                <a:latin typeface="Calibri" charset="0"/>
              </a:rPr>
              <a:t>Sboner et al. (</a:t>
            </a:r>
            <a:r>
              <a:rPr lang="ja-JP" altLang="en-US" sz="1200">
                <a:solidFill>
                  <a:srgbClr val="A6A6A6"/>
                </a:solidFill>
                <a:latin typeface="Calibri" charset="0"/>
              </a:rPr>
              <a:t>‘</a:t>
            </a:r>
            <a:r>
              <a:rPr lang="en-US" altLang="ja-JP" sz="1200">
                <a:solidFill>
                  <a:srgbClr val="A6A6A6"/>
                </a:solidFill>
                <a:latin typeface="Calibri" charset="0"/>
              </a:rPr>
              <a:t>11), Muir et al. (‘15) Genome Biology</a:t>
            </a:r>
            <a:r>
              <a:rPr lang="en-US" altLang="ja-JP" sz="1200" b="1">
                <a:solidFill>
                  <a:srgbClr val="A6A6A6"/>
                </a:solidFill>
                <a:latin typeface="Calibri" charset="0"/>
              </a:rPr>
              <a:t>]</a:t>
            </a:r>
            <a:endParaRPr lang="en-US" altLang="en-US" sz="1200" b="1">
              <a:solidFill>
                <a:srgbClr val="A6A6A6"/>
              </a:solidFill>
              <a:latin typeface="Calibri" charset="0"/>
            </a:endParaRPr>
          </a:p>
        </p:txBody>
      </p:sp>
      <p:pic>
        <p:nvPicPr>
          <p:cNvPr id="14340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5926" y="1776413"/>
            <a:ext cx="4295775" cy="25003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1" name="Pictur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38" t="9393" r="17488" b="9251"/>
          <a:stretch>
            <a:fillRect/>
          </a:stretch>
        </p:blipFill>
        <p:spPr bwMode="auto">
          <a:xfrm>
            <a:off x="4914900" y="5091113"/>
            <a:ext cx="1417638" cy="139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5366" name="Straight Arrow Connector 2"/>
          <p:cNvCxnSpPr>
            <a:cxnSpLocks noChangeShapeType="1"/>
          </p:cNvCxnSpPr>
          <p:nvPr/>
        </p:nvCxnSpPr>
        <p:spPr bwMode="auto">
          <a:xfrm flipH="1" flipV="1">
            <a:off x="4737101" y="2706689"/>
            <a:ext cx="676275" cy="2384425"/>
          </a:xfrm>
          <a:prstGeom prst="straightConnector1">
            <a:avLst/>
          </a:prstGeom>
          <a:noFill/>
          <a:ln w="28575" cmpd="sng">
            <a:solidFill>
              <a:schemeClr val="accent6">
                <a:lumMod val="75000"/>
              </a:schemeClr>
            </a:solidFill>
            <a:round/>
            <a:headEnd type="triangle" w="sm" len="sm"/>
            <a:tailEnd type="none" w="med" len="med"/>
          </a:ln>
          <a:extLst>
            <a:ext uri="{909E8E84-426E-40dd-AFC4-6F175D3DCCD1}"/>
          </a:extLst>
        </p:spPr>
      </p:cxnSp>
      <p:pic>
        <p:nvPicPr>
          <p:cNvPr id="14343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" t="-623" r="433" b="623"/>
          <a:stretch>
            <a:fillRect/>
          </a:stretch>
        </p:blipFill>
        <p:spPr bwMode="auto">
          <a:xfrm>
            <a:off x="1627188" y="5419726"/>
            <a:ext cx="3230562" cy="90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587896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charset="-128"/>
              </a:rPr>
              <a:t>The changing costs of a sequencing pipeline</a:t>
            </a:r>
          </a:p>
        </p:txBody>
      </p:sp>
      <p:sp>
        <p:nvSpPr>
          <p:cNvPr id="15362" name="TextBox 1"/>
          <p:cNvSpPr txBox="1">
            <a:spLocks noChangeArrowheads="1"/>
          </p:cNvSpPr>
          <p:nvPr/>
        </p:nvSpPr>
        <p:spPr bwMode="auto">
          <a:xfrm>
            <a:off x="1684338" y="4465639"/>
            <a:ext cx="3429000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Lucida Grande" charset="0"/>
              <a:buChar char="-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defTabSz="455613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400">
                <a:solidFill>
                  <a:srgbClr val="000000"/>
                </a:solidFill>
              </a:rPr>
              <a:t>From </a:t>
            </a:r>
            <a:r>
              <a:rPr lang="ja-JP" altLang="en-US" sz="1400">
                <a:solidFill>
                  <a:srgbClr val="000000"/>
                </a:solidFill>
              </a:rPr>
              <a:t>‘</a:t>
            </a:r>
            <a:r>
              <a:rPr lang="en-US" altLang="ja-JP" sz="1400">
                <a:solidFill>
                  <a:srgbClr val="000000"/>
                </a:solidFill>
              </a:rPr>
              <a:t>00 to ~</a:t>
            </a:r>
            <a:r>
              <a:rPr lang="ja-JP" altLang="en-US" sz="1400">
                <a:solidFill>
                  <a:srgbClr val="000000"/>
                </a:solidFill>
              </a:rPr>
              <a:t>’</a:t>
            </a:r>
            <a:r>
              <a:rPr lang="en-US" altLang="ja-JP" sz="1400">
                <a:solidFill>
                  <a:srgbClr val="000000"/>
                </a:solidFill>
              </a:rPr>
              <a:t>20, </a:t>
            </a:r>
            <a:br>
              <a:rPr lang="en-US" altLang="ja-JP" sz="1400">
                <a:solidFill>
                  <a:srgbClr val="000000"/>
                </a:solidFill>
              </a:rPr>
            </a:br>
            <a:r>
              <a:rPr lang="en-US" altLang="ja-JP" sz="1400">
                <a:solidFill>
                  <a:srgbClr val="000000"/>
                </a:solidFill>
              </a:rPr>
              <a:t>cost of DNA sequencing expt. shifts from the actual seq. to sample </a:t>
            </a:r>
            <a:br>
              <a:rPr lang="en-US" altLang="ja-JP" sz="1400">
                <a:solidFill>
                  <a:srgbClr val="000000"/>
                </a:solidFill>
              </a:rPr>
            </a:br>
            <a:r>
              <a:rPr lang="en-US" altLang="ja-JP" sz="1400">
                <a:solidFill>
                  <a:srgbClr val="000000"/>
                </a:solidFill>
              </a:rPr>
              <a:t>collection &amp; analysis</a:t>
            </a:r>
            <a:endParaRPr lang="en-US" altLang="en-US" sz="1400">
              <a:solidFill>
                <a:srgbClr val="000000"/>
              </a:solidFill>
            </a:endParaRPr>
          </a:p>
        </p:txBody>
      </p:sp>
      <p:sp>
        <p:nvSpPr>
          <p:cNvPr id="15363" name="Rectangle 8"/>
          <p:cNvSpPr>
            <a:spLocks noChangeArrowheads="1"/>
          </p:cNvSpPr>
          <p:nvPr/>
        </p:nvSpPr>
        <p:spPr bwMode="auto">
          <a:xfrm>
            <a:off x="1492251" y="6581776"/>
            <a:ext cx="38131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Lucida Grande" charset="0"/>
              <a:buChar char="-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defTabSz="455613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200" b="1">
                <a:solidFill>
                  <a:srgbClr val="A6A6A6"/>
                </a:solidFill>
                <a:latin typeface="Calibri" charset="0"/>
              </a:rPr>
              <a:t>[</a:t>
            </a:r>
            <a:r>
              <a:rPr lang="en-US" altLang="en-US" sz="1200" dirty="0" err="1">
                <a:solidFill>
                  <a:srgbClr val="A6A6A6"/>
                </a:solidFill>
                <a:latin typeface="Calibri" charset="0"/>
              </a:rPr>
              <a:t>Sboner</a:t>
            </a:r>
            <a:r>
              <a:rPr lang="en-US" altLang="en-US" sz="1200" dirty="0">
                <a:solidFill>
                  <a:srgbClr val="A6A6A6"/>
                </a:solidFill>
                <a:latin typeface="Calibri" charset="0"/>
              </a:rPr>
              <a:t> et al. (</a:t>
            </a:r>
            <a:r>
              <a:rPr lang="ja-JP" altLang="en-US" sz="1200" dirty="0">
                <a:solidFill>
                  <a:srgbClr val="A6A6A6"/>
                </a:solidFill>
                <a:latin typeface="Calibri" charset="0"/>
              </a:rPr>
              <a:t>‘</a:t>
            </a:r>
            <a:r>
              <a:rPr lang="en-US" altLang="ja-JP" sz="1200" dirty="0">
                <a:solidFill>
                  <a:srgbClr val="A6A6A6"/>
                </a:solidFill>
                <a:latin typeface="Calibri" charset="0"/>
              </a:rPr>
              <a:t>11), Muir et al. (‘15) Genome Biology</a:t>
            </a:r>
            <a:r>
              <a:rPr lang="en-US" altLang="ja-JP" sz="1200" b="1" dirty="0">
                <a:solidFill>
                  <a:srgbClr val="A6A6A6"/>
                </a:solidFill>
                <a:latin typeface="Calibri" charset="0"/>
              </a:rPr>
              <a:t>]</a:t>
            </a:r>
            <a:endParaRPr lang="en-US" altLang="en-US" sz="1200" b="1" dirty="0">
              <a:solidFill>
                <a:srgbClr val="A6A6A6"/>
              </a:solidFill>
              <a:latin typeface="Calibri" charset="0"/>
            </a:endParaRPr>
          </a:p>
        </p:txBody>
      </p:sp>
      <p:sp>
        <p:nvSpPr>
          <p:cNvPr id="15364" name="TextBox 11"/>
          <p:cNvSpPr txBox="1">
            <a:spLocks noChangeArrowheads="1"/>
          </p:cNvSpPr>
          <p:nvPr/>
        </p:nvSpPr>
        <p:spPr bwMode="auto">
          <a:xfrm>
            <a:off x="6816725" y="5551489"/>
            <a:ext cx="3429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Lucida Grande" charset="0"/>
              <a:buChar char="-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defTabSz="455613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400">
                <a:solidFill>
                  <a:srgbClr val="000000"/>
                </a:solidFill>
              </a:rPr>
              <a:t>Alignment algorithms scaling to keep pace with data generation</a:t>
            </a:r>
          </a:p>
        </p:txBody>
      </p:sp>
      <p:pic>
        <p:nvPicPr>
          <p:cNvPr id="15365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5926" y="1776413"/>
            <a:ext cx="4295775" cy="25003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Rectangle 26"/>
          <p:cNvSpPr/>
          <p:nvPr/>
        </p:nvSpPr>
        <p:spPr bwMode="auto">
          <a:xfrm>
            <a:off x="6054726" y="1450975"/>
            <a:ext cx="4410075" cy="372268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headEnd type="none" w="sm" len="sm"/>
            <a:tailEnd type="none" w="sm" len="sm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anchor="ctr"/>
          <a:lstStyle/>
          <a:p>
            <a:pPr algn="ctr" defTabSz="912813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200" b="1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pic>
        <p:nvPicPr>
          <p:cNvPr id="15367" name="Picture 2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3614" y="1439863"/>
            <a:ext cx="4410075" cy="3852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5368" name="Straight Arrow Connector 3"/>
          <p:cNvCxnSpPr>
            <a:cxnSpLocks noChangeShapeType="1"/>
          </p:cNvCxnSpPr>
          <p:nvPr/>
        </p:nvCxnSpPr>
        <p:spPr bwMode="auto">
          <a:xfrm>
            <a:off x="5895976" y="2943225"/>
            <a:ext cx="569913" cy="0"/>
          </a:xfrm>
          <a:prstGeom prst="straightConnector1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361448738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 bwMode="auto">
          <a:xfrm>
            <a:off x="6054726" y="1450975"/>
            <a:ext cx="4410075" cy="372268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headEnd type="none" w="sm" len="sm"/>
            <a:tailEnd type="none" w="sm" len="sm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anchor="ctr"/>
          <a:lstStyle/>
          <a:p>
            <a:pPr algn="ctr" defTabSz="912813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200" b="1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63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charset="-128"/>
              </a:rPr>
              <a:t>The changing costs of a sequencing pipeline</a:t>
            </a:r>
          </a:p>
        </p:txBody>
      </p:sp>
      <p:pic>
        <p:nvPicPr>
          <p:cNvPr id="16387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5926" y="1776413"/>
            <a:ext cx="4295775" cy="25003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388" name="Rectangle 8"/>
          <p:cNvSpPr>
            <a:spLocks noChangeArrowheads="1"/>
          </p:cNvSpPr>
          <p:nvPr/>
        </p:nvSpPr>
        <p:spPr bwMode="auto">
          <a:xfrm>
            <a:off x="1492251" y="6581776"/>
            <a:ext cx="38131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Lucida Grande" charset="0"/>
              <a:buChar char="-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defTabSz="455613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200" b="1">
                <a:solidFill>
                  <a:srgbClr val="A6A6A6"/>
                </a:solidFill>
                <a:latin typeface="Calibri" charset="0"/>
              </a:rPr>
              <a:t>[</a:t>
            </a:r>
            <a:r>
              <a:rPr lang="en-US" altLang="en-US" sz="1200">
                <a:solidFill>
                  <a:srgbClr val="A6A6A6"/>
                </a:solidFill>
                <a:latin typeface="Calibri" charset="0"/>
              </a:rPr>
              <a:t>Sboner et al. (</a:t>
            </a:r>
            <a:r>
              <a:rPr lang="ja-JP" altLang="en-US" sz="1200">
                <a:solidFill>
                  <a:srgbClr val="A6A6A6"/>
                </a:solidFill>
                <a:latin typeface="Calibri" charset="0"/>
              </a:rPr>
              <a:t>‘</a:t>
            </a:r>
            <a:r>
              <a:rPr lang="en-US" altLang="ja-JP" sz="1200">
                <a:solidFill>
                  <a:srgbClr val="A6A6A6"/>
                </a:solidFill>
                <a:latin typeface="Calibri" charset="0"/>
              </a:rPr>
              <a:t>11), Muir et al. (‘15) Genome Biology</a:t>
            </a:r>
            <a:r>
              <a:rPr lang="en-US" altLang="ja-JP" sz="1200" b="1">
                <a:solidFill>
                  <a:srgbClr val="A6A6A6"/>
                </a:solidFill>
                <a:latin typeface="Calibri" charset="0"/>
              </a:rPr>
              <a:t>]</a:t>
            </a:r>
            <a:endParaRPr lang="en-US" altLang="en-US" sz="1200" b="1">
              <a:solidFill>
                <a:srgbClr val="A6A6A6"/>
              </a:solidFill>
              <a:latin typeface="Calibri" charset="0"/>
            </a:endParaRPr>
          </a:p>
        </p:txBody>
      </p:sp>
      <p:sp>
        <p:nvSpPr>
          <p:cNvPr id="16389" name="TextBox 1"/>
          <p:cNvSpPr txBox="1">
            <a:spLocks noChangeArrowheads="1"/>
          </p:cNvSpPr>
          <p:nvPr/>
        </p:nvSpPr>
        <p:spPr bwMode="auto">
          <a:xfrm>
            <a:off x="1684338" y="4465639"/>
            <a:ext cx="3429000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Lucida Grande" charset="0"/>
              <a:buChar char="-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defTabSz="455613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400">
                <a:solidFill>
                  <a:srgbClr val="000000"/>
                </a:solidFill>
              </a:rPr>
              <a:t>From </a:t>
            </a:r>
            <a:r>
              <a:rPr lang="ja-JP" altLang="en-US" sz="1400">
                <a:solidFill>
                  <a:srgbClr val="000000"/>
                </a:solidFill>
              </a:rPr>
              <a:t>‘</a:t>
            </a:r>
            <a:r>
              <a:rPr lang="en-US" altLang="ja-JP" sz="1400">
                <a:solidFill>
                  <a:srgbClr val="000000"/>
                </a:solidFill>
              </a:rPr>
              <a:t>00 to ~</a:t>
            </a:r>
            <a:r>
              <a:rPr lang="ja-JP" altLang="en-US" sz="1400">
                <a:solidFill>
                  <a:srgbClr val="000000"/>
                </a:solidFill>
              </a:rPr>
              <a:t>’</a:t>
            </a:r>
            <a:r>
              <a:rPr lang="en-US" altLang="ja-JP" sz="1400">
                <a:solidFill>
                  <a:srgbClr val="000000"/>
                </a:solidFill>
              </a:rPr>
              <a:t>20, </a:t>
            </a:r>
            <a:br>
              <a:rPr lang="en-US" altLang="ja-JP" sz="1400">
                <a:solidFill>
                  <a:srgbClr val="000000"/>
                </a:solidFill>
              </a:rPr>
            </a:br>
            <a:r>
              <a:rPr lang="en-US" altLang="ja-JP" sz="1400">
                <a:solidFill>
                  <a:srgbClr val="000000"/>
                </a:solidFill>
              </a:rPr>
              <a:t>cost of DNA sequencing expt. shifts from the actual seq. to sample </a:t>
            </a:r>
            <a:br>
              <a:rPr lang="en-US" altLang="ja-JP" sz="1400">
                <a:solidFill>
                  <a:srgbClr val="000000"/>
                </a:solidFill>
              </a:rPr>
            </a:br>
            <a:r>
              <a:rPr lang="en-US" altLang="ja-JP" sz="1400">
                <a:solidFill>
                  <a:srgbClr val="000000"/>
                </a:solidFill>
              </a:rPr>
              <a:t>collection &amp; analysis</a:t>
            </a:r>
            <a:endParaRPr lang="en-US" altLang="en-US" sz="1400">
              <a:solidFill>
                <a:srgbClr val="000000"/>
              </a:solidFill>
            </a:endParaRPr>
          </a:p>
        </p:txBody>
      </p:sp>
      <p:sp>
        <p:nvSpPr>
          <p:cNvPr id="16390" name="TextBox 16"/>
          <p:cNvSpPr txBox="1">
            <a:spLocks noChangeArrowheads="1"/>
          </p:cNvSpPr>
          <p:nvPr/>
        </p:nvSpPr>
        <p:spPr bwMode="auto">
          <a:xfrm>
            <a:off x="6816725" y="5551489"/>
            <a:ext cx="3429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Lucida Grande" charset="0"/>
              <a:buChar char="-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defTabSz="455613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400">
                <a:solidFill>
                  <a:srgbClr val="000000"/>
                </a:solidFill>
              </a:rPr>
              <a:t>Alignment algorithms scaling to keep pace with data generation</a:t>
            </a:r>
          </a:p>
        </p:txBody>
      </p:sp>
      <p:cxnSp>
        <p:nvCxnSpPr>
          <p:cNvPr id="16391" name="Straight Arrow Connector 3"/>
          <p:cNvCxnSpPr>
            <a:cxnSpLocks noChangeShapeType="1"/>
          </p:cNvCxnSpPr>
          <p:nvPr/>
        </p:nvCxnSpPr>
        <p:spPr bwMode="auto">
          <a:xfrm>
            <a:off x="5872163" y="2946400"/>
            <a:ext cx="569912" cy="0"/>
          </a:xfrm>
          <a:prstGeom prst="straightConnector1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6392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4726" y="1450976"/>
            <a:ext cx="4410075" cy="3852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8351347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charset="-128"/>
              </a:rPr>
              <a:t>The changing costs of a sequencing pipeline</a:t>
            </a:r>
          </a:p>
        </p:txBody>
      </p:sp>
      <p:pic>
        <p:nvPicPr>
          <p:cNvPr id="17410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5926" y="1776413"/>
            <a:ext cx="4295775" cy="25003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411" name="Rectangle 8"/>
          <p:cNvSpPr>
            <a:spLocks noChangeArrowheads="1"/>
          </p:cNvSpPr>
          <p:nvPr/>
        </p:nvSpPr>
        <p:spPr bwMode="auto">
          <a:xfrm>
            <a:off x="1492251" y="6581776"/>
            <a:ext cx="38131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Lucida Grande" charset="0"/>
              <a:buChar char="-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defTabSz="455613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200" b="1">
                <a:solidFill>
                  <a:srgbClr val="A6A6A6"/>
                </a:solidFill>
                <a:latin typeface="Calibri" charset="0"/>
              </a:rPr>
              <a:t>[</a:t>
            </a:r>
            <a:r>
              <a:rPr lang="en-US" altLang="en-US" sz="1200">
                <a:solidFill>
                  <a:srgbClr val="A6A6A6"/>
                </a:solidFill>
                <a:latin typeface="Calibri" charset="0"/>
              </a:rPr>
              <a:t>Sboner et al. (</a:t>
            </a:r>
            <a:r>
              <a:rPr lang="ja-JP" altLang="en-US" sz="1200">
                <a:solidFill>
                  <a:srgbClr val="A6A6A6"/>
                </a:solidFill>
                <a:latin typeface="Calibri" charset="0"/>
              </a:rPr>
              <a:t>‘</a:t>
            </a:r>
            <a:r>
              <a:rPr lang="en-US" altLang="ja-JP" sz="1200">
                <a:solidFill>
                  <a:srgbClr val="A6A6A6"/>
                </a:solidFill>
                <a:latin typeface="Calibri" charset="0"/>
              </a:rPr>
              <a:t>11), Muir et al. (‘15) Genome Biology</a:t>
            </a:r>
            <a:r>
              <a:rPr lang="en-US" altLang="ja-JP" sz="1200" b="1">
                <a:solidFill>
                  <a:srgbClr val="A6A6A6"/>
                </a:solidFill>
                <a:latin typeface="Calibri" charset="0"/>
              </a:rPr>
              <a:t>]</a:t>
            </a:r>
            <a:endParaRPr lang="en-US" altLang="en-US" sz="1200" b="1">
              <a:solidFill>
                <a:srgbClr val="A6A6A6"/>
              </a:solidFill>
              <a:latin typeface="Calibri" charset="0"/>
            </a:endParaRPr>
          </a:p>
        </p:txBody>
      </p:sp>
      <p:sp>
        <p:nvSpPr>
          <p:cNvPr id="17412" name="TextBox 1"/>
          <p:cNvSpPr txBox="1">
            <a:spLocks noChangeArrowheads="1"/>
          </p:cNvSpPr>
          <p:nvPr/>
        </p:nvSpPr>
        <p:spPr bwMode="auto">
          <a:xfrm>
            <a:off x="1684338" y="4465639"/>
            <a:ext cx="3429000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Lucida Grande" charset="0"/>
              <a:buChar char="-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defTabSz="455613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400">
                <a:solidFill>
                  <a:srgbClr val="000000"/>
                </a:solidFill>
              </a:rPr>
              <a:t>From </a:t>
            </a:r>
            <a:r>
              <a:rPr lang="ja-JP" altLang="en-US" sz="1400">
                <a:solidFill>
                  <a:srgbClr val="000000"/>
                </a:solidFill>
              </a:rPr>
              <a:t>‘</a:t>
            </a:r>
            <a:r>
              <a:rPr lang="en-US" altLang="ja-JP" sz="1400">
                <a:solidFill>
                  <a:srgbClr val="000000"/>
                </a:solidFill>
              </a:rPr>
              <a:t>00 to ~</a:t>
            </a:r>
            <a:r>
              <a:rPr lang="ja-JP" altLang="en-US" sz="1400">
                <a:solidFill>
                  <a:srgbClr val="000000"/>
                </a:solidFill>
              </a:rPr>
              <a:t>’</a:t>
            </a:r>
            <a:r>
              <a:rPr lang="en-US" altLang="ja-JP" sz="1400">
                <a:solidFill>
                  <a:srgbClr val="000000"/>
                </a:solidFill>
              </a:rPr>
              <a:t>20, </a:t>
            </a:r>
            <a:br>
              <a:rPr lang="en-US" altLang="ja-JP" sz="1400">
                <a:solidFill>
                  <a:srgbClr val="000000"/>
                </a:solidFill>
              </a:rPr>
            </a:br>
            <a:r>
              <a:rPr lang="en-US" altLang="ja-JP" sz="1400">
                <a:solidFill>
                  <a:srgbClr val="000000"/>
                </a:solidFill>
              </a:rPr>
              <a:t>cost of DNA sequencing expt. shifts from the actual seq. to sample </a:t>
            </a:r>
            <a:br>
              <a:rPr lang="en-US" altLang="ja-JP" sz="1400">
                <a:solidFill>
                  <a:srgbClr val="000000"/>
                </a:solidFill>
              </a:rPr>
            </a:br>
            <a:r>
              <a:rPr lang="en-US" altLang="ja-JP" sz="1400">
                <a:solidFill>
                  <a:srgbClr val="000000"/>
                </a:solidFill>
              </a:rPr>
              <a:t>collection &amp; analysis</a:t>
            </a:r>
            <a:endParaRPr lang="en-US" altLang="en-US" sz="1400">
              <a:solidFill>
                <a:srgbClr val="000000"/>
              </a:solidFill>
            </a:endParaRPr>
          </a:p>
        </p:txBody>
      </p:sp>
      <p:cxnSp>
        <p:nvCxnSpPr>
          <p:cNvPr id="17413" name="Straight Arrow Connector 2"/>
          <p:cNvCxnSpPr>
            <a:cxnSpLocks noChangeShapeType="1"/>
          </p:cNvCxnSpPr>
          <p:nvPr/>
        </p:nvCxnSpPr>
        <p:spPr bwMode="auto">
          <a:xfrm flipV="1">
            <a:off x="5597525" y="3525839"/>
            <a:ext cx="1149350" cy="9525"/>
          </a:xfrm>
          <a:prstGeom prst="straightConnector1">
            <a:avLst/>
          </a:prstGeom>
          <a:noFill/>
          <a:ln w="28575">
            <a:solidFill>
              <a:srgbClr val="FF6600"/>
            </a:solidFill>
            <a:round/>
            <a:headEnd type="none" w="sm" len="sm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rgbClr val="FFA625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52"/>
          <a:stretch/>
        </p:blipFill>
        <p:spPr>
          <a:xfrm>
            <a:off x="6837814" y="1571308"/>
            <a:ext cx="3474587" cy="4251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44219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Population &amp; power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0326043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Title 1"/>
          <p:cNvSpPr>
            <a:spLocks noGrp="1"/>
          </p:cNvSpPr>
          <p:nvPr>
            <p:ph type="title"/>
          </p:nvPr>
        </p:nvSpPr>
        <p:spPr>
          <a:xfrm>
            <a:off x="1828800" y="381000"/>
            <a:ext cx="2971800" cy="1143000"/>
          </a:xfrm>
        </p:spPr>
        <p:txBody>
          <a:bodyPr/>
          <a:lstStyle/>
          <a:p>
            <a:pPr eaLnBrk="1" hangingPunct="1"/>
            <a:r>
              <a:rPr lang="en-US" altLang="en-US">
                <a:ea typeface="ＭＳ Ｐゴシック" charset="-128"/>
              </a:rPr>
              <a:t>Sequencing cost reductions have resulted in an explosion of data</a:t>
            </a:r>
          </a:p>
        </p:txBody>
      </p:sp>
      <p:pic>
        <p:nvPicPr>
          <p:cNvPr id="12290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7476" y="-22225"/>
            <a:ext cx="5414963" cy="3595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Rectangle 3"/>
          <p:cNvSpPr txBox="1">
            <a:spLocks noChangeArrowheads="1"/>
          </p:cNvSpPr>
          <p:nvPr/>
        </p:nvSpPr>
        <p:spPr bwMode="auto">
          <a:xfrm>
            <a:off x="1828800" y="2376488"/>
            <a:ext cx="297180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23838" indent="-223838" defTabSz="90805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566738" indent="-223838" defTabSz="908050">
              <a:spcBef>
                <a:spcPct val="20000"/>
              </a:spcBef>
              <a:buFont typeface="Lucida Grande" charset="0"/>
              <a:buChar char="-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080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080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08050">
              <a:spcBef>
                <a:spcPct val="20000"/>
              </a:spcBef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08050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08050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08050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08050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fontAlgn="base">
              <a:spcAft>
                <a:spcPct val="0"/>
              </a:spcAft>
            </a:pPr>
            <a:r>
              <a:rPr lang="en-US" altLang="en-US" sz="2000">
                <a:solidFill>
                  <a:srgbClr val="000000"/>
                </a:solidFill>
              </a:rPr>
              <a:t>The type of sequence data deposited has changed as well.</a:t>
            </a:r>
          </a:p>
          <a:p>
            <a:pPr lvl="1" fontAlgn="base">
              <a:spcAft>
                <a:spcPct val="0"/>
              </a:spcAft>
            </a:pPr>
            <a:r>
              <a:rPr lang="en-US" altLang="en-US" sz="1600">
                <a:solidFill>
                  <a:srgbClr val="000000"/>
                </a:solidFill>
              </a:rPr>
              <a:t> Protected data represents an increasing fraction of all submitted sequences.</a:t>
            </a:r>
          </a:p>
          <a:p>
            <a:pPr fontAlgn="base">
              <a:spcAft>
                <a:spcPct val="0"/>
              </a:spcAft>
              <a:buFont typeface="Lucida Grande" charset="0"/>
              <a:buChar char="-"/>
            </a:pPr>
            <a:endParaRPr lang="en-US" altLang="en-US" sz="1600">
              <a:solidFill>
                <a:srgbClr val="000000"/>
              </a:solidFill>
            </a:endParaRPr>
          </a:p>
          <a:p>
            <a:pPr lvl="1" fontAlgn="base">
              <a:spcAft>
                <a:spcPct val="0"/>
              </a:spcAft>
            </a:pPr>
            <a:r>
              <a:rPr lang="en-US" altLang="en-US" sz="1600">
                <a:solidFill>
                  <a:srgbClr val="000000"/>
                </a:solidFill>
              </a:rPr>
              <a:t>Data from techniques utilizing NGS machines has replaced that generated via microarray.</a:t>
            </a:r>
          </a:p>
          <a:p>
            <a:pPr fontAlgn="base">
              <a:spcAft>
                <a:spcPct val="0"/>
              </a:spcAft>
            </a:pPr>
            <a:endParaRPr lang="en-US" altLang="en-US" sz="2000">
              <a:solidFill>
                <a:srgbClr val="000000"/>
              </a:solidFill>
            </a:endParaRPr>
          </a:p>
        </p:txBody>
      </p:sp>
      <p:sp>
        <p:nvSpPr>
          <p:cNvPr id="12292" name="Rectangle 8"/>
          <p:cNvSpPr>
            <a:spLocks noChangeArrowheads="1"/>
          </p:cNvSpPr>
          <p:nvPr/>
        </p:nvSpPr>
        <p:spPr bwMode="auto">
          <a:xfrm>
            <a:off x="1492251" y="6581776"/>
            <a:ext cx="38131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Lucida Grande" charset="0"/>
              <a:buChar char="-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defTabSz="455613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200">
                <a:solidFill>
                  <a:srgbClr val="A6A6A6"/>
                </a:solidFill>
                <a:latin typeface="Calibri" charset="0"/>
              </a:rPr>
              <a:t>[</a:t>
            </a:r>
            <a:r>
              <a:rPr lang="en-US" altLang="ja-JP" sz="1200">
                <a:solidFill>
                  <a:srgbClr val="A6A6A6"/>
                </a:solidFill>
                <a:latin typeface="Calibri" charset="0"/>
              </a:rPr>
              <a:t>Muir et al. (‘15) GenomeBiol.]</a:t>
            </a:r>
            <a:endParaRPr lang="en-US" altLang="en-US" sz="1200">
              <a:solidFill>
                <a:srgbClr val="A6A6A6"/>
              </a:solidFill>
              <a:latin typeface="Calibri" charset="0"/>
            </a:endParaRPr>
          </a:p>
        </p:txBody>
      </p:sp>
      <p:pic>
        <p:nvPicPr>
          <p:cNvPr id="12293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18"/>
          <a:stretch>
            <a:fillRect/>
          </a:stretch>
        </p:blipFill>
        <p:spPr bwMode="auto">
          <a:xfrm>
            <a:off x="5265739" y="3573463"/>
            <a:ext cx="4746625" cy="329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1767678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2" descr="C:\Documents and Settings\sofiahj\Desktop\hs-2012-26-g-we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5738" y="33338"/>
            <a:ext cx="9283701" cy="681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2" name="Rectangle 2068"/>
          <p:cNvSpPr>
            <a:spLocks noChangeArrowheads="1"/>
          </p:cNvSpPr>
          <p:nvPr/>
        </p:nvSpPr>
        <p:spPr bwMode="auto">
          <a:xfrm>
            <a:off x="1676400" y="152400"/>
            <a:ext cx="548005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Lucida Grande" charset="0"/>
              <a:buChar char="-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 b="1">
                <a:solidFill>
                  <a:srgbClr val="808080"/>
                </a:solidFill>
              </a:rPr>
              <a:t>Sequence Universe</a:t>
            </a:r>
          </a:p>
        </p:txBody>
      </p:sp>
      <p:sp>
        <p:nvSpPr>
          <p:cNvPr id="25603" name="TextBox 2069"/>
          <p:cNvSpPr txBox="1">
            <a:spLocks noChangeArrowheads="1"/>
          </p:cNvSpPr>
          <p:nvPr/>
        </p:nvSpPr>
        <p:spPr bwMode="auto">
          <a:xfrm>
            <a:off x="1816101" y="1130301"/>
            <a:ext cx="3476657" cy="1138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Lucida Grande" charset="0"/>
              <a:buChar char="-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>
                <a:solidFill>
                  <a:srgbClr val="FFFFFF"/>
                </a:solidFill>
                <a:latin typeface="Calibri" charset="0"/>
              </a:rPr>
              <a:t>TCGA endpoint: ~2.5 Petabytes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FFFF"/>
                </a:solidFill>
                <a:latin typeface="Calibri" charset="0"/>
              </a:rPr>
              <a:t>    ~1.5 PB exome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FFFF"/>
                </a:solidFill>
                <a:latin typeface="Calibri" charset="0"/>
              </a:rPr>
              <a:t>    ~1 PB whole genome</a:t>
            </a:r>
          </a:p>
        </p:txBody>
      </p:sp>
      <p:sp>
        <p:nvSpPr>
          <p:cNvPr id="25604" name="TextBox 2074"/>
          <p:cNvSpPr txBox="1">
            <a:spLocks noChangeArrowheads="1"/>
          </p:cNvSpPr>
          <p:nvPr/>
        </p:nvSpPr>
        <p:spPr bwMode="auto">
          <a:xfrm>
            <a:off x="6234113" y="798513"/>
            <a:ext cx="19732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Lucida Grande" charset="0"/>
              <a:buChar char="-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i="1">
                <a:solidFill>
                  <a:srgbClr val="FFFFFF"/>
                </a:solidFill>
                <a:latin typeface="Calibri" charset="0"/>
              </a:rPr>
              <a:t>SRA ~1 petabyte</a:t>
            </a:r>
          </a:p>
        </p:txBody>
      </p:sp>
      <p:sp>
        <p:nvSpPr>
          <p:cNvPr id="25605" name="TextBox 101"/>
          <p:cNvSpPr txBox="1">
            <a:spLocks noChangeArrowheads="1"/>
          </p:cNvSpPr>
          <p:nvPr/>
        </p:nvSpPr>
        <p:spPr bwMode="auto">
          <a:xfrm>
            <a:off x="8464550" y="5883275"/>
            <a:ext cx="1906588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Lucida Grande" charset="0"/>
              <a:buChar char="-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400" i="1">
                <a:solidFill>
                  <a:srgbClr val="FFFFFF"/>
                </a:solidFill>
                <a:latin typeface="Calibri" charset="0"/>
              </a:rPr>
              <a:t>Star formation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400" i="1">
                <a:solidFill>
                  <a:srgbClr val="FFFFFF"/>
                </a:solidFill>
                <a:latin typeface="Calibri" charset="0"/>
              </a:rPr>
              <a:t>100K Genomes England</a:t>
            </a:r>
          </a:p>
        </p:txBody>
      </p:sp>
      <p:sp>
        <p:nvSpPr>
          <p:cNvPr id="105" name="Up Arrow 104"/>
          <p:cNvSpPr/>
          <p:nvPr/>
        </p:nvSpPr>
        <p:spPr>
          <a:xfrm rot="20031542">
            <a:off x="8894763" y="5546725"/>
            <a:ext cx="182562" cy="273050"/>
          </a:xfrm>
          <a:prstGeom prst="upArrow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</p:txBody>
      </p:sp>
      <p:grpSp>
        <p:nvGrpSpPr>
          <p:cNvPr id="25607" name="Group 1033"/>
          <p:cNvGrpSpPr>
            <a:grpSpLocks/>
          </p:cNvGrpSpPr>
          <p:nvPr/>
        </p:nvGrpSpPr>
        <p:grpSpPr bwMode="auto">
          <a:xfrm>
            <a:off x="1868489" y="1790701"/>
            <a:ext cx="8281987" cy="4543425"/>
            <a:chOff x="259301" y="1878914"/>
            <a:chExt cx="8281995" cy="4544716"/>
          </a:xfrm>
        </p:grpSpPr>
        <p:cxnSp>
          <p:nvCxnSpPr>
            <p:cNvPr id="18" name="Straight Connector 17"/>
            <p:cNvCxnSpPr/>
            <p:nvPr/>
          </p:nvCxnSpPr>
          <p:spPr>
            <a:xfrm>
              <a:off x="3955005" y="2285429"/>
              <a:ext cx="1587" cy="298535"/>
            </a:xfrm>
            <a:prstGeom prst="line">
              <a:avLst/>
            </a:prstGeom>
            <a:ln w="190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" name="Donut 1"/>
            <p:cNvSpPr/>
            <p:nvPr/>
          </p:nvSpPr>
          <p:spPr>
            <a:xfrm rot="20001731">
              <a:off x="1337214" y="2693533"/>
              <a:ext cx="7204082" cy="2413686"/>
            </a:xfrm>
            <a:prstGeom prst="donut">
              <a:avLst>
                <a:gd name="adj" fmla="val 603"/>
              </a:avLst>
            </a:prstGeom>
            <a:solidFill>
              <a:schemeClr val="bg1">
                <a:lumMod val="5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>
                    <a:lumMod val="65000"/>
                  </a:srgbClr>
                </a:solidFill>
              </a:endParaRPr>
            </a:p>
          </p:txBody>
        </p:sp>
        <p:grpSp>
          <p:nvGrpSpPr>
            <p:cNvPr id="25613" name="Group 81"/>
            <p:cNvGrpSpPr>
              <a:grpSpLocks/>
            </p:cNvGrpSpPr>
            <p:nvPr/>
          </p:nvGrpSpPr>
          <p:grpSpPr bwMode="auto">
            <a:xfrm>
              <a:off x="2925387" y="1914182"/>
              <a:ext cx="3706140" cy="3778898"/>
              <a:chOff x="2849601" y="2129571"/>
              <a:chExt cx="3706140" cy="3778898"/>
            </a:xfrm>
          </p:grpSpPr>
          <p:pic>
            <p:nvPicPr>
              <p:cNvPr id="2051" name="Picture 3" descr="C:\Documents and Settings\sofiahj\Desktop\latest_256_0304.jp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563" t="7671" r="3681" b="6826"/>
              <a:stretch/>
            </p:blipFill>
            <p:spPr bwMode="auto">
              <a:xfrm>
                <a:off x="2849601" y="2129571"/>
                <a:ext cx="3706140" cy="3778898"/>
              </a:xfrm>
              <a:prstGeom prst="ellipse">
                <a:avLst/>
              </a:prstGeom>
              <a:noFill/>
              <a:extLst>
                <a:ext uri="{909E8E84-426E-40dd-AFC4-6F175D3DCCD1}"/>
              </a:extLst>
            </p:spPr>
          </p:pic>
          <p:sp>
            <p:nvSpPr>
              <p:cNvPr id="3" name="Donut 2"/>
              <p:cNvSpPr/>
              <p:nvPr/>
            </p:nvSpPr>
            <p:spPr>
              <a:xfrm>
                <a:off x="3096580" y="2435713"/>
                <a:ext cx="3201991" cy="3279118"/>
              </a:xfrm>
              <a:prstGeom prst="donut">
                <a:avLst>
                  <a:gd name="adj" fmla="val 4276"/>
                </a:avLst>
              </a:prstGeom>
              <a:solidFill>
                <a:schemeClr val="accent6"/>
              </a:solidFill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4" name="Oval 13"/>
            <p:cNvSpPr/>
            <p:nvPr/>
          </p:nvSpPr>
          <p:spPr>
            <a:xfrm>
              <a:off x="3478754" y="5267602"/>
              <a:ext cx="731838" cy="732046"/>
            </a:xfrm>
            <a:prstGeom prst="ellipse">
              <a:avLst/>
            </a:prstGeom>
            <a:gradFill>
              <a:gsLst>
                <a:gs pos="0">
                  <a:srgbClr val="FBEAC7"/>
                </a:gs>
                <a:gs pos="17999">
                  <a:srgbClr val="FEE7F2"/>
                </a:gs>
                <a:gs pos="36000">
                  <a:srgbClr val="FAC77D"/>
                </a:gs>
                <a:gs pos="61000">
                  <a:srgbClr val="FBA97D"/>
                </a:gs>
                <a:gs pos="82001">
                  <a:srgbClr val="FBD49C"/>
                </a:gs>
                <a:gs pos="100000">
                  <a:srgbClr val="FEE7F2"/>
                </a:gs>
              </a:gsLst>
              <a:lin ang="5400000" scaled="0"/>
            </a:gra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4" name="Oval 33"/>
            <p:cNvSpPr/>
            <p:nvPr/>
          </p:nvSpPr>
          <p:spPr>
            <a:xfrm>
              <a:off x="5966369" y="2099640"/>
              <a:ext cx="136525" cy="136564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5" name="Oval 34"/>
            <p:cNvSpPr/>
            <p:nvPr/>
          </p:nvSpPr>
          <p:spPr>
            <a:xfrm>
              <a:off x="5628231" y="2266374"/>
              <a:ext cx="46037" cy="46051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0000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6" name="Oval 35"/>
            <p:cNvSpPr/>
            <p:nvPr/>
          </p:nvSpPr>
          <p:spPr>
            <a:xfrm>
              <a:off x="5761581" y="2198093"/>
              <a:ext cx="90487" cy="92101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ea typeface="ＭＳ Ｐゴシック" charset="0"/>
                <a:cs typeface="ＭＳ Ｐゴシック" charset="0"/>
              </a:endParaRPr>
            </a:p>
          </p:txBody>
        </p:sp>
        <p:cxnSp>
          <p:nvCxnSpPr>
            <p:cNvPr id="44" name="Straight Connector 43"/>
            <p:cNvCxnSpPr>
              <a:stCxn id="37" idx="7"/>
              <a:endCxn id="19" idx="3"/>
            </p:cNvCxnSpPr>
            <p:nvPr/>
          </p:nvCxnSpPr>
          <p:spPr>
            <a:xfrm flipV="1">
              <a:off x="6174332" y="4543496"/>
              <a:ext cx="161925" cy="120684"/>
            </a:xfrm>
            <a:prstGeom prst="line">
              <a:avLst/>
            </a:prstGeom>
            <a:ln w="3175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619" name="TextBox 105"/>
            <p:cNvSpPr txBox="1">
              <a:spLocks noChangeArrowheads="1"/>
            </p:cNvSpPr>
            <p:nvPr/>
          </p:nvSpPr>
          <p:spPr bwMode="auto">
            <a:xfrm>
              <a:off x="2962816" y="6109216"/>
              <a:ext cx="588964" cy="306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5pPr>
              <a:lvl6pPr marL="2514600" indent="-228600" defTabSz="455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6pPr>
              <a:lvl7pPr marL="2971800" indent="-228600" defTabSz="455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7pPr>
              <a:lvl8pPr marL="3429000" indent="-228600" defTabSz="455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8pPr>
              <a:lvl9pPr marL="3886200" indent="-228600" defTabSz="455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9pPr>
            </a:lstStyle>
            <a:p>
              <a:r>
                <a:rPr lang="en-US" altLang="en-US" sz="1400" b="1">
                  <a:solidFill>
                    <a:srgbClr val="666666"/>
                  </a:solidFill>
                </a:rPr>
                <a:t>ADSP</a:t>
              </a:r>
            </a:p>
          </p:txBody>
        </p:sp>
        <p:cxnSp>
          <p:nvCxnSpPr>
            <p:cNvPr id="146" name="Straight Connector 145"/>
            <p:cNvCxnSpPr/>
            <p:nvPr/>
          </p:nvCxnSpPr>
          <p:spPr>
            <a:xfrm flipH="1">
              <a:off x="5274218" y="2198093"/>
              <a:ext cx="114300" cy="396988"/>
            </a:xfrm>
            <a:prstGeom prst="line">
              <a:avLst/>
            </a:prstGeom>
            <a:ln w="190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Straight Connector 146"/>
            <p:cNvCxnSpPr/>
            <p:nvPr/>
          </p:nvCxnSpPr>
          <p:spPr>
            <a:xfrm flipH="1">
              <a:off x="3410491" y="4662593"/>
              <a:ext cx="236538" cy="223901"/>
            </a:xfrm>
            <a:prstGeom prst="line">
              <a:avLst/>
            </a:prstGeom>
            <a:ln w="190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/>
            <p:cNvCxnSpPr/>
            <p:nvPr/>
          </p:nvCxnSpPr>
          <p:spPr>
            <a:xfrm flipV="1">
              <a:off x="4205830" y="5394638"/>
              <a:ext cx="457200" cy="92101"/>
            </a:xfrm>
            <a:prstGeom prst="line">
              <a:avLst/>
            </a:prstGeom>
            <a:ln w="3175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5623" name="Picture 7" descr="C:\Documents and Settings\sofiahj\Desktop\ENCODE_logo.gif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97201" y="3748270"/>
              <a:ext cx="621969" cy="376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5624" name="Group 126"/>
            <p:cNvGrpSpPr>
              <a:grpSpLocks/>
            </p:cNvGrpSpPr>
            <p:nvPr/>
          </p:nvGrpSpPr>
          <p:grpSpPr bwMode="auto">
            <a:xfrm>
              <a:off x="259301" y="1878914"/>
              <a:ext cx="8078762" cy="4544716"/>
              <a:chOff x="259301" y="1878914"/>
              <a:chExt cx="8078762" cy="4544716"/>
            </a:xfrm>
          </p:grpSpPr>
          <p:sp>
            <p:nvSpPr>
              <p:cNvPr id="19" name="Oval 18"/>
              <p:cNvSpPr/>
              <p:nvPr/>
            </p:nvSpPr>
            <p:spPr>
              <a:xfrm>
                <a:off x="6282282" y="4230670"/>
                <a:ext cx="366712" cy="365229"/>
              </a:xfrm>
              <a:prstGeom prst="ellipse">
                <a:avLst/>
              </a:prstGeom>
              <a:blipFill>
                <a:blip r:embed="rId6"/>
                <a:tile tx="0" ty="0" sx="100000" sy="100000" flip="none" algn="tl"/>
              </a:blipFill>
              <a:ln>
                <a:solidFill>
                  <a:schemeClr val="bg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srgbClr val="FFFFFF"/>
                  </a:solidFill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5626" name="TextBox 99"/>
              <p:cNvSpPr txBox="1">
                <a:spLocks noChangeArrowheads="1"/>
              </p:cNvSpPr>
              <p:nvPr/>
            </p:nvSpPr>
            <p:spPr bwMode="auto">
              <a:xfrm>
                <a:off x="6319031" y="4213618"/>
                <a:ext cx="344966" cy="4001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Font typeface="Lucida Grande" charset="0"/>
                  <a:buChar char="-"/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Font typeface="Lucida Grande" charset="0"/>
                  <a:buChar char="*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defTabSz="455613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Lucida Grande" charset="0"/>
                  <a:buChar char="*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defTabSz="455613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Lucida Grande" charset="0"/>
                  <a:buChar char="*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defTabSz="455613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Lucida Grande" charset="0"/>
                  <a:buChar char="*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defTabSz="455613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Lucida Grande" charset="0"/>
                  <a:buChar char="*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1000" b="1">
                    <a:solidFill>
                      <a:srgbClr val="000000"/>
                    </a:solidFill>
                    <a:latin typeface="Calibri" charset="0"/>
                  </a:rPr>
                  <a:t>29 </a:t>
                </a:r>
              </a:p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1000" b="1">
                    <a:solidFill>
                      <a:srgbClr val="000000"/>
                    </a:solidFill>
                    <a:latin typeface="Calibri" charset="0"/>
                  </a:rPr>
                  <a:t>TB</a:t>
                </a:r>
              </a:p>
            </p:txBody>
          </p:sp>
          <p:grpSp>
            <p:nvGrpSpPr>
              <p:cNvPr id="25627" name="Group 122"/>
              <p:cNvGrpSpPr>
                <a:grpSpLocks/>
              </p:cNvGrpSpPr>
              <p:nvPr/>
            </p:nvGrpSpPr>
            <p:grpSpPr bwMode="auto">
              <a:xfrm>
                <a:off x="259301" y="1878914"/>
                <a:ext cx="8078762" cy="4544716"/>
                <a:chOff x="259301" y="1878914"/>
                <a:chExt cx="8078762" cy="4544716"/>
              </a:xfrm>
            </p:grpSpPr>
            <p:sp>
              <p:nvSpPr>
                <p:cNvPr id="11" name="Oval 10"/>
                <p:cNvSpPr/>
                <p:nvPr/>
              </p:nvSpPr>
              <p:spPr>
                <a:xfrm>
                  <a:off x="7425283" y="3439870"/>
                  <a:ext cx="273050" cy="273128"/>
                </a:xfrm>
                <a:prstGeom prst="ellipse">
                  <a:avLst/>
                </a:prstGeom>
                <a:blipFill>
                  <a:blip r:embed="rId7"/>
                  <a:tile tx="0" ty="0" sx="100000" sy="100000" flip="none" algn="tl"/>
                </a:blip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solidFill>
                      <a:srgbClr val="FFFFFF"/>
                    </a:solidFill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4" name="Oval 3"/>
                <p:cNvSpPr/>
                <p:nvPr/>
              </p:nvSpPr>
              <p:spPr>
                <a:xfrm>
                  <a:off x="959389" y="3316010"/>
                  <a:ext cx="1828802" cy="182932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lin ang="5400000" scaled="0"/>
                  <a:tileRect r="-100000" b="-100000"/>
                </a:gra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r>
                    <a:rPr lang="en-US" b="1" dirty="0">
                      <a:solidFill>
                        <a:srgbClr val="FFFFFF"/>
                      </a:solidFill>
                      <a:cs typeface="Arial" pitchFamily="34" charset="0"/>
                    </a:rPr>
                    <a:t>222</a:t>
                  </a:r>
                </a:p>
                <a:p>
                  <a:pPr algn="ctr">
                    <a:defRPr/>
                  </a:pPr>
                  <a:r>
                    <a:rPr lang="en-US" b="1" dirty="0">
                      <a:solidFill>
                        <a:srgbClr val="FFFFFF"/>
                      </a:solidFill>
                      <a:cs typeface="Arial" pitchFamily="34" charset="0"/>
                    </a:rPr>
                    <a:t>TB</a:t>
                  </a:r>
                </a:p>
              </p:txBody>
            </p:sp>
            <p:sp>
              <p:nvSpPr>
                <p:cNvPr id="13" name="Oval 12"/>
                <p:cNvSpPr/>
                <p:nvPr/>
              </p:nvSpPr>
              <p:spPr>
                <a:xfrm>
                  <a:off x="7077620" y="3747933"/>
                  <a:ext cx="274638" cy="274715"/>
                </a:xfrm>
                <a:prstGeom prst="ellipse">
                  <a:avLst/>
                </a:prstGeom>
                <a:gradFill>
                  <a:gsLst>
                    <a:gs pos="0">
                      <a:srgbClr val="000000"/>
                    </a:gs>
                    <a:gs pos="20000">
                      <a:srgbClr val="000040"/>
                    </a:gs>
                    <a:gs pos="50000">
                      <a:srgbClr val="400040"/>
                    </a:gs>
                    <a:gs pos="75000">
                      <a:srgbClr val="8F0040"/>
                    </a:gs>
                    <a:gs pos="89999">
                      <a:srgbClr val="F27300"/>
                    </a:gs>
                    <a:gs pos="100000">
                      <a:srgbClr val="FFBF00"/>
                    </a:gs>
                  </a:gsLst>
                  <a:lin ang="5400000" scaled="0"/>
                </a:gradFill>
                <a:ln>
                  <a:solidFill>
                    <a:schemeClr val="accent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solidFill>
                      <a:srgbClr val="FFFFFF"/>
                    </a:solidFill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15" name="Oval 14"/>
                <p:cNvSpPr/>
                <p:nvPr/>
              </p:nvSpPr>
              <p:spPr>
                <a:xfrm>
                  <a:off x="1972215" y="5418457"/>
                  <a:ext cx="1006476" cy="1005173"/>
                </a:xfrm>
                <a:prstGeom prst="ellipse">
                  <a:avLst/>
                </a:prstGeom>
                <a:gradFill>
                  <a:gsLst>
                    <a:gs pos="0">
                      <a:srgbClr val="CCCCFF"/>
                    </a:gs>
                    <a:gs pos="17999">
                      <a:srgbClr val="99CCFF"/>
                    </a:gs>
                    <a:gs pos="36000">
                      <a:srgbClr val="9966FF"/>
                    </a:gs>
                    <a:gs pos="61000">
                      <a:srgbClr val="CC99FF"/>
                    </a:gs>
                    <a:gs pos="82001">
                      <a:srgbClr val="99CCFF"/>
                    </a:gs>
                    <a:gs pos="100000">
                      <a:srgbClr val="CCCCFF"/>
                    </a:gs>
                  </a:gsLst>
                  <a:lin ang="5400000" scaled="0"/>
                </a:gra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r>
                    <a:rPr lang="en-US" b="1" dirty="0">
                      <a:solidFill>
                        <a:srgbClr val="FFFFFF"/>
                      </a:solidFill>
                      <a:cs typeface="Arial" pitchFamily="34" charset="0"/>
                    </a:rPr>
                    <a:t>68 TB</a:t>
                  </a:r>
                </a:p>
              </p:txBody>
            </p:sp>
            <p:sp>
              <p:nvSpPr>
                <p:cNvPr id="17" name="Oval 16"/>
                <p:cNvSpPr/>
                <p:nvPr/>
              </p:nvSpPr>
              <p:spPr>
                <a:xfrm>
                  <a:off x="4688430" y="5073872"/>
                  <a:ext cx="549276" cy="549431"/>
                </a:xfrm>
                <a:prstGeom prst="ellipse">
                  <a:avLst/>
                </a:prstGeom>
                <a:gradFill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</a:gradFill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r>
                    <a:rPr lang="en-US" sz="1400" b="1" dirty="0">
                      <a:solidFill>
                        <a:srgbClr val="FFFFFF"/>
                      </a:solidFill>
                    </a:rPr>
                    <a:t>34 TB</a:t>
                  </a:r>
                </a:p>
              </p:txBody>
            </p:sp>
            <p:sp>
              <p:nvSpPr>
                <p:cNvPr id="20" name="Oval 19"/>
                <p:cNvSpPr/>
                <p:nvPr/>
              </p:nvSpPr>
              <p:spPr>
                <a:xfrm>
                  <a:off x="7758658" y="3050822"/>
                  <a:ext cx="274637" cy="273128"/>
                </a:xfrm>
                <a:prstGeom prst="ellipse">
                  <a:avLst/>
                </a:prstGeom>
                <a:blipFill>
                  <a:blip r:embed="rId8"/>
                  <a:tile tx="0" ty="0" sx="100000" sy="100000" flip="none" algn="tl"/>
                </a:blip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solidFill>
                      <a:srgbClr val="FFFFFF"/>
                    </a:solidFill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1" name="Oval 20"/>
                <p:cNvSpPr/>
                <p:nvPr/>
              </p:nvSpPr>
              <p:spPr>
                <a:xfrm>
                  <a:off x="6263232" y="2031357"/>
                  <a:ext cx="138112" cy="138152"/>
                </a:xfrm>
                <a:prstGeom prst="ellipse">
                  <a:avLst/>
                </a:prstGeom>
                <a:solidFill>
                  <a:schemeClr val="accent6"/>
                </a:solidFill>
                <a:ln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solidFill>
                      <a:srgbClr val="FFFFFF"/>
                    </a:solidFill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4" name="Oval 23"/>
                <p:cNvSpPr/>
                <p:nvPr/>
              </p:nvSpPr>
              <p:spPr>
                <a:xfrm>
                  <a:off x="6909345" y="1893206"/>
                  <a:ext cx="228600" cy="228665"/>
                </a:xfrm>
                <a:prstGeom prst="ellipse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solidFill>
                      <a:srgbClr val="FFFFFF"/>
                    </a:solidFill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6" name="Oval 25"/>
                <p:cNvSpPr/>
                <p:nvPr/>
              </p:nvSpPr>
              <p:spPr>
                <a:xfrm>
                  <a:off x="8063459" y="2152042"/>
                  <a:ext cx="274637" cy="274716"/>
                </a:xfrm>
                <a:prstGeom prst="ellipse">
                  <a:avLst/>
                </a:prstGeom>
                <a:gradFill>
                  <a:gsLst>
                    <a:gs pos="0">
                      <a:srgbClr val="825600"/>
                    </a:gs>
                    <a:gs pos="13000">
                      <a:srgbClr val="FFA800"/>
                    </a:gs>
                    <a:gs pos="28000">
                      <a:srgbClr val="825600"/>
                    </a:gs>
                    <a:gs pos="42999">
                      <a:srgbClr val="FFA800"/>
                    </a:gs>
                    <a:gs pos="58000">
                      <a:srgbClr val="825600"/>
                    </a:gs>
                    <a:gs pos="72000">
                      <a:srgbClr val="FFA800"/>
                    </a:gs>
                    <a:gs pos="87000">
                      <a:srgbClr val="825600"/>
                    </a:gs>
                    <a:gs pos="100000">
                      <a:srgbClr val="FFA800"/>
                    </a:gs>
                  </a:gsLst>
                  <a:lin ang="5400000" scaled="0"/>
                </a:gra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solidFill>
                      <a:srgbClr val="FFFFFF"/>
                    </a:solidFill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32" name="Oval 31"/>
                <p:cNvSpPr/>
                <p:nvPr/>
              </p:nvSpPr>
              <p:spPr>
                <a:xfrm>
                  <a:off x="7977734" y="2625251"/>
                  <a:ext cx="274637" cy="273128"/>
                </a:xfrm>
                <a:prstGeom prst="ellipse">
                  <a:avLst/>
                </a:prstGeom>
                <a:gradFill>
                  <a:gsLst>
                    <a:gs pos="0">
                      <a:srgbClr val="DDEBCF"/>
                    </a:gs>
                    <a:gs pos="50000">
                      <a:srgbClr val="9CB86E"/>
                    </a:gs>
                    <a:gs pos="100000">
                      <a:srgbClr val="156B13"/>
                    </a:gs>
                  </a:gsLst>
                  <a:lin ang="5400000" scaled="0"/>
                </a:gra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solidFill>
                      <a:srgbClr val="FFFFFF"/>
                    </a:solidFill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33" name="Oval 32"/>
                <p:cNvSpPr/>
                <p:nvPr/>
              </p:nvSpPr>
              <p:spPr>
                <a:xfrm>
                  <a:off x="6572794" y="1940845"/>
                  <a:ext cx="182563" cy="182614"/>
                </a:xfrm>
                <a:prstGeom prst="ellipse">
                  <a:avLst/>
                </a:prstGeom>
                <a:solidFill>
                  <a:srgbClr val="C00000"/>
                </a:solidFill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solidFill>
                      <a:srgbClr val="FFFFFF"/>
                    </a:solidFill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37" name="Oval 36"/>
                <p:cNvSpPr/>
                <p:nvPr/>
              </p:nvSpPr>
              <p:spPr>
                <a:xfrm>
                  <a:off x="5706018" y="4584783"/>
                  <a:ext cx="549276" cy="547844"/>
                </a:xfrm>
                <a:prstGeom prst="ellipse">
                  <a:avLst/>
                </a:prstGeom>
                <a:gradFill>
                  <a:gsLst>
                    <a:gs pos="0">
                      <a:srgbClr val="FC9FCB"/>
                    </a:gs>
                    <a:gs pos="13000">
                      <a:srgbClr val="F8B049"/>
                    </a:gs>
                    <a:gs pos="21001">
                      <a:srgbClr val="F8B049"/>
                    </a:gs>
                    <a:gs pos="63000">
                      <a:srgbClr val="FEE7F2"/>
                    </a:gs>
                    <a:gs pos="67000">
                      <a:srgbClr val="F952A0"/>
                    </a:gs>
                    <a:gs pos="69000">
                      <a:srgbClr val="C50849"/>
                    </a:gs>
                    <a:gs pos="82001">
                      <a:srgbClr val="B43E85"/>
                    </a:gs>
                    <a:gs pos="100000">
                      <a:srgbClr val="F8B049"/>
                    </a:gs>
                  </a:gsLst>
                  <a:lin ang="5400000" scaled="0"/>
                </a:gra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r>
                    <a:rPr lang="en-US" sz="1400" b="1" dirty="0">
                      <a:solidFill>
                        <a:srgbClr val="0070C0"/>
                      </a:solidFill>
                    </a:rPr>
                    <a:t>32 TB</a:t>
                  </a:r>
                </a:p>
              </p:txBody>
            </p:sp>
            <p:sp>
              <p:nvSpPr>
                <p:cNvPr id="38" name="Oval 37"/>
                <p:cNvSpPr/>
                <p:nvPr/>
              </p:nvSpPr>
              <p:spPr>
                <a:xfrm>
                  <a:off x="7347495" y="1878914"/>
                  <a:ext cx="228600" cy="228665"/>
                </a:xfrm>
                <a:prstGeom prst="ellipse">
                  <a:avLst/>
                </a:prstGeom>
                <a:solidFill>
                  <a:srgbClr val="00B0F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solidFill>
                      <a:srgbClr val="FFFFFF"/>
                    </a:solidFill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39" name="Oval 38"/>
                <p:cNvSpPr/>
                <p:nvPr/>
              </p:nvSpPr>
              <p:spPr>
                <a:xfrm>
                  <a:off x="7703095" y="1894794"/>
                  <a:ext cx="274638" cy="274716"/>
                </a:xfrm>
                <a:prstGeom prst="ellipse">
                  <a:avLst/>
                </a:prstGeom>
                <a:blipFill>
                  <a:blip r:embed="rId9"/>
                  <a:tile tx="0" ty="0" sx="100000" sy="100000" flip="none" algn="tl"/>
                </a:blip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solidFill>
                      <a:srgbClr val="FFFFFF"/>
                    </a:solidFill>
                    <a:ea typeface="ＭＳ Ｐゴシック" charset="0"/>
                    <a:cs typeface="ＭＳ Ｐゴシック" charset="0"/>
                  </a:endParaRPr>
                </a:p>
              </p:txBody>
            </p:sp>
            <p:cxnSp>
              <p:nvCxnSpPr>
                <p:cNvPr id="6" name="Straight Connector 5"/>
                <p:cNvCxnSpPr/>
                <p:nvPr/>
              </p:nvCxnSpPr>
              <p:spPr>
                <a:xfrm flipV="1">
                  <a:off x="5237706" y="5072284"/>
                  <a:ext cx="390525" cy="158795"/>
                </a:xfrm>
                <a:prstGeom prst="line">
                  <a:avLst/>
                </a:prstGeom>
                <a:ln w="31750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25643" name="Picture 3" descr="C:\Documents and Settings\sofiahj\Desktop\1000G.jpeg"/>
                <p:cNvPicPr>
                  <a:picLocks noChangeAspect="1" noChangeArrowheads="1"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76255" y="2670810"/>
                  <a:ext cx="2316393" cy="4567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25644" name="TextBox 2067"/>
                <p:cNvSpPr txBox="1">
                  <a:spLocks noChangeArrowheads="1"/>
                </p:cNvSpPr>
                <p:nvPr/>
              </p:nvSpPr>
              <p:spPr bwMode="auto">
                <a:xfrm>
                  <a:off x="3496574" y="1917543"/>
                  <a:ext cx="2514600" cy="323165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1pPr>
                  <a:lvl2pPr marL="742950" indent="-285750">
                    <a:spcBef>
                      <a:spcPct val="20000"/>
                    </a:spcBef>
                    <a:buFont typeface="Lucida Grande" charset="0"/>
                    <a:buChar char="-"/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4pPr>
                  <a:lvl5pPr marL="2057400" indent="-228600">
                    <a:spcBef>
                      <a:spcPct val="20000"/>
                    </a:spcBef>
                    <a:buFont typeface="Lucida Grande" charset="0"/>
                    <a:buChar char="*"/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5pPr>
                  <a:lvl6pPr marL="2514600" indent="-228600" defTabSz="45561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Lucida Grande" charset="0"/>
                    <a:buChar char="*"/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6pPr>
                  <a:lvl7pPr marL="2971800" indent="-228600" defTabSz="45561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Lucida Grande" charset="0"/>
                    <a:buChar char="*"/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7pPr>
                  <a:lvl8pPr marL="3429000" indent="-228600" defTabSz="45561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Lucida Grande" charset="0"/>
                    <a:buChar char="*"/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8pPr>
                  <a:lvl9pPr marL="3886200" indent="-228600" defTabSz="45561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Lucida Grande" charset="0"/>
                    <a:buChar char="*"/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9pPr>
                </a:lstStyle>
                <a:p>
                  <a:pPr algn="ctr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3600" b="1">
                      <a:solidFill>
                        <a:srgbClr val="FFFF00"/>
                      </a:solidFill>
                    </a:rPr>
                    <a:t>TCGA</a:t>
                  </a:r>
                  <a:r>
                    <a:rPr lang="en-US" altLang="en-US" sz="8000">
                      <a:solidFill>
                        <a:srgbClr val="FFFF00"/>
                      </a:solidFill>
                    </a:rPr>
                    <a:t> </a:t>
                  </a:r>
                  <a:r>
                    <a:rPr lang="en-US" altLang="en-US" sz="5400">
                      <a:solidFill>
                        <a:srgbClr val="FFFF00"/>
                      </a:solidFill>
                    </a:rPr>
                    <a:t>2.3</a:t>
                  </a:r>
                  <a:r>
                    <a:rPr lang="en-US" altLang="en-US" sz="6000" b="1">
                      <a:solidFill>
                        <a:srgbClr val="FFFF00"/>
                      </a:solidFill>
                    </a:rPr>
                    <a:t> </a:t>
                  </a:r>
                  <a:r>
                    <a:rPr lang="en-US" altLang="en-US" sz="3600" b="1">
                      <a:solidFill>
                        <a:srgbClr val="FFFF00"/>
                      </a:solidFill>
                    </a:rPr>
                    <a:t>Petabytes</a:t>
                  </a:r>
                </a:p>
                <a:p>
                  <a:pPr algn="ctr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b="1">
                      <a:solidFill>
                        <a:srgbClr val="FFFF00"/>
                      </a:solidFill>
                    </a:rPr>
                    <a:t>in CGHub</a:t>
                  </a:r>
                </a:p>
              </p:txBody>
            </p:sp>
            <p:grpSp>
              <p:nvGrpSpPr>
                <p:cNvPr id="25645" name="Group 42"/>
                <p:cNvGrpSpPr>
                  <a:grpSpLocks/>
                </p:cNvGrpSpPr>
                <p:nvPr/>
              </p:nvGrpSpPr>
              <p:grpSpPr bwMode="auto">
                <a:xfrm>
                  <a:off x="6087374" y="5194143"/>
                  <a:ext cx="1447800" cy="307777"/>
                  <a:chOff x="5570638" y="4102341"/>
                  <a:chExt cx="1447800" cy="307777"/>
                </a:xfrm>
              </p:grpSpPr>
              <p:pic>
                <p:nvPicPr>
                  <p:cNvPr id="25657" name="Picture 4" descr="C:\Documents and Settings\sofiahj\Desktop\NHLBI_ESP.png"/>
                  <p:cNvPicPr>
                    <a:picLocks noChangeAspect="1" noChangeArrowheads="1"/>
                  </p:cNvPicPr>
                  <p:nvPr/>
                </p:nvPicPr>
                <p:blipFill>
                  <a:blip r:embed="rId11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570638" y="4102341"/>
                    <a:ext cx="309678" cy="264138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25658" name="TextBox 41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5875438" y="4102341"/>
                    <a:ext cx="1143000" cy="30777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</a:defRPr>
                    </a:lvl1pPr>
                    <a:lvl2pPr marL="742950" indent="-285750">
                      <a:spcBef>
                        <a:spcPct val="20000"/>
                      </a:spcBef>
                      <a:buFont typeface="Lucida Grande" charset="0"/>
                      <a:buChar char="-"/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000"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</a:defRPr>
                    </a:lvl4pPr>
                    <a:lvl5pPr marL="2057400" indent="-228600">
                      <a:spcBef>
                        <a:spcPct val="20000"/>
                      </a:spcBef>
                      <a:buFont typeface="Lucida Grande" charset="0"/>
                      <a:buChar char="*"/>
                      <a:defRPr sz="2000"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</a:defRPr>
                    </a:lvl5pPr>
                    <a:lvl6pPr marL="2514600" indent="-228600" defTabSz="45561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Lucida Grande" charset="0"/>
                      <a:buChar char="*"/>
                      <a:defRPr sz="2000"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</a:defRPr>
                    </a:lvl6pPr>
                    <a:lvl7pPr marL="2971800" indent="-228600" defTabSz="45561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Lucida Grande" charset="0"/>
                      <a:buChar char="*"/>
                      <a:defRPr sz="2000"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</a:defRPr>
                    </a:lvl7pPr>
                    <a:lvl8pPr marL="3429000" indent="-228600" defTabSz="45561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Lucida Grande" charset="0"/>
                      <a:buChar char="*"/>
                      <a:defRPr sz="2000"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</a:defRPr>
                    </a:lvl8pPr>
                    <a:lvl9pPr marL="3886200" indent="-228600" defTabSz="45561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Lucida Grande" charset="0"/>
                      <a:buChar char="*"/>
                      <a:defRPr sz="2000"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n-US" sz="1400" b="1">
                        <a:solidFill>
                          <a:srgbClr val="FF0000"/>
                        </a:solidFill>
                        <a:latin typeface="Calibri" charset="0"/>
                      </a:rPr>
                      <a:t>NHLBI ESP</a:t>
                    </a:r>
                  </a:p>
                </p:txBody>
              </p:sp>
            </p:grpSp>
            <p:sp>
              <p:nvSpPr>
                <p:cNvPr id="25646" name="Rectangle 50"/>
                <p:cNvSpPr>
                  <a:spLocks noChangeArrowheads="1"/>
                </p:cNvSpPr>
                <p:nvPr/>
              </p:nvSpPr>
              <p:spPr bwMode="auto">
                <a:xfrm>
                  <a:off x="3615279" y="5335884"/>
                  <a:ext cx="457200" cy="58436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-128"/>
                    </a:defRPr>
                  </a:lvl5pPr>
                  <a:lvl6pPr marL="2514600" indent="-228600" defTabSz="45561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-128"/>
                    </a:defRPr>
                  </a:lvl6pPr>
                  <a:lvl7pPr marL="2971800" indent="-228600" defTabSz="45561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-128"/>
                    </a:defRPr>
                  </a:lvl7pPr>
                  <a:lvl8pPr marL="3429000" indent="-228600" defTabSz="45561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-128"/>
                    </a:defRPr>
                  </a:lvl8pPr>
                  <a:lvl9pPr marL="3886200" indent="-228600" defTabSz="45561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-128"/>
                    </a:defRPr>
                  </a:lvl9pPr>
                </a:lstStyle>
                <a:p>
                  <a:pPr algn="ctr"/>
                  <a:r>
                    <a:rPr lang="en-US" altLang="en-US" sz="1600" b="1">
                      <a:solidFill>
                        <a:srgbClr val="000000"/>
                      </a:solidFill>
                      <a:latin typeface="Arial" charset="0"/>
                    </a:rPr>
                    <a:t>40</a:t>
                  </a:r>
                </a:p>
                <a:p>
                  <a:pPr algn="ctr"/>
                  <a:r>
                    <a:rPr lang="en-US" altLang="en-US" sz="1600" b="1">
                      <a:solidFill>
                        <a:srgbClr val="000000"/>
                      </a:solidFill>
                      <a:latin typeface="Arial" charset="0"/>
                    </a:rPr>
                    <a:t>TB</a:t>
                  </a:r>
                </a:p>
              </p:txBody>
            </p:sp>
            <p:sp>
              <p:nvSpPr>
                <p:cNvPr id="25647" name="TextBox 51"/>
                <p:cNvSpPr txBox="1">
                  <a:spLocks noChangeArrowheads="1"/>
                </p:cNvSpPr>
                <p:nvPr/>
              </p:nvSpPr>
              <p:spPr bwMode="auto">
                <a:xfrm>
                  <a:off x="3953417" y="6032994"/>
                  <a:ext cx="936626" cy="27630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-128"/>
                    </a:defRPr>
                  </a:lvl5pPr>
                  <a:lvl6pPr marL="2514600" indent="-228600" defTabSz="45561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-128"/>
                    </a:defRPr>
                  </a:lvl6pPr>
                  <a:lvl7pPr marL="2971800" indent="-228600" defTabSz="45561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-128"/>
                    </a:defRPr>
                  </a:lvl7pPr>
                  <a:lvl8pPr marL="3429000" indent="-228600" defTabSz="45561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-128"/>
                    </a:defRPr>
                  </a:lvl8pPr>
                  <a:lvl9pPr marL="3886200" indent="-228600" defTabSz="45561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-128"/>
                    </a:defRPr>
                  </a:lvl9pPr>
                </a:lstStyle>
                <a:p>
                  <a:r>
                    <a:rPr lang="en-US" altLang="en-US" sz="1200" b="1">
                      <a:solidFill>
                        <a:srgbClr val="A5A5E9"/>
                      </a:solidFill>
                    </a:rPr>
                    <a:t>NHGRI LSSP</a:t>
                  </a:r>
                </a:p>
              </p:txBody>
            </p:sp>
            <p:pic>
              <p:nvPicPr>
                <p:cNvPr id="1029" name="Picture 5" descr="C:\Documents and Settings\sofiahj\Desktop\720px-US-NIH-NHGRI-Logo.svg.png"/>
                <p:cNvPicPr>
                  <a:picLocks noChangeAspect="1" noChangeArrowheads="1"/>
                </p:cNvPicPr>
                <p:nvPr/>
              </p:nvPicPr>
              <p:blipFill>
                <a:blip r:embed="rId12" cstate="print">
                  <a:duotone>
                    <a:schemeClr val="accent6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59301" y="5714235"/>
                  <a:ext cx="1611036" cy="539249"/>
                </a:xfrm>
                <a:prstGeom prst="rect">
                  <a:avLst/>
                </a:prstGeom>
                <a:noFill/>
                <a:extLst>
                  <a:ext uri="{909E8E84-426E-40dd-AFC4-6F175D3DCCD1}"/>
                </a:extLst>
              </p:spPr>
            </p:pic>
            <p:pic>
              <p:nvPicPr>
                <p:cNvPr id="25649" name="Picture 6" descr="C:\Documents and Settings\sofiahj\Desktop\HMP final 6_24 (150 x 101).jpg"/>
                <p:cNvPicPr>
                  <a:picLocks noChangeAspect="1" noChangeArrowheads="1"/>
                </p:cNvPicPr>
                <p:nvPr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696974" y="4584543"/>
                  <a:ext cx="471232" cy="31729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25650" name="TextBox 91"/>
                <p:cNvSpPr txBox="1">
                  <a:spLocks noChangeArrowheads="1"/>
                </p:cNvSpPr>
                <p:nvPr/>
              </p:nvSpPr>
              <p:spPr bwMode="auto">
                <a:xfrm>
                  <a:off x="7169695" y="4073462"/>
                  <a:ext cx="698501" cy="52243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-128"/>
                    </a:defRPr>
                  </a:lvl5pPr>
                  <a:lvl6pPr marL="2514600" indent="-228600" defTabSz="45561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-128"/>
                    </a:defRPr>
                  </a:lvl6pPr>
                  <a:lvl7pPr marL="2971800" indent="-228600" defTabSz="45561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-128"/>
                    </a:defRPr>
                  </a:lvl7pPr>
                  <a:lvl8pPr marL="3429000" indent="-228600" defTabSz="45561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-128"/>
                    </a:defRPr>
                  </a:lvl8pPr>
                  <a:lvl9pPr marL="3886200" indent="-228600" defTabSz="45561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-128"/>
                    </a:defRPr>
                  </a:lvl9pPr>
                </a:lstStyle>
                <a:p>
                  <a:r>
                    <a:rPr lang="en-US" altLang="en-US" sz="1400">
                      <a:solidFill>
                        <a:srgbClr val="CCCCCC"/>
                      </a:solidFill>
                    </a:rPr>
                    <a:t>ARRA</a:t>
                  </a:r>
                </a:p>
                <a:p>
                  <a:r>
                    <a:rPr lang="en-US" altLang="en-US" sz="1400">
                      <a:solidFill>
                        <a:srgbClr val="CCCCCC"/>
                      </a:solidFill>
                    </a:rPr>
                    <a:t>Autism</a:t>
                  </a:r>
                </a:p>
              </p:txBody>
            </p:sp>
            <p:cxnSp>
              <p:nvCxnSpPr>
                <p:cNvPr id="10" name="Straight Connector 9"/>
                <p:cNvCxnSpPr/>
                <p:nvPr/>
              </p:nvCxnSpPr>
              <p:spPr>
                <a:xfrm>
                  <a:off x="3278729" y="2914258"/>
                  <a:ext cx="228600" cy="228665"/>
                </a:xfrm>
                <a:prstGeom prst="line">
                  <a:avLst/>
                </a:prstGeom>
                <a:ln w="19050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8" name="Straight Connector 147"/>
                <p:cNvCxnSpPr/>
                <p:nvPr/>
              </p:nvCxnSpPr>
              <p:spPr>
                <a:xfrm>
                  <a:off x="4353467" y="2147278"/>
                  <a:ext cx="36513" cy="304887"/>
                </a:xfrm>
                <a:prstGeom prst="line">
                  <a:avLst/>
                </a:prstGeom>
                <a:ln w="19050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5653" name="TextBox 113"/>
                <p:cNvSpPr txBox="1">
                  <a:spLocks noChangeArrowheads="1"/>
                </p:cNvSpPr>
                <p:nvPr/>
              </p:nvSpPr>
              <p:spPr bwMode="auto">
                <a:xfrm rot="-2272973">
                  <a:off x="3353341" y="2418817"/>
                  <a:ext cx="1041401" cy="40016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-128"/>
                    </a:defRPr>
                  </a:lvl5pPr>
                  <a:lvl6pPr marL="2514600" indent="-228600" defTabSz="45561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-128"/>
                    </a:defRPr>
                  </a:lvl6pPr>
                  <a:lvl7pPr marL="2971800" indent="-228600" defTabSz="45561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-128"/>
                    </a:defRPr>
                  </a:lvl7pPr>
                  <a:lvl8pPr marL="3429000" indent="-228600" defTabSz="45561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-128"/>
                    </a:defRPr>
                  </a:lvl8pPr>
                  <a:lvl9pPr marL="3886200" indent="-228600" defTabSz="45561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-128"/>
                    </a:defRPr>
                  </a:lvl9pPr>
                </a:lstStyle>
                <a:p>
                  <a:r>
                    <a:rPr lang="en-US" altLang="en-US" sz="2000" b="1" i="1">
                      <a:solidFill>
                        <a:srgbClr val="000000"/>
                      </a:solidFill>
                    </a:rPr>
                    <a:t>RNASeq</a:t>
                  </a:r>
                </a:p>
              </p:txBody>
            </p:sp>
            <p:sp>
              <p:nvSpPr>
                <p:cNvPr id="25654" name="TextBox 116"/>
                <p:cNvSpPr txBox="1">
                  <a:spLocks noChangeArrowheads="1"/>
                </p:cNvSpPr>
                <p:nvPr/>
              </p:nvSpPr>
              <p:spPr bwMode="auto">
                <a:xfrm rot="216050">
                  <a:off x="4385217" y="2104403"/>
                  <a:ext cx="941389" cy="40016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-128"/>
                    </a:defRPr>
                  </a:lvl5pPr>
                  <a:lvl6pPr marL="2514600" indent="-228600" defTabSz="45561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-128"/>
                    </a:defRPr>
                  </a:lvl6pPr>
                  <a:lvl7pPr marL="2971800" indent="-228600" defTabSz="45561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-128"/>
                    </a:defRPr>
                  </a:lvl7pPr>
                  <a:lvl8pPr marL="3429000" indent="-228600" defTabSz="45561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-128"/>
                    </a:defRPr>
                  </a:lvl8pPr>
                  <a:lvl9pPr marL="3886200" indent="-228600" defTabSz="45561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-128"/>
                    </a:defRPr>
                  </a:lvl9pPr>
                </a:lstStyle>
                <a:p>
                  <a:r>
                    <a:rPr lang="en-US" altLang="en-US" sz="2000" b="1" i="1">
                      <a:solidFill>
                        <a:srgbClr val="000000"/>
                      </a:solidFill>
                    </a:rPr>
                    <a:t>Clinical</a:t>
                  </a:r>
                </a:p>
              </p:txBody>
            </p:sp>
            <p:sp>
              <p:nvSpPr>
                <p:cNvPr id="25655" name="TextBox 118"/>
                <p:cNvSpPr txBox="1">
                  <a:spLocks noChangeArrowheads="1"/>
                </p:cNvSpPr>
                <p:nvPr/>
              </p:nvSpPr>
              <p:spPr bwMode="auto">
                <a:xfrm rot="3455921">
                  <a:off x="5400230" y="2891290"/>
                  <a:ext cx="1370402" cy="40005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-128"/>
                    </a:defRPr>
                  </a:lvl5pPr>
                  <a:lvl6pPr marL="2514600" indent="-228600" defTabSz="45561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-128"/>
                    </a:defRPr>
                  </a:lvl6pPr>
                  <a:lvl7pPr marL="2971800" indent="-228600" defTabSz="45561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-128"/>
                    </a:defRPr>
                  </a:lvl7pPr>
                  <a:lvl8pPr marL="3429000" indent="-228600" defTabSz="45561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-128"/>
                    </a:defRPr>
                  </a:lvl8pPr>
                  <a:lvl9pPr marL="3886200" indent="-228600" defTabSz="45561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-128"/>
                    </a:defRPr>
                  </a:lvl9pPr>
                </a:lstStyle>
                <a:p>
                  <a:r>
                    <a:rPr lang="en-US" altLang="en-US" sz="2000" b="1" i="1">
                      <a:solidFill>
                        <a:srgbClr val="000000"/>
                      </a:solidFill>
                    </a:rPr>
                    <a:t>Epigenome</a:t>
                  </a:r>
                </a:p>
              </p:txBody>
            </p:sp>
            <p:sp>
              <p:nvSpPr>
                <p:cNvPr id="25656" name="TextBox 120"/>
                <p:cNvSpPr txBox="1">
                  <a:spLocks noChangeArrowheads="1"/>
                </p:cNvSpPr>
                <p:nvPr/>
              </p:nvSpPr>
              <p:spPr bwMode="auto">
                <a:xfrm rot="-4780644">
                  <a:off x="2796791" y="3312097"/>
                  <a:ext cx="922600" cy="40005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-128"/>
                    </a:defRPr>
                  </a:lvl5pPr>
                  <a:lvl6pPr marL="2514600" indent="-228600" defTabSz="45561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-128"/>
                    </a:defRPr>
                  </a:lvl6pPr>
                  <a:lvl7pPr marL="2971800" indent="-228600" defTabSz="45561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-128"/>
                    </a:defRPr>
                  </a:lvl7pPr>
                  <a:lvl8pPr marL="3429000" indent="-228600" defTabSz="45561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-128"/>
                    </a:defRPr>
                  </a:lvl8pPr>
                  <a:lvl9pPr marL="3886200" indent="-228600" defTabSz="45561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-128"/>
                    </a:defRPr>
                  </a:lvl9pPr>
                </a:lstStyle>
                <a:p>
                  <a:r>
                    <a:rPr lang="en-US" altLang="en-US" sz="2000" b="1" i="1">
                      <a:solidFill>
                        <a:srgbClr val="000000"/>
                      </a:solidFill>
                    </a:rPr>
                    <a:t>miRNA</a:t>
                  </a:r>
                </a:p>
              </p:txBody>
            </p:sp>
          </p:grpSp>
        </p:grpSp>
      </p:grpSp>
      <p:sp>
        <p:nvSpPr>
          <p:cNvPr id="25608" name="TextBox 58"/>
          <p:cNvSpPr txBox="1">
            <a:spLocks noChangeArrowheads="1"/>
          </p:cNvSpPr>
          <p:nvPr/>
        </p:nvSpPr>
        <p:spPr bwMode="auto">
          <a:xfrm>
            <a:off x="6629400" y="5562601"/>
            <a:ext cx="5588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r>
              <a:rPr lang="en-US" altLang="en-US" sz="1400" b="1">
                <a:solidFill>
                  <a:srgbClr val="7878DE"/>
                </a:solidFill>
              </a:rPr>
              <a:t>GTeX</a:t>
            </a:r>
          </a:p>
        </p:txBody>
      </p:sp>
      <p:pic>
        <p:nvPicPr>
          <p:cNvPr id="25609" name="Picture 59" descr="C:\Documents and Settings\sofiahj\Desktop\logo_JESS3.gif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1" y="6477000"/>
            <a:ext cx="454025" cy="14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" name="TextBox 4"/>
          <p:cNvSpPr txBox="1"/>
          <p:nvPr/>
        </p:nvSpPr>
        <p:spPr>
          <a:xfrm>
            <a:off x="1528764" y="6400800"/>
            <a:ext cx="1595437" cy="254000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1050" i="1" dirty="0">
                <a:solidFill>
                  <a:srgbClr val="FFFFFF"/>
                </a:solidFill>
              </a:rPr>
              <a:t>Heidi Sofia, 7-16-15</a:t>
            </a:r>
          </a:p>
        </p:txBody>
      </p:sp>
    </p:spTree>
    <p:extLst>
      <p:ext uri="{BB962C8B-B14F-4D97-AF65-F5344CB8AC3E}">
        <p14:creationId xmlns:p14="http://schemas.microsoft.com/office/powerpoint/2010/main" val="190974283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Molecular pathology extends the diagnostic precision gains of surgical pathology by probing even more fundamental elements of biology</a:t>
            </a:r>
            <a:endParaRPr lang="en-US" dirty="0"/>
          </a:p>
        </p:txBody>
      </p:sp>
      <p:pic>
        <p:nvPicPr>
          <p:cNvPr id="1028" name="Picture 4" descr="Image result for microscop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8451" y="3034032"/>
            <a:ext cx="1268987" cy="1268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 result for stethoscop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7679" y="2133618"/>
            <a:ext cx="1184581" cy="1024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Image result for melanoma ski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0177" y="2247680"/>
            <a:ext cx="1012251" cy="1012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://pathology.osu.edu/residents/InternalGate/Area51/ResidentSlideCollection/images/A10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0177" y="3466893"/>
            <a:ext cx="1044525" cy="783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1524000" y="5548819"/>
            <a:ext cx="4517572" cy="12234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25" dirty="0">
                <a:solidFill>
                  <a:srgbClr val="FFFFFF">
                    <a:lumMod val="50000"/>
                  </a:srgbClr>
                </a:solidFill>
              </a:rPr>
              <a:t>http://wrightstatephysicians.org/whatsnew/melanoma.html</a:t>
            </a:r>
          </a:p>
          <a:p>
            <a:r>
              <a:rPr lang="en-US" sz="825" dirty="0">
                <a:solidFill>
                  <a:srgbClr val="FFFFFF">
                    <a:lumMod val="50000"/>
                  </a:srgbClr>
                </a:solidFill>
              </a:rPr>
              <a:t>http://pathology.osu.edu/residents/InternalGate/Area51/ResidentSlideCollection/images/A100.jpg</a:t>
            </a:r>
          </a:p>
          <a:p>
            <a:r>
              <a:rPr lang="en-US" sz="825" dirty="0">
                <a:solidFill>
                  <a:srgbClr val="FFFFFF">
                    <a:lumMod val="50000"/>
                  </a:srgbClr>
                </a:solidFill>
              </a:rPr>
              <a:t>https://rikengenesis.jp/ori/50279/etc_img/BRAFV600E.jpg</a:t>
            </a:r>
          </a:p>
          <a:p>
            <a:endParaRPr lang="en-US" sz="1350" dirty="0">
              <a:solidFill>
                <a:srgbClr val="000000"/>
              </a:solidFill>
            </a:endParaRPr>
          </a:p>
          <a:p>
            <a:endParaRPr lang="en-US" sz="1350" dirty="0">
              <a:solidFill>
                <a:srgbClr val="000000"/>
              </a:solidFill>
            </a:endParaRPr>
          </a:p>
          <a:p>
            <a:endParaRPr lang="en-US" sz="1350" dirty="0">
              <a:solidFill>
                <a:srgbClr val="000000"/>
              </a:solidFill>
            </a:endParaRPr>
          </a:p>
        </p:txBody>
      </p:sp>
      <p:pic>
        <p:nvPicPr>
          <p:cNvPr id="1038" name="Picture 14" descr="https://rikengenesis.jp/ori/50279/etc_img/BRAFV600E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5273" y="4389953"/>
            <a:ext cx="2042059" cy="1019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Down Arrow 14"/>
          <p:cNvSpPr/>
          <p:nvPr/>
        </p:nvSpPr>
        <p:spPr>
          <a:xfrm flipV="1">
            <a:off x="2386922" y="2546833"/>
            <a:ext cx="516988" cy="263769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 rot="16200000">
            <a:off x="1093214" y="3752874"/>
            <a:ext cx="226358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solidFill>
                  <a:srgbClr val="000000"/>
                </a:solidFill>
              </a:rPr>
              <a:t>Biological Causation</a:t>
            </a:r>
          </a:p>
        </p:txBody>
      </p:sp>
      <p:sp>
        <p:nvSpPr>
          <p:cNvPr id="26" name="Down Arrow 25"/>
          <p:cNvSpPr/>
          <p:nvPr/>
        </p:nvSpPr>
        <p:spPr>
          <a:xfrm>
            <a:off x="8399376" y="2546833"/>
            <a:ext cx="516988" cy="263769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 rot="5400000" flipV="1">
            <a:off x="8213428" y="3715638"/>
            <a:ext cx="226358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solidFill>
                  <a:srgbClr val="000000"/>
                </a:solidFill>
              </a:rPr>
              <a:t>Diagnostic Precision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605612" y="5461112"/>
            <a:ext cx="3909989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25" dirty="0">
                <a:solidFill>
                  <a:srgbClr val="FFFFFF">
                    <a:lumMod val="50000"/>
                  </a:srgbClr>
                </a:solidFill>
              </a:rPr>
              <a:t>https://upload.wikimedia.org/wikipedia/commons/d/d2/Stethoscope-2.png</a:t>
            </a:r>
          </a:p>
          <a:p>
            <a:r>
              <a:rPr lang="en-US" sz="825" dirty="0">
                <a:solidFill>
                  <a:srgbClr val="FFFFFF">
                    <a:lumMod val="50000"/>
                  </a:srgbClr>
                </a:solidFill>
              </a:rPr>
              <a:t>http://www.microscope.com/student-microscopes/university-student-microscopes/omano-om139-infinity-corrected-plan-optics.html#gref</a:t>
            </a:r>
          </a:p>
          <a:p>
            <a:r>
              <a:rPr lang="en-US" sz="825" dirty="0">
                <a:solidFill>
                  <a:srgbClr val="FFFFFF">
                    <a:lumMod val="50000"/>
                  </a:srgbClr>
                </a:solidFill>
              </a:rPr>
              <a:t>http://sequetech.com/</a:t>
            </a:r>
          </a:p>
        </p:txBody>
      </p:sp>
      <p:pic>
        <p:nvPicPr>
          <p:cNvPr id="1040" name="Picture 16" descr="http://sequetech.com/images/3730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7680" y="4280885"/>
            <a:ext cx="1335881" cy="971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993839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13" name="Group 13"/>
          <p:cNvGrpSpPr>
            <a:grpSpLocks/>
          </p:cNvGrpSpPr>
          <p:nvPr/>
        </p:nvGrpSpPr>
        <p:grpSpPr bwMode="auto">
          <a:xfrm>
            <a:off x="1840421" y="1549362"/>
            <a:ext cx="8572500" cy="5351462"/>
            <a:chOff x="92524" y="274638"/>
            <a:chExt cx="9313886" cy="5759080"/>
          </a:xfrm>
        </p:grpSpPr>
        <p:pic>
          <p:nvPicPr>
            <p:cNvPr id="13323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524" y="274638"/>
              <a:ext cx="9144000" cy="57130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324" name="Picture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910"/>
            <a:stretch>
              <a:fillRect/>
            </a:stretch>
          </p:blipFill>
          <p:spPr bwMode="auto">
            <a:xfrm>
              <a:off x="168348" y="4885997"/>
              <a:ext cx="9144000" cy="11477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Rectangle 10"/>
            <p:cNvSpPr/>
            <p:nvPr/>
          </p:nvSpPr>
          <p:spPr>
            <a:xfrm>
              <a:off x="834185" y="4853201"/>
              <a:ext cx="200076" cy="15204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8744089" y="4873702"/>
              <a:ext cx="662321" cy="56890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</p:grpSp>
      <p:pic>
        <p:nvPicPr>
          <p:cNvPr id="13314" name="Picture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6984" y="-93701"/>
            <a:ext cx="4279900" cy="267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-2673350" y="3336925"/>
            <a:ext cx="185737" cy="3683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457200">
              <a:defRPr/>
            </a:pP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-3270250" y="4360864"/>
            <a:ext cx="398462" cy="41592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8701596" y="2522499"/>
            <a:ext cx="177800" cy="3303588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defTabSz="4572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800">
              <a:solidFill>
                <a:srgbClr val="FFFFFF"/>
              </a:solidFill>
              <a:latin typeface="Calibri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134235" y="2398674"/>
            <a:ext cx="3170237" cy="12001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457200">
              <a:defRPr/>
            </a:pPr>
            <a:r>
              <a:rPr lang="en-US" sz="2400" b="1" dirty="0">
                <a:solidFill>
                  <a:prstClr val="black"/>
                </a:solidFill>
                <a:latin typeface="Calibri"/>
              </a:rPr>
              <a:t>&gt;30 TCGA Cancer Types</a:t>
            </a:r>
          </a:p>
          <a:p>
            <a:pPr defTabSz="457200">
              <a:defRPr/>
            </a:pPr>
            <a:r>
              <a:rPr lang="en-US" sz="2400" b="1" dirty="0">
                <a:solidFill>
                  <a:prstClr val="black"/>
                </a:solidFill>
                <a:latin typeface="Calibri"/>
              </a:rPr>
              <a:t>&gt;73K Experiments</a:t>
            </a:r>
          </a:p>
          <a:p>
            <a:pPr defTabSz="457200">
              <a:defRPr/>
            </a:pPr>
            <a:r>
              <a:rPr lang="en-US" sz="2400" b="1" dirty="0">
                <a:solidFill>
                  <a:prstClr val="black"/>
                </a:solidFill>
                <a:latin typeface="Calibri"/>
              </a:rPr>
              <a:t>&gt;11K Patients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7396672" y="-28614"/>
            <a:ext cx="1916113" cy="4619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457200">
              <a:defRPr/>
            </a:pPr>
            <a:r>
              <a:rPr lang="en-US" sz="2400" dirty="0">
                <a:solidFill>
                  <a:prstClr val="black"/>
                </a:solidFill>
                <a:latin typeface="Calibri"/>
              </a:rPr>
              <a:t>Breast Cancer</a:t>
            </a:r>
          </a:p>
        </p:txBody>
      </p:sp>
      <p:sp>
        <p:nvSpPr>
          <p:cNvPr id="13320" name="Title 1"/>
          <p:cNvSpPr>
            <a:spLocks noGrp="1"/>
          </p:cNvSpPr>
          <p:nvPr>
            <p:ph type="title"/>
          </p:nvPr>
        </p:nvSpPr>
        <p:spPr>
          <a:xfrm>
            <a:off x="1319875" y="507962"/>
            <a:ext cx="4946650" cy="1143000"/>
          </a:xfrm>
        </p:spPr>
        <p:txBody>
          <a:bodyPr/>
          <a:lstStyle/>
          <a:p>
            <a:pPr eaLnBrk="1" hangingPunct="1"/>
            <a:r>
              <a:rPr lang="en-US" altLang="en-US" sz="4000" dirty="0">
                <a:ea typeface="ＭＳ Ｐゴシック" charset="-128"/>
              </a:rPr>
              <a:t>TCGA: What’s in a petabyte?</a:t>
            </a:r>
          </a:p>
        </p:txBody>
      </p:sp>
      <p:cxnSp>
        <p:nvCxnSpPr>
          <p:cNvPr id="27" name="Straight Arrow Connector 26"/>
          <p:cNvCxnSpPr>
            <a:cxnSpLocks noChangeShapeType="1"/>
            <a:stCxn id="17" idx="0"/>
          </p:cNvCxnSpPr>
          <p:nvPr/>
        </p:nvCxnSpPr>
        <p:spPr bwMode="auto">
          <a:xfrm flipH="1" flipV="1">
            <a:off x="8342822" y="1409663"/>
            <a:ext cx="447675" cy="1112837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5" name="Rectangle 34"/>
          <p:cNvSpPr/>
          <p:nvPr/>
        </p:nvSpPr>
        <p:spPr>
          <a:xfrm>
            <a:off x="8984171" y="6635712"/>
            <a:ext cx="1441450" cy="24606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>
              <a:defRPr/>
            </a:pPr>
            <a:r>
              <a:rPr lang="en-US" sz="1000" dirty="0">
                <a:solidFill>
                  <a:prstClr val="black"/>
                </a:solidFill>
                <a:latin typeface="Calibri"/>
              </a:rPr>
              <a:t>https://</a:t>
            </a:r>
            <a:r>
              <a:rPr lang="en-US" sz="1000" dirty="0" err="1">
                <a:solidFill>
                  <a:prstClr val="black"/>
                </a:solidFill>
                <a:latin typeface="Calibri"/>
              </a:rPr>
              <a:t>cghub.ucsc.edu</a:t>
            </a:r>
            <a:r>
              <a:rPr lang="en-US" sz="1000" dirty="0">
                <a:solidFill>
                  <a:prstClr val="black"/>
                </a:solidFill>
                <a:latin typeface="Calibri"/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3599439684"/>
      </p:ext>
    </p:extLst>
  </p:cSld>
  <p:clrMapOvr>
    <a:masterClrMapping/>
  </p:clrMapOvr>
  <p:transition advTm="54322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0006" y="0"/>
            <a:ext cx="8911989" cy="1054242"/>
          </a:xfrm>
        </p:spPr>
        <p:txBody>
          <a:bodyPr>
            <a:normAutofit fontScale="90000"/>
          </a:bodyPr>
          <a:lstStyle/>
          <a:p>
            <a:r>
              <a:rPr lang="en-US" sz="3200" cap="all" dirty="0"/>
              <a:t>PCAWG</a:t>
            </a:r>
            <a:r>
              <a:rPr lang="en-US" sz="3200" cap="all"/>
              <a:t>: PANCANCER </a:t>
            </a:r>
            <a:r>
              <a:rPr lang="en-US" sz="3200" cap="all" dirty="0"/>
              <a:t>ANALYSIS OF WHOLE </a:t>
            </a:r>
            <a:r>
              <a:rPr lang="en-US" sz="3200" cap="all" dirty="0"/>
              <a:t>GENOMES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7285" y="1054243"/>
            <a:ext cx="7717429" cy="565114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787882" y="6619876"/>
            <a:ext cx="165141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>
              <a:defRPr/>
            </a:pPr>
            <a:r>
              <a:rPr lang="en-US" sz="1000" dirty="0">
                <a:solidFill>
                  <a:prstClr val="black"/>
                </a:solidFill>
              </a:rPr>
              <a:t>https://</a:t>
            </a:r>
            <a:r>
              <a:rPr lang="en-US" sz="1000" dirty="0" err="1">
                <a:solidFill>
                  <a:prstClr val="black"/>
                </a:solidFill>
              </a:rPr>
              <a:t>dcc.icgc.org</a:t>
            </a:r>
            <a:r>
              <a:rPr lang="en-US" sz="1000" dirty="0">
                <a:solidFill>
                  <a:prstClr val="black"/>
                </a:solidFill>
              </a:rPr>
              <a:t>/</a:t>
            </a:r>
            <a:r>
              <a:rPr lang="en-US" sz="1000" dirty="0" err="1">
                <a:solidFill>
                  <a:prstClr val="black"/>
                </a:solidFill>
              </a:rPr>
              <a:t>pcawg</a:t>
            </a:r>
            <a:endParaRPr lang="en-US" sz="10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7273535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1" descr="Slide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39" t="66920" r="9862" b="17223"/>
          <a:stretch>
            <a:fillRect/>
          </a:stretch>
        </p:blipFill>
        <p:spPr bwMode="auto">
          <a:xfrm>
            <a:off x="2222500" y="4564064"/>
            <a:ext cx="7543800" cy="108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Chart 5"/>
          <p:cNvGraphicFramePr>
            <a:graphicFrameLocks/>
          </p:cNvGraphicFramePr>
          <p:nvPr/>
        </p:nvGraphicFramePr>
        <p:xfrm>
          <a:off x="4963797" y="4508887"/>
          <a:ext cx="2109234" cy="12655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Chart 6"/>
          <p:cNvGraphicFramePr>
            <a:graphicFrameLocks/>
          </p:cNvGraphicFramePr>
          <p:nvPr/>
        </p:nvGraphicFramePr>
        <p:xfrm>
          <a:off x="7878281" y="4482180"/>
          <a:ext cx="2109234" cy="12655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18436" name="Picture 2" descr="C:\Users\JM\thesis\mark_work\allele_specificity\manuscript\figures\fig1-process\fig1 v10a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942" t="5051" r="26044" b="84633"/>
          <a:stretch>
            <a:fillRect/>
          </a:stretch>
        </p:blipFill>
        <p:spPr bwMode="auto">
          <a:xfrm>
            <a:off x="5824538" y="1709738"/>
            <a:ext cx="303212" cy="671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2" descr="C:\Users\JM\thesis\mark_work\allele_specificity\manuscript\figures\fig1-process\fig1 v10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942" t="5051" r="26044" b="84633"/>
          <a:stretch>
            <a:fillRect/>
          </a:stretch>
        </p:blipFill>
        <p:spPr bwMode="auto">
          <a:xfrm>
            <a:off x="8736013" y="1636713"/>
            <a:ext cx="341312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438" name="Group 47"/>
          <p:cNvGrpSpPr>
            <a:grpSpLocks/>
          </p:cNvGrpSpPr>
          <p:nvPr/>
        </p:nvGrpSpPr>
        <p:grpSpPr bwMode="auto">
          <a:xfrm>
            <a:off x="8602663" y="1630364"/>
            <a:ext cx="615950" cy="682625"/>
            <a:chOff x="5569073" y="346372"/>
            <a:chExt cx="1045112" cy="1160641"/>
          </a:xfrm>
        </p:grpSpPr>
        <p:pic>
          <p:nvPicPr>
            <p:cNvPr id="18524" name="Picture 2" descr="C:\Users\JM\thesis\mark_work\allele_specificity\manuscript\figures\fig1-process\fig1 v10a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942" t="5051" r="26044" b="84633"/>
            <a:stretch>
              <a:fillRect/>
            </a:stretch>
          </p:blipFill>
          <p:spPr bwMode="auto">
            <a:xfrm>
              <a:off x="5569073" y="364013"/>
              <a:ext cx="514350" cy="1143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525" name="Picture 2" descr="C:\Users\JM\thesis\mark_work\allele_specificity\manuscript\figures\fig1-process\fig1 v10a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942" t="5051" r="26044" b="84633"/>
            <a:stretch>
              <a:fillRect/>
            </a:stretch>
          </p:blipFill>
          <p:spPr bwMode="auto">
            <a:xfrm>
              <a:off x="6099834" y="346372"/>
              <a:ext cx="514351" cy="1143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2" name="TextBox 11"/>
          <p:cNvSpPr txBox="1"/>
          <p:nvPr/>
        </p:nvSpPr>
        <p:spPr>
          <a:xfrm>
            <a:off x="5634039" y="4695826"/>
            <a:ext cx="809625" cy="2778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457200">
              <a:defRPr/>
            </a:pPr>
            <a:r>
              <a:rPr lang="en-US" sz="1200" dirty="0">
                <a:solidFill>
                  <a:srgbClr val="000000"/>
                </a:solidFill>
                <a:latin typeface="Helvetica"/>
                <a:cs typeface="Helvetica"/>
              </a:rPr>
              <a:t>Common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069014" y="5676901"/>
            <a:ext cx="1082675" cy="2778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457200">
              <a:defRPr/>
            </a:pPr>
            <a:r>
              <a:rPr lang="en-US" sz="1200" dirty="0">
                <a:solidFill>
                  <a:srgbClr val="000000"/>
                </a:solidFill>
                <a:latin typeface="Helvetica"/>
                <a:cs typeface="Helvetica"/>
              </a:rPr>
              <a:t>Rare* (1-4%)</a:t>
            </a:r>
          </a:p>
        </p:txBody>
      </p:sp>
      <p:grpSp>
        <p:nvGrpSpPr>
          <p:cNvPr id="18441" name="Group 36"/>
          <p:cNvGrpSpPr>
            <a:grpSpLocks/>
          </p:cNvGrpSpPr>
          <p:nvPr/>
        </p:nvGrpSpPr>
        <p:grpSpPr bwMode="auto">
          <a:xfrm>
            <a:off x="5975350" y="5483226"/>
            <a:ext cx="152400" cy="365125"/>
            <a:chOff x="687950" y="4216237"/>
            <a:chExt cx="152400" cy="364094"/>
          </a:xfrm>
        </p:grpSpPr>
        <p:cxnSp>
          <p:nvCxnSpPr>
            <p:cNvPr id="18522" name="Straight Connector 32"/>
            <p:cNvCxnSpPr>
              <a:cxnSpLocks noChangeShapeType="1"/>
            </p:cNvCxnSpPr>
            <p:nvPr/>
          </p:nvCxnSpPr>
          <p:spPr bwMode="auto">
            <a:xfrm>
              <a:off x="687950" y="4216237"/>
              <a:ext cx="0" cy="21169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8523" name="Straight Connector 33"/>
            <p:cNvCxnSpPr>
              <a:cxnSpLocks noChangeShapeType="1"/>
            </p:cNvCxnSpPr>
            <p:nvPr/>
          </p:nvCxnSpPr>
          <p:spPr bwMode="auto">
            <a:xfrm>
              <a:off x="687950" y="4427931"/>
              <a:ext cx="152400" cy="1524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aphicFrame>
        <p:nvGraphicFramePr>
          <p:cNvPr id="38" name="Table 37"/>
          <p:cNvGraphicFramePr>
            <a:graphicFrameLocks noGrp="1"/>
          </p:cNvGraphicFramePr>
          <p:nvPr/>
        </p:nvGraphicFramePr>
        <p:xfrm>
          <a:off x="5170488" y="2806701"/>
          <a:ext cx="1700212" cy="1562101"/>
        </p:xfrm>
        <a:graphic>
          <a:graphicData uri="http://schemas.openxmlformats.org/drawingml/2006/table">
            <a:tbl>
              <a:tblPr/>
              <a:tblGrid>
                <a:gridCol w="609600"/>
                <a:gridCol w="1090612"/>
              </a:tblGrid>
              <a:tr h="369726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Lucida Grande" charset="0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56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charset="0"/>
                          <a:ea typeface="ＭＳ Ｐゴシック" charset="-128"/>
                        </a:rPr>
                        <a:t>SNP</a:t>
                      </a:r>
                    </a:p>
                  </a:txBody>
                  <a:tcPr marL="91489" marR="91489" marT="45632" marB="4563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73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Lucida Grande" charset="0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56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charset="0"/>
                          <a:ea typeface="ＭＳ Ｐゴシック" charset="-128"/>
                        </a:rPr>
                        <a:t>3.5 – 4.3M</a:t>
                      </a:r>
                    </a:p>
                  </a:txBody>
                  <a:tcPr marL="91489" marR="91489" marT="45632" marB="4563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466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Lucida Grande" charset="0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56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charset="0"/>
                          <a:ea typeface="ＭＳ Ｐゴシック" charset="-128"/>
                        </a:rPr>
                        <a:t>Indel</a:t>
                      </a:r>
                    </a:p>
                  </a:txBody>
                  <a:tcPr marL="91489" marR="91489" marT="45632" marB="4563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73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Lucida Grande" charset="0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56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charset="0"/>
                          <a:ea typeface="ＭＳ Ｐゴシック" charset="-128"/>
                        </a:rPr>
                        <a:t>550 – 625K</a:t>
                      </a:r>
                    </a:p>
                  </a:txBody>
                  <a:tcPr marL="91489" marR="91489" marT="45632" marB="4563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798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Lucida Grande" charset="0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56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charset="0"/>
                          <a:ea typeface="ＭＳ Ｐゴシック" charset="-128"/>
                        </a:rPr>
                        <a:t>SV</a:t>
                      </a:r>
                    </a:p>
                  </a:txBody>
                  <a:tcPr marL="91489" marR="91489" marT="45632" marB="4563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73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Lucida Grande" charset="0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56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charset="0"/>
                          <a:ea typeface="ＭＳ Ｐゴシック" charset="-128"/>
                        </a:rPr>
                        <a:t>2.1 – 2.5K (20Mb)</a:t>
                      </a:r>
                    </a:p>
                  </a:txBody>
                  <a:tcPr marL="91489" marR="91489" marT="45632" marB="4563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9726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Lucida Grande" charset="0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56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charset="0"/>
                          <a:ea typeface="ＭＳ Ｐゴシック" charset="-128"/>
                        </a:rPr>
                        <a:t>Total</a:t>
                      </a:r>
                    </a:p>
                  </a:txBody>
                  <a:tcPr marL="91489" marR="91489" marT="45632" marB="4563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73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Lucida Grande" charset="0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56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charset="0"/>
                          <a:ea typeface="ＭＳ Ｐゴシック" charset="-128"/>
                        </a:rPr>
                        <a:t>4.1 – 5M</a:t>
                      </a:r>
                    </a:p>
                  </a:txBody>
                  <a:tcPr marL="91489" marR="91489" marT="45632" marB="4563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47" name="Table 46"/>
          <p:cNvGraphicFramePr>
            <a:graphicFrameLocks noGrp="1"/>
          </p:cNvGraphicFramePr>
          <p:nvPr/>
        </p:nvGraphicFramePr>
        <p:xfrm>
          <a:off x="8066088" y="2779714"/>
          <a:ext cx="1700212" cy="1417637"/>
        </p:xfrm>
        <a:graphic>
          <a:graphicData uri="http://schemas.openxmlformats.org/drawingml/2006/table">
            <a:tbl>
              <a:tblPr bandRow="1">
                <a:tableStyleId>{073A0DAA-6AF3-43AB-8588-CEC1D06C72B9}</a:tableStyleId>
              </a:tblPr>
              <a:tblGrid>
                <a:gridCol w="610223"/>
                <a:gridCol w="1089989"/>
              </a:tblGrid>
              <a:tr h="370923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Helvetica"/>
                          <a:cs typeface="Helvetica"/>
                        </a:rPr>
                        <a:t>SNP</a:t>
                      </a:r>
                      <a:endParaRPr lang="en-US" sz="1400" dirty="0">
                        <a:latin typeface="Helvetica"/>
                        <a:cs typeface="Helvetica"/>
                      </a:endParaRPr>
                    </a:p>
                  </a:txBody>
                  <a:tcPr marL="91489" marR="91489" marT="45730" marB="4573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7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Helvetica"/>
                          <a:cs typeface="Helvetica"/>
                        </a:rPr>
                        <a:t>84.7M</a:t>
                      </a:r>
                      <a:endParaRPr lang="en-US" sz="1400" dirty="0">
                        <a:latin typeface="Helvetica"/>
                        <a:cs typeface="Helvetica"/>
                      </a:endParaRPr>
                    </a:p>
                  </a:txBody>
                  <a:tcPr marL="91489" marR="91489" marT="45730" marB="4573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04868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 smtClean="0">
                          <a:latin typeface="Helvetica"/>
                          <a:cs typeface="Helvetica"/>
                        </a:rPr>
                        <a:t>Indel</a:t>
                      </a:r>
                      <a:endParaRPr lang="en-US" sz="1400" dirty="0">
                        <a:latin typeface="Helvetica"/>
                        <a:cs typeface="Helvetica"/>
                      </a:endParaRPr>
                    </a:p>
                  </a:txBody>
                  <a:tcPr marL="91489" marR="91489" marT="45730" marB="4573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7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Helvetica"/>
                          <a:cs typeface="Helvetica"/>
                        </a:rPr>
                        <a:t>3.6M</a:t>
                      </a:r>
                      <a:endParaRPr lang="en-US" sz="1400" dirty="0">
                        <a:latin typeface="Helvetica"/>
                        <a:cs typeface="Helvetica"/>
                      </a:endParaRPr>
                    </a:p>
                  </a:txBody>
                  <a:tcPr marL="91489" marR="91489" marT="45730" marB="4573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923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Helvetica"/>
                          <a:cs typeface="Helvetica"/>
                        </a:rPr>
                        <a:t>SV</a:t>
                      </a:r>
                      <a:endParaRPr lang="en-US" sz="1400" dirty="0">
                        <a:latin typeface="Helvetica"/>
                        <a:cs typeface="Helvetica"/>
                      </a:endParaRPr>
                    </a:p>
                  </a:txBody>
                  <a:tcPr marL="91489" marR="91489" marT="45730" marB="4573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7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Helvetica"/>
                          <a:cs typeface="Helvetica"/>
                        </a:rPr>
                        <a:t>60K</a:t>
                      </a:r>
                    </a:p>
                  </a:txBody>
                  <a:tcPr marL="91489" marR="91489" marT="45730" marB="4573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923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Helvetica"/>
                          <a:cs typeface="Helvetica"/>
                        </a:rPr>
                        <a:t>Total</a:t>
                      </a:r>
                      <a:endParaRPr lang="en-US" sz="1400" dirty="0">
                        <a:latin typeface="Helvetica"/>
                        <a:cs typeface="Helvetica"/>
                      </a:endParaRPr>
                    </a:p>
                  </a:txBody>
                  <a:tcPr marL="91489" marR="91489" marT="45730" marB="4573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Helvetica"/>
                          <a:cs typeface="Helvetica"/>
                        </a:rPr>
                        <a:t>88.3M</a:t>
                      </a:r>
                    </a:p>
                  </a:txBody>
                  <a:tcPr marL="91489" marR="91489" marT="45730" marB="4573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18476" name="Title 3"/>
          <p:cNvSpPr txBox="1">
            <a:spLocks/>
          </p:cNvSpPr>
          <p:nvPr/>
        </p:nvSpPr>
        <p:spPr bwMode="auto">
          <a:xfrm>
            <a:off x="1981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91369" tIns="45685" rIns="91369" bIns="45685" anchor="ctr"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Lucida Grande" charset="0"/>
              <a:buChar char="-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>
                <a:solidFill>
                  <a:srgbClr val="000090"/>
                </a:solidFill>
              </a:rPr>
              <a:t>Human Genetic Variation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5038726" y="1317625"/>
            <a:ext cx="1851025" cy="3381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457200">
              <a:defRPr/>
            </a:pPr>
            <a:r>
              <a:rPr lang="en-US" sz="1600" dirty="0">
                <a:solidFill>
                  <a:srgbClr val="000000"/>
                </a:solidFill>
                <a:latin typeface="Helvetica"/>
                <a:cs typeface="Helvetica"/>
              </a:rPr>
              <a:t>A Typical Genome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8178800" y="1114425"/>
            <a:ext cx="1479550" cy="584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457200">
              <a:defRPr/>
            </a:pPr>
            <a:r>
              <a:rPr lang="en-US" sz="1600" dirty="0">
                <a:solidFill>
                  <a:srgbClr val="000000"/>
                </a:solidFill>
                <a:latin typeface="Helvetica"/>
                <a:cs typeface="Helvetica"/>
              </a:rPr>
              <a:t>Population of </a:t>
            </a:r>
          </a:p>
          <a:p>
            <a:pPr defTabSz="457200">
              <a:defRPr/>
            </a:pPr>
            <a:r>
              <a:rPr lang="en-US" sz="1600" dirty="0">
                <a:solidFill>
                  <a:srgbClr val="000000"/>
                </a:solidFill>
                <a:latin typeface="Helvetica"/>
                <a:cs typeface="Helvetica"/>
              </a:rPr>
              <a:t>2,504 peoples</a:t>
            </a:r>
          </a:p>
        </p:txBody>
      </p:sp>
      <p:cxnSp>
        <p:nvCxnSpPr>
          <p:cNvPr id="18479" name="Straight Arrow Connector 56"/>
          <p:cNvCxnSpPr>
            <a:cxnSpLocks noChangeShapeType="1"/>
          </p:cNvCxnSpPr>
          <p:nvPr/>
        </p:nvCxnSpPr>
        <p:spPr bwMode="auto">
          <a:xfrm>
            <a:off x="6286500" y="1993900"/>
            <a:ext cx="2209800" cy="0"/>
          </a:xfrm>
          <a:prstGeom prst="straightConnector1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8480" name="TextBox 5"/>
          <p:cNvSpPr txBox="1">
            <a:spLocks noChangeArrowheads="1"/>
          </p:cNvSpPr>
          <p:nvPr/>
        </p:nvSpPr>
        <p:spPr bwMode="auto">
          <a:xfrm>
            <a:off x="6253164" y="6445250"/>
            <a:ext cx="395172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457200">
              <a:spcBef>
                <a:spcPct val="20000"/>
              </a:spcBef>
              <a:buFont typeface="Lucida Grande" charset="0"/>
              <a:buChar char="-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4572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457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457200">
              <a:spcBef>
                <a:spcPct val="20000"/>
              </a:spcBef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000">
                <a:solidFill>
                  <a:srgbClr val="000000"/>
                </a:solidFill>
                <a:latin typeface="Helvetica" charset="0"/>
              </a:rPr>
              <a:t>The 1000 Genomes Project Consortium, Nature. 2015. 526:68-74 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000">
                <a:solidFill>
                  <a:srgbClr val="000000"/>
                </a:solidFill>
                <a:latin typeface="Helvetica" charset="0"/>
              </a:rPr>
              <a:t>Khurana E. et al. Nat. Rev. Genet. 2016. 17:93-108</a:t>
            </a:r>
          </a:p>
        </p:txBody>
      </p:sp>
      <p:sp>
        <p:nvSpPr>
          <p:cNvPr id="18481" name="Rectangle 61"/>
          <p:cNvSpPr>
            <a:spLocks noChangeArrowheads="1"/>
          </p:cNvSpPr>
          <p:nvPr/>
        </p:nvSpPr>
        <p:spPr bwMode="auto">
          <a:xfrm>
            <a:off x="4664076" y="2497139"/>
            <a:ext cx="2646363" cy="3413125"/>
          </a:xfrm>
          <a:prstGeom prst="rect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12813">
              <a:spcBef>
                <a:spcPct val="20000"/>
              </a:spcBef>
              <a:buFont typeface="Lucida Grande" charset="0"/>
              <a:buChar char="-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12813">
              <a:spcBef>
                <a:spcPct val="20000"/>
              </a:spcBef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1200" b="1">
              <a:solidFill>
                <a:srgbClr val="000000"/>
              </a:solidFill>
            </a:endParaRPr>
          </a:p>
        </p:txBody>
      </p:sp>
      <p:sp>
        <p:nvSpPr>
          <p:cNvPr id="18482" name="Rectangle 62"/>
          <p:cNvSpPr>
            <a:spLocks noChangeArrowheads="1"/>
          </p:cNvSpPr>
          <p:nvPr/>
        </p:nvSpPr>
        <p:spPr bwMode="auto">
          <a:xfrm>
            <a:off x="7526339" y="2473325"/>
            <a:ext cx="2624137" cy="3436938"/>
          </a:xfrm>
          <a:prstGeom prst="rect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12813">
              <a:spcBef>
                <a:spcPct val="20000"/>
              </a:spcBef>
              <a:buFont typeface="Lucida Grande" charset="0"/>
              <a:buChar char="-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12813">
              <a:spcBef>
                <a:spcPct val="20000"/>
              </a:spcBef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1200" b="1">
              <a:solidFill>
                <a:srgbClr val="000000"/>
              </a:solidFill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8594726" y="4589463"/>
            <a:ext cx="809625" cy="27781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457200">
              <a:defRPr/>
            </a:pPr>
            <a:r>
              <a:rPr lang="en-US" sz="1200" dirty="0">
                <a:solidFill>
                  <a:srgbClr val="000000"/>
                </a:solidFill>
                <a:latin typeface="Helvetica"/>
                <a:cs typeface="Helvetica"/>
              </a:rPr>
              <a:t>Common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9112250" y="5670551"/>
            <a:ext cx="1062038" cy="2778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457200">
              <a:defRPr/>
            </a:pPr>
            <a:r>
              <a:rPr lang="en-US" sz="1200" dirty="0">
                <a:solidFill>
                  <a:srgbClr val="000000"/>
                </a:solidFill>
                <a:latin typeface="Helvetica"/>
                <a:cs typeface="Helvetica"/>
              </a:rPr>
              <a:t>Rare (~75%)</a:t>
            </a:r>
          </a:p>
        </p:txBody>
      </p:sp>
      <p:grpSp>
        <p:nvGrpSpPr>
          <p:cNvPr id="18485" name="Group 65"/>
          <p:cNvGrpSpPr>
            <a:grpSpLocks/>
          </p:cNvGrpSpPr>
          <p:nvPr/>
        </p:nvGrpSpPr>
        <p:grpSpPr bwMode="auto">
          <a:xfrm>
            <a:off x="9036050" y="5424489"/>
            <a:ext cx="152400" cy="363537"/>
            <a:chOff x="687950" y="4216237"/>
            <a:chExt cx="152400" cy="364094"/>
          </a:xfrm>
        </p:grpSpPr>
        <p:cxnSp>
          <p:nvCxnSpPr>
            <p:cNvPr id="18520" name="Straight Connector 66"/>
            <p:cNvCxnSpPr>
              <a:cxnSpLocks noChangeShapeType="1"/>
            </p:cNvCxnSpPr>
            <p:nvPr/>
          </p:nvCxnSpPr>
          <p:spPr bwMode="auto">
            <a:xfrm>
              <a:off x="687950" y="4216237"/>
              <a:ext cx="0" cy="21169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8521" name="Straight Connector 67"/>
            <p:cNvCxnSpPr>
              <a:cxnSpLocks noChangeShapeType="1"/>
            </p:cNvCxnSpPr>
            <p:nvPr/>
          </p:nvCxnSpPr>
          <p:spPr bwMode="auto">
            <a:xfrm>
              <a:off x="687950" y="4427931"/>
              <a:ext cx="152400" cy="1524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71" name="TextBox 70"/>
          <p:cNvSpPr txBox="1"/>
          <p:nvPr/>
        </p:nvSpPr>
        <p:spPr>
          <a:xfrm>
            <a:off x="5211763" y="2506664"/>
            <a:ext cx="1528762" cy="3079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457200">
              <a:defRPr/>
            </a:pPr>
            <a:r>
              <a:rPr lang="en-US" sz="1400" dirty="0">
                <a:solidFill>
                  <a:srgbClr val="000000"/>
                </a:solidFill>
                <a:latin typeface="Helvetica"/>
                <a:cs typeface="Helvetica"/>
              </a:rPr>
              <a:t>Class of Variants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5033964" y="4424364"/>
            <a:ext cx="1978025" cy="3079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457200">
              <a:defRPr/>
            </a:pPr>
            <a:r>
              <a:rPr lang="en-US" sz="1400" dirty="0">
                <a:solidFill>
                  <a:srgbClr val="000000"/>
                </a:solidFill>
                <a:latin typeface="Helvetica"/>
                <a:cs typeface="Helvetica"/>
              </a:rPr>
              <a:t>Prevalence of Variants</a:t>
            </a:r>
          </a:p>
        </p:txBody>
      </p:sp>
      <p:sp>
        <p:nvSpPr>
          <p:cNvPr id="18488" name="TextBox 5"/>
          <p:cNvSpPr txBox="1">
            <a:spLocks noChangeArrowheads="1"/>
          </p:cNvSpPr>
          <p:nvPr/>
        </p:nvSpPr>
        <p:spPr bwMode="auto">
          <a:xfrm>
            <a:off x="1612900" y="5942014"/>
            <a:ext cx="673893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457200">
              <a:spcBef>
                <a:spcPct val="20000"/>
              </a:spcBef>
              <a:buFont typeface="Lucida Grande" charset="0"/>
              <a:buChar char="-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4572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457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457200">
              <a:spcBef>
                <a:spcPct val="20000"/>
              </a:spcBef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>
                <a:solidFill>
                  <a:srgbClr val="000000"/>
                </a:solidFill>
                <a:latin typeface="Helvetica" charset="0"/>
              </a:rPr>
              <a:t>* Variants with allele frequency &lt; 0.5% are considered as rare variants in 1000 genomes project.</a:t>
            </a:r>
          </a:p>
        </p:txBody>
      </p:sp>
      <p:pic>
        <p:nvPicPr>
          <p:cNvPr id="18489" name="Picture 2" descr="C:\Users\JM\thesis\mark_work\allele_specificity\manuscript\figures\fig1-process\fig1 v10a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942" t="5051" r="26044" b="84633"/>
          <a:stretch>
            <a:fillRect/>
          </a:stretch>
        </p:blipFill>
        <p:spPr bwMode="auto">
          <a:xfrm>
            <a:off x="2889251" y="1711325"/>
            <a:ext cx="303213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" name="TextBox 78"/>
          <p:cNvSpPr txBox="1"/>
          <p:nvPr/>
        </p:nvSpPr>
        <p:spPr>
          <a:xfrm>
            <a:off x="2087563" y="1346200"/>
            <a:ext cx="1878012" cy="3381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457200">
              <a:defRPr/>
            </a:pPr>
            <a:r>
              <a:rPr lang="en-US" sz="1600" dirty="0">
                <a:solidFill>
                  <a:srgbClr val="000000"/>
                </a:solidFill>
                <a:latin typeface="Helvetica"/>
                <a:cs typeface="Helvetica"/>
              </a:rPr>
              <a:t>A Cancer Genome</a:t>
            </a:r>
          </a:p>
        </p:txBody>
      </p:sp>
      <p:sp>
        <p:nvSpPr>
          <p:cNvPr id="18491" name="Rectangle 79"/>
          <p:cNvSpPr>
            <a:spLocks noChangeArrowheads="1"/>
          </p:cNvSpPr>
          <p:nvPr/>
        </p:nvSpPr>
        <p:spPr bwMode="auto">
          <a:xfrm>
            <a:off x="1728788" y="2506664"/>
            <a:ext cx="2646362" cy="3413125"/>
          </a:xfrm>
          <a:prstGeom prst="rect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12813">
              <a:spcBef>
                <a:spcPct val="20000"/>
              </a:spcBef>
              <a:buFont typeface="Lucida Grande" charset="0"/>
              <a:buChar char="-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12813">
              <a:spcBef>
                <a:spcPct val="20000"/>
              </a:spcBef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1200" b="1">
              <a:solidFill>
                <a:srgbClr val="000000"/>
              </a:solidFill>
            </a:endParaRPr>
          </a:p>
        </p:txBody>
      </p:sp>
      <p:graphicFrame>
        <p:nvGraphicFramePr>
          <p:cNvPr id="82" name="Table 81"/>
          <p:cNvGraphicFramePr>
            <a:graphicFrameLocks noGrp="1"/>
          </p:cNvGraphicFramePr>
          <p:nvPr/>
        </p:nvGraphicFramePr>
        <p:xfrm>
          <a:off x="1771651" y="2813051"/>
          <a:ext cx="2551113" cy="1341437"/>
        </p:xfrm>
        <a:graphic>
          <a:graphicData uri="http://schemas.openxmlformats.org/drawingml/2006/table">
            <a:tbl>
              <a:tblPr/>
              <a:tblGrid>
                <a:gridCol w="828675"/>
                <a:gridCol w="741363"/>
                <a:gridCol w="981075"/>
              </a:tblGrid>
              <a:tr h="518276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Lucida Grande" charset="0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56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charset="0"/>
                        <a:ea typeface="ＭＳ Ｐゴシック" charset="-128"/>
                      </a:endParaRPr>
                    </a:p>
                  </a:txBody>
                  <a:tcPr marL="91421" marR="91421" marT="45747" marB="4574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Lucida Grande" charset="0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56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charset="0"/>
                          <a:ea typeface="ＭＳ Ｐゴシック" charset="-128"/>
                        </a:rPr>
                        <a:t>Coding</a:t>
                      </a:r>
                    </a:p>
                  </a:txBody>
                  <a:tcPr marL="91421" marR="91421" marT="45747" marB="4574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90B2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Lucida Grande" charset="0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56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charset="0"/>
                          <a:ea typeface="ＭＳ Ｐゴシック" charset="-128"/>
                        </a:rPr>
                        <a:t>Non-coding</a:t>
                      </a:r>
                    </a:p>
                  </a:txBody>
                  <a:tcPr marL="91421" marR="91421" marT="45747" marB="4574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90B2"/>
                    </a:solidFill>
                  </a:tcPr>
                </a:tc>
              </a:tr>
              <a:tr h="518276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Lucida Grande" charset="0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56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charset="0"/>
                          <a:ea typeface="ＭＳ Ｐゴシック" charset="-128"/>
                        </a:rPr>
                        <a:t>Germ-line</a:t>
                      </a:r>
                    </a:p>
                  </a:txBody>
                  <a:tcPr marL="91421" marR="91421" marT="45747" marB="4574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73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Lucida Grande" charset="0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56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charset="0"/>
                          <a:ea typeface="ＭＳ Ｐゴシック" charset="-128"/>
                        </a:rPr>
                        <a:t>22K</a:t>
                      </a:r>
                    </a:p>
                  </a:txBody>
                  <a:tcPr marL="91421" marR="91421" marT="45747" marB="4574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73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Lucida Grande" charset="0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56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charset="0"/>
                          <a:ea typeface="ＭＳ Ｐゴシック" charset="-128"/>
                        </a:rPr>
                        <a:t>4.1 – 5M</a:t>
                      </a:r>
                    </a:p>
                  </a:txBody>
                  <a:tcPr marL="91421" marR="91421" marT="45747" marB="4574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73"/>
                    </a:solidFill>
                  </a:tcPr>
                </a:tc>
              </a:tr>
              <a:tr h="30488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Lucida Grande" charset="0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56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charset="0"/>
                          <a:ea typeface="ＭＳ Ｐゴシック" charset="-128"/>
                        </a:rPr>
                        <a:t>Somatic</a:t>
                      </a:r>
                    </a:p>
                  </a:txBody>
                  <a:tcPr marL="91421" marR="91421" marT="45747" marB="4574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Lucida Grande" charset="0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56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charset="0"/>
                          <a:ea typeface="ＭＳ Ｐゴシック" charset="-128"/>
                        </a:rPr>
                        <a:t>~50</a:t>
                      </a:r>
                    </a:p>
                  </a:txBody>
                  <a:tcPr marL="91421" marR="91421" marT="45747" marB="4574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Lucida Grande" charset="0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defTabSz="4556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Lucida Grande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56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charset="0"/>
                          <a:ea typeface="ＭＳ Ｐゴシック" charset="-128"/>
                        </a:rPr>
                        <a:t>5K</a:t>
                      </a:r>
                    </a:p>
                  </a:txBody>
                  <a:tcPr marL="91421" marR="91421" marT="45747" marB="4574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83" name="TextBox 82"/>
          <p:cNvSpPr txBox="1"/>
          <p:nvPr/>
        </p:nvSpPr>
        <p:spPr>
          <a:xfrm>
            <a:off x="2222501" y="2508251"/>
            <a:ext cx="1630363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457200">
              <a:defRPr/>
            </a:pPr>
            <a:r>
              <a:rPr lang="en-US" sz="1400" dirty="0">
                <a:solidFill>
                  <a:srgbClr val="000000"/>
                </a:solidFill>
                <a:latin typeface="Helvetica"/>
                <a:cs typeface="Helvetica"/>
              </a:rPr>
              <a:t>Origin of Variants</a:t>
            </a:r>
          </a:p>
        </p:txBody>
      </p:sp>
      <p:sp>
        <p:nvSpPr>
          <p:cNvPr id="18511" name="Oval 83"/>
          <p:cNvSpPr>
            <a:spLocks noChangeArrowheads="1"/>
          </p:cNvSpPr>
          <p:nvPr/>
        </p:nvSpPr>
        <p:spPr bwMode="auto">
          <a:xfrm>
            <a:off x="3009900" y="2024064"/>
            <a:ext cx="44450" cy="46037"/>
          </a:xfrm>
          <a:prstGeom prst="ellipse">
            <a:avLst/>
          </a:prstGeom>
          <a:solidFill>
            <a:srgbClr val="FF0000"/>
          </a:solidFill>
          <a:ln w="12700">
            <a:solidFill>
              <a:srgbClr val="FF0000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>
            <a:lvl1pPr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12813">
              <a:spcBef>
                <a:spcPct val="20000"/>
              </a:spcBef>
              <a:buFont typeface="Lucida Grande" charset="0"/>
              <a:buChar char="-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12813">
              <a:spcBef>
                <a:spcPct val="20000"/>
              </a:spcBef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1200" b="1">
              <a:solidFill>
                <a:srgbClr val="000000"/>
              </a:solidFill>
            </a:endParaRPr>
          </a:p>
        </p:txBody>
      </p:sp>
      <p:sp>
        <p:nvSpPr>
          <p:cNvPr id="90" name="Trapezoid 89"/>
          <p:cNvSpPr/>
          <p:nvPr/>
        </p:nvSpPr>
        <p:spPr bwMode="auto">
          <a:xfrm rot="16200000">
            <a:off x="3964783" y="3159920"/>
            <a:ext cx="1563687" cy="847725"/>
          </a:xfrm>
          <a:prstGeom prst="trapezoid">
            <a:avLst>
              <a:gd name="adj" fmla="val 60600"/>
            </a:avLst>
          </a:prstGeom>
          <a:solidFill>
            <a:srgbClr val="FFFF00">
              <a:alpha val="26000"/>
            </a:srgb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 defTabSz="912813">
              <a:defRPr/>
            </a:pPr>
            <a:endParaRPr lang="en-US" sz="1200" b="1">
              <a:solidFill>
                <a:srgbClr val="000000"/>
              </a:solidFill>
            </a:endParaRPr>
          </a:p>
        </p:txBody>
      </p:sp>
      <p:graphicFrame>
        <p:nvGraphicFramePr>
          <p:cNvPr id="91" name="Chart 90"/>
          <p:cNvGraphicFramePr>
            <a:graphicFrameLocks/>
          </p:cNvGraphicFramePr>
          <p:nvPr/>
        </p:nvGraphicFramePr>
        <p:xfrm>
          <a:off x="1943868" y="4462103"/>
          <a:ext cx="2190814" cy="13144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pSp>
        <p:nvGrpSpPr>
          <p:cNvPr id="18514" name="Group 93"/>
          <p:cNvGrpSpPr>
            <a:grpSpLocks/>
          </p:cNvGrpSpPr>
          <p:nvPr/>
        </p:nvGrpSpPr>
        <p:grpSpPr bwMode="auto">
          <a:xfrm>
            <a:off x="3027363" y="5513389"/>
            <a:ext cx="152400" cy="363537"/>
            <a:chOff x="687950" y="4216237"/>
            <a:chExt cx="152400" cy="364094"/>
          </a:xfrm>
        </p:grpSpPr>
        <p:cxnSp>
          <p:nvCxnSpPr>
            <p:cNvPr id="18518" name="Straight Connector 94"/>
            <p:cNvCxnSpPr>
              <a:cxnSpLocks noChangeShapeType="1"/>
            </p:cNvCxnSpPr>
            <p:nvPr/>
          </p:nvCxnSpPr>
          <p:spPr bwMode="auto">
            <a:xfrm>
              <a:off x="687950" y="4216237"/>
              <a:ext cx="0" cy="21169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8519" name="Straight Connector 95"/>
            <p:cNvCxnSpPr>
              <a:cxnSpLocks noChangeShapeType="1"/>
            </p:cNvCxnSpPr>
            <p:nvPr/>
          </p:nvCxnSpPr>
          <p:spPr bwMode="auto">
            <a:xfrm>
              <a:off x="687950" y="4427931"/>
              <a:ext cx="152400" cy="1524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97" name="TextBox 96"/>
          <p:cNvSpPr txBox="1"/>
          <p:nvPr/>
        </p:nvSpPr>
        <p:spPr>
          <a:xfrm>
            <a:off x="3138488" y="5707063"/>
            <a:ext cx="1181100" cy="27781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457200">
              <a:defRPr/>
            </a:pPr>
            <a:r>
              <a:rPr lang="en-US" sz="1200" dirty="0">
                <a:solidFill>
                  <a:srgbClr val="000000"/>
                </a:solidFill>
                <a:latin typeface="Helvetica"/>
                <a:cs typeface="Helvetica"/>
              </a:rPr>
              <a:t>Driver (~0.1%)</a:t>
            </a:r>
          </a:p>
        </p:txBody>
      </p:sp>
      <p:sp>
        <p:nvSpPr>
          <p:cNvPr id="98" name="TextBox 97"/>
          <p:cNvSpPr txBox="1"/>
          <p:nvPr/>
        </p:nvSpPr>
        <p:spPr>
          <a:xfrm>
            <a:off x="2624138" y="4745039"/>
            <a:ext cx="920750" cy="2762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457200">
              <a:defRPr/>
            </a:pPr>
            <a:r>
              <a:rPr lang="en-US" sz="1200" dirty="0">
                <a:solidFill>
                  <a:srgbClr val="000000"/>
                </a:solidFill>
                <a:latin typeface="Helvetica"/>
                <a:cs typeface="Helvetica"/>
              </a:rPr>
              <a:t>Passenger</a:t>
            </a:r>
          </a:p>
        </p:txBody>
      </p:sp>
      <p:cxnSp>
        <p:nvCxnSpPr>
          <p:cNvPr id="18517" name="Straight Arrow Connector 3"/>
          <p:cNvCxnSpPr>
            <a:cxnSpLocks noChangeShapeType="1"/>
          </p:cNvCxnSpPr>
          <p:nvPr/>
        </p:nvCxnSpPr>
        <p:spPr bwMode="auto">
          <a:xfrm flipH="1">
            <a:off x="3305176" y="2024063"/>
            <a:ext cx="2328863" cy="0"/>
          </a:xfrm>
          <a:prstGeom prst="straightConnector1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15711109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Prioritizing variants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3342757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defTabSz="456846" eaLnBrk="1" fontAlgn="auto" hangingPunct="1">
              <a:spcAft>
                <a:spcPts val="0"/>
              </a:spcAft>
              <a:defRPr/>
            </a:pPr>
            <a:r>
              <a:rPr lang="en-US" dirty="0">
                <a:latin typeface="Calibri" charset="0"/>
                <a:ea typeface="+mj-ea"/>
              </a:rPr>
              <a:t>Where is Waldo</a:t>
            </a:r>
            <a:r>
              <a:rPr lang="en-US" dirty="0" smtClean="0">
                <a:latin typeface="Calibri" charset="0"/>
                <a:ea typeface="+mj-ea"/>
              </a:rPr>
              <a:t>?</a:t>
            </a:r>
            <a:br>
              <a:rPr lang="en-US" dirty="0" smtClean="0">
                <a:latin typeface="Calibri" charset="0"/>
                <a:ea typeface="+mj-ea"/>
              </a:rPr>
            </a:br>
            <a:r>
              <a:rPr lang="en-US" sz="2800" dirty="0">
                <a:latin typeface="Calibri" charset="0"/>
                <a:ea typeface="+mj-ea"/>
              </a:rPr>
              <a:t>(Finding the key mutations in ~3M </a:t>
            </a:r>
            <a:r>
              <a:rPr lang="en-US" sz="2800" dirty="0" err="1">
                <a:latin typeface="Calibri" charset="0"/>
                <a:ea typeface="+mj-ea"/>
              </a:rPr>
              <a:t>Germline</a:t>
            </a:r>
            <a:r>
              <a:rPr lang="en-US" sz="2800" dirty="0">
                <a:latin typeface="Calibri" charset="0"/>
                <a:ea typeface="+mj-ea"/>
              </a:rPr>
              <a:t> variants &amp; </a:t>
            </a:r>
            <a:br>
              <a:rPr lang="en-US" sz="2800" dirty="0">
                <a:latin typeface="Calibri" charset="0"/>
                <a:ea typeface="+mj-ea"/>
              </a:rPr>
            </a:br>
            <a:r>
              <a:rPr lang="en-US" sz="2800" dirty="0">
                <a:latin typeface="Calibri" charset="0"/>
                <a:ea typeface="+mj-ea"/>
              </a:rPr>
              <a:t>~5K Somatic Variants in a Tumor Sample)</a:t>
            </a:r>
            <a:endParaRPr lang="en-US" dirty="0">
              <a:latin typeface="Calibri" charset="0"/>
              <a:ea typeface="+mj-ea"/>
            </a:endParaRPr>
          </a:p>
        </p:txBody>
      </p:sp>
      <p:pic>
        <p:nvPicPr>
          <p:cNvPr id="43010" name="Content Placeholder 1" descr="Land-of-Waldos-Answer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96" b="6696"/>
          <a:stretch>
            <a:fillRect/>
          </a:stretch>
        </p:blipFill>
        <p:spPr>
          <a:xfrm>
            <a:off x="1981200" y="1752601"/>
            <a:ext cx="8229600" cy="4525963"/>
          </a:xfrm>
        </p:spPr>
      </p:pic>
    </p:spTree>
    <p:extLst>
      <p:ext uri="{BB962C8B-B14F-4D97-AF65-F5344CB8AC3E}">
        <p14:creationId xmlns:p14="http://schemas.microsoft.com/office/powerpoint/2010/main" val="1866795457"/>
      </p:ext>
    </p:extLst>
  </p:cSld>
  <p:clrMapOvr>
    <a:masterClrMapping/>
  </p:clrMapOvr>
  <p:transition advTm="45738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457" name="Straight Connector 21"/>
          <p:cNvCxnSpPr>
            <a:cxnSpLocks noChangeShapeType="1"/>
          </p:cNvCxnSpPr>
          <p:nvPr/>
        </p:nvCxnSpPr>
        <p:spPr bwMode="auto">
          <a:xfrm>
            <a:off x="7921625" y="1658939"/>
            <a:ext cx="0" cy="4725987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4" name="Straight Connector 33"/>
          <p:cNvCxnSpPr/>
          <p:nvPr/>
        </p:nvCxnSpPr>
        <p:spPr bwMode="auto">
          <a:xfrm>
            <a:off x="2759076" y="1822450"/>
            <a:ext cx="6632575" cy="0"/>
          </a:xfrm>
          <a:prstGeom prst="line">
            <a:avLst/>
          </a:prstGeom>
          <a:noFill/>
          <a:ln w="38100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graphicFrame>
        <p:nvGraphicFramePr>
          <p:cNvPr id="19459" name="Object 169"/>
          <p:cNvGraphicFramePr>
            <a:graphicFrameLocks noChangeAspect="1"/>
          </p:cNvGraphicFramePr>
          <p:nvPr/>
        </p:nvGraphicFramePr>
        <p:xfrm>
          <a:off x="2463801" y="1746250"/>
          <a:ext cx="550863" cy="1817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6" name="Equation" r:id="rId3" imgW="355600" imgH="889000" progId="Equation.3">
                  <p:embed/>
                </p:oleObj>
              </mc:Choice>
              <mc:Fallback>
                <p:oleObj name="Equation" r:id="rId3" imgW="355600" imgH="889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63801" y="1746250"/>
                        <a:ext cx="550863" cy="18176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7" name="Straight Connector 6"/>
          <p:cNvCxnSpPr/>
          <p:nvPr/>
        </p:nvCxnSpPr>
        <p:spPr bwMode="auto">
          <a:xfrm>
            <a:off x="2759076" y="2244725"/>
            <a:ext cx="6632575" cy="0"/>
          </a:xfrm>
          <a:prstGeom prst="line">
            <a:avLst/>
          </a:prstGeom>
          <a:noFill/>
          <a:ln w="38100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cxnSp>
        <p:nvCxnSpPr>
          <p:cNvPr id="19461" name="Straight Connector 9"/>
          <p:cNvCxnSpPr>
            <a:cxnSpLocks noChangeShapeType="1"/>
          </p:cNvCxnSpPr>
          <p:nvPr/>
        </p:nvCxnSpPr>
        <p:spPr bwMode="auto">
          <a:xfrm>
            <a:off x="2759076" y="4421188"/>
            <a:ext cx="6632575" cy="0"/>
          </a:xfrm>
          <a:prstGeom prst="line">
            <a:avLst/>
          </a:prstGeom>
          <a:noFill/>
          <a:ln w="38100">
            <a:solidFill>
              <a:srgbClr val="4835F6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aphicFrame>
        <p:nvGraphicFramePr>
          <p:cNvPr id="19462" name="Object 169"/>
          <p:cNvGraphicFramePr>
            <a:graphicFrameLocks noChangeAspect="1"/>
          </p:cNvGraphicFramePr>
          <p:nvPr/>
        </p:nvGraphicFramePr>
        <p:xfrm>
          <a:off x="2528889" y="4333876"/>
          <a:ext cx="549275" cy="1857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7" name="Equation" r:id="rId5" imgW="355600" imgH="889000" progId="Equation.3">
                  <p:embed/>
                </p:oleObj>
              </mc:Choice>
              <mc:Fallback>
                <p:oleObj name="Equation" r:id="rId5" imgW="355600" imgH="889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28889" y="4333876"/>
                        <a:ext cx="549275" cy="1857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extBox 15"/>
          <p:cNvSpPr txBox="1"/>
          <p:nvPr/>
        </p:nvSpPr>
        <p:spPr bwMode="auto">
          <a:xfrm rot="16200000">
            <a:off x="1811339" y="2465389"/>
            <a:ext cx="966787" cy="3698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457200">
              <a:defRPr/>
            </a:pPr>
            <a:r>
              <a:rPr lang="en-US" dirty="0">
                <a:solidFill>
                  <a:prstClr val="black"/>
                </a:solidFill>
                <a:latin typeface="Helvetica"/>
                <a:cs typeface="Helvetica"/>
              </a:rPr>
              <a:t>Healthy</a:t>
            </a:r>
          </a:p>
        </p:txBody>
      </p:sp>
      <p:sp>
        <p:nvSpPr>
          <p:cNvPr id="17" name="TextBox 16"/>
          <p:cNvSpPr txBox="1"/>
          <p:nvPr/>
        </p:nvSpPr>
        <p:spPr bwMode="auto">
          <a:xfrm rot="16200000">
            <a:off x="1785145" y="5069683"/>
            <a:ext cx="1146175" cy="3698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457200">
              <a:defRPr/>
            </a:pPr>
            <a:r>
              <a:rPr lang="en-US" dirty="0">
                <a:solidFill>
                  <a:prstClr val="black"/>
                </a:solidFill>
                <a:latin typeface="Helvetica"/>
                <a:cs typeface="Helvetica"/>
              </a:rPr>
              <a:t>Diseased</a:t>
            </a:r>
          </a:p>
        </p:txBody>
      </p:sp>
      <p:cxnSp>
        <p:nvCxnSpPr>
          <p:cNvPr id="18" name="Straight Connector 17"/>
          <p:cNvCxnSpPr/>
          <p:nvPr/>
        </p:nvCxnSpPr>
        <p:spPr bwMode="auto">
          <a:xfrm>
            <a:off x="2759075" y="3921125"/>
            <a:ext cx="6661150" cy="0"/>
          </a:xfrm>
          <a:prstGeom prst="line">
            <a:avLst/>
          </a:prstGeom>
          <a:noFill/>
          <a:ln w="7620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sp>
        <p:nvSpPr>
          <p:cNvPr id="19" name="TextBox 18"/>
          <p:cNvSpPr txBox="1"/>
          <p:nvPr/>
        </p:nvSpPr>
        <p:spPr bwMode="auto">
          <a:xfrm>
            <a:off x="1800225" y="3582988"/>
            <a:ext cx="1017588" cy="64611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457200">
              <a:defRPr/>
            </a:pPr>
            <a:r>
              <a:rPr lang="en-US" dirty="0">
                <a:solidFill>
                  <a:prstClr val="black"/>
                </a:solidFill>
                <a:latin typeface="Helvetica"/>
                <a:cs typeface="Helvetica"/>
              </a:rPr>
              <a:t>Pooled</a:t>
            </a:r>
          </a:p>
          <a:p>
            <a:pPr defTabSz="457200">
              <a:defRPr/>
            </a:pPr>
            <a:r>
              <a:rPr lang="en-US" dirty="0">
                <a:solidFill>
                  <a:prstClr val="black"/>
                </a:solidFill>
                <a:latin typeface="Helvetica"/>
                <a:cs typeface="Helvetica"/>
              </a:rPr>
              <a:t>Variants</a:t>
            </a:r>
          </a:p>
        </p:txBody>
      </p:sp>
      <p:sp>
        <p:nvSpPr>
          <p:cNvPr id="19467" name="Oval 19"/>
          <p:cNvSpPr>
            <a:spLocks noChangeArrowheads="1"/>
          </p:cNvSpPr>
          <p:nvPr/>
        </p:nvSpPr>
        <p:spPr bwMode="auto">
          <a:xfrm>
            <a:off x="7867651" y="4351339"/>
            <a:ext cx="130175" cy="130175"/>
          </a:xfrm>
          <a:prstGeom prst="ellipse">
            <a:avLst/>
          </a:prstGeom>
          <a:noFill/>
          <a:ln w="12700">
            <a:solidFill>
              <a:srgbClr val="FF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12813">
              <a:spcBef>
                <a:spcPct val="20000"/>
              </a:spcBef>
              <a:buFont typeface="Lucida Grande" charset="0"/>
              <a:buChar char="-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12813">
              <a:spcBef>
                <a:spcPct val="20000"/>
              </a:spcBef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1200" b="1">
              <a:solidFill>
                <a:srgbClr val="000000"/>
              </a:solidFill>
            </a:endParaRPr>
          </a:p>
        </p:txBody>
      </p:sp>
      <p:cxnSp>
        <p:nvCxnSpPr>
          <p:cNvPr id="31" name="Straight Connector 30"/>
          <p:cNvCxnSpPr/>
          <p:nvPr/>
        </p:nvCxnSpPr>
        <p:spPr bwMode="auto">
          <a:xfrm>
            <a:off x="2759076" y="3052763"/>
            <a:ext cx="6632575" cy="0"/>
          </a:xfrm>
          <a:prstGeom prst="line">
            <a:avLst/>
          </a:prstGeom>
          <a:noFill/>
          <a:ln w="38100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cxnSp>
        <p:nvCxnSpPr>
          <p:cNvPr id="32" name="Straight Connector 31"/>
          <p:cNvCxnSpPr/>
          <p:nvPr/>
        </p:nvCxnSpPr>
        <p:spPr bwMode="auto">
          <a:xfrm>
            <a:off x="2759076" y="3475038"/>
            <a:ext cx="6632575" cy="0"/>
          </a:xfrm>
          <a:prstGeom prst="line">
            <a:avLst/>
          </a:prstGeom>
          <a:noFill/>
          <a:ln w="38100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cxnSp>
        <p:nvCxnSpPr>
          <p:cNvPr id="36" name="Straight Connector 35"/>
          <p:cNvCxnSpPr/>
          <p:nvPr/>
        </p:nvCxnSpPr>
        <p:spPr bwMode="auto">
          <a:xfrm>
            <a:off x="2787651" y="2657475"/>
            <a:ext cx="6632575" cy="0"/>
          </a:xfrm>
          <a:prstGeom prst="line">
            <a:avLst/>
          </a:prstGeom>
          <a:noFill/>
          <a:ln w="38100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cxnSp>
        <p:nvCxnSpPr>
          <p:cNvPr id="19471" name="Straight Connector 38"/>
          <p:cNvCxnSpPr>
            <a:cxnSpLocks noChangeShapeType="1"/>
          </p:cNvCxnSpPr>
          <p:nvPr/>
        </p:nvCxnSpPr>
        <p:spPr bwMode="auto">
          <a:xfrm>
            <a:off x="2759076" y="5191125"/>
            <a:ext cx="6632575" cy="0"/>
          </a:xfrm>
          <a:prstGeom prst="line">
            <a:avLst/>
          </a:prstGeom>
          <a:noFill/>
          <a:ln w="38100">
            <a:solidFill>
              <a:srgbClr val="4835F6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472" name="Straight Connector 39"/>
          <p:cNvCxnSpPr>
            <a:cxnSpLocks noChangeShapeType="1"/>
          </p:cNvCxnSpPr>
          <p:nvPr/>
        </p:nvCxnSpPr>
        <p:spPr bwMode="auto">
          <a:xfrm>
            <a:off x="2759076" y="4814888"/>
            <a:ext cx="6632575" cy="0"/>
          </a:xfrm>
          <a:prstGeom prst="line">
            <a:avLst/>
          </a:prstGeom>
          <a:noFill/>
          <a:ln w="38100">
            <a:solidFill>
              <a:srgbClr val="4835F6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473" name="Straight Connector 40"/>
          <p:cNvCxnSpPr>
            <a:cxnSpLocks noChangeShapeType="1"/>
          </p:cNvCxnSpPr>
          <p:nvPr/>
        </p:nvCxnSpPr>
        <p:spPr bwMode="auto">
          <a:xfrm>
            <a:off x="2759076" y="5678488"/>
            <a:ext cx="6632575" cy="0"/>
          </a:xfrm>
          <a:prstGeom prst="line">
            <a:avLst/>
          </a:prstGeom>
          <a:noFill/>
          <a:ln w="38100">
            <a:solidFill>
              <a:srgbClr val="4835F6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474" name="Straight Connector 41"/>
          <p:cNvCxnSpPr>
            <a:cxnSpLocks noChangeShapeType="1"/>
          </p:cNvCxnSpPr>
          <p:nvPr/>
        </p:nvCxnSpPr>
        <p:spPr bwMode="auto">
          <a:xfrm>
            <a:off x="2759076" y="6165850"/>
            <a:ext cx="6632575" cy="0"/>
          </a:xfrm>
          <a:prstGeom prst="line">
            <a:avLst/>
          </a:prstGeom>
          <a:noFill/>
          <a:ln w="38100">
            <a:solidFill>
              <a:srgbClr val="4835F6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9475" name="Oval 45"/>
          <p:cNvSpPr>
            <a:spLocks noChangeArrowheads="1"/>
          </p:cNvSpPr>
          <p:nvPr/>
        </p:nvSpPr>
        <p:spPr bwMode="auto">
          <a:xfrm>
            <a:off x="7861301" y="2174876"/>
            <a:ext cx="130175" cy="130175"/>
          </a:xfrm>
          <a:prstGeom prst="ellipse">
            <a:avLst/>
          </a:prstGeom>
          <a:noFill/>
          <a:ln w="12700">
            <a:solidFill>
              <a:srgbClr val="FF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12813">
              <a:spcBef>
                <a:spcPct val="20000"/>
              </a:spcBef>
              <a:buFont typeface="Lucida Grande" charset="0"/>
              <a:buChar char="-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12813">
              <a:spcBef>
                <a:spcPct val="20000"/>
              </a:spcBef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1200" b="1">
              <a:solidFill>
                <a:srgbClr val="000000"/>
              </a:solidFill>
            </a:endParaRPr>
          </a:p>
        </p:txBody>
      </p:sp>
      <p:sp>
        <p:nvSpPr>
          <p:cNvPr id="19476" name="Oval 46"/>
          <p:cNvSpPr>
            <a:spLocks noChangeArrowheads="1"/>
          </p:cNvSpPr>
          <p:nvPr/>
        </p:nvSpPr>
        <p:spPr bwMode="auto">
          <a:xfrm>
            <a:off x="7861301" y="4749801"/>
            <a:ext cx="130175" cy="130175"/>
          </a:xfrm>
          <a:prstGeom prst="ellipse">
            <a:avLst/>
          </a:prstGeom>
          <a:noFill/>
          <a:ln w="12700">
            <a:solidFill>
              <a:srgbClr val="FF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12813">
              <a:spcBef>
                <a:spcPct val="20000"/>
              </a:spcBef>
              <a:buFont typeface="Lucida Grande" charset="0"/>
              <a:buChar char="-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12813">
              <a:spcBef>
                <a:spcPct val="20000"/>
              </a:spcBef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1200" b="1">
              <a:solidFill>
                <a:srgbClr val="000000"/>
              </a:solidFill>
            </a:endParaRPr>
          </a:p>
        </p:txBody>
      </p:sp>
      <p:sp>
        <p:nvSpPr>
          <p:cNvPr id="19477" name="Oval 47"/>
          <p:cNvSpPr>
            <a:spLocks noChangeArrowheads="1"/>
          </p:cNvSpPr>
          <p:nvPr/>
        </p:nvSpPr>
        <p:spPr bwMode="auto">
          <a:xfrm>
            <a:off x="7854951" y="5608639"/>
            <a:ext cx="130175" cy="130175"/>
          </a:xfrm>
          <a:prstGeom prst="ellipse">
            <a:avLst/>
          </a:prstGeom>
          <a:noFill/>
          <a:ln w="12700">
            <a:solidFill>
              <a:srgbClr val="FF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12813">
              <a:spcBef>
                <a:spcPct val="20000"/>
              </a:spcBef>
              <a:buFont typeface="Lucida Grande" charset="0"/>
              <a:buChar char="-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12813">
              <a:spcBef>
                <a:spcPct val="20000"/>
              </a:spcBef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1200" b="1">
              <a:solidFill>
                <a:srgbClr val="000000"/>
              </a:solidFill>
            </a:endParaRPr>
          </a:p>
        </p:txBody>
      </p:sp>
      <p:sp>
        <p:nvSpPr>
          <p:cNvPr id="19478" name="Oval 48"/>
          <p:cNvSpPr>
            <a:spLocks noChangeArrowheads="1"/>
          </p:cNvSpPr>
          <p:nvPr/>
        </p:nvSpPr>
        <p:spPr bwMode="auto">
          <a:xfrm>
            <a:off x="7866064" y="6096001"/>
            <a:ext cx="130175" cy="130175"/>
          </a:xfrm>
          <a:prstGeom prst="ellipse">
            <a:avLst/>
          </a:prstGeom>
          <a:noFill/>
          <a:ln w="12700">
            <a:solidFill>
              <a:srgbClr val="FF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12813">
              <a:spcBef>
                <a:spcPct val="20000"/>
              </a:spcBef>
              <a:buFont typeface="Lucida Grande" charset="0"/>
              <a:buChar char="-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12813">
              <a:spcBef>
                <a:spcPct val="20000"/>
              </a:spcBef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1200" b="1">
              <a:solidFill>
                <a:srgbClr val="000000"/>
              </a:solidFill>
            </a:endParaRPr>
          </a:p>
        </p:txBody>
      </p:sp>
      <p:sp>
        <p:nvSpPr>
          <p:cNvPr id="19479" name="Oval 52"/>
          <p:cNvSpPr>
            <a:spLocks noChangeArrowheads="1"/>
          </p:cNvSpPr>
          <p:nvPr/>
        </p:nvSpPr>
        <p:spPr bwMode="auto">
          <a:xfrm>
            <a:off x="7858126" y="3849688"/>
            <a:ext cx="136525" cy="138112"/>
          </a:xfrm>
          <a:prstGeom prst="ellipse">
            <a:avLst/>
          </a:prstGeom>
          <a:noFill/>
          <a:ln w="12700">
            <a:solidFill>
              <a:srgbClr val="FF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12813">
              <a:spcBef>
                <a:spcPct val="20000"/>
              </a:spcBef>
              <a:buFont typeface="Lucida Grande" charset="0"/>
              <a:buChar char="-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12813">
              <a:spcBef>
                <a:spcPct val="20000"/>
              </a:spcBef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1200" b="1">
              <a:solidFill>
                <a:srgbClr val="000000"/>
              </a:solidFill>
            </a:endParaRPr>
          </a:p>
        </p:txBody>
      </p:sp>
      <p:sp>
        <p:nvSpPr>
          <p:cNvPr id="19480" name="Rounded Rectangle 53"/>
          <p:cNvSpPr>
            <a:spLocks noChangeArrowheads="1"/>
          </p:cNvSpPr>
          <p:nvPr/>
        </p:nvSpPr>
        <p:spPr bwMode="auto">
          <a:xfrm>
            <a:off x="7581900" y="1552576"/>
            <a:ext cx="687388" cy="4873625"/>
          </a:xfrm>
          <a:prstGeom prst="roundRect">
            <a:avLst>
              <a:gd name="adj" fmla="val 16667"/>
            </a:avLst>
          </a:prstGeom>
          <a:noFill/>
          <a:ln w="12700">
            <a:solidFill>
              <a:srgbClr val="FF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12813">
              <a:spcBef>
                <a:spcPct val="20000"/>
              </a:spcBef>
              <a:buFont typeface="Lucida Grande" charset="0"/>
              <a:buChar char="-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12813">
              <a:spcBef>
                <a:spcPct val="20000"/>
              </a:spcBef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1200" b="1">
              <a:solidFill>
                <a:srgbClr val="000000"/>
              </a:solidFill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7127875" y="6456364"/>
            <a:ext cx="1582738" cy="3381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457200">
              <a:defRPr/>
            </a:pPr>
            <a:r>
              <a:rPr lang="en-US" sz="1600" dirty="0">
                <a:solidFill>
                  <a:srgbClr val="000000"/>
                </a:solidFill>
                <a:latin typeface="Helvetica"/>
                <a:cs typeface="Helvetica"/>
              </a:rPr>
              <a:t>GWAS Positive</a:t>
            </a:r>
          </a:p>
        </p:txBody>
      </p:sp>
      <p:cxnSp>
        <p:nvCxnSpPr>
          <p:cNvPr id="19482" name="Straight Connector 57"/>
          <p:cNvCxnSpPr>
            <a:cxnSpLocks noChangeShapeType="1"/>
          </p:cNvCxnSpPr>
          <p:nvPr/>
        </p:nvCxnSpPr>
        <p:spPr bwMode="auto">
          <a:xfrm>
            <a:off x="8761413" y="1652589"/>
            <a:ext cx="0" cy="4725987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9483" name="Oval 58"/>
          <p:cNvSpPr>
            <a:spLocks noChangeArrowheads="1"/>
          </p:cNvSpPr>
          <p:nvPr/>
        </p:nvSpPr>
        <p:spPr bwMode="auto">
          <a:xfrm>
            <a:off x="8702675" y="1762126"/>
            <a:ext cx="128588" cy="130175"/>
          </a:xfrm>
          <a:prstGeom prst="ellipse">
            <a:avLst/>
          </a:prstGeom>
          <a:noFill/>
          <a:ln w="12700">
            <a:solidFill>
              <a:srgbClr val="FF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12813">
              <a:spcBef>
                <a:spcPct val="20000"/>
              </a:spcBef>
              <a:buFont typeface="Lucida Grande" charset="0"/>
              <a:buChar char="-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12813">
              <a:spcBef>
                <a:spcPct val="20000"/>
              </a:spcBef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1200" b="1">
              <a:solidFill>
                <a:srgbClr val="000000"/>
              </a:solidFill>
            </a:endParaRPr>
          </a:p>
        </p:txBody>
      </p:sp>
      <p:sp>
        <p:nvSpPr>
          <p:cNvPr id="19484" name="Oval 59"/>
          <p:cNvSpPr>
            <a:spLocks noChangeArrowheads="1"/>
          </p:cNvSpPr>
          <p:nvPr/>
        </p:nvSpPr>
        <p:spPr bwMode="auto">
          <a:xfrm>
            <a:off x="8696325" y="2179639"/>
            <a:ext cx="128588" cy="130175"/>
          </a:xfrm>
          <a:prstGeom prst="ellipse">
            <a:avLst/>
          </a:prstGeom>
          <a:noFill/>
          <a:ln w="12700">
            <a:solidFill>
              <a:srgbClr val="FF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12813">
              <a:spcBef>
                <a:spcPct val="20000"/>
              </a:spcBef>
              <a:buFont typeface="Lucida Grande" charset="0"/>
              <a:buChar char="-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12813">
              <a:spcBef>
                <a:spcPct val="20000"/>
              </a:spcBef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1200" b="1">
              <a:solidFill>
                <a:srgbClr val="000000"/>
              </a:solidFill>
            </a:endParaRPr>
          </a:p>
        </p:txBody>
      </p:sp>
      <p:sp>
        <p:nvSpPr>
          <p:cNvPr id="19485" name="Oval 60"/>
          <p:cNvSpPr>
            <a:spLocks noChangeArrowheads="1"/>
          </p:cNvSpPr>
          <p:nvPr/>
        </p:nvSpPr>
        <p:spPr bwMode="auto">
          <a:xfrm>
            <a:off x="8696325" y="2990851"/>
            <a:ext cx="128588" cy="130175"/>
          </a:xfrm>
          <a:prstGeom prst="ellipse">
            <a:avLst/>
          </a:prstGeom>
          <a:noFill/>
          <a:ln w="12700">
            <a:solidFill>
              <a:srgbClr val="FF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12813">
              <a:spcBef>
                <a:spcPct val="20000"/>
              </a:spcBef>
              <a:buFont typeface="Lucida Grande" charset="0"/>
              <a:buChar char="-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12813">
              <a:spcBef>
                <a:spcPct val="20000"/>
              </a:spcBef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1200" b="1">
              <a:solidFill>
                <a:srgbClr val="000000"/>
              </a:solidFill>
            </a:endParaRPr>
          </a:p>
        </p:txBody>
      </p:sp>
      <p:sp>
        <p:nvSpPr>
          <p:cNvPr id="19486" name="Oval 61"/>
          <p:cNvSpPr>
            <a:spLocks noChangeArrowheads="1"/>
          </p:cNvSpPr>
          <p:nvPr/>
        </p:nvSpPr>
        <p:spPr bwMode="auto">
          <a:xfrm>
            <a:off x="8696325" y="3852864"/>
            <a:ext cx="128588" cy="130175"/>
          </a:xfrm>
          <a:prstGeom prst="ellipse">
            <a:avLst/>
          </a:prstGeom>
          <a:noFill/>
          <a:ln w="12700">
            <a:solidFill>
              <a:srgbClr val="FF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12813">
              <a:spcBef>
                <a:spcPct val="20000"/>
              </a:spcBef>
              <a:buFont typeface="Lucida Grande" charset="0"/>
              <a:buChar char="-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12813">
              <a:spcBef>
                <a:spcPct val="20000"/>
              </a:spcBef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1200" b="1">
              <a:solidFill>
                <a:srgbClr val="000000"/>
              </a:solidFill>
            </a:endParaRPr>
          </a:p>
        </p:txBody>
      </p:sp>
      <p:sp>
        <p:nvSpPr>
          <p:cNvPr id="19487" name="Oval 62"/>
          <p:cNvSpPr>
            <a:spLocks noChangeArrowheads="1"/>
          </p:cNvSpPr>
          <p:nvPr/>
        </p:nvSpPr>
        <p:spPr bwMode="auto">
          <a:xfrm>
            <a:off x="8696325" y="4756150"/>
            <a:ext cx="128588" cy="128588"/>
          </a:xfrm>
          <a:prstGeom prst="ellipse">
            <a:avLst/>
          </a:prstGeom>
          <a:noFill/>
          <a:ln w="12700">
            <a:solidFill>
              <a:srgbClr val="FF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12813">
              <a:spcBef>
                <a:spcPct val="20000"/>
              </a:spcBef>
              <a:buFont typeface="Lucida Grande" charset="0"/>
              <a:buChar char="-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12813">
              <a:spcBef>
                <a:spcPct val="20000"/>
              </a:spcBef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1200" b="1">
              <a:solidFill>
                <a:srgbClr val="000000"/>
              </a:solidFill>
            </a:endParaRPr>
          </a:p>
        </p:txBody>
      </p:sp>
      <p:sp>
        <p:nvSpPr>
          <p:cNvPr id="19488" name="Oval 63"/>
          <p:cNvSpPr>
            <a:spLocks noChangeArrowheads="1"/>
          </p:cNvSpPr>
          <p:nvPr/>
        </p:nvSpPr>
        <p:spPr bwMode="auto">
          <a:xfrm>
            <a:off x="8696325" y="5126039"/>
            <a:ext cx="128588" cy="130175"/>
          </a:xfrm>
          <a:prstGeom prst="ellipse">
            <a:avLst/>
          </a:prstGeom>
          <a:noFill/>
          <a:ln w="12700">
            <a:solidFill>
              <a:srgbClr val="FF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12813">
              <a:spcBef>
                <a:spcPct val="20000"/>
              </a:spcBef>
              <a:buFont typeface="Lucida Grande" charset="0"/>
              <a:buChar char="-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12813">
              <a:spcBef>
                <a:spcPct val="20000"/>
              </a:spcBef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1200" b="1">
              <a:solidFill>
                <a:srgbClr val="000000"/>
              </a:solidFill>
            </a:endParaRPr>
          </a:p>
        </p:txBody>
      </p:sp>
      <p:sp>
        <p:nvSpPr>
          <p:cNvPr id="19489" name="Oval 64"/>
          <p:cNvSpPr>
            <a:spLocks noChangeArrowheads="1"/>
          </p:cNvSpPr>
          <p:nvPr/>
        </p:nvSpPr>
        <p:spPr bwMode="auto">
          <a:xfrm>
            <a:off x="8696325" y="5619751"/>
            <a:ext cx="128588" cy="130175"/>
          </a:xfrm>
          <a:prstGeom prst="ellipse">
            <a:avLst/>
          </a:prstGeom>
          <a:noFill/>
          <a:ln w="12700">
            <a:solidFill>
              <a:srgbClr val="FF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12813">
              <a:spcBef>
                <a:spcPct val="20000"/>
              </a:spcBef>
              <a:buFont typeface="Lucida Grande" charset="0"/>
              <a:buChar char="-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12813">
              <a:spcBef>
                <a:spcPct val="20000"/>
              </a:spcBef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1200" b="1">
              <a:solidFill>
                <a:srgbClr val="000000"/>
              </a:solidFill>
            </a:endParaRPr>
          </a:p>
        </p:txBody>
      </p:sp>
      <p:cxnSp>
        <p:nvCxnSpPr>
          <p:cNvPr id="19490" name="Straight Connector 65"/>
          <p:cNvCxnSpPr>
            <a:cxnSpLocks noChangeShapeType="1"/>
          </p:cNvCxnSpPr>
          <p:nvPr/>
        </p:nvCxnSpPr>
        <p:spPr bwMode="auto">
          <a:xfrm>
            <a:off x="3398838" y="1652589"/>
            <a:ext cx="0" cy="4725987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9491" name="Oval 66"/>
          <p:cNvSpPr>
            <a:spLocks noChangeArrowheads="1"/>
          </p:cNvSpPr>
          <p:nvPr/>
        </p:nvSpPr>
        <p:spPr bwMode="auto">
          <a:xfrm>
            <a:off x="3340100" y="3403601"/>
            <a:ext cx="128588" cy="130175"/>
          </a:xfrm>
          <a:prstGeom prst="ellipse">
            <a:avLst/>
          </a:prstGeom>
          <a:noFill/>
          <a:ln w="12700">
            <a:solidFill>
              <a:srgbClr val="FF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12813">
              <a:spcBef>
                <a:spcPct val="20000"/>
              </a:spcBef>
              <a:buFont typeface="Lucida Grande" charset="0"/>
              <a:buChar char="-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12813">
              <a:spcBef>
                <a:spcPct val="20000"/>
              </a:spcBef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1200" b="1">
              <a:solidFill>
                <a:srgbClr val="000000"/>
              </a:solidFill>
            </a:endParaRPr>
          </a:p>
        </p:txBody>
      </p:sp>
      <p:sp>
        <p:nvSpPr>
          <p:cNvPr id="19492" name="Oval 67"/>
          <p:cNvSpPr>
            <a:spLocks noChangeArrowheads="1"/>
          </p:cNvSpPr>
          <p:nvPr/>
        </p:nvSpPr>
        <p:spPr bwMode="auto">
          <a:xfrm>
            <a:off x="3333750" y="4737101"/>
            <a:ext cx="128588" cy="130175"/>
          </a:xfrm>
          <a:prstGeom prst="ellipse">
            <a:avLst/>
          </a:prstGeom>
          <a:noFill/>
          <a:ln w="12700">
            <a:solidFill>
              <a:srgbClr val="FF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12813">
              <a:spcBef>
                <a:spcPct val="20000"/>
              </a:spcBef>
              <a:buFont typeface="Lucida Grande" charset="0"/>
              <a:buChar char="-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12813">
              <a:spcBef>
                <a:spcPct val="20000"/>
              </a:spcBef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1200" b="1">
              <a:solidFill>
                <a:srgbClr val="000000"/>
              </a:solidFill>
            </a:endParaRPr>
          </a:p>
        </p:txBody>
      </p:sp>
      <p:sp>
        <p:nvSpPr>
          <p:cNvPr id="19493" name="Oval 68"/>
          <p:cNvSpPr>
            <a:spLocks noChangeArrowheads="1"/>
          </p:cNvSpPr>
          <p:nvPr/>
        </p:nvSpPr>
        <p:spPr bwMode="auto">
          <a:xfrm>
            <a:off x="3333750" y="5126039"/>
            <a:ext cx="128588" cy="130175"/>
          </a:xfrm>
          <a:prstGeom prst="ellipse">
            <a:avLst/>
          </a:prstGeom>
          <a:noFill/>
          <a:ln w="12700">
            <a:solidFill>
              <a:srgbClr val="FF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12813">
              <a:spcBef>
                <a:spcPct val="20000"/>
              </a:spcBef>
              <a:buFont typeface="Lucida Grande" charset="0"/>
              <a:buChar char="-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12813">
              <a:spcBef>
                <a:spcPct val="20000"/>
              </a:spcBef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1200" b="1">
              <a:solidFill>
                <a:srgbClr val="000000"/>
              </a:solidFill>
            </a:endParaRPr>
          </a:p>
        </p:txBody>
      </p:sp>
      <p:sp>
        <p:nvSpPr>
          <p:cNvPr id="19494" name="Oval 69"/>
          <p:cNvSpPr>
            <a:spLocks noChangeArrowheads="1"/>
          </p:cNvSpPr>
          <p:nvPr/>
        </p:nvSpPr>
        <p:spPr bwMode="auto">
          <a:xfrm>
            <a:off x="4373564" y="4349751"/>
            <a:ext cx="130175" cy="130175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>
            <a:lvl1pPr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12813">
              <a:spcBef>
                <a:spcPct val="20000"/>
              </a:spcBef>
              <a:buFont typeface="Lucida Grande" charset="0"/>
              <a:buChar char="-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12813">
              <a:spcBef>
                <a:spcPct val="20000"/>
              </a:spcBef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1200" b="1">
              <a:solidFill>
                <a:srgbClr val="000000"/>
              </a:solidFill>
            </a:endParaRPr>
          </a:p>
        </p:txBody>
      </p:sp>
      <p:sp>
        <p:nvSpPr>
          <p:cNvPr id="19495" name="Oval 70"/>
          <p:cNvSpPr>
            <a:spLocks noChangeArrowheads="1"/>
          </p:cNvSpPr>
          <p:nvPr/>
        </p:nvSpPr>
        <p:spPr bwMode="auto">
          <a:xfrm>
            <a:off x="4733925" y="3778250"/>
            <a:ext cx="274638" cy="2730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12813">
              <a:spcBef>
                <a:spcPct val="20000"/>
              </a:spcBef>
              <a:buFont typeface="Lucida Grande" charset="0"/>
              <a:buChar char="-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12813">
              <a:spcBef>
                <a:spcPct val="20000"/>
              </a:spcBef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1200" b="1">
              <a:solidFill>
                <a:srgbClr val="000000"/>
              </a:solidFill>
            </a:endParaRPr>
          </a:p>
        </p:txBody>
      </p:sp>
      <p:sp>
        <p:nvSpPr>
          <p:cNvPr id="19496" name="Oval 72"/>
          <p:cNvSpPr>
            <a:spLocks noChangeArrowheads="1"/>
          </p:cNvSpPr>
          <p:nvPr/>
        </p:nvSpPr>
        <p:spPr bwMode="auto">
          <a:xfrm>
            <a:off x="4138614" y="3849689"/>
            <a:ext cx="128587" cy="128587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>
            <a:lvl1pPr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12813">
              <a:spcBef>
                <a:spcPct val="20000"/>
              </a:spcBef>
              <a:buFont typeface="Lucida Grande" charset="0"/>
              <a:buChar char="-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12813">
              <a:spcBef>
                <a:spcPct val="20000"/>
              </a:spcBef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1200" b="1">
              <a:solidFill>
                <a:srgbClr val="000000"/>
              </a:solidFill>
            </a:endParaRPr>
          </a:p>
        </p:txBody>
      </p:sp>
      <p:sp>
        <p:nvSpPr>
          <p:cNvPr id="19497" name="Oval 73"/>
          <p:cNvSpPr>
            <a:spLocks noChangeArrowheads="1"/>
          </p:cNvSpPr>
          <p:nvPr/>
        </p:nvSpPr>
        <p:spPr bwMode="auto">
          <a:xfrm>
            <a:off x="4808539" y="5119689"/>
            <a:ext cx="130175" cy="130175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>
            <a:lvl1pPr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12813">
              <a:spcBef>
                <a:spcPct val="20000"/>
              </a:spcBef>
              <a:buFont typeface="Lucida Grande" charset="0"/>
              <a:buChar char="-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12813">
              <a:spcBef>
                <a:spcPct val="20000"/>
              </a:spcBef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1200" b="1">
              <a:solidFill>
                <a:srgbClr val="000000"/>
              </a:solidFill>
            </a:endParaRPr>
          </a:p>
        </p:txBody>
      </p:sp>
      <p:sp>
        <p:nvSpPr>
          <p:cNvPr id="19498" name="Oval 75"/>
          <p:cNvSpPr>
            <a:spLocks noChangeArrowheads="1"/>
          </p:cNvSpPr>
          <p:nvPr/>
        </p:nvSpPr>
        <p:spPr bwMode="auto">
          <a:xfrm>
            <a:off x="4371976" y="3854451"/>
            <a:ext cx="130175" cy="130175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>
            <a:lvl1pPr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12813">
              <a:spcBef>
                <a:spcPct val="20000"/>
              </a:spcBef>
              <a:buFont typeface="Lucida Grande" charset="0"/>
              <a:buChar char="-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12813">
              <a:spcBef>
                <a:spcPct val="20000"/>
              </a:spcBef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1200" b="1">
              <a:solidFill>
                <a:srgbClr val="000000"/>
              </a:solidFill>
            </a:endParaRPr>
          </a:p>
        </p:txBody>
      </p:sp>
      <p:sp>
        <p:nvSpPr>
          <p:cNvPr id="19499" name="Oval 76"/>
          <p:cNvSpPr>
            <a:spLocks noChangeArrowheads="1"/>
          </p:cNvSpPr>
          <p:nvPr/>
        </p:nvSpPr>
        <p:spPr bwMode="auto">
          <a:xfrm>
            <a:off x="5122863" y="3825876"/>
            <a:ext cx="201612" cy="20002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12813">
              <a:spcBef>
                <a:spcPct val="20000"/>
              </a:spcBef>
              <a:buFont typeface="Lucida Grande" charset="0"/>
              <a:buChar char="-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12813">
              <a:spcBef>
                <a:spcPct val="20000"/>
              </a:spcBef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1200" b="1">
              <a:solidFill>
                <a:srgbClr val="000000"/>
              </a:solidFill>
            </a:endParaRPr>
          </a:p>
        </p:txBody>
      </p:sp>
      <p:sp>
        <p:nvSpPr>
          <p:cNvPr id="19500" name="Oval 77"/>
          <p:cNvSpPr>
            <a:spLocks noChangeArrowheads="1"/>
          </p:cNvSpPr>
          <p:nvPr/>
        </p:nvSpPr>
        <p:spPr bwMode="auto">
          <a:xfrm>
            <a:off x="5168901" y="4754564"/>
            <a:ext cx="130175" cy="128587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>
            <a:lvl1pPr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12813">
              <a:spcBef>
                <a:spcPct val="20000"/>
              </a:spcBef>
              <a:buFont typeface="Lucida Grande" charset="0"/>
              <a:buChar char="-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12813">
              <a:spcBef>
                <a:spcPct val="20000"/>
              </a:spcBef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1200" b="1">
              <a:solidFill>
                <a:srgbClr val="000000"/>
              </a:solidFill>
            </a:endParaRPr>
          </a:p>
        </p:txBody>
      </p:sp>
      <p:sp>
        <p:nvSpPr>
          <p:cNvPr id="19501" name="Oval 79"/>
          <p:cNvSpPr>
            <a:spLocks noChangeArrowheads="1"/>
          </p:cNvSpPr>
          <p:nvPr/>
        </p:nvSpPr>
        <p:spPr bwMode="auto">
          <a:xfrm>
            <a:off x="5514975" y="3867151"/>
            <a:ext cx="128588" cy="130175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>
            <a:lvl1pPr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12813">
              <a:spcBef>
                <a:spcPct val="20000"/>
              </a:spcBef>
              <a:buFont typeface="Lucida Grande" charset="0"/>
              <a:buChar char="-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12813">
              <a:spcBef>
                <a:spcPct val="20000"/>
              </a:spcBef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1200" b="1">
              <a:solidFill>
                <a:srgbClr val="000000"/>
              </a:solidFill>
            </a:endParaRPr>
          </a:p>
        </p:txBody>
      </p:sp>
      <p:sp>
        <p:nvSpPr>
          <p:cNvPr id="19502" name="Oval 80"/>
          <p:cNvSpPr>
            <a:spLocks noChangeArrowheads="1"/>
          </p:cNvSpPr>
          <p:nvPr/>
        </p:nvSpPr>
        <p:spPr bwMode="auto">
          <a:xfrm>
            <a:off x="5508625" y="2978151"/>
            <a:ext cx="128588" cy="130175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>
            <a:lvl1pPr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12813">
              <a:spcBef>
                <a:spcPct val="20000"/>
              </a:spcBef>
              <a:buFont typeface="Lucida Grande" charset="0"/>
              <a:buChar char="-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12813">
              <a:spcBef>
                <a:spcPct val="20000"/>
              </a:spcBef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1200" b="1">
              <a:solidFill>
                <a:srgbClr val="000000"/>
              </a:solidFill>
            </a:endParaRPr>
          </a:p>
        </p:txBody>
      </p:sp>
      <p:sp>
        <p:nvSpPr>
          <p:cNvPr id="19503" name="Oval 82"/>
          <p:cNvSpPr>
            <a:spLocks noChangeArrowheads="1"/>
          </p:cNvSpPr>
          <p:nvPr/>
        </p:nvSpPr>
        <p:spPr bwMode="auto">
          <a:xfrm>
            <a:off x="5959476" y="5600701"/>
            <a:ext cx="130175" cy="130175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>
            <a:lvl1pPr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12813">
              <a:spcBef>
                <a:spcPct val="20000"/>
              </a:spcBef>
              <a:buFont typeface="Lucida Grande" charset="0"/>
              <a:buChar char="-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12813">
              <a:spcBef>
                <a:spcPct val="20000"/>
              </a:spcBef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1200" b="1">
              <a:solidFill>
                <a:srgbClr val="000000"/>
              </a:solidFill>
            </a:endParaRPr>
          </a:p>
        </p:txBody>
      </p:sp>
      <p:sp>
        <p:nvSpPr>
          <p:cNvPr id="19504" name="Oval 83"/>
          <p:cNvSpPr>
            <a:spLocks noChangeArrowheads="1"/>
          </p:cNvSpPr>
          <p:nvPr/>
        </p:nvSpPr>
        <p:spPr bwMode="auto">
          <a:xfrm>
            <a:off x="5892800" y="3789363"/>
            <a:ext cx="273050" cy="2730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12813">
              <a:spcBef>
                <a:spcPct val="20000"/>
              </a:spcBef>
              <a:buFont typeface="Lucida Grande" charset="0"/>
              <a:buChar char="-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12813">
              <a:spcBef>
                <a:spcPct val="20000"/>
              </a:spcBef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1200" b="1">
              <a:solidFill>
                <a:srgbClr val="000000"/>
              </a:solidFill>
            </a:endParaRPr>
          </a:p>
        </p:txBody>
      </p:sp>
      <p:sp>
        <p:nvSpPr>
          <p:cNvPr id="19505" name="Oval 84"/>
          <p:cNvSpPr>
            <a:spLocks noChangeArrowheads="1"/>
          </p:cNvSpPr>
          <p:nvPr/>
        </p:nvSpPr>
        <p:spPr bwMode="auto">
          <a:xfrm>
            <a:off x="5972175" y="6105526"/>
            <a:ext cx="128588" cy="130175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>
            <a:lvl1pPr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12813">
              <a:spcBef>
                <a:spcPct val="20000"/>
              </a:spcBef>
              <a:buFont typeface="Lucida Grande" charset="0"/>
              <a:buChar char="-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12813">
              <a:spcBef>
                <a:spcPct val="20000"/>
              </a:spcBef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1200" b="1">
              <a:solidFill>
                <a:srgbClr val="000000"/>
              </a:solidFill>
            </a:endParaRPr>
          </a:p>
        </p:txBody>
      </p:sp>
      <p:sp>
        <p:nvSpPr>
          <p:cNvPr id="19506" name="Oval 86"/>
          <p:cNvSpPr>
            <a:spLocks noChangeArrowheads="1"/>
          </p:cNvSpPr>
          <p:nvPr/>
        </p:nvSpPr>
        <p:spPr bwMode="auto">
          <a:xfrm>
            <a:off x="4138614" y="5613401"/>
            <a:ext cx="128587" cy="130175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>
            <a:lvl1pPr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12813">
              <a:spcBef>
                <a:spcPct val="20000"/>
              </a:spcBef>
              <a:buFont typeface="Lucida Grande" charset="0"/>
              <a:buChar char="-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12813">
              <a:spcBef>
                <a:spcPct val="20000"/>
              </a:spcBef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1200" b="1">
              <a:solidFill>
                <a:srgbClr val="000000"/>
              </a:solidFill>
            </a:endParaRPr>
          </a:p>
        </p:txBody>
      </p:sp>
      <p:sp>
        <p:nvSpPr>
          <p:cNvPr id="19507" name="Rounded Rectangle 89"/>
          <p:cNvSpPr>
            <a:spLocks noChangeArrowheads="1"/>
          </p:cNvSpPr>
          <p:nvPr/>
        </p:nvSpPr>
        <p:spPr bwMode="auto">
          <a:xfrm>
            <a:off x="3905251" y="1597026"/>
            <a:ext cx="2416175" cy="4805363"/>
          </a:xfrm>
          <a:prstGeom prst="roundRect">
            <a:avLst>
              <a:gd name="adj" fmla="val 16667"/>
            </a:avLst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12813">
              <a:spcBef>
                <a:spcPct val="20000"/>
              </a:spcBef>
              <a:buFont typeface="Lucida Grande" charset="0"/>
              <a:buChar char="-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12813">
              <a:spcBef>
                <a:spcPct val="20000"/>
              </a:spcBef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1200" b="1">
              <a:solidFill>
                <a:srgbClr val="000000"/>
              </a:solidFill>
            </a:endParaRPr>
          </a:p>
        </p:txBody>
      </p:sp>
      <p:sp>
        <p:nvSpPr>
          <p:cNvPr id="91" name="TextBox 90"/>
          <p:cNvSpPr txBox="1"/>
          <p:nvPr/>
        </p:nvSpPr>
        <p:spPr>
          <a:xfrm>
            <a:off x="4516438" y="6450014"/>
            <a:ext cx="1276350" cy="3381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457200">
              <a:defRPr/>
            </a:pPr>
            <a:r>
              <a:rPr lang="en-US" sz="1600" dirty="0">
                <a:solidFill>
                  <a:srgbClr val="000000"/>
                </a:solidFill>
                <a:latin typeface="Helvetica"/>
                <a:cs typeface="Helvetica"/>
              </a:rPr>
              <a:t>Burden Test</a:t>
            </a:r>
          </a:p>
        </p:txBody>
      </p:sp>
      <p:sp>
        <p:nvSpPr>
          <p:cNvPr id="19509" name="Title 3"/>
          <p:cNvSpPr txBox="1">
            <a:spLocks/>
          </p:cNvSpPr>
          <p:nvPr/>
        </p:nvSpPr>
        <p:spPr bwMode="auto">
          <a:xfrm>
            <a:off x="1981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91369" tIns="45685" rIns="91369" bIns="45685" anchor="ctr"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Lucida Grande" charset="0"/>
              <a:buChar char="-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>
                <a:solidFill>
                  <a:srgbClr val="000090"/>
                </a:solidFill>
              </a:rPr>
              <a:t>Association of Variants with Diseases</a:t>
            </a:r>
          </a:p>
        </p:txBody>
      </p:sp>
      <p:sp>
        <p:nvSpPr>
          <p:cNvPr id="19510" name="Oval 92"/>
          <p:cNvSpPr>
            <a:spLocks noChangeArrowheads="1"/>
          </p:cNvSpPr>
          <p:nvPr/>
        </p:nvSpPr>
        <p:spPr bwMode="auto">
          <a:xfrm>
            <a:off x="3333750" y="2586039"/>
            <a:ext cx="128588" cy="128587"/>
          </a:xfrm>
          <a:prstGeom prst="ellipse">
            <a:avLst/>
          </a:prstGeom>
          <a:noFill/>
          <a:ln w="12700">
            <a:solidFill>
              <a:srgbClr val="FF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12813">
              <a:spcBef>
                <a:spcPct val="20000"/>
              </a:spcBef>
              <a:buFont typeface="Lucida Grande" charset="0"/>
              <a:buChar char="-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12813">
              <a:spcBef>
                <a:spcPct val="20000"/>
              </a:spcBef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1200" b="1">
              <a:solidFill>
                <a:srgbClr val="000000"/>
              </a:solidFill>
            </a:endParaRPr>
          </a:p>
        </p:txBody>
      </p:sp>
      <p:sp>
        <p:nvSpPr>
          <p:cNvPr id="19511" name="Oval 93"/>
          <p:cNvSpPr>
            <a:spLocks noChangeArrowheads="1"/>
          </p:cNvSpPr>
          <p:nvPr/>
        </p:nvSpPr>
        <p:spPr bwMode="auto">
          <a:xfrm>
            <a:off x="9536114" y="2190751"/>
            <a:ext cx="130175" cy="130175"/>
          </a:xfrm>
          <a:prstGeom prst="ellipse">
            <a:avLst/>
          </a:prstGeom>
          <a:noFill/>
          <a:ln w="12700">
            <a:solidFill>
              <a:srgbClr val="FF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12813">
              <a:spcBef>
                <a:spcPct val="20000"/>
              </a:spcBef>
              <a:buFont typeface="Lucida Grande" charset="0"/>
              <a:buChar char="-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12813">
              <a:spcBef>
                <a:spcPct val="20000"/>
              </a:spcBef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1200" b="1">
              <a:solidFill>
                <a:srgbClr val="000000"/>
              </a:solidFill>
            </a:endParaRPr>
          </a:p>
        </p:txBody>
      </p:sp>
      <p:sp>
        <p:nvSpPr>
          <p:cNvPr id="97" name="TextBox 96"/>
          <p:cNvSpPr txBox="1"/>
          <p:nvPr/>
        </p:nvSpPr>
        <p:spPr>
          <a:xfrm>
            <a:off x="9648825" y="1971675"/>
            <a:ext cx="1017588" cy="584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457200">
              <a:defRPr/>
            </a:pPr>
            <a:r>
              <a:rPr lang="en-US" sz="1600" dirty="0">
                <a:solidFill>
                  <a:srgbClr val="000000"/>
                </a:solidFill>
                <a:latin typeface="Helvetica"/>
                <a:cs typeface="Helvetica"/>
              </a:rPr>
              <a:t>Common</a:t>
            </a:r>
          </a:p>
          <a:p>
            <a:pPr defTabSz="457200">
              <a:defRPr/>
            </a:pPr>
            <a:r>
              <a:rPr lang="en-US" sz="1600" dirty="0">
                <a:solidFill>
                  <a:srgbClr val="000000"/>
                </a:solidFill>
                <a:latin typeface="Helvetica"/>
                <a:cs typeface="Helvetica"/>
              </a:rPr>
              <a:t>Variants</a:t>
            </a:r>
          </a:p>
        </p:txBody>
      </p:sp>
      <p:sp>
        <p:nvSpPr>
          <p:cNvPr id="19513" name="Oval 97"/>
          <p:cNvSpPr>
            <a:spLocks noChangeArrowheads="1"/>
          </p:cNvSpPr>
          <p:nvPr/>
        </p:nvSpPr>
        <p:spPr bwMode="auto">
          <a:xfrm>
            <a:off x="9536114" y="2979739"/>
            <a:ext cx="130175" cy="130175"/>
          </a:xfrm>
          <a:prstGeom prst="ellipse">
            <a:avLst/>
          </a:prstGeom>
          <a:solidFill>
            <a:srgbClr val="000000"/>
          </a:solidFill>
          <a:ln w="12700">
            <a:solidFill>
              <a:srgbClr val="000000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>
            <a:lvl1pPr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12813">
              <a:spcBef>
                <a:spcPct val="20000"/>
              </a:spcBef>
              <a:buFont typeface="Lucida Grande" charset="0"/>
              <a:buChar char="-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12813">
              <a:spcBef>
                <a:spcPct val="20000"/>
              </a:spcBef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1200" b="1">
              <a:solidFill>
                <a:srgbClr val="000000"/>
              </a:solidFill>
            </a:endParaRPr>
          </a:p>
        </p:txBody>
      </p:sp>
      <p:sp>
        <p:nvSpPr>
          <p:cNvPr id="99" name="TextBox 98"/>
          <p:cNvSpPr txBox="1"/>
          <p:nvPr/>
        </p:nvSpPr>
        <p:spPr>
          <a:xfrm>
            <a:off x="9666289" y="2636838"/>
            <a:ext cx="928687" cy="83026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457200">
              <a:defRPr/>
            </a:pPr>
            <a:r>
              <a:rPr lang="en-US" sz="1600" dirty="0">
                <a:solidFill>
                  <a:srgbClr val="000000"/>
                </a:solidFill>
                <a:latin typeface="Helvetica"/>
                <a:cs typeface="Helvetica"/>
              </a:rPr>
              <a:t>Rare or </a:t>
            </a:r>
          </a:p>
          <a:p>
            <a:pPr defTabSz="457200">
              <a:defRPr/>
            </a:pPr>
            <a:r>
              <a:rPr lang="en-US" sz="1600" dirty="0">
                <a:solidFill>
                  <a:srgbClr val="000000"/>
                </a:solidFill>
                <a:latin typeface="Helvetica"/>
                <a:cs typeface="Helvetica"/>
              </a:rPr>
              <a:t>Somatic</a:t>
            </a:r>
          </a:p>
          <a:p>
            <a:pPr defTabSz="457200">
              <a:defRPr/>
            </a:pPr>
            <a:r>
              <a:rPr lang="en-US" sz="1600" dirty="0">
                <a:solidFill>
                  <a:srgbClr val="000000"/>
                </a:solidFill>
                <a:latin typeface="Helvetica"/>
                <a:cs typeface="Helvetica"/>
              </a:rPr>
              <a:t>Variants</a:t>
            </a:r>
          </a:p>
        </p:txBody>
      </p:sp>
      <p:sp>
        <p:nvSpPr>
          <p:cNvPr id="101" name="TextBox 100"/>
          <p:cNvSpPr txBox="1"/>
          <p:nvPr/>
        </p:nvSpPr>
        <p:spPr>
          <a:xfrm>
            <a:off x="9683750" y="3648076"/>
            <a:ext cx="1050288" cy="83099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457200">
              <a:defRPr/>
            </a:pPr>
            <a:r>
              <a:rPr lang="en-US" sz="1600" b="1" dirty="0">
                <a:solidFill>
                  <a:srgbClr val="FF0000"/>
                </a:solidFill>
                <a:latin typeface="Helvetica"/>
                <a:cs typeface="Helvetica"/>
              </a:rPr>
              <a:t>High</a:t>
            </a:r>
          </a:p>
          <a:p>
            <a:pPr defTabSz="457200">
              <a:defRPr/>
            </a:pPr>
            <a:r>
              <a:rPr lang="en-US" sz="1600" b="1" dirty="0">
                <a:solidFill>
                  <a:srgbClr val="FF0000"/>
                </a:solidFill>
                <a:latin typeface="Helvetica"/>
                <a:cs typeface="Helvetica"/>
              </a:rPr>
              <a:t>Function</a:t>
            </a:r>
          </a:p>
          <a:p>
            <a:pPr defTabSz="457200">
              <a:defRPr/>
            </a:pPr>
            <a:r>
              <a:rPr lang="en-US" sz="1600" b="1" dirty="0">
                <a:solidFill>
                  <a:srgbClr val="FF0000"/>
                </a:solidFill>
                <a:latin typeface="Helvetica"/>
                <a:cs typeface="Helvetica"/>
              </a:rPr>
              <a:t>Impact</a:t>
            </a:r>
          </a:p>
        </p:txBody>
      </p:sp>
      <p:sp>
        <p:nvSpPr>
          <p:cNvPr id="19516" name="Oval 102"/>
          <p:cNvSpPr>
            <a:spLocks noChangeArrowheads="1"/>
          </p:cNvSpPr>
          <p:nvPr/>
        </p:nvSpPr>
        <p:spPr bwMode="auto">
          <a:xfrm>
            <a:off x="3333750" y="3856039"/>
            <a:ext cx="128588" cy="128587"/>
          </a:xfrm>
          <a:prstGeom prst="ellipse">
            <a:avLst/>
          </a:prstGeom>
          <a:noFill/>
          <a:ln w="12700">
            <a:solidFill>
              <a:srgbClr val="FF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12813">
              <a:spcBef>
                <a:spcPct val="20000"/>
              </a:spcBef>
              <a:buFont typeface="Lucida Grande" charset="0"/>
              <a:buChar char="-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12813">
              <a:spcBef>
                <a:spcPct val="20000"/>
              </a:spcBef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1200" b="1">
              <a:solidFill>
                <a:srgbClr val="000000"/>
              </a:solidFill>
            </a:endParaRPr>
          </a:p>
        </p:txBody>
      </p:sp>
      <p:cxnSp>
        <p:nvCxnSpPr>
          <p:cNvPr id="19517" name="Straight Connector 107"/>
          <p:cNvCxnSpPr>
            <a:cxnSpLocks noChangeShapeType="1"/>
          </p:cNvCxnSpPr>
          <p:nvPr/>
        </p:nvCxnSpPr>
        <p:spPr bwMode="auto">
          <a:xfrm>
            <a:off x="4203700" y="1663700"/>
            <a:ext cx="0" cy="4725988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518" name="Straight Connector 108"/>
          <p:cNvCxnSpPr>
            <a:cxnSpLocks noChangeShapeType="1"/>
          </p:cNvCxnSpPr>
          <p:nvPr/>
        </p:nvCxnSpPr>
        <p:spPr bwMode="auto">
          <a:xfrm>
            <a:off x="4427538" y="1652589"/>
            <a:ext cx="0" cy="4725987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519" name="Straight Connector 109"/>
          <p:cNvCxnSpPr>
            <a:cxnSpLocks noChangeShapeType="1"/>
          </p:cNvCxnSpPr>
          <p:nvPr/>
        </p:nvCxnSpPr>
        <p:spPr bwMode="auto">
          <a:xfrm>
            <a:off x="4872038" y="1652589"/>
            <a:ext cx="0" cy="4725987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520" name="Straight Connector 110"/>
          <p:cNvCxnSpPr>
            <a:cxnSpLocks noChangeShapeType="1"/>
          </p:cNvCxnSpPr>
          <p:nvPr/>
        </p:nvCxnSpPr>
        <p:spPr bwMode="auto">
          <a:xfrm>
            <a:off x="5224463" y="1651000"/>
            <a:ext cx="0" cy="4725988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521" name="Straight Connector 111"/>
          <p:cNvCxnSpPr>
            <a:cxnSpLocks noChangeShapeType="1"/>
          </p:cNvCxnSpPr>
          <p:nvPr/>
        </p:nvCxnSpPr>
        <p:spPr bwMode="auto">
          <a:xfrm>
            <a:off x="5572125" y="1662114"/>
            <a:ext cx="0" cy="4725987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522" name="Straight Connector 112"/>
          <p:cNvCxnSpPr>
            <a:cxnSpLocks noChangeShapeType="1"/>
          </p:cNvCxnSpPr>
          <p:nvPr/>
        </p:nvCxnSpPr>
        <p:spPr bwMode="auto">
          <a:xfrm>
            <a:off x="6030913" y="1658939"/>
            <a:ext cx="0" cy="4725987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9523" name="Oval 113"/>
          <p:cNvSpPr>
            <a:spLocks noChangeArrowheads="1"/>
          </p:cNvSpPr>
          <p:nvPr/>
        </p:nvSpPr>
        <p:spPr bwMode="auto">
          <a:xfrm>
            <a:off x="7077076" y="3856039"/>
            <a:ext cx="130175" cy="128587"/>
          </a:xfrm>
          <a:prstGeom prst="ellipse">
            <a:avLst/>
          </a:prstGeom>
          <a:solidFill>
            <a:srgbClr val="000000"/>
          </a:solidFill>
          <a:ln w="12700">
            <a:solidFill>
              <a:srgbClr val="000000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>
            <a:lvl1pPr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12813">
              <a:spcBef>
                <a:spcPct val="20000"/>
              </a:spcBef>
              <a:buFont typeface="Lucida Grande" charset="0"/>
              <a:buChar char="-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12813">
              <a:spcBef>
                <a:spcPct val="20000"/>
              </a:spcBef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1200" b="1">
              <a:solidFill>
                <a:srgbClr val="000000"/>
              </a:solidFill>
            </a:endParaRPr>
          </a:p>
        </p:txBody>
      </p:sp>
      <p:sp>
        <p:nvSpPr>
          <p:cNvPr id="19524" name="Oval 114"/>
          <p:cNvSpPr>
            <a:spLocks noChangeArrowheads="1"/>
          </p:cNvSpPr>
          <p:nvPr/>
        </p:nvSpPr>
        <p:spPr bwMode="auto">
          <a:xfrm>
            <a:off x="7089775" y="4343400"/>
            <a:ext cx="128588" cy="128588"/>
          </a:xfrm>
          <a:prstGeom prst="ellipse">
            <a:avLst/>
          </a:prstGeom>
          <a:solidFill>
            <a:srgbClr val="000000"/>
          </a:solidFill>
          <a:ln w="12700">
            <a:solidFill>
              <a:srgbClr val="000000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>
            <a:lvl1pPr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12813">
              <a:spcBef>
                <a:spcPct val="20000"/>
              </a:spcBef>
              <a:buFont typeface="Lucida Grande" charset="0"/>
              <a:buChar char="-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12813">
              <a:spcBef>
                <a:spcPct val="20000"/>
              </a:spcBef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1200" b="1">
              <a:solidFill>
                <a:srgbClr val="000000"/>
              </a:solidFill>
            </a:endParaRPr>
          </a:p>
        </p:txBody>
      </p:sp>
      <p:cxnSp>
        <p:nvCxnSpPr>
          <p:cNvPr id="19525" name="Straight Connector 115"/>
          <p:cNvCxnSpPr>
            <a:cxnSpLocks noChangeShapeType="1"/>
          </p:cNvCxnSpPr>
          <p:nvPr/>
        </p:nvCxnSpPr>
        <p:spPr bwMode="auto">
          <a:xfrm>
            <a:off x="7153275" y="1652589"/>
            <a:ext cx="0" cy="4725987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526" name="Straight Connector 116"/>
          <p:cNvCxnSpPr>
            <a:cxnSpLocks noChangeShapeType="1"/>
          </p:cNvCxnSpPr>
          <p:nvPr/>
        </p:nvCxnSpPr>
        <p:spPr bwMode="auto">
          <a:xfrm>
            <a:off x="9034463" y="1651000"/>
            <a:ext cx="0" cy="4725988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9527" name="Oval 117"/>
          <p:cNvSpPr>
            <a:spLocks noChangeArrowheads="1"/>
          </p:cNvSpPr>
          <p:nvPr/>
        </p:nvSpPr>
        <p:spPr bwMode="auto">
          <a:xfrm>
            <a:off x="8964614" y="2586039"/>
            <a:ext cx="130175" cy="128587"/>
          </a:xfrm>
          <a:prstGeom prst="ellipse">
            <a:avLst/>
          </a:prstGeom>
          <a:solidFill>
            <a:srgbClr val="000000"/>
          </a:solidFill>
          <a:ln w="12700">
            <a:solidFill>
              <a:srgbClr val="000000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>
            <a:lvl1pPr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12813">
              <a:spcBef>
                <a:spcPct val="20000"/>
              </a:spcBef>
              <a:buFont typeface="Lucida Grande" charset="0"/>
              <a:buChar char="-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12813">
              <a:spcBef>
                <a:spcPct val="20000"/>
              </a:spcBef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1200" b="1">
              <a:solidFill>
                <a:srgbClr val="000000"/>
              </a:solidFill>
            </a:endParaRPr>
          </a:p>
        </p:txBody>
      </p:sp>
      <p:sp>
        <p:nvSpPr>
          <p:cNvPr id="19528" name="Oval 118"/>
          <p:cNvSpPr>
            <a:spLocks noChangeArrowheads="1"/>
          </p:cNvSpPr>
          <p:nvPr/>
        </p:nvSpPr>
        <p:spPr bwMode="auto">
          <a:xfrm>
            <a:off x="8977314" y="3849689"/>
            <a:ext cx="128587" cy="128587"/>
          </a:xfrm>
          <a:prstGeom prst="ellipse">
            <a:avLst/>
          </a:prstGeom>
          <a:solidFill>
            <a:srgbClr val="000000"/>
          </a:solidFill>
          <a:ln w="12700">
            <a:solidFill>
              <a:srgbClr val="000000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>
            <a:lvl1pPr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12813">
              <a:spcBef>
                <a:spcPct val="20000"/>
              </a:spcBef>
              <a:buFont typeface="Lucida Grande" charset="0"/>
              <a:buChar char="-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12813">
              <a:spcBef>
                <a:spcPct val="20000"/>
              </a:spcBef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1200" b="1">
              <a:solidFill>
                <a:srgbClr val="000000"/>
              </a:solidFill>
            </a:endParaRPr>
          </a:p>
        </p:txBody>
      </p:sp>
      <p:sp>
        <p:nvSpPr>
          <p:cNvPr id="82" name="Oval 81"/>
          <p:cNvSpPr/>
          <p:nvPr/>
        </p:nvSpPr>
        <p:spPr bwMode="auto">
          <a:xfrm>
            <a:off x="9513889" y="4022725"/>
            <a:ext cx="128587" cy="128588"/>
          </a:xfrm>
          <a:prstGeom prst="ellipse">
            <a:avLst/>
          </a:prstGeom>
          <a:noFill/>
          <a:ln w="1270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 defTabSz="912813">
              <a:defRPr/>
            </a:pPr>
            <a:endParaRPr lang="en-US" sz="1200" b="1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88" name="Oval 87"/>
          <p:cNvSpPr/>
          <p:nvPr/>
        </p:nvSpPr>
        <p:spPr bwMode="auto">
          <a:xfrm>
            <a:off x="9475788" y="3984626"/>
            <a:ext cx="201612" cy="201613"/>
          </a:xfrm>
          <a:prstGeom prst="ellipse">
            <a:avLst/>
          </a:prstGeom>
          <a:noFill/>
          <a:ln w="1270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 defTabSz="912813">
              <a:defRPr/>
            </a:pPr>
            <a:endParaRPr lang="en-US" sz="1200" b="1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9531" name="Oval 88"/>
          <p:cNvSpPr>
            <a:spLocks noChangeArrowheads="1"/>
          </p:cNvSpPr>
          <p:nvPr/>
        </p:nvSpPr>
        <p:spPr bwMode="auto">
          <a:xfrm>
            <a:off x="8658226" y="3814763"/>
            <a:ext cx="201613" cy="201612"/>
          </a:xfrm>
          <a:prstGeom prst="ellipse">
            <a:avLst/>
          </a:prstGeom>
          <a:noFill/>
          <a:ln w="12700">
            <a:solidFill>
              <a:srgbClr val="FF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12813">
              <a:spcBef>
                <a:spcPct val="20000"/>
              </a:spcBef>
              <a:buFont typeface="Lucida Grande" charset="0"/>
              <a:buChar char="-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12813">
              <a:spcBef>
                <a:spcPct val="20000"/>
              </a:spcBef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1200" b="1">
              <a:solidFill>
                <a:srgbClr val="000000"/>
              </a:solidFill>
            </a:endParaRPr>
          </a:p>
        </p:txBody>
      </p:sp>
      <p:sp>
        <p:nvSpPr>
          <p:cNvPr id="19532" name="Oval 94"/>
          <p:cNvSpPr>
            <a:spLocks noChangeArrowheads="1"/>
          </p:cNvSpPr>
          <p:nvPr/>
        </p:nvSpPr>
        <p:spPr bwMode="auto">
          <a:xfrm>
            <a:off x="5927726" y="3824288"/>
            <a:ext cx="201613" cy="201612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12813">
              <a:spcBef>
                <a:spcPct val="20000"/>
              </a:spcBef>
              <a:buFont typeface="Lucida Grande" charset="0"/>
              <a:buChar char="-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12813">
              <a:spcBef>
                <a:spcPct val="20000"/>
              </a:spcBef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1200" b="1">
              <a:solidFill>
                <a:srgbClr val="000000"/>
              </a:solidFill>
            </a:endParaRPr>
          </a:p>
        </p:txBody>
      </p:sp>
      <p:sp>
        <p:nvSpPr>
          <p:cNvPr id="19533" name="Oval 95"/>
          <p:cNvSpPr>
            <a:spLocks noChangeArrowheads="1"/>
          </p:cNvSpPr>
          <p:nvPr/>
        </p:nvSpPr>
        <p:spPr bwMode="auto">
          <a:xfrm>
            <a:off x="5962651" y="3860801"/>
            <a:ext cx="138113" cy="136525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>
            <a:lvl1pPr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12813">
              <a:spcBef>
                <a:spcPct val="20000"/>
              </a:spcBef>
              <a:buFont typeface="Lucida Grande" charset="0"/>
              <a:buChar char="-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12813">
              <a:spcBef>
                <a:spcPct val="20000"/>
              </a:spcBef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1200" b="1">
              <a:solidFill>
                <a:srgbClr val="000000"/>
              </a:solidFill>
            </a:endParaRPr>
          </a:p>
        </p:txBody>
      </p:sp>
      <p:sp>
        <p:nvSpPr>
          <p:cNvPr id="19534" name="Oval 101"/>
          <p:cNvSpPr>
            <a:spLocks noChangeArrowheads="1"/>
          </p:cNvSpPr>
          <p:nvPr/>
        </p:nvSpPr>
        <p:spPr bwMode="auto">
          <a:xfrm>
            <a:off x="5153026" y="3859214"/>
            <a:ext cx="138113" cy="136525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>
            <a:lvl1pPr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12813">
              <a:spcBef>
                <a:spcPct val="20000"/>
              </a:spcBef>
              <a:buFont typeface="Lucida Grande" charset="0"/>
              <a:buChar char="-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12813">
              <a:spcBef>
                <a:spcPct val="20000"/>
              </a:spcBef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1200" b="1">
              <a:solidFill>
                <a:srgbClr val="000000"/>
              </a:solidFill>
            </a:endParaRPr>
          </a:p>
        </p:txBody>
      </p:sp>
      <p:sp>
        <p:nvSpPr>
          <p:cNvPr id="19535" name="Oval 103"/>
          <p:cNvSpPr>
            <a:spLocks noChangeArrowheads="1"/>
          </p:cNvSpPr>
          <p:nvPr/>
        </p:nvSpPr>
        <p:spPr bwMode="auto">
          <a:xfrm>
            <a:off x="4770439" y="3813176"/>
            <a:ext cx="200025" cy="2016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12813">
              <a:spcBef>
                <a:spcPct val="20000"/>
              </a:spcBef>
              <a:buFont typeface="Lucida Grande" charset="0"/>
              <a:buChar char="-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12813">
              <a:spcBef>
                <a:spcPct val="20000"/>
              </a:spcBef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1200" b="1">
              <a:solidFill>
                <a:srgbClr val="000000"/>
              </a:solidFill>
            </a:endParaRPr>
          </a:p>
        </p:txBody>
      </p:sp>
      <p:sp>
        <p:nvSpPr>
          <p:cNvPr id="19536" name="Oval 104"/>
          <p:cNvSpPr>
            <a:spLocks noChangeArrowheads="1"/>
          </p:cNvSpPr>
          <p:nvPr/>
        </p:nvSpPr>
        <p:spPr bwMode="auto">
          <a:xfrm>
            <a:off x="4805364" y="3848101"/>
            <a:ext cx="136525" cy="138113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>
            <a:lvl1pPr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12813">
              <a:spcBef>
                <a:spcPct val="20000"/>
              </a:spcBef>
              <a:buFont typeface="Lucida Grande" charset="0"/>
              <a:buChar char="-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12813">
              <a:spcBef>
                <a:spcPct val="20000"/>
              </a:spcBef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1200" b="1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505739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D:\kuloth\2016\Jan\12-01-2016\nrg_aop\slides_img\nrg.2015.17-f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6277" y="102358"/>
            <a:ext cx="3781283" cy="6741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8"/>
          <p:cNvSpPr>
            <a:spLocks noChangeArrowheads="1"/>
          </p:cNvSpPr>
          <p:nvPr/>
        </p:nvSpPr>
        <p:spPr bwMode="auto">
          <a:xfrm>
            <a:off x="1492251" y="6581776"/>
            <a:ext cx="381317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Lucida Grande" charset="0"/>
              <a:buChar char="-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defTabSz="455613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ja-JP" sz="1200" dirty="0" err="1">
                <a:solidFill>
                  <a:srgbClr val="A6A6A6"/>
                </a:solidFill>
                <a:latin typeface="Calibri" charset="0"/>
              </a:rPr>
              <a:t>Khurana</a:t>
            </a:r>
            <a:r>
              <a:rPr lang="en-US" altLang="ja-JP" sz="1200" dirty="0">
                <a:solidFill>
                  <a:srgbClr val="A6A6A6"/>
                </a:solidFill>
                <a:latin typeface="Calibri" charset="0"/>
              </a:rPr>
              <a:t>, </a:t>
            </a:r>
            <a:r>
              <a:rPr lang="en-US" altLang="ja-JP" sz="1200" dirty="0" err="1">
                <a:solidFill>
                  <a:srgbClr val="A6A6A6"/>
                </a:solidFill>
                <a:latin typeface="Calibri" charset="0"/>
              </a:rPr>
              <a:t>Ekta</a:t>
            </a:r>
            <a:r>
              <a:rPr lang="en-US" altLang="ja-JP" sz="1200" dirty="0">
                <a:solidFill>
                  <a:srgbClr val="A6A6A6"/>
                </a:solidFill>
                <a:latin typeface="Calibri" charset="0"/>
              </a:rPr>
              <a:t>, et al. Nature Reviews Genetics (2016)</a:t>
            </a:r>
            <a:endParaRPr lang="en-US" altLang="en-US" sz="1200" dirty="0">
              <a:solidFill>
                <a:srgbClr val="A6A6A6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832104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 descr="rare_common_intro_4-page-00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86"/>
          <a:stretch>
            <a:fillRect/>
          </a:stretch>
        </p:blipFill>
        <p:spPr bwMode="auto">
          <a:xfrm>
            <a:off x="1524000" y="524107"/>
            <a:ext cx="8870576" cy="5642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1"/>
          <p:cNvSpPr txBox="1">
            <a:spLocks noChangeArrowheads="1"/>
          </p:cNvSpPr>
          <p:nvPr/>
        </p:nvSpPr>
        <p:spPr bwMode="auto">
          <a:xfrm>
            <a:off x="1738583" y="6519863"/>
            <a:ext cx="216200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r>
              <a:rPr lang="en-US" altLang="en-US" sz="1600">
                <a:solidFill>
                  <a:srgbClr val="7F7F7F"/>
                </a:solidFill>
              </a:rPr>
              <a:t>[</a:t>
            </a:r>
            <a:r>
              <a:rPr lang="en-US" altLang="en-US" sz="1600" dirty="0" err="1">
                <a:solidFill>
                  <a:srgbClr val="7F7F7F"/>
                </a:solidFill>
              </a:rPr>
              <a:t>Sethi</a:t>
            </a:r>
            <a:r>
              <a:rPr lang="en-US" altLang="en-US" sz="1600" dirty="0">
                <a:solidFill>
                  <a:srgbClr val="7F7F7F"/>
                </a:solidFill>
              </a:rPr>
              <a:t> et al. COSB (</a:t>
            </a:r>
            <a:r>
              <a:rPr lang="fr-FR" altLang="en-US" sz="1600" dirty="0">
                <a:solidFill>
                  <a:srgbClr val="7F7F7F"/>
                </a:solidFill>
              </a:rPr>
              <a:t>’</a:t>
            </a:r>
            <a:r>
              <a:rPr lang="en-US" altLang="ja-JP" sz="1600" dirty="0">
                <a:solidFill>
                  <a:srgbClr val="7F7F7F"/>
                </a:solidFill>
              </a:rPr>
              <a:t>15)] </a:t>
            </a:r>
            <a:endParaRPr lang="en-US" altLang="en-US" sz="1600" dirty="0">
              <a:solidFill>
                <a:srgbClr val="7F7F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0750210"/>
      </p:ext>
    </p:extLst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Understanding the non-coding genome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554011"/>
      </p:ext>
    </p:extLst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152650" y="105819"/>
            <a:ext cx="7886700" cy="1325563"/>
          </a:xfrm>
        </p:spPr>
        <p:txBody>
          <a:bodyPr>
            <a:normAutofit/>
          </a:bodyPr>
          <a:lstStyle/>
          <a:p>
            <a:r>
              <a:rPr lang="en-US" sz="3600" dirty="0"/>
              <a:t>ENCODE: Encyclopedia of DNA </a:t>
            </a:r>
            <a:r>
              <a:rPr lang="en-US" sz="3600" dirty="0"/>
              <a:t>Elements</a:t>
            </a:r>
            <a:endParaRPr lang="en-US" sz="3600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defTabSz="914400" eaLnBrk="1" fontAlgn="auto" hangingPunct="1"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r="924"/>
          <a:stretch/>
        </p:blipFill>
        <p:spPr>
          <a:xfrm>
            <a:off x="1880835" y="1334294"/>
            <a:ext cx="8568804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06412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Next generation sequencing is an exciting addition to the molecular pathology suite</a:t>
            </a:r>
            <a:endParaRPr lang="en-US" dirty="0"/>
          </a:p>
        </p:txBody>
      </p:sp>
      <p:pic>
        <p:nvPicPr>
          <p:cNvPr id="3074" name="Picture 2" descr="https://i.ytimg.com/vi/gbMVffFBHi8/maxresdefault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5133" y="2121932"/>
            <a:ext cx="7369387" cy="4145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850813" y="1752600"/>
            <a:ext cx="9509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Miniaturization and massive parallelization has sparked a genomics revolution 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914400" y="6400800"/>
            <a:ext cx="5181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accent3">
                    <a:lumMod val="50000"/>
                  </a:schemeClr>
                </a:solidFill>
              </a:rPr>
              <a:t>Image credit: http://perception7.com/</a:t>
            </a:r>
            <a:endParaRPr lang="en-US" sz="1200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5324633"/>
      </p:ext>
    </p:extLst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Title 1"/>
          <p:cNvSpPr>
            <a:spLocks noGrp="1"/>
          </p:cNvSpPr>
          <p:nvPr>
            <p:ph type="title"/>
          </p:nvPr>
        </p:nvSpPr>
        <p:spPr>
          <a:xfrm>
            <a:off x="1981200" y="525463"/>
            <a:ext cx="8229600" cy="939800"/>
          </a:xfrm>
        </p:spPr>
        <p:txBody>
          <a:bodyPr>
            <a:normAutofit/>
          </a:bodyPr>
          <a:lstStyle/>
          <a:p>
            <a:pPr>
              <a:spcBef>
                <a:spcPct val="0"/>
              </a:spcBef>
            </a:pPr>
            <a:r>
              <a:rPr lang="en-US" altLang="en-US">
                <a:ea typeface="ＭＳ Ｐゴシック" charset="-128"/>
              </a:rPr>
              <a:t>Non-coding Annotations: </a:t>
            </a:r>
            <a:br>
              <a:rPr lang="en-US" altLang="en-US">
                <a:ea typeface="ＭＳ Ｐゴシック" charset="-128"/>
              </a:rPr>
            </a:br>
            <a:r>
              <a:rPr lang="en-US" altLang="en-US">
                <a:ea typeface="ＭＳ Ｐゴシック" charset="-128"/>
              </a:rPr>
              <a:t>Overview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74850" y="976314"/>
            <a:ext cx="8229600" cy="4967287"/>
          </a:xfrm>
        </p:spPr>
        <p:txBody>
          <a:bodyPr/>
          <a:lstStyle/>
          <a:p>
            <a:pPr marL="0" indent="0">
              <a:spcBef>
                <a:spcPct val="0"/>
              </a:spcBef>
              <a:buClr>
                <a:srgbClr val="000000"/>
              </a:buClr>
              <a:buSzPct val="25000"/>
              <a:buNone/>
              <a:defRPr/>
            </a:pPr>
            <a:r>
              <a:rPr lang="en-US" sz="1600" dirty="0">
                <a:solidFill>
                  <a:srgbClr val="000000"/>
                </a:solidFill>
                <a:sym typeface="Arial" charset="0"/>
              </a:rPr>
              <a:t> </a:t>
            </a:r>
          </a:p>
          <a:p>
            <a:pPr marL="0" indent="0">
              <a:spcBef>
                <a:spcPct val="0"/>
              </a:spcBef>
              <a:buClr>
                <a:srgbClr val="000000"/>
              </a:buClr>
              <a:buSzPct val="25000"/>
              <a:buNone/>
              <a:defRPr/>
            </a:pPr>
            <a:endParaRPr lang="en-US" sz="1600" dirty="0">
              <a:solidFill>
                <a:srgbClr val="000000"/>
              </a:solidFill>
              <a:sym typeface="Arial" charset="0"/>
            </a:endParaRPr>
          </a:p>
          <a:p>
            <a:pPr marL="0" indent="0">
              <a:spcBef>
                <a:spcPct val="0"/>
              </a:spcBef>
              <a:buClr>
                <a:srgbClr val="000000"/>
              </a:buClr>
              <a:buSzPct val="25000"/>
              <a:buNone/>
              <a:defRPr/>
            </a:pPr>
            <a:endParaRPr lang="en-US" sz="1600" dirty="0">
              <a:solidFill>
                <a:srgbClr val="000000"/>
              </a:solidFill>
              <a:sym typeface="Arial" charset="0"/>
            </a:endParaRPr>
          </a:p>
          <a:p>
            <a:pPr marL="0" indent="0">
              <a:spcBef>
                <a:spcPct val="0"/>
              </a:spcBef>
              <a:buClr>
                <a:srgbClr val="000000"/>
              </a:buClr>
              <a:buSzPct val="25000"/>
              <a:buNone/>
              <a:defRPr/>
            </a:pPr>
            <a:endParaRPr lang="en-US" sz="1600" dirty="0">
              <a:solidFill>
                <a:srgbClr val="000000"/>
              </a:solidFill>
              <a:sym typeface="Arial" charset="0"/>
            </a:endParaRPr>
          </a:p>
          <a:p>
            <a:pPr marL="0" indent="0">
              <a:spcBef>
                <a:spcPct val="0"/>
              </a:spcBef>
              <a:buClr>
                <a:srgbClr val="000000"/>
              </a:buClr>
              <a:buSzPct val="25000"/>
              <a:buNone/>
              <a:defRPr/>
            </a:pPr>
            <a:r>
              <a:rPr lang="en-US" sz="1600" dirty="0">
                <a:solidFill>
                  <a:srgbClr val="000000"/>
                </a:solidFill>
                <a:sym typeface="Arial" charset="0"/>
              </a:rPr>
              <a:t>Sequence features, incl. </a:t>
            </a:r>
            <a:r>
              <a:rPr lang="en-US" sz="1600" b="1" u="sng" dirty="0">
                <a:solidFill>
                  <a:srgbClr val="000000"/>
                </a:solidFill>
                <a:sym typeface="Arial" charset="0"/>
              </a:rPr>
              <a:t>Conservation</a:t>
            </a:r>
            <a:endParaRPr lang="en-US" sz="1600" b="1" u="sng" dirty="0">
              <a:solidFill>
                <a:srgbClr val="000000"/>
              </a:solidFill>
              <a:sym typeface="Arial" charset="0"/>
            </a:endParaRPr>
          </a:p>
          <a:p>
            <a:pPr marL="0" indent="0">
              <a:spcBef>
                <a:spcPct val="0"/>
              </a:spcBef>
              <a:buClr>
                <a:srgbClr val="000000"/>
              </a:buClr>
              <a:buSzPct val="25000"/>
              <a:buNone/>
              <a:defRPr/>
            </a:pPr>
            <a:endParaRPr lang="en-US" sz="1600" dirty="0">
              <a:solidFill>
                <a:srgbClr val="000000"/>
              </a:solidFill>
              <a:sym typeface="Arial" charset="0"/>
            </a:endParaRPr>
          </a:p>
          <a:p>
            <a:pPr>
              <a:defRPr/>
            </a:pPr>
            <a:endParaRPr lang="en-US" sz="1600" dirty="0"/>
          </a:p>
        </p:txBody>
      </p:sp>
      <p:grpSp>
        <p:nvGrpSpPr>
          <p:cNvPr id="62467" name="Shape 57"/>
          <p:cNvGrpSpPr>
            <a:grpSpLocks/>
          </p:cNvGrpSpPr>
          <p:nvPr/>
        </p:nvGrpSpPr>
        <p:grpSpPr bwMode="auto">
          <a:xfrm>
            <a:off x="5670551" y="2929832"/>
            <a:ext cx="4600575" cy="3757613"/>
            <a:chOff x="4061355" y="98425"/>
            <a:chExt cx="5037137" cy="3245907"/>
          </a:xfrm>
        </p:grpSpPr>
        <p:pic>
          <p:nvPicPr>
            <p:cNvPr id="62471" name="Shape 58"/>
            <p:cNvPicPr preferRelativeResize="0"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798" b="17830"/>
            <a:stretch>
              <a:fillRect/>
            </a:stretch>
          </p:blipFill>
          <p:spPr bwMode="auto">
            <a:xfrm>
              <a:off x="4061355" y="98425"/>
              <a:ext cx="5037137" cy="29326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2472" name="Shape 59"/>
            <p:cNvSpPr>
              <a:spLocks noChangeArrowheads="1"/>
            </p:cNvSpPr>
            <p:nvPr/>
          </p:nvSpPr>
          <p:spPr bwMode="auto">
            <a:xfrm>
              <a:off x="6350000" y="2861733"/>
              <a:ext cx="2675467" cy="4825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45700" rIns="91425" bIns="45700" anchor="ctr"/>
            <a:lstStyle>
              <a:lvl1pPr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Font typeface="Lucida Grande" charset="0"/>
                <a:buChar char="-"/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Font typeface="Lucida Grande" charset="0"/>
                <a:buChar char="*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55613" eaLnBrk="0" fontAlgn="base" hangingPunct="0">
                <a:spcBef>
                  <a:spcPct val="20000"/>
                </a:spcBef>
                <a:spcAft>
                  <a:spcPct val="0"/>
                </a:spcAft>
                <a:buFont typeface="Lucida Grande" charset="0"/>
                <a:buChar char="*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55613" eaLnBrk="0" fontAlgn="base" hangingPunct="0">
                <a:spcBef>
                  <a:spcPct val="20000"/>
                </a:spcBef>
                <a:spcAft>
                  <a:spcPct val="0"/>
                </a:spcAft>
                <a:buFont typeface="Lucida Grande" charset="0"/>
                <a:buChar char="*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55613" eaLnBrk="0" fontAlgn="base" hangingPunct="0">
                <a:spcBef>
                  <a:spcPct val="20000"/>
                </a:spcBef>
                <a:spcAft>
                  <a:spcPct val="0"/>
                </a:spcAft>
                <a:buFont typeface="Lucida Grande" charset="0"/>
                <a:buChar char="*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55613" eaLnBrk="0" fontAlgn="base" hangingPunct="0">
                <a:spcBef>
                  <a:spcPct val="20000"/>
                </a:spcBef>
                <a:spcAft>
                  <a:spcPct val="0"/>
                </a:spcAft>
                <a:buFont typeface="Lucida Grande" charset="0"/>
                <a:buChar char="*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spcBef>
                  <a:spcPct val="0"/>
                </a:spcBef>
                <a:buClr>
                  <a:srgbClr val="000000"/>
                </a:buClr>
                <a:buFontTx/>
                <a:buNone/>
              </a:pPr>
              <a:endParaRPr lang="en-US" altLang="en-US" sz="1400">
                <a:solidFill>
                  <a:srgbClr val="000000"/>
                </a:solidFill>
                <a:sym typeface="Arial" charset="0"/>
              </a:endParaRPr>
            </a:p>
          </p:txBody>
        </p:sp>
      </p:grpSp>
      <p:pic>
        <p:nvPicPr>
          <p:cNvPr id="62468" name="Shape 60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3" t="10893" r="50407" b="17873"/>
          <a:stretch>
            <a:fillRect/>
          </a:stretch>
        </p:blipFill>
        <p:spPr bwMode="auto">
          <a:xfrm>
            <a:off x="1858964" y="2913957"/>
            <a:ext cx="3698875" cy="357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69" name="Shape 63"/>
          <p:cNvSpPr txBox="1">
            <a:spLocks noChangeArrowheads="1"/>
          </p:cNvSpPr>
          <p:nvPr/>
        </p:nvSpPr>
        <p:spPr bwMode="auto">
          <a:xfrm>
            <a:off x="6178550" y="1997970"/>
            <a:ext cx="3697288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Lucida Grande" charset="0"/>
              <a:buChar char="-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Clr>
                <a:srgbClr val="000000"/>
              </a:buClr>
              <a:buSzPct val="25000"/>
              <a:buFontTx/>
              <a:buNone/>
            </a:pPr>
            <a:r>
              <a:rPr lang="en-US" altLang="en-US" sz="1400" b="1" u="sng">
                <a:solidFill>
                  <a:srgbClr val="000000"/>
                </a:solidFill>
                <a:sym typeface="Arial" charset="0"/>
              </a:rPr>
              <a:t>Functional Genomics</a:t>
            </a:r>
          </a:p>
          <a:p>
            <a:pPr>
              <a:spcBef>
                <a:spcPct val="0"/>
              </a:spcBef>
              <a:buClr>
                <a:srgbClr val="000000"/>
              </a:buClr>
              <a:buSzPct val="25000"/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sym typeface="Arial" charset="0"/>
              </a:rPr>
              <a:t>Chip-seq (Epigenome &amp; seq. specific TF) and ncRNA &amp; un-annotated transcription</a:t>
            </a:r>
          </a:p>
          <a:p>
            <a:pPr>
              <a:spcBef>
                <a:spcPct val="0"/>
              </a:spcBef>
              <a:buClr>
                <a:srgbClr val="000000"/>
              </a:buClr>
              <a:buFontTx/>
              <a:buNone/>
            </a:pPr>
            <a:endParaRPr lang="en-US" altLang="en-US" sz="1400">
              <a:solidFill>
                <a:srgbClr val="000000"/>
              </a:solidFill>
              <a:sym typeface="Arial" charset="0"/>
            </a:endParaRPr>
          </a:p>
        </p:txBody>
      </p:sp>
      <p:sp>
        <p:nvSpPr>
          <p:cNvPr id="62470" name="TextBox 1"/>
          <p:cNvSpPr txBox="1">
            <a:spLocks noChangeArrowheads="1"/>
          </p:cNvSpPr>
          <p:nvPr/>
        </p:nvSpPr>
        <p:spPr bwMode="auto">
          <a:xfrm>
            <a:off x="6994526" y="6513514"/>
            <a:ext cx="467677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Lucida Grande" charset="0"/>
              <a:buChar char="-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rgbClr val="7F7F7F"/>
                </a:solidFill>
                <a:latin typeface="Calibri" charset="0"/>
              </a:rPr>
              <a:t>[Alexander et al., </a:t>
            </a:r>
            <a:r>
              <a:rPr lang="en-US" altLang="en-US" sz="1600" i="1">
                <a:solidFill>
                  <a:srgbClr val="7F7F7F"/>
                </a:solidFill>
                <a:latin typeface="Calibri" charset="0"/>
              </a:rPr>
              <a:t>Nat. Rev. Genet. </a:t>
            </a:r>
            <a:r>
              <a:rPr lang="en-US" altLang="en-US" sz="1600">
                <a:solidFill>
                  <a:srgbClr val="7F7F7F"/>
                </a:solidFill>
                <a:latin typeface="Calibri" charset="0"/>
              </a:rPr>
              <a:t>(</a:t>
            </a:r>
            <a:r>
              <a:rPr lang="fr-FR" altLang="en-US" sz="1600">
                <a:solidFill>
                  <a:srgbClr val="7F7F7F"/>
                </a:solidFill>
                <a:latin typeface="Calibri" charset="0"/>
              </a:rPr>
              <a:t>’</a:t>
            </a:r>
            <a:r>
              <a:rPr lang="en-US" altLang="ja-JP" sz="1600">
                <a:solidFill>
                  <a:srgbClr val="7F7F7F"/>
                </a:solidFill>
                <a:latin typeface="Calibri" charset="0"/>
              </a:rPr>
              <a:t>10)]</a:t>
            </a:r>
            <a:endParaRPr lang="en-US" altLang="en-US" sz="1600">
              <a:solidFill>
                <a:srgbClr val="7F7F7F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044848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D:\kuloth\2016\Jan\12-01-2016\nrg_aop\slides_img\nrg.2015.17-f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4945" y="426943"/>
            <a:ext cx="9047491" cy="61239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1492251" y="6581776"/>
            <a:ext cx="381317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Lucida Grande" charset="0"/>
              <a:buChar char="-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defTabSz="455613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ja-JP" sz="1200" dirty="0" err="1">
                <a:solidFill>
                  <a:srgbClr val="A6A6A6"/>
                </a:solidFill>
                <a:latin typeface="Calibri" charset="0"/>
              </a:rPr>
              <a:t>Khurana</a:t>
            </a:r>
            <a:r>
              <a:rPr lang="en-US" altLang="ja-JP" sz="1200" dirty="0">
                <a:solidFill>
                  <a:srgbClr val="A6A6A6"/>
                </a:solidFill>
                <a:latin typeface="Calibri" charset="0"/>
              </a:rPr>
              <a:t>, </a:t>
            </a:r>
            <a:r>
              <a:rPr lang="en-US" altLang="ja-JP" sz="1200" dirty="0" err="1">
                <a:solidFill>
                  <a:srgbClr val="A6A6A6"/>
                </a:solidFill>
                <a:latin typeface="Calibri" charset="0"/>
              </a:rPr>
              <a:t>Ekta</a:t>
            </a:r>
            <a:r>
              <a:rPr lang="en-US" altLang="ja-JP" sz="1200" dirty="0">
                <a:solidFill>
                  <a:srgbClr val="A6A6A6"/>
                </a:solidFill>
                <a:latin typeface="Calibri" charset="0"/>
              </a:rPr>
              <a:t>, et al. Nature Reviews Genetics (2016)</a:t>
            </a:r>
            <a:endParaRPr lang="en-US" altLang="en-US" sz="1200" dirty="0">
              <a:solidFill>
                <a:srgbClr val="A6A6A6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303343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3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1214" y="1149350"/>
            <a:ext cx="5970587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4" name="Title 1"/>
          <p:cNvSpPr>
            <a:spLocks noGrp="1"/>
          </p:cNvSpPr>
          <p:nvPr>
            <p:ph type="title"/>
          </p:nvPr>
        </p:nvSpPr>
        <p:spPr>
          <a:xfrm>
            <a:off x="1966913" y="-163513"/>
            <a:ext cx="8229600" cy="1143001"/>
          </a:xfrm>
        </p:spPr>
        <p:txBody>
          <a:bodyPr/>
          <a:lstStyle/>
          <a:p>
            <a:r>
              <a:rPr lang="en-US" altLang="en-US" sz="3200">
                <a:latin typeface="Calibri" charset="0"/>
                <a:ea typeface="ＭＳ Ｐゴシック" charset="-128"/>
              </a:rPr>
              <a:t>Summarizing the Signal: </a:t>
            </a:r>
            <a:br>
              <a:rPr lang="en-US" altLang="en-US" sz="3200">
                <a:latin typeface="Calibri" charset="0"/>
                <a:ea typeface="ＭＳ Ｐゴシック" charset="-128"/>
              </a:rPr>
            </a:br>
            <a:r>
              <a:rPr lang="en-US" altLang="en-US" sz="3200">
                <a:latin typeface="Calibri" charset="0"/>
                <a:ea typeface="ＭＳ Ｐゴシック" charset="-128"/>
              </a:rPr>
              <a:t>"Traditional" ChipSeq Peak Calling</a:t>
            </a:r>
          </a:p>
        </p:txBody>
      </p:sp>
      <p:sp>
        <p:nvSpPr>
          <p:cNvPr id="64515" name="Content Placeholder 2"/>
          <p:cNvSpPr>
            <a:spLocks noGrp="1"/>
          </p:cNvSpPr>
          <p:nvPr>
            <p:ph idx="1"/>
          </p:nvPr>
        </p:nvSpPr>
        <p:spPr>
          <a:xfrm>
            <a:off x="1524001" y="1225550"/>
            <a:ext cx="3097213" cy="1828800"/>
          </a:xfrm>
        </p:spPr>
        <p:txBody>
          <a:bodyPr/>
          <a:lstStyle/>
          <a:p>
            <a:r>
              <a:rPr lang="en-US" altLang="en-US" sz="1600">
                <a:latin typeface="Calibri" charset="0"/>
                <a:ea typeface="ＭＳ Ｐゴシック" charset="-128"/>
              </a:rPr>
              <a:t>Generate &amp; threshold the signal profile to identify candidate target regions</a:t>
            </a:r>
          </a:p>
          <a:p>
            <a:pPr lvl="1"/>
            <a:r>
              <a:rPr lang="en-US" altLang="en-US" sz="1200">
                <a:latin typeface="Calibri" charset="0"/>
                <a:ea typeface="ＭＳ Ｐゴシック" charset="-128"/>
              </a:rPr>
              <a:t>Simulation (PeakSeq), </a:t>
            </a:r>
          </a:p>
          <a:p>
            <a:pPr lvl="1"/>
            <a:r>
              <a:rPr lang="en-US" altLang="en-US" sz="1200">
                <a:latin typeface="Calibri" charset="0"/>
                <a:ea typeface="ＭＳ Ｐゴシック" charset="-128"/>
              </a:rPr>
              <a:t>Local window based Poisson (MACS), </a:t>
            </a:r>
          </a:p>
          <a:p>
            <a:pPr lvl="1"/>
            <a:r>
              <a:rPr lang="en-US" altLang="en-US" sz="1200">
                <a:latin typeface="Calibri" charset="0"/>
                <a:ea typeface="ＭＳ Ｐゴシック" charset="-128"/>
              </a:rPr>
              <a:t>Fold change statistics (SPP)</a:t>
            </a:r>
          </a:p>
          <a:p>
            <a:pPr lvl="1"/>
            <a:endParaRPr lang="en-US" altLang="en-US" sz="1200">
              <a:latin typeface="Calibri" charset="0"/>
              <a:ea typeface="ＭＳ Ｐゴシック" charset="-128"/>
            </a:endParaRPr>
          </a:p>
        </p:txBody>
      </p:sp>
      <p:sp>
        <p:nvSpPr>
          <p:cNvPr id="64516" name="TextBox 4"/>
          <p:cNvSpPr txBox="1">
            <a:spLocks noChangeArrowheads="1"/>
          </p:cNvSpPr>
          <p:nvPr/>
        </p:nvSpPr>
        <p:spPr bwMode="auto">
          <a:xfrm>
            <a:off x="8634414" y="2216150"/>
            <a:ext cx="11207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Lucida Grande" charset="0"/>
              <a:buChar char="-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  <a:latin typeface="Calibri" charset="0"/>
              </a:rPr>
              <a:t>Threshold</a:t>
            </a:r>
          </a:p>
        </p:txBody>
      </p:sp>
      <p:sp>
        <p:nvSpPr>
          <p:cNvPr id="64517" name="Content Placeholder 2"/>
          <p:cNvSpPr txBox="1">
            <a:spLocks/>
          </p:cNvSpPr>
          <p:nvPr/>
        </p:nvSpPr>
        <p:spPr bwMode="auto">
          <a:xfrm>
            <a:off x="1524000" y="3968750"/>
            <a:ext cx="32766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Lucida Grande" charset="0"/>
              <a:buChar char="-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1600">
                <a:solidFill>
                  <a:srgbClr val="000000"/>
                </a:solidFill>
                <a:latin typeface="Calibri" charset="0"/>
              </a:rPr>
              <a:t>Score against the control</a:t>
            </a:r>
          </a:p>
        </p:txBody>
      </p:sp>
      <p:pic>
        <p:nvPicPr>
          <p:cNvPr id="64518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3054350"/>
            <a:ext cx="5143500" cy="249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9" name="TextBox 14"/>
          <p:cNvSpPr txBox="1">
            <a:spLocks noChangeArrowheads="1"/>
          </p:cNvSpPr>
          <p:nvPr/>
        </p:nvSpPr>
        <p:spPr bwMode="auto">
          <a:xfrm>
            <a:off x="1860550" y="2965450"/>
            <a:ext cx="1778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Lucida Grande" charset="0"/>
              <a:buChar char="-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  <a:latin typeface="Calibri" charset="0"/>
              </a:rPr>
              <a:t>Potential Targets</a:t>
            </a:r>
          </a:p>
        </p:txBody>
      </p:sp>
      <p:pic>
        <p:nvPicPr>
          <p:cNvPr id="64520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3435350"/>
            <a:ext cx="58674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21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1" y="4730750"/>
            <a:ext cx="15716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22" name="TextBox 17"/>
          <p:cNvSpPr txBox="1">
            <a:spLocks noChangeArrowheads="1"/>
          </p:cNvSpPr>
          <p:nvPr/>
        </p:nvSpPr>
        <p:spPr bwMode="auto">
          <a:xfrm>
            <a:off x="1752601" y="4641850"/>
            <a:ext cx="29305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Lucida Grande" charset="0"/>
              <a:buChar char="-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  <a:latin typeface="Calibri" charset="0"/>
              </a:rPr>
              <a:t>Significantly Enriched targets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4640264" y="4837113"/>
            <a:ext cx="1608137" cy="0"/>
          </a:xfrm>
          <a:prstGeom prst="straightConnector1">
            <a:avLst/>
          </a:prstGeom>
          <a:ln w="31750"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3581400" y="3154363"/>
            <a:ext cx="1447800" cy="0"/>
          </a:xfrm>
          <a:prstGeom prst="straightConnector1">
            <a:avLst/>
          </a:prstGeom>
          <a:ln w="31750"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525" name="TextBox 25"/>
          <p:cNvSpPr txBox="1">
            <a:spLocks noChangeArrowheads="1"/>
          </p:cNvSpPr>
          <p:nvPr/>
        </p:nvSpPr>
        <p:spPr bwMode="auto">
          <a:xfrm>
            <a:off x="4811714" y="3452814"/>
            <a:ext cx="20145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Lucida Grande" charset="0"/>
              <a:buChar char="-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  <a:latin typeface="Calibri" charset="0"/>
              </a:rPr>
              <a:t>Normalized Control</a:t>
            </a:r>
          </a:p>
        </p:txBody>
      </p:sp>
      <p:sp>
        <p:nvSpPr>
          <p:cNvPr id="64526" name="TextBox 31"/>
          <p:cNvSpPr txBox="1">
            <a:spLocks noChangeArrowheads="1"/>
          </p:cNvSpPr>
          <p:nvPr/>
        </p:nvSpPr>
        <p:spPr bwMode="auto">
          <a:xfrm>
            <a:off x="4841876" y="996950"/>
            <a:ext cx="6080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Lucida Grande" charset="0"/>
              <a:buChar char="-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  <a:latin typeface="Calibri" charset="0"/>
              </a:rPr>
              <a:t>ChIP</a:t>
            </a:r>
          </a:p>
        </p:txBody>
      </p:sp>
      <p:sp>
        <p:nvSpPr>
          <p:cNvPr id="64527" name="TextBox 1"/>
          <p:cNvSpPr txBox="1">
            <a:spLocks noChangeArrowheads="1"/>
          </p:cNvSpPr>
          <p:nvPr/>
        </p:nvSpPr>
        <p:spPr bwMode="auto">
          <a:xfrm>
            <a:off x="1757364" y="5697538"/>
            <a:ext cx="670083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Lucida Grande" charset="0"/>
              <a:buChar char="-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200">
                <a:solidFill>
                  <a:srgbClr val="000000"/>
                </a:solidFill>
                <a:latin typeface="Calibri" charset="0"/>
              </a:rPr>
              <a:t>Now an update: "PeakSeq 2" =&gt; MUSIC</a:t>
            </a:r>
          </a:p>
        </p:txBody>
      </p:sp>
      <p:sp>
        <p:nvSpPr>
          <p:cNvPr id="64528" name="TextBox 2"/>
          <p:cNvSpPr txBox="1">
            <a:spLocks noChangeArrowheads="1"/>
          </p:cNvSpPr>
          <p:nvPr/>
        </p:nvSpPr>
        <p:spPr bwMode="auto">
          <a:xfrm>
            <a:off x="6958014" y="6488114"/>
            <a:ext cx="35258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Lucida Grande" charset="0"/>
              <a:buChar char="-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A6A6A6"/>
                </a:solidFill>
                <a:latin typeface="Calibri" charset="0"/>
              </a:rPr>
              <a:t>[Rozowsky et al. ('09) </a:t>
            </a:r>
            <a:r>
              <a:rPr lang="en-US" altLang="en-US" sz="1800" b="1" i="1">
                <a:solidFill>
                  <a:srgbClr val="A6A6A6"/>
                </a:solidFill>
                <a:latin typeface="Calibri" charset="0"/>
              </a:rPr>
              <a:t>Nat Biotech</a:t>
            </a:r>
            <a:r>
              <a:rPr lang="en-US" altLang="en-US" sz="1800" b="1">
                <a:solidFill>
                  <a:srgbClr val="A6A6A6"/>
                </a:solidFill>
                <a:latin typeface="Calibri" charset="0"/>
              </a:rPr>
              <a:t>]</a:t>
            </a:r>
            <a:r>
              <a:rPr lang="en-US" altLang="en-US" sz="1800" b="1" i="1">
                <a:solidFill>
                  <a:srgbClr val="A6A6A6"/>
                </a:solidFill>
                <a:latin typeface="Calibri" charset="0"/>
              </a:rPr>
              <a:t> 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1524000" y="5531005"/>
            <a:ext cx="8959850" cy="55756"/>
          </a:xfrm>
          <a:prstGeom prst="line">
            <a:avLst/>
          </a:prstGeom>
          <a:ln w="508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0038545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n-US" altLang="en-US">
              <a:ea typeface="ＭＳ Ｐゴシック" charset="-128"/>
            </a:endParaRPr>
          </a:p>
        </p:txBody>
      </p:sp>
      <p:sp>
        <p:nvSpPr>
          <p:cNvPr id="73730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n-US" altLang="en-US">
              <a:ea typeface="ＭＳ Ｐゴシック" charset="-128"/>
            </a:endParaRPr>
          </a:p>
        </p:txBody>
      </p:sp>
      <p:pic>
        <p:nvPicPr>
          <p:cNvPr id="5" name="Picture 3" descr="D:\kuloth\2016\Jan\12-01-2016\nrg_aop\slides_img\nrg.2015.17-f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4406" y="274638"/>
            <a:ext cx="5483189" cy="6435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1492251" y="6581776"/>
            <a:ext cx="381317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Lucida Grande" charset="0"/>
              <a:buChar char="-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defTabSz="455613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ja-JP" sz="1200" dirty="0" err="1">
                <a:solidFill>
                  <a:srgbClr val="A6A6A6"/>
                </a:solidFill>
                <a:latin typeface="Calibri" charset="0"/>
              </a:rPr>
              <a:t>Khurana</a:t>
            </a:r>
            <a:r>
              <a:rPr lang="en-US" altLang="ja-JP" sz="1200" dirty="0">
                <a:solidFill>
                  <a:srgbClr val="A6A6A6"/>
                </a:solidFill>
                <a:latin typeface="Calibri" charset="0"/>
              </a:rPr>
              <a:t>, </a:t>
            </a:r>
            <a:r>
              <a:rPr lang="en-US" altLang="ja-JP" sz="1200" dirty="0" err="1">
                <a:solidFill>
                  <a:srgbClr val="A6A6A6"/>
                </a:solidFill>
                <a:latin typeface="Calibri" charset="0"/>
              </a:rPr>
              <a:t>Ekta</a:t>
            </a:r>
            <a:r>
              <a:rPr lang="en-US" altLang="ja-JP" sz="1200" dirty="0">
                <a:solidFill>
                  <a:srgbClr val="A6A6A6"/>
                </a:solidFill>
                <a:latin typeface="Calibri" charset="0"/>
              </a:rPr>
              <a:t>, et al. Nature Reviews Genetics (2016)</a:t>
            </a:r>
            <a:endParaRPr lang="en-US" altLang="en-US" sz="1200" dirty="0">
              <a:solidFill>
                <a:srgbClr val="A6A6A6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038930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:\kuloth\2016\Jan\12-01-2016\nrg_aop\slides_img\nrg.2015.17-f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9469" y="223362"/>
            <a:ext cx="6272284" cy="6547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8"/>
          <p:cNvSpPr>
            <a:spLocks noChangeArrowheads="1"/>
          </p:cNvSpPr>
          <p:nvPr/>
        </p:nvSpPr>
        <p:spPr bwMode="auto">
          <a:xfrm>
            <a:off x="1492251" y="6581776"/>
            <a:ext cx="381317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Lucida Grande" charset="0"/>
              <a:buChar char="-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defTabSz="455613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ja-JP" sz="1200" dirty="0" err="1">
                <a:solidFill>
                  <a:srgbClr val="A6A6A6"/>
                </a:solidFill>
                <a:latin typeface="Calibri" charset="0"/>
              </a:rPr>
              <a:t>Khurana</a:t>
            </a:r>
            <a:r>
              <a:rPr lang="en-US" altLang="ja-JP" sz="1200" dirty="0">
                <a:solidFill>
                  <a:srgbClr val="A6A6A6"/>
                </a:solidFill>
                <a:latin typeface="Calibri" charset="0"/>
              </a:rPr>
              <a:t>, </a:t>
            </a:r>
            <a:r>
              <a:rPr lang="en-US" altLang="ja-JP" sz="1200" dirty="0" err="1">
                <a:solidFill>
                  <a:srgbClr val="A6A6A6"/>
                </a:solidFill>
                <a:latin typeface="Calibri" charset="0"/>
              </a:rPr>
              <a:t>Ekta</a:t>
            </a:r>
            <a:r>
              <a:rPr lang="en-US" altLang="ja-JP" sz="1200" dirty="0">
                <a:solidFill>
                  <a:srgbClr val="A6A6A6"/>
                </a:solidFill>
                <a:latin typeface="Calibri" charset="0"/>
              </a:rPr>
              <a:t>, et al. Nature Reviews Genetics (2016)</a:t>
            </a:r>
            <a:endParaRPr lang="en-US" altLang="en-US" sz="1200" dirty="0">
              <a:solidFill>
                <a:srgbClr val="A6A6A6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464816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1608138" y="38100"/>
            <a:ext cx="8940800" cy="1143000"/>
          </a:xfrm>
        </p:spPr>
        <p:txBody>
          <a:bodyPr rtlCol="0">
            <a:normAutofit/>
          </a:bodyPr>
          <a:lstStyle/>
          <a:p>
            <a:pPr defTabSz="456846" eaLnBrk="1" fontAlgn="auto" hangingPunct="1">
              <a:spcAft>
                <a:spcPts val="0"/>
              </a:spcAft>
              <a:defRPr/>
            </a:pPr>
            <a:r>
              <a:rPr lang="en-US" dirty="0">
                <a:ea typeface="+mj-ea"/>
              </a:rPr>
              <a:t>I</a:t>
            </a:r>
            <a:r>
              <a:rPr lang="en-US" dirty="0" smtClean="0">
                <a:ea typeface="+mj-ea"/>
              </a:rPr>
              <a:t>dentification of non-coding candidate drivers amongst somatic variants: Scheme</a:t>
            </a:r>
            <a:endParaRPr lang="en-US" dirty="0">
              <a:ea typeface="+mj-ea"/>
            </a:endParaRPr>
          </a:p>
        </p:txBody>
      </p:sp>
      <p:sp>
        <p:nvSpPr>
          <p:cNvPr id="83970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Lucida Grande" charset="0"/>
              <a:buChar char="-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72D5439-C40B-6B47-A546-7A13B5DC125C}" type="slidenum">
              <a:rPr lang="en-US" altLang="en-US" sz="1800">
                <a:solidFill>
                  <a:srgbClr val="000000"/>
                </a:solidFill>
                <a:latin typeface="Calibri" charset="0"/>
              </a:rPr>
              <a:pPr>
                <a:spcBef>
                  <a:spcPct val="0"/>
                </a:spcBef>
                <a:buFontTx/>
                <a:buNone/>
              </a:pPr>
              <a:t>35</a:t>
            </a:fld>
            <a:endParaRPr lang="en-US" altLang="en-US" sz="1800">
              <a:solidFill>
                <a:srgbClr val="000000"/>
              </a:solidFill>
              <a:latin typeface="Calibri" charset="0"/>
            </a:endParaRPr>
          </a:p>
        </p:txBody>
      </p:sp>
      <p:pic>
        <p:nvPicPr>
          <p:cNvPr id="83971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7600" y="1157288"/>
            <a:ext cx="7297738" cy="5668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972" name="Text Box 6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7519988" y="6421439"/>
            <a:ext cx="2070100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lIns="91369" tIns="45685" rIns="91369" bIns="45685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Lucida Grande" charset="0"/>
              <a:buChar char="-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100">
                <a:solidFill>
                  <a:srgbClr val="000000"/>
                </a:solidFill>
              </a:rPr>
              <a:t>[Khurana et al., </a:t>
            </a:r>
            <a:r>
              <a:rPr lang="en-US" altLang="en-US" sz="1100" i="1">
                <a:solidFill>
                  <a:srgbClr val="000000"/>
                </a:solidFill>
              </a:rPr>
              <a:t>Science</a:t>
            </a:r>
            <a:r>
              <a:rPr lang="en-US" altLang="en-US" sz="1100">
                <a:solidFill>
                  <a:srgbClr val="000000"/>
                </a:solidFill>
              </a:rPr>
              <a:t> (‘13)]</a:t>
            </a:r>
            <a:endParaRPr lang="en-US" altLang="en-US" sz="1100" i="1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0601769"/>
      </p:ext>
    </p:extLst>
  </p:cSld>
  <p:clrMapOvr>
    <a:masterClrMapping/>
  </p:clrMapOvr>
  <p:transition spd="slow" advTm="18934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993" name="Group 2"/>
          <p:cNvGrpSpPr>
            <a:grpSpLocks/>
          </p:cNvGrpSpPr>
          <p:nvPr/>
        </p:nvGrpSpPr>
        <p:grpSpPr bwMode="auto">
          <a:xfrm>
            <a:off x="2432051" y="233364"/>
            <a:ext cx="7083425" cy="6567487"/>
            <a:chOff x="908700" y="234096"/>
            <a:chExt cx="7083487" cy="6567371"/>
          </a:xfrm>
        </p:grpSpPr>
        <p:grpSp>
          <p:nvGrpSpPr>
            <p:cNvPr id="84995" name="Group 25"/>
            <p:cNvGrpSpPr>
              <a:grpSpLocks/>
            </p:cNvGrpSpPr>
            <p:nvPr/>
          </p:nvGrpSpPr>
          <p:grpSpPr bwMode="auto">
            <a:xfrm>
              <a:off x="908700" y="234096"/>
              <a:ext cx="7083487" cy="6567371"/>
              <a:chOff x="908700" y="234096"/>
              <a:chExt cx="7083487" cy="6567371"/>
            </a:xfrm>
          </p:grpSpPr>
          <p:grpSp>
            <p:nvGrpSpPr>
              <p:cNvPr id="84998" name="Group 19"/>
              <p:cNvGrpSpPr>
                <a:grpSpLocks noChangeAspect="1"/>
              </p:cNvGrpSpPr>
              <p:nvPr/>
            </p:nvGrpSpPr>
            <p:grpSpPr bwMode="auto">
              <a:xfrm>
                <a:off x="1097847" y="501355"/>
                <a:ext cx="6894340" cy="6300112"/>
                <a:chOff x="964174" y="284098"/>
                <a:chExt cx="7147776" cy="6531703"/>
              </a:xfrm>
            </p:grpSpPr>
            <p:grpSp>
              <p:nvGrpSpPr>
                <p:cNvPr id="85002" name="Group 11"/>
                <p:cNvGrpSpPr>
                  <a:grpSpLocks/>
                </p:cNvGrpSpPr>
                <p:nvPr/>
              </p:nvGrpSpPr>
              <p:grpSpPr bwMode="auto">
                <a:xfrm>
                  <a:off x="964174" y="284098"/>
                  <a:ext cx="6431430" cy="6531703"/>
                  <a:chOff x="529740" y="284098"/>
                  <a:chExt cx="6431430" cy="6531703"/>
                </a:xfrm>
              </p:grpSpPr>
              <p:pic>
                <p:nvPicPr>
                  <p:cNvPr id="85004" name="Picture 3" descr="Khurana6.2.png"/>
                  <p:cNvPicPr>
                    <a:picLocks noChangeAspect="1"/>
                  </p:cNvPicPr>
                  <p:nvPr/>
                </p:nvPicPr>
                <p:blipFill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94970" y="722536"/>
                    <a:ext cx="3606645" cy="559758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5" name="Rectangle 4"/>
                  <p:cNvSpPr/>
                  <p:nvPr/>
                </p:nvSpPr>
                <p:spPr>
                  <a:xfrm>
                    <a:off x="529499" y="2648566"/>
                    <a:ext cx="130023" cy="350562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defTabSz="456846">
                      <a:defRPr/>
                    </a:pPr>
                    <a:endParaRPr lang="en-US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6" name="Rectangle 5"/>
                  <p:cNvSpPr/>
                  <p:nvPr/>
                </p:nvSpPr>
                <p:spPr>
                  <a:xfrm>
                    <a:off x="2802447" y="4768392"/>
                    <a:ext cx="1270612" cy="1747869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defTabSz="456846">
                      <a:defRPr/>
                    </a:pPr>
                    <a:endParaRPr lang="en-US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7" name="Rectangle 6"/>
                  <p:cNvSpPr/>
                  <p:nvPr/>
                </p:nvSpPr>
                <p:spPr>
                  <a:xfrm>
                    <a:off x="2659256" y="5555097"/>
                    <a:ext cx="641890" cy="143187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defTabSz="456846">
                      <a:defRPr/>
                    </a:pPr>
                    <a:endParaRPr lang="en-US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8" name="Rectangle 7"/>
                  <p:cNvSpPr/>
                  <p:nvPr/>
                </p:nvSpPr>
                <p:spPr>
                  <a:xfrm>
                    <a:off x="1788590" y="3181814"/>
                    <a:ext cx="972710" cy="2753469"/>
                  </a:xfrm>
                  <a:prstGeom prst="rect">
                    <a:avLst/>
                  </a:prstGeom>
                  <a:noFill/>
                  <a:ln w="9525" cmpd="sng">
                    <a:solidFill>
                      <a:srgbClr val="000000"/>
                    </a:solidFill>
                    <a:prstDash val="solid"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defTabSz="456846">
                      <a:defRPr/>
                    </a:pPr>
                    <a:endParaRPr lang="en-US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2" name="Trapezoid 1"/>
                  <p:cNvSpPr/>
                  <p:nvPr/>
                </p:nvSpPr>
                <p:spPr>
                  <a:xfrm rot="16200000">
                    <a:off x="1468530" y="3506838"/>
                    <a:ext cx="4601733" cy="2016191"/>
                  </a:xfrm>
                  <a:prstGeom prst="trapezoid">
                    <a:avLst>
                      <a:gd name="adj" fmla="val 43834"/>
                    </a:avLst>
                  </a:prstGeom>
                  <a:gradFill flip="none" rotWithShape="1">
                    <a:gsLst>
                      <a:gs pos="0">
                        <a:schemeClr val="bg1">
                          <a:lumMod val="65000"/>
                          <a:alpha val="48000"/>
                        </a:schemeClr>
                      </a:gs>
                      <a:gs pos="100000">
                        <a:schemeClr val="bg1">
                          <a:lumMod val="95000"/>
                          <a:alpha val="48000"/>
                        </a:schemeClr>
                      </a:gs>
                    </a:gsLst>
                    <a:lin ang="16200000" scaled="0"/>
                    <a:tileRect/>
                  </a:gra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defTabSz="456846">
                      <a:defRPr/>
                    </a:pPr>
                    <a:endParaRPr lang="en-US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13" name="Rectangle 12"/>
                  <p:cNvSpPr/>
                  <p:nvPr/>
                </p:nvSpPr>
                <p:spPr>
                  <a:xfrm>
                    <a:off x="1912031" y="601157"/>
                    <a:ext cx="1245924" cy="1152079"/>
                  </a:xfrm>
                  <a:prstGeom prst="rect">
                    <a:avLst/>
                  </a:prstGeom>
                  <a:noFill/>
                  <a:ln w="9525" cmpd="sng">
                    <a:solidFill>
                      <a:srgbClr val="000000"/>
                    </a:solidFill>
                    <a:prstDash val="solid"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defTabSz="456846">
                      <a:defRPr/>
                    </a:pPr>
                    <a:endParaRPr lang="en-US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14" name="Trapezoid 13"/>
                  <p:cNvSpPr/>
                  <p:nvPr/>
                </p:nvSpPr>
                <p:spPr>
                  <a:xfrm rot="16200000">
                    <a:off x="3073216" y="368252"/>
                    <a:ext cx="1789014" cy="1619537"/>
                  </a:xfrm>
                  <a:prstGeom prst="trapezoid">
                    <a:avLst>
                      <a:gd name="adj" fmla="val 19942"/>
                    </a:avLst>
                  </a:prstGeom>
                  <a:gradFill flip="none" rotWithShape="1">
                    <a:gsLst>
                      <a:gs pos="0">
                        <a:schemeClr val="bg1">
                          <a:lumMod val="65000"/>
                          <a:alpha val="48000"/>
                        </a:schemeClr>
                      </a:gs>
                      <a:gs pos="100000">
                        <a:schemeClr val="bg1">
                          <a:lumMod val="95000"/>
                          <a:alpha val="48000"/>
                        </a:schemeClr>
                      </a:gs>
                    </a:gsLst>
                    <a:lin ang="16200000" scaled="0"/>
                    <a:tileRect/>
                  </a:gra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defTabSz="456846">
                      <a:defRPr/>
                    </a:pPr>
                    <a:endParaRPr lang="en-US">
                      <a:solidFill>
                        <a:srgbClr val="FFFFFF"/>
                      </a:solidFill>
                    </a:endParaRPr>
                  </a:p>
                </p:txBody>
              </p:sp>
              <p:pic>
                <p:nvPicPr>
                  <p:cNvPr id="9" name="Picture 8" descr="Khurana6.5.png"/>
                  <p:cNvPicPr>
                    <a:picLocks noChangeAspect="1"/>
                  </p:cNvPicPr>
                  <p:nvPr/>
                </p:nvPicPr>
                <p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4777492" y="283513"/>
                    <a:ext cx="2184071" cy="1789014"/>
                  </a:xfrm>
                  <a:prstGeom prst="rect">
                    <a:avLst/>
                  </a:prstGeom>
                  <a:noFill/>
                  <a:ln w="9525">
                    <a:solidFill>
                      <a:srgbClr val="FFFFFF"/>
                    </a:solidFill>
                    <a:miter lim="800000"/>
                    <a:headEnd/>
                    <a:tailEnd/>
                  </a:ln>
                  <a:effectLst>
                    <a:outerShdw blurRad="50800" dist="38100" algn="l" rotWithShape="0">
                      <a:srgbClr val="000000">
                        <a:alpha val="39998"/>
                      </a:srgbClr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  <p:sp>
              <p:nvSpPr>
                <p:cNvPr id="19" name="Rectangle 18"/>
                <p:cNvSpPr/>
                <p:nvPr/>
              </p:nvSpPr>
              <p:spPr>
                <a:xfrm>
                  <a:off x="7981927" y="6024159"/>
                  <a:ext cx="130023" cy="350561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456846">
                    <a:defRPr/>
                  </a:pPr>
                  <a:endParaRPr lang="en-US">
                    <a:solidFill>
                      <a:srgbClr val="FFFFFF"/>
                    </a:solidFill>
                  </a:endParaRPr>
                </a:p>
              </p:txBody>
            </p:sp>
          </p:grpSp>
          <p:sp>
            <p:nvSpPr>
              <p:cNvPr id="84999" name="Rectangle 20"/>
              <p:cNvSpPr>
                <a:spLocks noChangeArrowheads="1"/>
              </p:cNvSpPr>
              <p:nvPr/>
            </p:nvSpPr>
            <p:spPr bwMode="auto">
              <a:xfrm>
                <a:off x="908700" y="234096"/>
                <a:ext cx="3681435" cy="7078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Font typeface="Lucida Grande" charset="0"/>
                  <a:buChar char="-"/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Font typeface="Lucida Grande" charset="0"/>
                  <a:buChar char="*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defTabSz="455613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Lucida Grande" charset="0"/>
                  <a:buChar char="*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defTabSz="455613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Lucida Grande" charset="0"/>
                  <a:buChar char="*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defTabSz="455613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Lucida Grande" charset="0"/>
                  <a:buChar char="*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defTabSz="455613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Lucida Grande" charset="0"/>
                  <a:buChar char="*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en-US" altLang="en-US" baseline="30000">
                    <a:solidFill>
                      <a:srgbClr val="000000"/>
                    </a:solidFill>
                    <a:latin typeface="Calibri" charset="0"/>
                  </a:rPr>
                  <a:t>Flowchart for 1 Prostate Cancer Genome (from Berger et al. '11)</a:t>
                </a:r>
                <a:endParaRPr lang="en-US" altLang="en-US">
                  <a:solidFill>
                    <a:srgbClr val="000000"/>
                  </a:solidFill>
                  <a:latin typeface="Calibri" charset="0"/>
                </a:endParaRPr>
              </a:p>
            </p:txBody>
          </p:sp>
          <p:sp>
            <p:nvSpPr>
              <p:cNvPr id="24" name="Rectangle 23"/>
              <p:cNvSpPr/>
              <p:nvPr/>
            </p:nvSpPr>
            <p:spPr>
              <a:xfrm>
                <a:off x="7849311" y="6037893"/>
                <a:ext cx="125414" cy="33813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56846"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5" name="Rectangle 24"/>
              <p:cNvSpPr/>
              <p:nvPr/>
            </p:nvSpPr>
            <p:spPr>
              <a:xfrm>
                <a:off x="5510903" y="2367658"/>
                <a:ext cx="620717" cy="10636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56846"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28" name="Rectangle 27"/>
            <p:cNvSpPr/>
            <p:nvPr/>
          </p:nvSpPr>
          <p:spPr>
            <a:xfrm>
              <a:off x="6657088" y="2367658"/>
              <a:ext cx="620717" cy="460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6846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pic>
          <p:nvPicPr>
            <p:cNvPr id="15" name="Picture 14" descr="Khurana6.12.png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10863" y="2359720"/>
              <a:ext cx="2103456" cy="4430635"/>
            </a:xfrm>
            <a:prstGeom prst="rect">
              <a:avLst/>
            </a:prstGeom>
            <a:noFill/>
            <a:ln w="9525">
              <a:solidFill>
                <a:srgbClr val="FFFFFF"/>
              </a:solidFill>
              <a:miter lim="800000"/>
              <a:headEnd/>
              <a:tailEnd/>
            </a:ln>
            <a:effectLst>
              <a:outerShdw blurRad="50800" dist="38100" algn="l" rotWithShape="0">
                <a:srgbClr val="000000">
                  <a:alpha val="39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4994" name="Text Box 6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 rot="-5400000">
            <a:off x="9465469" y="3469481"/>
            <a:ext cx="207010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lIns="91369" tIns="45685" rIns="91369" bIns="45685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Lucida Grande" charset="0"/>
              <a:buChar char="-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100">
                <a:solidFill>
                  <a:srgbClr val="000000"/>
                </a:solidFill>
              </a:rPr>
              <a:t>[Khurana et al., </a:t>
            </a:r>
            <a:r>
              <a:rPr lang="en-US" altLang="en-US" sz="1100" i="1">
                <a:solidFill>
                  <a:srgbClr val="000000"/>
                </a:solidFill>
              </a:rPr>
              <a:t>Science</a:t>
            </a:r>
            <a:r>
              <a:rPr lang="en-US" altLang="en-US" sz="1100">
                <a:solidFill>
                  <a:srgbClr val="000000"/>
                </a:solidFill>
              </a:rPr>
              <a:t> (‘13)]</a:t>
            </a:r>
            <a:endParaRPr lang="en-US" altLang="en-US" sz="1100" i="1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5858817"/>
      </p:ext>
    </p:extLst>
  </p:cSld>
  <p:clrMapOvr>
    <a:masterClrMapping/>
  </p:clrMapOvr>
  <p:transition spd="slow" advTm="13366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6320" y="1020445"/>
            <a:ext cx="10363200" cy="1143000"/>
          </a:xfrm>
        </p:spPr>
        <p:txBody>
          <a:bodyPr/>
          <a:lstStyle/>
          <a:p>
            <a:r>
              <a:rPr lang="en-US" dirty="0" smtClean="0"/>
              <a:t>Personal genomes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754575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3748" y="0"/>
            <a:ext cx="8202304" cy="181115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0450" y="1927355"/>
            <a:ext cx="7708900" cy="440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86606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9250" y="1968531"/>
            <a:ext cx="8666802" cy="475752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3748" y="0"/>
            <a:ext cx="8202304" cy="1811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74629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The high stakes and clear genetic etiology of two classes of disease make them suitable for clinical sequencing even at today’s prices</a:t>
            </a:r>
            <a:endParaRPr lang="en-US" sz="3200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2171700" y="2219326"/>
            <a:ext cx="3810000" cy="4638675"/>
          </a:xfrm>
        </p:spPr>
        <p:txBody>
          <a:bodyPr/>
          <a:lstStyle/>
          <a:p>
            <a:r>
              <a:rPr lang="en-US" dirty="0" smtClean="0"/>
              <a:t>Precision Oncology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6191250" y="2219325"/>
            <a:ext cx="3810000" cy="4638675"/>
          </a:xfrm>
        </p:spPr>
        <p:txBody>
          <a:bodyPr/>
          <a:lstStyle/>
          <a:p>
            <a:r>
              <a:rPr lang="en-US" dirty="0" smtClean="0"/>
              <a:t>Neonatal screening for Mendelian disease</a:t>
            </a:r>
            <a:endParaRPr lang="en-US" dirty="0"/>
          </a:p>
        </p:txBody>
      </p:sp>
      <p:pic>
        <p:nvPicPr>
          <p:cNvPr id="2050" name="Picture 2" descr="BabySeq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8851" y="2850910"/>
            <a:ext cx="4309835" cy="2737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426722" y="5804544"/>
            <a:ext cx="3339059" cy="219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25">
                <a:solidFill>
                  <a:srgbClr val="FFFFFF">
                    <a:lumMod val="50000"/>
                  </a:srgbClr>
                </a:solidFill>
              </a:rPr>
              <a:t>http://www.ngsleaders.org/blogs.aspx</a:t>
            </a:r>
            <a:endParaRPr lang="en-US" sz="825" dirty="0">
              <a:solidFill>
                <a:srgbClr val="FFFFFF">
                  <a:lumMod val="50000"/>
                </a:srgbClr>
              </a:solidFill>
            </a:endParaRPr>
          </a:p>
        </p:txBody>
      </p:sp>
      <p:pic>
        <p:nvPicPr>
          <p:cNvPr id="2052" name="Picture 4" descr="Image result for egfr mutat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9312" y="2798697"/>
            <a:ext cx="4262388" cy="2841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646130" y="5706440"/>
            <a:ext cx="4185259" cy="219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25" dirty="0">
                <a:solidFill>
                  <a:srgbClr val="FFFFFF">
                    <a:lumMod val="50000"/>
                  </a:srgbClr>
                </a:solidFill>
              </a:rPr>
              <a:t>http://www.apmggroup.net/innovation/molecular_testing/Lung_Pathways/lung.html</a:t>
            </a:r>
          </a:p>
        </p:txBody>
      </p:sp>
    </p:spTree>
    <p:extLst>
      <p:ext uri="{BB962C8B-B14F-4D97-AF65-F5344CB8AC3E}">
        <p14:creationId xmlns:p14="http://schemas.microsoft.com/office/powerpoint/2010/main" val="110669342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791737"/>
            <a:ext cx="8808636" cy="5483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142513"/>
      </p:ext>
    </p:extLst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4362" y="223025"/>
            <a:ext cx="8800185" cy="6556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097310"/>
      </p:ext>
    </p:extLst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1000" y="2176278"/>
            <a:ext cx="9017000" cy="4800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2650" y="365126"/>
            <a:ext cx="8202304" cy="1811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70158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0" y="2311214"/>
            <a:ext cx="8534400" cy="4368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2650" y="365126"/>
            <a:ext cx="8202304" cy="1811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61551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4800" y="2311214"/>
            <a:ext cx="9042400" cy="4470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2650" y="365126"/>
            <a:ext cx="8202304" cy="1811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10875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Each person has a vast number and diversity of variants in their genome – we still have to use power-through-population, variant prioritization, and basic biology to discover what it all means</a:t>
            </a:r>
          </a:p>
        </p:txBody>
      </p:sp>
    </p:spTree>
    <p:extLst>
      <p:ext uri="{BB962C8B-B14F-4D97-AF65-F5344CB8AC3E}">
        <p14:creationId xmlns:p14="http://schemas.microsoft.com/office/powerpoint/2010/main" val="2106134743"/>
      </p:ext>
    </p:extLst>
  </p:cSld>
  <p:clrMapOvr>
    <a:masterClrMapping/>
  </p:clrMapOvr>
  <p:transition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Title 2"/>
          <p:cNvSpPr>
            <a:spLocks noGrp="1"/>
          </p:cNvSpPr>
          <p:nvPr>
            <p:ph type="title" idx="4294967295"/>
          </p:nvPr>
        </p:nvSpPr>
        <p:spPr>
          <a:xfrm>
            <a:off x="1981200" y="0"/>
            <a:ext cx="8229600" cy="1143000"/>
          </a:xfrm>
        </p:spPr>
        <p:txBody>
          <a:bodyPr/>
          <a:lstStyle/>
          <a:p>
            <a:r>
              <a:rPr lang="en-US" altLang="en-US">
                <a:ea typeface="ＭＳ Ｐゴシック" charset="-128"/>
              </a:rPr>
              <a:t>The Conundrum of Genomic Privacy: Is it a Problem?</a:t>
            </a:r>
          </a:p>
        </p:txBody>
      </p:sp>
      <p:sp>
        <p:nvSpPr>
          <p:cNvPr id="96258" name="Rectangle 5"/>
          <p:cNvSpPr>
            <a:spLocks noGrp="1"/>
          </p:cNvSpPr>
          <p:nvPr>
            <p:ph type="body" sz="half" idx="4294967295"/>
          </p:nvPr>
        </p:nvSpPr>
        <p:spPr>
          <a:xfrm>
            <a:off x="1981200" y="1006475"/>
            <a:ext cx="4864100" cy="2451100"/>
          </a:xfrm>
        </p:spPr>
        <p:txBody>
          <a:bodyPr/>
          <a:lstStyle/>
          <a:p>
            <a:pPr>
              <a:buFontTx/>
              <a:buNone/>
            </a:pPr>
            <a:r>
              <a:rPr lang="en-US" altLang="en-US" sz="2800" b="1">
                <a:solidFill>
                  <a:srgbClr val="008000"/>
                </a:solidFill>
                <a:ea typeface="ＭＳ Ｐゴシック" charset="-128"/>
              </a:rPr>
              <a:t>Yes</a:t>
            </a:r>
          </a:p>
          <a:p>
            <a:pPr>
              <a:buFontTx/>
              <a:buNone/>
            </a:pPr>
            <a:r>
              <a:rPr lang="en-US" altLang="en-US" sz="2000">
                <a:solidFill>
                  <a:srgbClr val="008000"/>
                </a:solidFill>
                <a:ea typeface="ＭＳ Ｐゴシック" charset="-128"/>
              </a:rPr>
              <a:t>Genetic Exceptionalism : </a:t>
            </a:r>
            <a:br>
              <a:rPr lang="en-US" altLang="en-US" sz="2000">
                <a:solidFill>
                  <a:srgbClr val="008000"/>
                </a:solidFill>
                <a:ea typeface="ＭＳ Ｐゴシック" charset="-128"/>
              </a:rPr>
            </a:br>
            <a:r>
              <a:rPr lang="en-US" altLang="en-US" sz="2000">
                <a:solidFill>
                  <a:srgbClr val="008000"/>
                </a:solidFill>
                <a:ea typeface="ＭＳ Ｐゴシック" charset="-128"/>
              </a:rPr>
              <a:t>genome is potentially very revealing about one’s identity &amp; characteristics </a:t>
            </a:r>
          </a:p>
          <a:p>
            <a:pPr>
              <a:buFontTx/>
              <a:buNone/>
            </a:pPr>
            <a:endParaRPr lang="en-US" altLang="en-US" sz="2000">
              <a:solidFill>
                <a:srgbClr val="008000"/>
              </a:solidFill>
              <a:ea typeface="ＭＳ Ｐゴシック" charset="-128"/>
            </a:endParaRPr>
          </a:p>
          <a:p>
            <a:pPr eaLnBrk="1" hangingPunct="1"/>
            <a:r>
              <a:rPr lang="en-US" altLang="en-US" sz="2000">
                <a:solidFill>
                  <a:srgbClr val="008000"/>
                </a:solidFill>
                <a:ea typeface="ＭＳ Ｐゴシック" charset="-128"/>
              </a:rPr>
              <a:t>Most discussion of Identification Risk but what about Characterization Risk?</a:t>
            </a:r>
          </a:p>
          <a:p>
            <a:pPr lvl="1" eaLnBrk="1" hangingPunct="1"/>
            <a:r>
              <a:rPr lang="en-US" altLang="en-US" sz="2000">
                <a:solidFill>
                  <a:srgbClr val="008000"/>
                </a:solidFill>
                <a:ea typeface="ＭＳ Ｐゴシック" charset="-128"/>
              </a:rPr>
              <a:t>Finding you were in study X vs identifying that you have trait Y from studying your identified genome</a:t>
            </a:r>
          </a:p>
          <a:p>
            <a:pPr>
              <a:buFontTx/>
              <a:buNone/>
            </a:pPr>
            <a:endParaRPr lang="en-US" altLang="en-US" b="1">
              <a:solidFill>
                <a:srgbClr val="008000"/>
              </a:solidFill>
              <a:ea typeface="ＭＳ Ｐゴシック" charset="-128"/>
            </a:endParaRPr>
          </a:p>
          <a:p>
            <a:pPr>
              <a:buFontTx/>
              <a:buNone/>
            </a:pPr>
            <a:endParaRPr lang="en-US" altLang="en-US" sz="2800">
              <a:solidFill>
                <a:srgbClr val="008000"/>
              </a:solidFill>
              <a:ea typeface="ＭＳ Ｐゴシック" charset="-128"/>
            </a:endParaRPr>
          </a:p>
        </p:txBody>
      </p:sp>
      <p:sp>
        <p:nvSpPr>
          <p:cNvPr id="96259" name="Rectangle 8"/>
          <p:cNvSpPr>
            <a:spLocks/>
          </p:cNvSpPr>
          <p:nvPr/>
        </p:nvSpPr>
        <p:spPr bwMode="auto">
          <a:xfrm>
            <a:off x="1973264" y="4673601"/>
            <a:ext cx="4224337" cy="1693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/>
          <a:lstStyle>
            <a:lvl1pPr marL="341313" indent="-341313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284413" indent="1588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741613" indent="1588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198813" indent="1588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656013" indent="1588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defTabSz="455613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altLang="en-US" sz="2800">
                <a:solidFill>
                  <a:srgbClr val="800000"/>
                </a:solidFill>
              </a:rPr>
              <a:t>No</a:t>
            </a:r>
          </a:p>
          <a:p>
            <a:pPr defTabSz="455613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altLang="en-US" sz="2000">
                <a:solidFill>
                  <a:srgbClr val="800000"/>
                </a:solidFill>
              </a:rPr>
              <a:t>Shifting societal foci</a:t>
            </a:r>
          </a:p>
          <a:p>
            <a:pPr defTabSz="455613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altLang="en-US" sz="2000">
                <a:solidFill>
                  <a:srgbClr val="800000"/>
                </a:solidFill>
              </a:rPr>
              <a:t>No one really cares </a:t>
            </a:r>
            <a:br>
              <a:rPr lang="en-US" altLang="en-US" sz="2000">
                <a:solidFill>
                  <a:srgbClr val="800000"/>
                </a:solidFill>
              </a:rPr>
            </a:br>
            <a:r>
              <a:rPr lang="en-US" altLang="en-US" sz="2000">
                <a:solidFill>
                  <a:srgbClr val="800000"/>
                </a:solidFill>
              </a:rPr>
              <a:t>about </a:t>
            </a:r>
            <a:r>
              <a:rPr lang="en-US" altLang="en-US" sz="2000" i="1" u="sng">
                <a:solidFill>
                  <a:srgbClr val="800000"/>
                </a:solidFill>
              </a:rPr>
              <a:t>your</a:t>
            </a:r>
            <a:r>
              <a:rPr lang="en-US" altLang="en-US" sz="2000" i="1">
                <a:solidFill>
                  <a:srgbClr val="800000"/>
                </a:solidFill>
              </a:rPr>
              <a:t> </a:t>
            </a:r>
            <a:r>
              <a:rPr lang="en-US" altLang="en-US" sz="2000">
                <a:solidFill>
                  <a:srgbClr val="800000"/>
                </a:solidFill>
              </a:rPr>
              <a:t>genes</a:t>
            </a:r>
          </a:p>
          <a:p>
            <a:pPr defTabSz="455613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altLang="en-US" sz="2000" u="sng">
                <a:solidFill>
                  <a:srgbClr val="800000"/>
                </a:solidFill>
              </a:rPr>
              <a:t>You</a:t>
            </a:r>
            <a:r>
              <a:rPr lang="en-US" altLang="en-US" sz="2000">
                <a:solidFill>
                  <a:srgbClr val="800000"/>
                </a:solidFill>
              </a:rPr>
              <a:t> might not care</a:t>
            </a:r>
          </a:p>
          <a:p>
            <a:pPr defTabSz="455613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endParaRPr lang="en-US" altLang="en-US" sz="2800">
              <a:solidFill>
                <a:srgbClr val="800000"/>
              </a:solidFill>
            </a:endParaRPr>
          </a:p>
          <a:p>
            <a:pPr defTabSz="455613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altLang="en-US" sz="2800">
                <a:solidFill>
                  <a:srgbClr val="800000"/>
                </a:solidFill>
              </a:rPr>
              <a:t> </a:t>
            </a:r>
          </a:p>
        </p:txBody>
      </p:sp>
      <p:sp>
        <p:nvSpPr>
          <p:cNvPr id="289797" name="TextBox 1"/>
          <p:cNvSpPr txBox="1">
            <a:spLocks noChangeArrowheads="1"/>
          </p:cNvSpPr>
          <p:nvPr/>
        </p:nvSpPr>
        <p:spPr bwMode="auto">
          <a:xfrm>
            <a:off x="6794500" y="6057901"/>
            <a:ext cx="34798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lIns="91435" tIns="45718" rIns="91435" bIns="45718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455613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b="0" dirty="0">
                <a:solidFill>
                  <a:srgbClr val="000000">
                    <a:lumMod val="50000"/>
                    <a:lumOff val="50000"/>
                  </a:srgbClr>
                </a:solidFill>
              </a:rPr>
              <a:t>[</a:t>
            </a:r>
            <a:r>
              <a:rPr lang="en-US" b="0" dirty="0" err="1">
                <a:solidFill>
                  <a:srgbClr val="000000">
                    <a:lumMod val="50000"/>
                    <a:lumOff val="50000"/>
                  </a:srgbClr>
                </a:solidFill>
              </a:rPr>
              <a:t>Klitzman</a:t>
            </a:r>
            <a:r>
              <a:rPr lang="en-US" b="0" dirty="0">
                <a:solidFill>
                  <a:srgbClr val="000000">
                    <a:lumMod val="50000"/>
                    <a:lumOff val="50000"/>
                  </a:srgbClr>
                </a:solidFill>
              </a:rPr>
              <a:t> &amp; Sweeney ('11), J Genet </a:t>
            </a:r>
            <a:r>
              <a:rPr lang="en-US" b="0" dirty="0" err="1">
                <a:solidFill>
                  <a:srgbClr val="000000">
                    <a:lumMod val="50000"/>
                    <a:lumOff val="50000"/>
                  </a:srgbClr>
                </a:solidFill>
              </a:rPr>
              <a:t>Couns</a:t>
            </a:r>
            <a:r>
              <a:rPr lang="en-US" b="0" dirty="0">
                <a:solidFill>
                  <a:srgbClr val="000000">
                    <a:lumMod val="50000"/>
                    <a:lumOff val="50000"/>
                  </a:srgbClr>
                </a:solidFill>
              </a:rPr>
              <a:t> 20:98l; </a:t>
            </a:r>
            <a:r>
              <a:rPr lang="en-US" b="0" dirty="0" err="1">
                <a:solidFill>
                  <a:srgbClr val="000000">
                    <a:lumMod val="50000"/>
                    <a:lumOff val="50000"/>
                  </a:srgbClr>
                </a:solidFill>
              </a:rPr>
              <a:t>Greenbaum</a:t>
            </a:r>
            <a:r>
              <a:rPr lang="en-US" b="0" dirty="0">
                <a:solidFill>
                  <a:srgbClr val="000000">
                    <a:lumMod val="50000"/>
                    <a:lumOff val="50000"/>
                  </a:srgbClr>
                </a:solidFill>
              </a:rPr>
              <a:t> &amp; Gerstein ('09), New Sci. (Sep 23)  ] </a:t>
            </a:r>
          </a:p>
        </p:txBody>
      </p:sp>
      <p:pic>
        <p:nvPicPr>
          <p:cNvPr id="96261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2926" y="3371850"/>
            <a:ext cx="1768475" cy="231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262" name="Picture 6" descr="F1.medium.gi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9588" y="1035050"/>
            <a:ext cx="1820862" cy="231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90957697"/>
      </p:ext>
    </p:extLst>
  </p:cSld>
  <p:clrMapOvr>
    <a:masterClrMapping/>
  </p:clrMapOvr>
  <p:transition advTm="76068"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Title 2"/>
          <p:cNvSpPr>
            <a:spLocks noGrp="1"/>
          </p:cNvSpPr>
          <p:nvPr>
            <p:ph type="title"/>
          </p:nvPr>
        </p:nvSpPr>
        <p:spPr>
          <a:xfrm>
            <a:off x="2209800" y="368300"/>
            <a:ext cx="7772400" cy="1143000"/>
          </a:xfrm>
        </p:spPr>
        <p:txBody>
          <a:bodyPr/>
          <a:lstStyle/>
          <a:p>
            <a:r>
              <a:rPr lang="en-US" altLang="en-US">
                <a:ea typeface="ＭＳ Ｐゴシック" charset="-128"/>
              </a:rPr>
              <a:t>Background: </a:t>
            </a:r>
            <a:br>
              <a:rPr lang="en-US" altLang="en-US">
                <a:ea typeface="ＭＳ Ｐゴシック" charset="-128"/>
              </a:rPr>
            </a:br>
            <a:r>
              <a:rPr lang="en-US" altLang="en-US">
                <a:ea typeface="ＭＳ Ｐゴシック" charset="-128"/>
              </a:rPr>
              <a:t>The </a:t>
            </a:r>
            <a:r>
              <a:rPr lang="en-US" altLang="en-US">
                <a:solidFill>
                  <a:srgbClr val="FF0000"/>
                </a:solidFill>
                <a:ea typeface="ＭＳ Ｐゴシック" charset="-128"/>
              </a:rPr>
              <a:t>Conundrum of Genomic Privacy</a:t>
            </a:r>
          </a:p>
        </p:txBody>
      </p:sp>
      <p:sp>
        <p:nvSpPr>
          <p:cNvPr id="97282" name="Rectangle 5"/>
          <p:cNvSpPr>
            <a:spLocks noGrp="1"/>
          </p:cNvSpPr>
          <p:nvPr>
            <p:ph sz="half" idx="1"/>
          </p:nvPr>
        </p:nvSpPr>
        <p:spPr>
          <a:xfrm>
            <a:off x="2178050" y="1549401"/>
            <a:ext cx="4743450" cy="4638675"/>
          </a:xfrm>
        </p:spPr>
        <p:txBody>
          <a:bodyPr/>
          <a:lstStyle/>
          <a:p>
            <a:r>
              <a:rPr lang="en-US" altLang="en-US" sz="1800">
                <a:ea typeface="ＭＳ Ｐゴシック" charset="-128"/>
              </a:rPr>
              <a:t>The Genome is very fundamental data, potentially very revealing about one’s identity &amp; characteristics</a:t>
            </a:r>
          </a:p>
          <a:p>
            <a:r>
              <a:rPr lang="en-US" altLang="en-US" sz="1800" b="1">
                <a:solidFill>
                  <a:srgbClr val="FF0000"/>
                </a:solidFill>
                <a:ea typeface="ＭＳ Ｐゴシック" charset="-128"/>
              </a:rPr>
              <a:t>Identification Risk</a:t>
            </a:r>
            <a:r>
              <a:rPr lang="en-US" altLang="en-US" sz="1800">
                <a:ea typeface="ＭＳ Ｐゴシック" charset="-128"/>
              </a:rPr>
              <a:t>: </a:t>
            </a:r>
            <a:br>
              <a:rPr lang="en-US" altLang="en-US" sz="1800">
                <a:ea typeface="ＭＳ Ｐゴシック" charset="-128"/>
              </a:rPr>
            </a:br>
            <a:r>
              <a:rPr lang="en-US" altLang="en-US" sz="1800">
                <a:ea typeface="ＭＳ Ｐゴシック" charset="-128"/>
              </a:rPr>
              <a:t>Find that someone participated in a study [Craig, Erlich]</a:t>
            </a:r>
          </a:p>
          <a:p>
            <a:r>
              <a:rPr lang="en-US" altLang="en-US" sz="1800" b="1">
                <a:solidFill>
                  <a:srgbClr val="FF0000"/>
                </a:solidFill>
                <a:ea typeface="ＭＳ Ｐゴシック" charset="-128"/>
              </a:rPr>
              <a:t>Characterization Risk</a:t>
            </a:r>
            <a:r>
              <a:rPr lang="en-US" altLang="en-US" sz="1800">
                <a:ea typeface="ＭＳ Ｐゴシック" charset="-128"/>
              </a:rPr>
              <a:t>: </a:t>
            </a:r>
            <a:br>
              <a:rPr lang="en-US" altLang="en-US" sz="1800">
                <a:ea typeface="ＭＳ Ｐゴシック" charset="-128"/>
              </a:rPr>
            </a:br>
            <a:r>
              <a:rPr lang="en-US" altLang="en-US" sz="1800">
                <a:ea typeface="ＭＳ Ｐゴシック" charset="-128"/>
              </a:rPr>
              <a:t>Finding that you have a particular trait from studying your identified genome </a:t>
            </a:r>
            <a:br>
              <a:rPr lang="en-US" altLang="en-US" sz="1800">
                <a:ea typeface="ＭＳ Ｐゴシック" charset="-128"/>
              </a:rPr>
            </a:br>
            <a:r>
              <a:rPr lang="en-US" altLang="en-US" sz="1800">
                <a:ea typeface="ＭＳ Ｐゴシック" charset="-128"/>
              </a:rPr>
              <a:t>[eg Watson ApoE status]</a:t>
            </a:r>
          </a:p>
          <a:p>
            <a:r>
              <a:rPr lang="en-US" altLang="en-US" sz="1800">
                <a:ea typeface="ＭＳ Ｐゴシック" charset="-128"/>
              </a:rPr>
              <a:t>Genetics has a problematic ethical history &amp; might need to be particularly careful to keep public trust</a:t>
            </a:r>
          </a:p>
          <a:p>
            <a:pPr lvl="1">
              <a:buFont typeface="Arial" charset="0"/>
              <a:buChar char="•"/>
            </a:pPr>
            <a:r>
              <a:rPr lang="en-US" altLang="en-US" sz="1600">
                <a:ea typeface="ＭＳ Ｐゴシック" charset="-128"/>
              </a:rPr>
              <a:t>A single bad event (eg </a:t>
            </a:r>
            <a:r>
              <a:rPr lang="en-US" altLang="en-US" sz="1600" b="1">
                <a:solidFill>
                  <a:srgbClr val="FF0000"/>
                </a:solidFill>
                <a:ea typeface="ＭＳ Ｐゴシック" charset="-128"/>
              </a:rPr>
              <a:t>HELA</a:t>
            </a:r>
            <a:r>
              <a:rPr lang="en-US" altLang="en-US" sz="1600">
                <a:ea typeface="ＭＳ Ｐゴシック" charset="-128"/>
              </a:rPr>
              <a:t> like) could cause great damage to genomics research</a:t>
            </a:r>
          </a:p>
          <a:p>
            <a:endParaRPr lang="en-US" altLang="en-US" sz="1800">
              <a:ea typeface="ＭＳ Ｐゴシック" charset="-128"/>
            </a:endParaRPr>
          </a:p>
          <a:p>
            <a:endParaRPr lang="en-US" altLang="en-US" sz="1800">
              <a:ea typeface="ＭＳ Ｐゴシック" charset="-128"/>
            </a:endParaRPr>
          </a:p>
          <a:p>
            <a:endParaRPr lang="en-US" altLang="en-US" sz="1800">
              <a:ea typeface="ＭＳ Ｐゴシック" charset="-128"/>
            </a:endParaRPr>
          </a:p>
          <a:p>
            <a:endParaRPr lang="en-US" altLang="en-US" sz="1800">
              <a:ea typeface="ＭＳ Ｐゴシック" charset="-128"/>
            </a:endParaRPr>
          </a:p>
          <a:p>
            <a:endParaRPr lang="en-US" altLang="en-US" sz="1800">
              <a:ea typeface="ＭＳ Ｐゴシック" charset="-128"/>
            </a:endParaRPr>
          </a:p>
        </p:txBody>
      </p:sp>
      <p:sp>
        <p:nvSpPr>
          <p:cNvPr id="97283" name="Content Placeholder 1"/>
          <p:cNvSpPr>
            <a:spLocks noGrp="1"/>
          </p:cNvSpPr>
          <p:nvPr>
            <p:ph sz="half" idx="2"/>
          </p:nvPr>
        </p:nvSpPr>
        <p:spPr>
          <a:xfrm>
            <a:off x="6731000" y="1549401"/>
            <a:ext cx="3543300" cy="4638675"/>
          </a:xfrm>
        </p:spPr>
        <p:txBody>
          <a:bodyPr/>
          <a:lstStyle/>
          <a:p>
            <a:r>
              <a:rPr lang="en-US" altLang="en-US" sz="1800">
                <a:ea typeface="ＭＳ Ｐゴシック" charset="-128"/>
              </a:rPr>
              <a:t>Sharing helps research</a:t>
            </a:r>
          </a:p>
          <a:p>
            <a:pPr lvl="1"/>
            <a:r>
              <a:rPr lang="en-US" altLang="en-US" sz="1600" b="1">
                <a:solidFill>
                  <a:srgbClr val="FF0000"/>
                </a:solidFill>
                <a:ea typeface="ＭＳ Ｐゴシック" charset="-128"/>
              </a:rPr>
              <a:t>Large-scale mining</a:t>
            </a:r>
            <a:r>
              <a:rPr lang="en-US" altLang="en-US" sz="1600">
                <a:ea typeface="ＭＳ Ｐゴシック" charset="-128"/>
              </a:rPr>
              <a:t> of this information is essential for medical research</a:t>
            </a:r>
          </a:p>
          <a:p>
            <a:pPr lvl="1"/>
            <a:r>
              <a:rPr lang="en-US" altLang="en-US" sz="1600">
                <a:ea typeface="ＭＳ Ｐゴシック" charset="-128"/>
              </a:rPr>
              <a:t>For statistical association, </a:t>
            </a:r>
            <a:br>
              <a:rPr lang="en-US" altLang="en-US" sz="1600">
                <a:ea typeface="ＭＳ Ｐゴシック" charset="-128"/>
              </a:rPr>
            </a:br>
            <a:r>
              <a:rPr lang="en-US" altLang="en-US" sz="1600" b="1">
                <a:solidFill>
                  <a:srgbClr val="FF0000"/>
                </a:solidFill>
                <a:ea typeface="ＭＳ Ｐゴシック" charset="-128"/>
              </a:rPr>
              <a:t>1M is better than 1K</a:t>
            </a:r>
          </a:p>
          <a:p>
            <a:pPr lvl="1"/>
            <a:r>
              <a:rPr lang="en-US" altLang="en-US" sz="1600" b="1">
                <a:ea typeface="ＭＳ Ｐゴシック" charset="-128"/>
              </a:rPr>
              <a:t>Privacy is cumbersome</a:t>
            </a:r>
            <a:r>
              <a:rPr lang="en-US" altLang="en-US" sz="1600">
                <a:ea typeface="ＭＳ Ｐゴシック" charset="-128"/>
              </a:rPr>
              <a:t>, particularly for big data</a:t>
            </a:r>
          </a:p>
          <a:p>
            <a:r>
              <a:rPr lang="en-US" altLang="en-US" sz="1800">
                <a:ea typeface="ＭＳ Ｐゴシック" charset="-128"/>
              </a:rPr>
              <a:t>Sharing is important for </a:t>
            </a:r>
            <a:r>
              <a:rPr lang="en-US" altLang="en-US" sz="1800" b="1">
                <a:solidFill>
                  <a:srgbClr val="FF0000"/>
                </a:solidFill>
                <a:ea typeface="ＭＳ Ｐゴシック" charset="-128"/>
              </a:rPr>
              <a:t>reproducible research</a:t>
            </a:r>
          </a:p>
          <a:p>
            <a:r>
              <a:rPr lang="en-US" altLang="en-US" sz="1800">
                <a:ea typeface="ＭＳ Ｐゴシック" charset="-128"/>
              </a:rPr>
              <a:t>Data sharing &amp; doing research on identifiable individuals is useful for </a:t>
            </a:r>
            <a:r>
              <a:rPr lang="en-US" altLang="en-US" sz="1800" b="1">
                <a:solidFill>
                  <a:srgbClr val="FF0000"/>
                </a:solidFill>
                <a:ea typeface="ＭＳ Ｐゴシック" charset="-128"/>
              </a:rPr>
              <a:t>education </a:t>
            </a:r>
          </a:p>
          <a:p>
            <a:pPr lvl="1"/>
            <a:r>
              <a:rPr lang="en-US" altLang="en-US" sz="1600">
                <a:ea typeface="ＭＳ Ｐゴシック" charset="-128"/>
              </a:rPr>
              <a:t>More interesting to study the genome of someone you know</a:t>
            </a:r>
          </a:p>
          <a:p>
            <a:endParaRPr lang="en-US" altLang="en-US" sz="1800">
              <a:ea typeface="ＭＳ Ｐゴシック" charset="-128"/>
            </a:endParaRPr>
          </a:p>
          <a:p>
            <a:endParaRPr lang="en-US" altLang="en-US" sz="1800">
              <a:ea typeface="ＭＳ Ｐゴシック" charset="-128"/>
            </a:endParaRPr>
          </a:p>
        </p:txBody>
      </p:sp>
      <p:sp>
        <p:nvSpPr>
          <p:cNvPr id="289797" name="TextBox 1"/>
          <p:cNvSpPr txBox="1">
            <a:spLocks noChangeArrowheads="1"/>
          </p:cNvSpPr>
          <p:nvPr/>
        </p:nvSpPr>
        <p:spPr bwMode="auto">
          <a:xfrm>
            <a:off x="5803900" y="5994401"/>
            <a:ext cx="44704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lIns="91435" tIns="45718" rIns="91435" bIns="45718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455613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100" b="0" dirty="0">
                <a:solidFill>
                  <a:srgbClr val="000000">
                    <a:lumMod val="50000"/>
                    <a:lumOff val="50000"/>
                  </a:srgbClr>
                </a:solidFill>
              </a:rPr>
              <a:t>[</a:t>
            </a:r>
            <a:r>
              <a:rPr lang="en-US" sz="1100" b="0" dirty="0" err="1">
                <a:solidFill>
                  <a:srgbClr val="000000">
                    <a:lumMod val="50000"/>
                    <a:lumOff val="50000"/>
                  </a:srgbClr>
                </a:solidFill>
              </a:rPr>
              <a:t>Klitzman</a:t>
            </a:r>
            <a:r>
              <a:rPr lang="en-US" sz="1100" b="0" dirty="0">
                <a:solidFill>
                  <a:srgbClr val="000000">
                    <a:lumMod val="50000"/>
                    <a:lumOff val="50000"/>
                  </a:srgbClr>
                </a:solidFill>
              </a:rPr>
              <a:t> &amp; Sweeney ('11), J Genet </a:t>
            </a:r>
            <a:r>
              <a:rPr lang="en-US" sz="1100" b="0" dirty="0" err="1">
                <a:solidFill>
                  <a:srgbClr val="000000">
                    <a:lumMod val="50000"/>
                    <a:lumOff val="50000"/>
                  </a:srgbClr>
                </a:solidFill>
              </a:rPr>
              <a:t>Couns</a:t>
            </a:r>
            <a:r>
              <a:rPr lang="en-US" sz="1100" b="0" dirty="0">
                <a:solidFill>
                  <a:srgbClr val="000000">
                    <a:lumMod val="50000"/>
                    <a:lumOff val="50000"/>
                  </a:srgbClr>
                </a:solidFill>
              </a:rPr>
              <a:t> 20:98l; </a:t>
            </a:r>
            <a:r>
              <a:rPr lang="en-US" sz="1100" b="0" dirty="0" err="1">
                <a:solidFill>
                  <a:srgbClr val="000000">
                    <a:lumMod val="50000"/>
                    <a:lumOff val="50000"/>
                  </a:srgbClr>
                </a:solidFill>
              </a:rPr>
              <a:t>Greenbaum</a:t>
            </a:r>
            <a:r>
              <a:rPr lang="en-US" sz="1100" b="0" dirty="0">
                <a:solidFill>
                  <a:srgbClr val="000000">
                    <a:lumMod val="50000"/>
                    <a:lumOff val="50000"/>
                  </a:srgbClr>
                </a:solidFill>
              </a:rPr>
              <a:t> &amp; Gerstein ('09), New Sci. (Sep 23)  ] </a:t>
            </a: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589088" y="5994400"/>
            <a:ext cx="352901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lIns="91435" tIns="45718" rIns="91435" bIns="45718">
            <a:spAutoFit/>
          </a:bodyPr>
          <a:lstStyle/>
          <a:p>
            <a:pPr defTabSz="45561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00" dirty="0">
                <a:solidFill>
                  <a:srgbClr val="000000">
                    <a:lumMod val="50000"/>
                    <a:lumOff val="50000"/>
                  </a:srgbClr>
                </a:solidFill>
                <a:latin typeface="Calibri" charset="0"/>
                <a:ea typeface="ＭＳ Ｐゴシック" charset="-128"/>
              </a:rPr>
              <a:t>[Yale Law Roundtable (‘10). Comp. in Sci. &amp; Eng. 12:8; D </a:t>
            </a:r>
            <a:r>
              <a:rPr lang="en-US" sz="800" dirty="0" err="1">
                <a:solidFill>
                  <a:srgbClr val="000000">
                    <a:lumMod val="50000"/>
                    <a:lumOff val="50000"/>
                  </a:srgbClr>
                </a:solidFill>
                <a:latin typeface="Calibri" charset="0"/>
                <a:ea typeface="ＭＳ Ｐゴシック" charset="-128"/>
              </a:rPr>
              <a:t>Greenbaum</a:t>
            </a:r>
            <a:r>
              <a:rPr lang="en-US" sz="800" dirty="0">
                <a:solidFill>
                  <a:srgbClr val="000000">
                    <a:lumMod val="50000"/>
                    <a:lumOff val="50000"/>
                  </a:srgbClr>
                </a:solidFill>
                <a:latin typeface="Calibri" charset="0"/>
                <a:ea typeface="ＭＳ Ｐゴシック" charset="-128"/>
              </a:rPr>
              <a:t> &amp; M Gerstein (‘09). Am. J. Bioethics; D </a:t>
            </a:r>
            <a:r>
              <a:rPr lang="en-US" sz="800" dirty="0" err="1">
                <a:solidFill>
                  <a:srgbClr val="000000">
                    <a:lumMod val="50000"/>
                    <a:lumOff val="50000"/>
                  </a:srgbClr>
                </a:solidFill>
                <a:latin typeface="Calibri" charset="0"/>
                <a:ea typeface="ＭＳ Ｐゴシック" charset="-128"/>
              </a:rPr>
              <a:t>Greenbaum</a:t>
            </a:r>
            <a:r>
              <a:rPr lang="en-US" sz="800" dirty="0">
                <a:solidFill>
                  <a:srgbClr val="000000">
                    <a:lumMod val="50000"/>
                    <a:lumOff val="50000"/>
                  </a:srgbClr>
                </a:solidFill>
                <a:latin typeface="Calibri" charset="0"/>
                <a:ea typeface="ＭＳ Ｐゴシック" charset="-128"/>
              </a:rPr>
              <a:t> &amp; M Gerstein (‘10). SF Chronicle, May 2, Page E-4; </a:t>
            </a:r>
            <a:br>
              <a:rPr lang="en-US" sz="800" dirty="0">
                <a:solidFill>
                  <a:srgbClr val="000000">
                    <a:lumMod val="50000"/>
                    <a:lumOff val="50000"/>
                  </a:srgbClr>
                </a:solidFill>
                <a:latin typeface="Calibri" charset="0"/>
                <a:ea typeface="ＭＳ Ｐゴシック" charset="-128"/>
              </a:rPr>
            </a:br>
            <a:r>
              <a:rPr lang="en-US" sz="800" dirty="0" err="1">
                <a:solidFill>
                  <a:srgbClr val="000000">
                    <a:lumMod val="50000"/>
                    <a:lumOff val="50000"/>
                  </a:srgbClr>
                </a:solidFill>
                <a:latin typeface="Calibri" charset="0"/>
                <a:ea typeface="ＭＳ Ｐゴシック" charset="-128"/>
              </a:rPr>
              <a:t>Greenbaum</a:t>
            </a:r>
            <a:r>
              <a:rPr lang="en-US" sz="800" dirty="0">
                <a:solidFill>
                  <a:srgbClr val="000000">
                    <a:lumMod val="50000"/>
                    <a:lumOff val="50000"/>
                  </a:srgbClr>
                </a:solidFill>
                <a:latin typeface="Calibri" charset="0"/>
                <a:ea typeface="ＭＳ Ｐゴシック" charset="-128"/>
              </a:rPr>
              <a:t> et al. </a:t>
            </a:r>
            <a:r>
              <a:rPr lang="en-US" sz="800" i="1" dirty="0">
                <a:solidFill>
                  <a:srgbClr val="000000">
                    <a:lumMod val="50000"/>
                    <a:lumOff val="50000"/>
                  </a:srgbClr>
                </a:solidFill>
                <a:latin typeface="Calibri" charset="0"/>
                <a:ea typeface="ＭＳ Ｐゴシック" charset="-128"/>
              </a:rPr>
              <a:t>PLOS CB </a:t>
            </a:r>
            <a:r>
              <a:rPr lang="en-US" sz="800" dirty="0">
                <a:solidFill>
                  <a:srgbClr val="000000">
                    <a:lumMod val="50000"/>
                    <a:lumOff val="50000"/>
                  </a:srgbClr>
                </a:solidFill>
                <a:latin typeface="Calibri" charset="0"/>
                <a:ea typeface="ＭＳ Ｐゴシック" charset="-128"/>
              </a:rPr>
              <a:t>(‘11)]</a:t>
            </a:r>
          </a:p>
        </p:txBody>
      </p:sp>
    </p:spTree>
    <p:extLst>
      <p:ext uri="{BB962C8B-B14F-4D97-AF65-F5344CB8AC3E}">
        <p14:creationId xmlns:p14="http://schemas.microsoft.com/office/powerpoint/2010/main" val="1938259560"/>
      </p:ext>
    </p:extLst>
  </p:cSld>
  <p:clrMapOvr>
    <a:masterClrMapping/>
  </p:clrMapOvr>
  <p:transition advTm="114097"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800">
                <a:ea typeface="ＭＳ Ｐゴシック" charset="-128"/>
              </a:rPr>
              <a:t>Genomics has similar "Big Data" Privacy Issues in the Rest of Society</a:t>
            </a:r>
            <a:r>
              <a:rPr lang="is-IS" altLang="en-US" sz="2800">
                <a:ea typeface="ＭＳ Ｐゴシック" charset="-128"/>
              </a:rPr>
              <a:t>… or does it ?</a:t>
            </a:r>
            <a:endParaRPr lang="en-US" altLang="en-US" sz="2800">
              <a:ea typeface="ＭＳ Ｐゴシック" charset="-128"/>
            </a:endParaRPr>
          </a:p>
        </p:txBody>
      </p:sp>
      <p:sp>
        <p:nvSpPr>
          <p:cNvPr id="98306" name="Content Placeholder 2"/>
          <p:cNvSpPr>
            <a:spLocks noGrp="1"/>
          </p:cNvSpPr>
          <p:nvPr>
            <p:ph sz="half" idx="1"/>
          </p:nvPr>
        </p:nvSpPr>
        <p:spPr>
          <a:xfrm>
            <a:off x="2209800" y="1981201"/>
            <a:ext cx="3378200" cy="4638675"/>
          </a:xfrm>
        </p:spPr>
        <p:txBody>
          <a:bodyPr/>
          <a:lstStyle/>
          <a:p>
            <a:r>
              <a:rPr lang="en-US" altLang="en-US">
                <a:ea typeface="ＭＳ Ｐゴシック" charset="-128"/>
              </a:rPr>
              <a:t>Sharing &amp; "peer-production" central to success of many new ventures, with the similar risks as in genomics </a:t>
            </a:r>
          </a:p>
          <a:p>
            <a:pPr lvl="1"/>
            <a:r>
              <a:rPr lang="en-US" altLang="en-US" b="1">
                <a:solidFill>
                  <a:srgbClr val="FF0000"/>
                </a:solidFill>
                <a:ea typeface="ＭＳ Ｐゴシック" charset="-128"/>
              </a:rPr>
              <a:t>EG web search</a:t>
            </a:r>
            <a:r>
              <a:rPr lang="en-US" altLang="en-US">
                <a:ea typeface="ＭＳ Ｐゴシック" charset="-128"/>
              </a:rPr>
              <a:t>: Large-scale mining essential, but we confront privacy risks every day we access the internet</a:t>
            </a:r>
          </a:p>
          <a:p>
            <a:pPr lvl="1"/>
            <a:endParaRPr lang="en-US" altLang="en-US">
              <a:ea typeface="ＭＳ Ｐゴシック" charset="-128"/>
            </a:endParaRPr>
          </a:p>
          <a:p>
            <a:pPr lvl="1"/>
            <a:endParaRPr lang="en-US" altLang="en-US">
              <a:ea typeface="ＭＳ Ｐゴシック" charset="-128"/>
            </a:endParaRPr>
          </a:p>
        </p:txBody>
      </p:sp>
      <p:sp>
        <p:nvSpPr>
          <p:cNvPr id="98307" name="Content Placeholder 1"/>
          <p:cNvSpPr>
            <a:spLocks noGrp="1"/>
          </p:cNvSpPr>
          <p:nvPr>
            <p:ph sz="half" idx="2"/>
          </p:nvPr>
        </p:nvSpPr>
        <p:spPr>
          <a:xfrm>
            <a:off x="5702300" y="1981201"/>
            <a:ext cx="4279900" cy="4638675"/>
          </a:xfrm>
        </p:spPr>
        <p:txBody>
          <a:bodyPr/>
          <a:lstStyle/>
          <a:p>
            <a:r>
              <a:rPr lang="en-US" altLang="en-US">
                <a:ea typeface="ＭＳ Ｐゴシック" charset="-128"/>
              </a:rPr>
              <a:t>Or is the genome exceptional?</a:t>
            </a:r>
          </a:p>
          <a:p>
            <a:pPr lvl="1"/>
            <a:r>
              <a:rPr lang="en-US" altLang="en-US">
                <a:ea typeface="ＭＳ Ｐゴシック" charset="-128"/>
              </a:rPr>
              <a:t>We can’t change it </a:t>
            </a:r>
          </a:p>
          <a:p>
            <a:pPr lvl="1"/>
            <a:r>
              <a:rPr lang="en-US" altLang="en-US">
                <a:ea typeface="ＭＳ Ｐゴシック" charset="-128"/>
              </a:rPr>
              <a:t>The individual (harmed?) v the collective (benefits) </a:t>
            </a:r>
          </a:p>
          <a:p>
            <a:pPr lvl="2"/>
            <a:r>
              <a:rPr lang="en-US" altLang="en-US">
                <a:ea typeface="ＭＳ Ｐゴシック" charset="-128"/>
              </a:rPr>
              <a:t>(Do sick patients care about their privacy?)</a:t>
            </a:r>
          </a:p>
          <a:p>
            <a:r>
              <a:rPr lang="en-US" altLang="en-US" sz="1800" b="1">
                <a:solidFill>
                  <a:srgbClr val="FF0000"/>
                </a:solidFill>
                <a:ea typeface="ＭＳ Ｐゴシック" charset="-128"/>
              </a:rPr>
              <a:t>Different cultures</a:t>
            </a:r>
            <a:r>
              <a:rPr lang="en-US" altLang="en-US" sz="1800">
                <a:ea typeface="ＭＳ Ｐゴシック" charset="-128"/>
              </a:rPr>
              <a:t> of genomics (open-data) &amp; clinical medicine (private data)</a:t>
            </a:r>
          </a:p>
          <a:p>
            <a:r>
              <a:rPr lang="en-US" altLang="en-US" sz="1800">
                <a:ea typeface="ＭＳ Ｐゴシック" charset="-128"/>
              </a:rPr>
              <a:t>Genome is inherited so privacy risk is multi-generational</a:t>
            </a:r>
          </a:p>
          <a:p>
            <a:pPr lvl="1"/>
            <a:r>
              <a:rPr lang="en-US" altLang="en-US" sz="1600" b="1">
                <a:solidFill>
                  <a:srgbClr val="FF0000"/>
                </a:solidFill>
                <a:ea typeface="ＭＳ Ｐゴシック" charset="-128"/>
              </a:rPr>
              <a:t>What you can mine from a genome now is not clear, but what about in 20 years</a:t>
            </a:r>
          </a:p>
          <a:p>
            <a:endParaRPr lang="en-US" altLang="en-US">
              <a:ea typeface="ＭＳ Ｐゴシック" charset="-12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60513" y="6572250"/>
            <a:ext cx="8501062" cy="260350"/>
          </a:xfrm>
          <a:prstGeom prst="rect">
            <a:avLst/>
          </a:prstGeom>
          <a:noFill/>
        </p:spPr>
        <p:txBody>
          <a:bodyPr lIns="91435" tIns="45718" rIns="91435" bIns="45718">
            <a:spAutoFit/>
          </a:bodyPr>
          <a:lstStyle/>
          <a:p>
            <a:pPr defTabSz="45561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50" dirty="0">
                <a:solidFill>
                  <a:srgbClr val="FFFFFF">
                    <a:lumMod val="50000"/>
                  </a:srgbClr>
                </a:solidFill>
                <a:latin typeface="Calibri" charset="0"/>
                <a:ea typeface="ＭＳ Ｐゴシック" charset="-128"/>
              </a:rPr>
              <a:t>[</a:t>
            </a:r>
            <a:r>
              <a:rPr lang="en-US" sz="1050" dirty="0" err="1">
                <a:solidFill>
                  <a:srgbClr val="FFFFFF">
                    <a:lumMod val="50000"/>
                  </a:srgbClr>
                </a:solidFill>
                <a:latin typeface="Calibri" charset="0"/>
                <a:ea typeface="ＭＳ Ｐゴシック" charset="-128"/>
              </a:rPr>
              <a:t>Seringhaus</a:t>
            </a:r>
            <a:r>
              <a:rPr lang="en-US" sz="1050" dirty="0">
                <a:solidFill>
                  <a:srgbClr val="FFFFFF">
                    <a:lumMod val="50000"/>
                  </a:srgbClr>
                </a:solidFill>
                <a:latin typeface="Calibri" charset="0"/>
                <a:ea typeface="ＭＳ Ｐゴシック" charset="-128"/>
              </a:rPr>
              <a:t> &amp; Gerstein ('09), </a:t>
            </a:r>
            <a:r>
              <a:rPr lang="en-US" sz="1050" i="1" dirty="0">
                <a:solidFill>
                  <a:srgbClr val="FFFFFF">
                    <a:lumMod val="50000"/>
                  </a:srgbClr>
                </a:solidFill>
                <a:latin typeface="Calibri" charset="0"/>
                <a:ea typeface="ＭＳ Ｐゴシック" charset="-128"/>
              </a:rPr>
              <a:t>Hart. Courant </a:t>
            </a:r>
            <a:r>
              <a:rPr lang="en-US" sz="1050" dirty="0">
                <a:solidFill>
                  <a:srgbClr val="FFFFFF">
                    <a:lumMod val="50000"/>
                  </a:srgbClr>
                </a:solidFill>
                <a:latin typeface="Calibri" charset="0"/>
                <a:ea typeface="ＭＳ Ｐゴシック" charset="-128"/>
              </a:rPr>
              <a:t>(Jun 5); </a:t>
            </a:r>
            <a:r>
              <a:rPr lang="en-US" sz="1050" dirty="0" err="1">
                <a:solidFill>
                  <a:srgbClr val="FFFFFF">
                    <a:lumMod val="50000"/>
                  </a:srgbClr>
                </a:solidFill>
                <a:latin typeface="Calibri" charset="0"/>
                <a:ea typeface="ＭＳ Ｐゴシック" charset="-128"/>
              </a:rPr>
              <a:t>Greenbaum</a:t>
            </a:r>
            <a:r>
              <a:rPr lang="en-US" sz="1050" dirty="0">
                <a:solidFill>
                  <a:srgbClr val="FFFFFF">
                    <a:lumMod val="50000"/>
                  </a:srgbClr>
                </a:solidFill>
                <a:latin typeface="Calibri" charset="0"/>
                <a:ea typeface="ＭＳ Ｐゴシック" charset="-128"/>
              </a:rPr>
              <a:t> &amp; Gerstein ('11), </a:t>
            </a:r>
            <a:r>
              <a:rPr lang="en-US" sz="1050" i="1" dirty="0">
                <a:solidFill>
                  <a:srgbClr val="FFFFFF">
                    <a:lumMod val="50000"/>
                  </a:srgbClr>
                </a:solidFill>
                <a:latin typeface="Calibri" charset="0"/>
                <a:ea typeface="ＭＳ Ｐゴシック" charset="-128"/>
              </a:rPr>
              <a:t> NY Times</a:t>
            </a:r>
            <a:r>
              <a:rPr lang="en-US" sz="1050" dirty="0">
                <a:solidFill>
                  <a:srgbClr val="FFFFFF">
                    <a:lumMod val="50000"/>
                  </a:srgbClr>
                </a:solidFill>
                <a:latin typeface="Calibri" charset="0"/>
                <a:ea typeface="ＭＳ Ｐゴシック" charset="-128"/>
              </a:rPr>
              <a:t> (6 Oct)]</a:t>
            </a:r>
          </a:p>
        </p:txBody>
      </p:sp>
    </p:spTree>
    <p:extLst>
      <p:ext uri="{BB962C8B-B14F-4D97-AF65-F5344CB8AC3E}">
        <p14:creationId xmlns:p14="http://schemas.microsoft.com/office/powerpoint/2010/main" val="4159651385"/>
      </p:ext>
    </p:extLst>
  </p:cSld>
  <p:clrMapOvr>
    <a:masterClrMapping/>
  </p:clrMapOvr>
  <p:transition advTm="93210"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charset="-128"/>
              </a:rPr>
              <a:t>Current Social &amp; Technical Solutions</a:t>
            </a:r>
          </a:p>
        </p:txBody>
      </p:sp>
      <p:sp>
        <p:nvSpPr>
          <p:cNvPr id="99330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z="2200">
                <a:ea typeface="ＭＳ Ｐゴシック" charset="-128"/>
              </a:rPr>
              <a:t>Notion of </a:t>
            </a:r>
            <a:r>
              <a:rPr lang="en-US" altLang="en-US" sz="2200" b="1">
                <a:solidFill>
                  <a:srgbClr val="FF0000"/>
                </a:solidFill>
                <a:ea typeface="ＭＳ Ｐゴシック" charset="-128"/>
              </a:rPr>
              <a:t>Consent</a:t>
            </a:r>
          </a:p>
          <a:p>
            <a:r>
              <a:rPr lang="en-US" altLang="en-US" sz="2200">
                <a:ea typeface="ＭＳ Ｐゴシック" charset="-128"/>
              </a:rPr>
              <a:t>“Protected” distribution of data (</a:t>
            </a:r>
            <a:r>
              <a:rPr lang="en-US" altLang="en-US" sz="2200" b="1">
                <a:solidFill>
                  <a:srgbClr val="FF0000"/>
                </a:solidFill>
                <a:ea typeface="ＭＳ Ｐゴシック" charset="-128"/>
              </a:rPr>
              <a:t>dbGAP</a:t>
            </a:r>
            <a:r>
              <a:rPr lang="en-US" altLang="en-US" sz="2200">
                <a:ea typeface="ＭＳ Ｐゴシック" charset="-128"/>
              </a:rPr>
              <a:t>)</a:t>
            </a:r>
          </a:p>
          <a:p>
            <a:r>
              <a:rPr lang="en-US" altLang="en-US" sz="2200">
                <a:ea typeface="ＭＳ Ｐゴシック" charset="-128"/>
              </a:rPr>
              <a:t>Local computes on secure computer </a:t>
            </a:r>
          </a:p>
          <a:p>
            <a:endParaRPr lang="en-US" altLang="en-US" sz="2200">
              <a:ea typeface="ＭＳ Ｐゴシック" charset="-128"/>
            </a:endParaRPr>
          </a:p>
          <a:p>
            <a:r>
              <a:rPr lang="en-US" altLang="en-US" sz="2200">
                <a:ea typeface="ＭＳ Ｐゴシック" charset="-128"/>
              </a:rPr>
              <a:t>Practical Issues</a:t>
            </a:r>
          </a:p>
          <a:p>
            <a:pPr lvl="1"/>
            <a:r>
              <a:rPr lang="en-US" altLang="en-US" sz="2200">
                <a:ea typeface="ＭＳ Ｐゴシック" charset="-128"/>
              </a:rPr>
              <a:t>Non-uniformity of consents &amp; paperwork</a:t>
            </a:r>
          </a:p>
          <a:p>
            <a:pPr lvl="2"/>
            <a:r>
              <a:rPr lang="en-US" altLang="en-US" sz="1800">
                <a:ea typeface="ＭＳ Ｐゴシック" charset="-128"/>
              </a:rPr>
              <a:t>Different international norms, leading to confusion</a:t>
            </a:r>
            <a:endParaRPr lang="en-US" altLang="en-US">
              <a:ea typeface="ＭＳ Ｐゴシック" charset="-128"/>
            </a:endParaRPr>
          </a:p>
          <a:p>
            <a:pPr lvl="1"/>
            <a:r>
              <a:rPr lang="en-US" altLang="en-US" sz="2200">
                <a:ea typeface="ＭＳ Ｐゴシック" charset="-128"/>
              </a:rPr>
              <a:t>Encryption &amp; computer security creates </a:t>
            </a:r>
            <a:r>
              <a:rPr lang="en-US" altLang="en-US" sz="2200" b="1">
                <a:solidFill>
                  <a:srgbClr val="FF0000"/>
                </a:solidFill>
                <a:ea typeface="ＭＳ Ｐゴシック" charset="-128"/>
              </a:rPr>
              <a:t>burdensome</a:t>
            </a:r>
            <a:r>
              <a:rPr lang="en-US" altLang="en-US" sz="2200">
                <a:ea typeface="ＭＳ Ｐゴシック" charset="-128"/>
              </a:rPr>
              <a:t> requirements on data sharing &amp; large scale analysis</a:t>
            </a:r>
          </a:p>
          <a:p>
            <a:pPr lvl="1"/>
            <a:r>
              <a:rPr lang="en-US" altLang="en-US" sz="2200">
                <a:ea typeface="ＭＳ Ｐゴシック" charset="-128"/>
              </a:rPr>
              <a:t>Many schemes get “</a:t>
            </a:r>
            <a:r>
              <a:rPr lang="en-US" altLang="en-US" sz="2200" b="1">
                <a:solidFill>
                  <a:srgbClr val="FF0000"/>
                </a:solidFill>
                <a:ea typeface="ＭＳ Ｐゴシック" charset="-128"/>
              </a:rPr>
              <a:t>hacked</a:t>
            </a:r>
            <a:r>
              <a:rPr lang="en-US" altLang="en-US" sz="2200">
                <a:ea typeface="ＭＳ Ｐゴシック" charset="-128"/>
              </a:rPr>
              <a:t>”</a:t>
            </a:r>
          </a:p>
        </p:txBody>
      </p:sp>
      <p:sp>
        <p:nvSpPr>
          <p:cNvPr id="99331" name="TextBox 1"/>
          <p:cNvSpPr txBox="1">
            <a:spLocks noChangeArrowheads="1"/>
          </p:cNvSpPr>
          <p:nvPr/>
        </p:nvSpPr>
        <p:spPr bwMode="auto">
          <a:xfrm>
            <a:off x="1681163" y="6500814"/>
            <a:ext cx="7148512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Lucida Grande" charset="0"/>
              <a:buChar char="-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defTabSz="455613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100">
                <a:solidFill>
                  <a:srgbClr val="7F7F7F"/>
                </a:solidFill>
              </a:rPr>
              <a:t> [Greenbuam et al ('04), Nat. Biotech; Greenbaum &amp; Gerstein ('13), The Scientist]</a:t>
            </a:r>
          </a:p>
        </p:txBody>
      </p:sp>
    </p:spTree>
    <p:extLst>
      <p:ext uri="{BB962C8B-B14F-4D97-AF65-F5344CB8AC3E}">
        <p14:creationId xmlns:p14="http://schemas.microsoft.com/office/powerpoint/2010/main" val="3086696160"/>
      </p:ext>
    </p:extLst>
  </p:cSld>
  <p:clrMapOvr>
    <a:masterClrMapping/>
  </p:clrMapOvr>
  <p:transition advTm="69347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Genomic technologies will find widespread clinical adoption when their clinical utility justifies their cost across disease domains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</p:nvPr>
        </p:nvGraphicFramePr>
        <p:xfrm>
          <a:off x="1688417" y="1825625"/>
          <a:ext cx="3563523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6" name="Content Placeholder 4"/>
          <p:cNvGraphicFramePr>
            <a:graphicFrameLocks/>
          </p:cNvGraphicFramePr>
          <p:nvPr/>
        </p:nvGraphicFramePr>
        <p:xfrm>
          <a:off x="6785317" y="1825625"/>
          <a:ext cx="3697459" cy="44862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7" name="Right Arrow 6"/>
          <p:cNvSpPr/>
          <p:nvPr/>
        </p:nvSpPr>
        <p:spPr>
          <a:xfrm>
            <a:off x="5645834" y="3936392"/>
            <a:ext cx="1139482" cy="53457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29242" y="2351876"/>
            <a:ext cx="21242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Now</a:t>
            </a:r>
            <a:endParaRPr lang="en-US" sz="2400" dirty="0">
              <a:solidFill>
                <a:srgbClr val="0070C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571934" y="2351876"/>
            <a:ext cx="21242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10(?) Years</a:t>
            </a:r>
            <a:endParaRPr lang="en-US" sz="24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908984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charset="-128"/>
              </a:rPr>
              <a:t>How to Surmount the Dilemma</a:t>
            </a:r>
          </a:p>
        </p:txBody>
      </p:sp>
      <p:sp>
        <p:nvSpPr>
          <p:cNvPr id="311298" name="Content Placeholder 2"/>
          <p:cNvSpPr>
            <a:spLocks noGrp="1"/>
          </p:cNvSpPr>
          <p:nvPr>
            <p:ph idx="1"/>
          </p:nvPr>
        </p:nvSpPr>
        <p:spPr>
          <a:xfrm>
            <a:off x="1968500" y="1787526"/>
            <a:ext cx="3098800" cy="4638675"/>
          </a:xfrm>
        </p:spPr>
        <p:txBody>
          <a:bodyPr/>
          <a:lstStyle/>
          <a:p>
            <a:pPr>
              <a:defRPr/>
            </a:pPr>
            <a:r>
              <a:rPr lang="en-US" sz="2000" dirty="0"/>
              <a:t>One approach is </a:t>
            </a:r>
            <a:r>
              <a:rPr lang="en-US" sz="2000" b="1" dirty="0">
                <a:solidFill>
                  <a:srgbClr val="FF0000"/>
                </a:solidFill>
              </a:rPr>
              <a:t>just using open data</a:t>
            </a:r>
          </a:p>
          <a:p>
            <a:pPr lvl="1">
              <a:defRPr/>
            </a:pPr>
            <a:r>
              <a:rPr lang="en-US" sz="2000" dirty="0"/>
              <a:t>Maybe </a:t>
            </a:r>
            <a:r>
              <a:rPr lang="en-US" sz="2000" dirty="0"/>
              <a:t>we </a:t>
            </a:r>
            <a:r>
              <a:rPr lang="en-US" sz="2000" dirty="0"/>
              <a:t>need a few "test pilots” (ala PGP)?</a:t>
            </a:r>
          </a:p>
          <a:p>
            <a:pPr lvl="2">
              <a:defRPr/>
            </a:pPr>
            <a:r>
              <a:rPr lang="en-US" sz="1600" dirty="0">
                <a:cs typeface="ＭＳ Ｐゴシック" pitchFamily="-65" charset="-128"/>
              </a:rPr>
              <a:t>Sports stars &amp; celebrities?</a:t>
            </a:r>
          </a:p>
          <a:p>
            <a:pPr lvl="1">
              <a:defRPr/>
            </a:pPr>
            <a:r>
              <a:rPr lang="en-US" sz="2000" dirty="0"/>
              <a:t>Some public data &amp; data donation is helpful but is </a:t>
            </a:r>
            <a:r>
              <a:rPr lang="en-US" sz="2000" dirty="0"/>
              <a:t>this a </a:t>
            </a:r>
            <a:r>
              <a:rPr lang="en-US" sz="2000" dirty="0"/>
              <a:t>realistic </a:t>
            </a:r>
            <a:r>
              <a:rPr lang="en-US" sz="2000" dirty="0"/>
              <a:t>solution for an unbiased sample of ~1M</a:t>
            </a:r>
            <a:endParaRPr lang="en-US" sz="2000" dirty="0"/>
          </a:p>
          <a:p>
            <a:pPr marL="0" indent="0">
              <a:buNone/>
              <a:defRPr/>
            </a:pPr>
            <a:endParaRPr lang="en-US" sz="1800" dirty="0">
              <a:ea typeface="ＭＳ Ｐゴシック" charset="0"/>
            </a:endParaRPr>
          </a:p>
          <a:p>
            <a:pPr>
              <a:defRPr/>
            </a:pPr>
            <a:endParaRPr lang="en-US" sz="1800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100355" name="Content Placeholder 1"/>
          <p:cNvSpPr>
            <a:spLocks noGrp="1"/>
          </p:cNvSpPr>
          <p:nvPr>
            <p:ph sz="half" idx="4294967295"/>
          </p:nvPr>
        </p:nvSpPr>
        <p:spPr>
          <a:xfrm>
            <a:off x="4978400" y="1654176"/>
            <a:ext cx="5384800" cy="4638675"/>
          </a:xfrm>
        </p:spPr>
        <p:txBody>
          <a:bodyPr/>
          <a:lstStyle/>
          <a:p>
            <a:endParaRPr lang="en-US" altLang="en-US" sz="1800">
              <a:ea typeface="ＭＳ Ｐゴシック" charset="-128"/>
            </a:endParaRPr>
          </a:p>
          <a:p>
            <a:r>
              <a:rPr lang="en-US" altLang="en-US" sz="1800" b="1">
                <a:solidFill>
                  <a:srgbClr val="FF0000"/>
                </a:solidFill>
                <a:ea typeface="ＭＳ Ｐゴシック" charset="-128"/>
              </a:rPr>
              <a:t>Hybrid Social &amp; Tech Solution</a:t>
            </a:r>
            <a:r>
              <a:rPr lang="en-US" altLang="en-US" sz="1800">
                <a:ea typeface="ＭＳ Ｐゴシック" charset="-128"/>
              </a:rPr>
              <a:t> (a strawman)</a:t>
            </a:r>
          </a:p>
          <a:p>
            <a:pPr lvl="1"/>
            <a:r>
              <a:rPr lang="en-US" altLang="en-US" sz="1800">
                <a:ea typeface="ＭＳ Ｐゴシック" charset="-128"/>
              </a:rPr>
              <a:t>Fundamentally, researchers have to keep genetic secrets</a:t>
            </a:r>
          </a:p>
          <a:p>
            <a:pPr lvl="1"/>
            <a:r>
              <a:rPr lang="en-US" altLang="en-US" sz="1800">
                <a:ea typeface="ＭＳ Ｐゴシック" charset="-128"/>
              </a:rPr>
              <a:t>Legal framework for this (not charge of this group)</a:t>
            </a:r>
          </a:p>
          <a:p>
            <a:pPr lvl="2"/>
            <a:r>
              <a:rPr lang="en-US" altLang="en-US" sz="1400">
                <a:ea typeface="ＭＳ Ｐゴシック" charset="-128"/>
              </a:rPr>
              <a:t>Genetic licensure &amp; training for individuals </a:t>
            </a:r>
            <a:br>
              <a:rPr lang="en-US" altLang="en-US" sz="1400">
                <a:ea typeface="ＭＳ Ｐゴシック" charset="-128"/>
              </a:rPr>
            </a:br>
            <a:r>
              <a:rPr lang="en-US" altLang="en-US" sz="1400">
                <a:ea typeface="ＭＳ Ｐゴシック" charset="-128"/>
              </a:rPr>
              <a:t>(similar to medical license, drivers license)</a:t>
            </a:r>
          </a:p>
          <a:p>
            <a:pPr lvl="2"/>
            <a:r>
              <a:rPr lang="en-US" altLang="en-US" sz="1400">
                <a:ea typeface="ＭＳ Ｐゴシック" charset="-128"/>
              </a:rPr>
              <a:t>Barriers shouldn't create a incentive for “hacking”</a:t>
            </a:r>
          </a:p>
          <a:p>
            <a:pPr lvl="1"/>
            <a:r>
              <a:rPr lang="en-US" altLang="en-US" sz="1800">
                <a:ea typeface="ＭＳ Ｐゴシック" charset="-128"/>
              </a:rPr>
              <a:t>Enabling Technologies</a:t>
            </a:r>
          </a:p>
          <a:p>
            <a:pPr lvl="2"/>
            <a:r>
              <a:rPr lang="en-US" altLang="en-US" sz="1400">
                <a:ea typeface="ＭＳ Ｐゴシック" charset="-128"/>
              </a:rPr>
              <a:t>We should develop technologies for Quantifying Leakage &amp; allowing a small amounts of it </a:t>
            </a:r>
          </a:p>
          <a:p>
            <a:pPr lvl="2"/>
            <a:r>
              <a:rPr lang="en-US" altLang="en-US" sz="1400">
                <a:ea typeface="ＭＳ Ｐゴシック" charset="-128"/>
              </a:rPr>
              <a:t>We should develop technologies for the careful separation &amp; coupling of private &amp; public data </a:t>
            </a:r>
          </a:p>
          <a:p>
            <a:pPr lvl="1"/>
            <a:endParaRPr lang="en-US" altLang="en-US" sz="1800" b="1">
              <a:solidFill>
                <a:srgbClr val="FF0000"/>
              </a:solidFill>
              <a:ea typeface="ＭＳ Ｐゴシック" charset="-128"/>
            </a:endParaRPr>
          </a:p>
          <a:p>
            <a:endParaRPr lang="en-US" altLang="en-US" sz="1800">
              <a:ea typeface="ＭＳ Ｐゴシック" charset="-128"/>
            </a:endParaRPr>
          </a:p>
        </p:txBody>
      </p:sp>
      <p:sp>
        <p:nvSpPr>
          <p:cNvPr id="100356" name="TextBox 1"/>
          <p:cNvSpPr txBox="1">
            <a:spLocks noChangeArrowheads="1"/>
          </p:cNvSpPr>
          <p:nvPr/>
        </p:nvSpPr>
        <p:spPr bwMode="auto">
          <a:xfrm>
            <a:off x="1555751" y="6559551"/>
            <a:ext cx="6723063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5" tIns="45718" rIns="91435" bIns="45718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Lucida Grande" charset="0"/>
              <a:buChar char="-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defTabSz="455613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200">
                <a:solidFill>
                  <a:srgbClr val="7F7F7F"/>
                </a:solidFill>
              </a:rPr>
              <a:t>[D Greenbaum, M Gerstein (‘11). Am J Bioeth 11:39. Greenbaum &amp; Gerstein, The Scientist ('13)]</a:t>
            </a:r>
          </a:p>
        </p:txBody>
      </p:sp>
    </p:spTree>
    <p:extLst>
      <p:ext uri="{BB962C8B-B14F-4D97-AF65-F5344CB8AC3E}">
        <p14:creationId xmlns:p14="http://schemas.microsoft.com/office/powerpoint/2010/main" val="2958316788"/>
      </p:ext>
    </p:extLst>
  </p:cSld>
  <p:clrMapOvr>
    <a:masterClrMapping/>
  </p:clrMapOvr>
  <p:transition advTm="68666"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charset="-128"/>
              </a:rPr>
              <a:t>More on Enabling Technologies</a:t>
            </a:r>
          </a:p>
        </p:txBody>
      </p:sp>
      <p:sp>
        <p:nvSpPr>
          <p:cNvPr id="101378" name="Content Placeholder 2"/>
          <p:cNvSpPr>
            <a:spLocks noGrp="1"/>
          </p:cNvSpPr>
          <p:nvPr>
            <p:ph idx="1"/>
          </p:nvPr>
        </p:nvSpPr>
        <p:spPr>
          <a:xfrm>
            <a:off x="2209800" y="1524000"/>
            <a:ext cx="7772400" cy="5168900"/>
          </a:xfrm>
        </p:spPr>
        <p:txBody>
          <a:bodyPr/>
          <a:lstStyle/>
          <a:p>
            <a:r>
              <a:rPr lang="en-US" altLang="en-US" sz="1800" b="1">
                <a:solidFill>
                  <a:srgbClr val="FF0000"/>
                </a:solidFill>
                <a:ea typeface="ＭＳ Ｐゴシック" charset="-128"/>
              </a:rPr>
              <a:t>Making secure cloud computing easier</a:t>
            </a:r>
          </a:p>
          <a:p>
            <a:pPr lvl="1"/>
            <a:r>
              <a:rPr lang="en-US" altLang="en-US" sz="1800">
                <a:ea typeface="ＭＳ Ｐゴシック" charset="-128"/>
              </a:rPr>
              <a:t>Standard &amp; open </a:t>
            </a:r>
            <a:r>
              <a:rPr lang="en-US" altLang="en-US" sz="1800" b="1">
                <a:solidFill>
                  <a:srgbClr val="FF0000"/>
                </a:solidFill>
                <a:ea typeface="ＭＳ Ｐゴシック" charset="-128"/>
              </a:rPr>
              <a:t>workflow systems</a:t>
            </a:r>
            <a:r>
              <a:rPr lang="en-US" altLang="en-US" sz="1800">
                <a:ea typeface="ＭＳ Ｐゴシック" charset="-128"/>
              </a:rPr>
              <a:t> cloud computing &amp; enclaves (eg solution of Genomics England)</a:t>
            </a:r>
          </a:p>
          <a:p>
            <a:pPr lvl="1"/>
            <a:r>
              <a:rPr lang="en-US" altLang="en-US" sz="1800">
                <a:ea typeface="ＭＳ Ｐゴシック" charset="-128"/>
              </a:rPr>
              <a:t>Homomorphic encryption, Differential privacy</a:t>
            </a:r>
          </a:p>
          <a:p>
            <a:r>
              <a:rPr lang="en-US" altLang="en-US" sz="1800">
                <a:ea typeface="ＭＳ Ｐゴシック" charset="-128"/>
              </a:rPr>
              <a:t>We should develop technologies for quantifying privacy</a:t>
            </a:r>
          </a:p>
          <a:p>
            <a:pPr lvl="1"/>
            <a:r>
              <a:rPr lang="en-US" altLang="en-US" sz="1800">
                <a:ea typeface="ＭＳ Ｐゴシック" charset="-128"/>
              </a:rPr>
              <a:t>What is acceptable risk? What is acceptable data leakage? </a:t>
            </a:r>
            <a:r>
              <a:rPr lang="en-US" altLang="en-US" sz="1800" b="1">
                <a:solidFill>
                  <a:srgbClr val="FF0000"/>
                </a:solidFill>
                <a:ea typeface="ＭＳ Ｐゴシック" charset="-128"/>
              </a:rPr>
              <a:t>Can we quantify leakage?</a:t>
            </a:r>
          </a:p>
          <a:p>
            <a:pPr lvl="2"/>
            <a:r>
              <a:rPr lang="en-US" altLang="en-US" sz="1400">
                <a:ea typeface="ＭＳ Ｐゴシック" charset="-128"/>
              </a:rPr>
              <a:t>Ex: photos of eye color</a:t>
            </a:r>
          </a:p>
          <a:p>
            <a:pPr lvl="1"/>
            <a:r>
              <a:rPr lang="en-US" altLang="en-US" sz="1800">
                <a:ea typeface="ＭＳ Ｐゴシック" charset="-128"/>
              </a:rPr>
              <a:t>Cost Benefit Analysis: how helpful is identifiable data in genomic research v. potential harm from a breach?</a:t>
            </a:r>
          </a:p>
          <a:p>
            <a:r>
              <a:rPr lang="en-US" altLang="en-US" sz="2000">
                <a:ea typeface="ＭＳ Ｐゴシック" charset="-128"/>
              </a:rPr>
              <a:t>Separating but Linking Public &amp; Private Data</a:t>
            </a:r>
          </a:p>
          <a:p>
            <a:pPr lvl="1"/>
            <a:r>
              <a:rPr lang="en-US" altLang="en-US" sz="1600">
                <a:ea typeface="ＭＳ Ｐゴシック" charset="-128"/>
              </a:rPr>
              <a:t>Lightweight, freely accessible secondary datasets coupled to underlying variants (eg gene expression quantifications)</a:t>
            </a:r>
          </a:p>
          <a:p>
            <a:pPr lvl="1"/>
            <a:r>
              <a:rPr lang="en-US" altLang="en-US" sz="1600">
                <a:ea typeface="ＭＳ Ｐゴシック" charset="-128"/>
              </a:rPr>
              <a:t>Selection of stub &amp; "test pilot" datasets for benchmarking</a:t>
            </a:r>
          </a:p>
          <a:p>
            <a:pPr lvl="1"/>
            <a:r>
              <a:rPr lang="en-US" altLang="en-US" sz="1600">
                <a:ea typeface="ＭＳ Ｐゴシック" charset="-128"/>
              </a:rPr>
              <a:t>Developing standards for </a:t>
            </a:r>
            <a:r>
              <a:rPr lang="en-US" altLang="en-US" sz="1600" b="1">
                <a:solidFill>
                  <a:srgbClr val="FF0000"/>
                </a:solidFill>
                <a:ea typeface="ＭＳ Ｐゴシック" charset="-128"/>
              </a:rPr>
              <a:t>developing code on public stubs on your laptop</a:t>
            </a:r>
            <a:r>
              <a:rPr lang="en-US" altLang="en-US" sz="1600">
                <a:ea typeface="ＭＳ Ｐゴシック" charset="-128"/>
              </a:rPr>
              <a:t>; then move programs to the cloud for private production runs</a:t>
            </a:r>
          </a:p>
          <a:p>
            <a:endParaRPr lang="en-US" altLang="en-US" sz="2000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62916427"/>
      </p:ext>
    </p:extLst>
  </p:cSld>
  <p:clrMapOvr>
    <a:masterClrMapping/>
  </p:clrMapOvr>
  <p:transition advTm="80155"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Title 1"/>
          <p:cNvSpPr>
            <a:spLocks noGrp="1"/>
          </p:cNvSpPr>
          <p:nvPr>
            <p:ph type="title"/>
          </p:nvPr>
        </p:nvSpPr>
        <p:spPr>
          <a:xfrm>
            <a:off x="1871664" y="244475"/>
            <a:ext cx="3622675" cy="1416050"/>
          </a:xfrm>
        </p:spPr>
        <p:txBody>
          <a:bodyPr/>
          <a:lstStyle/>
          <a:p>
            <a:r>
              <a:rPr lang="en-US" altLang="en-US" sz="2800">
                <a:ea typeface="ＭＳ Ｐゴシック" charset="-128"/>
              </a:rPr>
              <a:t>Genomics has similar "Big Data" Dilemma in the Rest of Society</a:t>
            </a:r>
          </a:p>
        </p:txBody>
      </p:sp>
      <p:sp>
        <p:nvSpPr>
          <p:cNvPr id="102402" name="Content Placeholder 2"/>
          <p:cNvSpPr>
            <a:spLocks noGrp="1"/>
          </p:cNvSpPr>
          <p:nvPr>
            <p:ph idx="1"/>
          </p:nvPr>
        </p:nvSpPr>
        <p:spPr>
          <a:xfrm>
            <a:off x="1781176" y="1966914"/>
            <a:ext cx="4518025" cy="3144837"/>
          </a:xfrm>
        </p:spPr>
        <p:txBody>
          <a:bodyPr/>
          <a:lstStyle/>
          <a:p>
            <a:r>
              <a:rPr lang="en-US" altLang="en-US">
                <a:ea typeface="ＭＳ Ｐゴシック" charset="-128"/>
              </a:rPr>
              <a:t>Sharing &amp; "peer-production" is central to success of many new ventures, with the same risks as in genomics</a:t>
            </a:r>
          </a:p>
          <a:p>
            <a:r>
              <a:rPr lang="en-US" altLang="en-US">
                <a:ea typeface="ＭＳ Ｐゴシック" charset="-128"/>
              </a:rPr>
              <a:t>We confront privacy risks every day we access the internet</a:t>
            </a:r>
          </a:p>
          <a:p>
            <a:r>
              <a:rPr lang="en-US" altLang="en-US">
                <a:ea typeface="ＭＳ Ｐゴシック" charset="-128"/>
              </a:rPr>
              <a:t>(...or is the genome more exceptional &amp; fundamental?)</a:t>
            </a:r>
          </a:p>
        </p:txBody>
      </p:sp>
      <p:grpSp>
        <p:nvGrpSpPr>
          <p:cNvPr id="102403" name="Group 4"/>
          <p:cNvGrpSpPr>
            <a:grpSpLocks/>
          </p:cNvGrpSpPr>
          <p:nvPr/>
        </p:nvGrpSpPr>
        <p:grpSpPr bwMode="auto">
          <a:xfrm>
            <a:off x="6997700" y="184151"/>
            <a:ext cx="3670300" cy="2830513"/>
            <a:chOff x="144463" y="0"/>
            <a:chExt cx="8999537" cy="6724650"/>
          </a:xfrm>
        </p:grpSpPr>
        <p:pic>
          <p:nvPicPr>
            <p:cNvPr id="102405" name="Picture 5" descr="ANd9GcSVncikErXRBqBL8pxBqdJaLzS8YMDUg05A9sxsovUYk-nFENRu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463" y="46038"/>
              <a:ext cx="2065337" cy="20653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406" name="Picture 6" descr="ANd9GcTqtJcEBT_PY3JaOKuPafAQEbtLAZTA3-sTWDhxD-5VGOvYdwqa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2209800"/>
              <a:ext cx="2143125" cy="2143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407" name="Picture 11" descr="ANd9GcTwCouIvt-qdBI5vr9vSxbA8W3PPlOK8Sa9djB0d9Rl5sxZ0wNv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4600" y="2362200"/>
              <a:ext cx="1943100" cy="1943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408" name="Picture 13" descr="ANd9GcQsMogq3a7fwA-3V2XTzZ6SXlB20qgq48IxnSV0DQIseHR4lqFo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800" y="4572000"/>
              <a:ext cx="1905000" cy="1905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409" name="Picture 15" descr="ANd9GcTLh14QRSBFoI4TDYAJMMpWZ5WkrSGjYDV9abFFcwFUJwjr4ge_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0800" y="4572000"/>
              <a:ext cx="1943100" cy="1943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410" name="Picture 17" descr="pinterest-1345141049_600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62200" y="0"/>
              <a:ext cx="2362200" cy="2362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411" name="Picture 19" descr="icon-512x512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76800" y="4648200"/>
              <a:ext cx="1752600" cy="1752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412" name="Picture 21" descr="flickr-logo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34200" y="304800"/>
              <a:ext cx="2066925" cy="1547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413" name="Picture 23" descr="google-plus_logo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8200" y="0"/>
              <a:ext cx="2173288" cy="2362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414" name="Picture 25" descr="linkedin-logo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38950" y="4419600"/>
              <a:ext cx="2305050" cy="2305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415" name="Picture 27" descr="youtube_logo_standard_againstwhite-vflKoO81_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0" y="2971800"/>
              <a:ext cx="2519363" cy="917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416" name="Picture 29" descr="blogger-logo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39000" y="2590800"/>
              <a:ext cx="1685925" cy="1676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" name="TextBox 2"/>
          <p:cNvSpPr txBox="1"/>
          <p:nvPr/>
        </p:nvSpPr>
        <p:spPr>
          <a:xfrm>
            <a:off x="1560513" y="6572250"/>
            <a:ext cx="8501062" cy="230188"/>
          </a:xfrm>
          <a:prstGeom prst="rect">
            <a:avLst/>
          </a:prstGeom>
          <a:noFill/>
        </p:spPr>
        <p:txBody>
          <a:bodyPr lIns="91435" tIns="45718" rIns="91435" bIns="45718">
            <a:spAutoFit/>
          </a:bodyPr>
          <a:lstStyle/>
          <a:p>
            <a:pPr defTabSz="45561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900" dirty="0">
                <a:solidFill>
                  <a:srgbClr val="FFFFFF">
                    <a:lumMod val="50000"/>
                  </a:srgbClr>
                </a:solidFill>
                <a:latin typeface="Calibri" charset="0"/>
                <a:ea typeface="ＭＳ Ｐゴシック" charset="-128"/>
              </a:rPr>
              <a:t>[</a:t>
            </a:r>
            <a:r>
              <a:rPr lang="en-US" sz="900" dirty="0" err="1">
                <a:solidFill>
                  <a:srgbClr val="FFFFFF">
                    <a:lumMod val="50000"/>
                  </a:srgbClr>
                </a:solidFill>
                <a:latin typeface="Calibri" charset="0"/>
                <a:ea typeface="ＭＳ Ｐゴシック" charset="-128"/>
              </a:rPr>
              <a:t>Seringhaus</a:t>
            </a:r>
            <a:r>
              <a:rPr lang="en-US" sz="900" dirty="0">
                <a:solidFill>
                  <a:srgbClr val="FFFFFF">
                    <a:lumMod val="50000"/>
                  </a:srgbClr>
                </a:solidFill>
                <a:latin typeface="Calibri" charset="0"/>
                <a:ea typeface="ＭＳ Ｐゴシック" charset="-128"/>
              </a:rPr>
              <a:t> &amp; Gerstein ('09), </a:t>
            </a:r>
            <a:r>
              <a:rPr lang="en-US" sz="900" i="1" dirty="0">
                <a:solidFill>
                  <a:srgbClr val="FFFFFF">
                    <a:lumMod val="50000"/>
                  </a:srgbClr>
                </a:solidFill>
                <a:latin typeface="Calibri" charset="0"/>
                <a:ea typeface="ＭＳ Ｐゴシック" charset="-128"/>
              </a:rPr>
              <a:t>Hart. Courant </a:t>
            </a:r>
            <a:r>
              <a:rPr lang="en-US" sz="900" dirty="0">
                <a:solidFill>
                  <a:srgbClr val="FFFFFF">
                    <a:lumMod val="50000"/>
                  </a:srgbClr>
                </a:solidFill>
                <a:latin typeface="Calibri" charset="0"/>
                <a:ea typeface="ＭＳ Ｐゴシック" charset="-128"/>
              </a:rPr>
              <a:t>(Jun 5); </a:t>
            </a:r>
            <a:r>
              <a:rPr lang="en-US" sz="900" dirty="0" err="1">
                <a:solidFill>
                  <a:srgbClr val="FFFFFF">
                    <a:lumMod val="50000"/>
                  </a:srgbClr>
                </a:solidFill>
                <a:latin typeface="Calibri" charset="0"/>
                <a:ea typeface="ＭＳ Ｐゴシック" charset="-128"/>
              </a:rPr>
              <a:t>Greenbaum</a:t>
            </a:r>
            <a:r>
              <a:rPr lang="en-US" sz="900" dirty="0">
                <a:solidFill>
                  <a:srgbClr val="FFFFFF">
                    <a:lumMod val="50000"/>
                  </a:srgbClr>
                </a:solidFill>
                <a:latin typeface="Calibri" charset="0"/>
                <a:ea typeface="ＭＳ Ｐゴシック" charset="-128"/>
              </a:rPr>
              <a:t> &amp; Gerstein ('11), </a:t>
            </a:r>
            <a:r>
              <a:rPr lang="en-US" sz="900" i="1" dirty="0">
                <a:solidFill>
                  <a:srgbClr val="FFFFFF">
                    <a:lumMod val="50000"/>
                  </a:srgbClr>
                </a:solidFill>
                <a:latin typeface="Calibri" charset="0"/>
                <a:ea typeface="ＭＳ Ｐゴシック" charset="-128"/>
              </a:rPr>
              <a:t> NY Times</a:t>
            </a:r>
            <a:r>
              <a:rPr lang="en-US" sz="900" dirty="0">
                <a:solidFill>
                  <a:srgbClr val="FFFFFF">
                    <a:lumMod val="50000"/>
                  </a:srgbClr>
                </a:solidFill>
                <a:latin typeface="Calibri" charset="0"/>
                <a:ea typeface="ＭＳ Ｐゴシック" charset="-128"/>
              </a:rPr>
              <a:t> (6 Oct)]</a:t>
            </a:r>
          </a:p>
        </p:txBody>
      </p:sp>
    </p:spTree>
    <p:extLst>
      <p:ext uri="{BB962C8B-B14F-4D97-AF65-F5344CB8AC3E}">
        <p14:creationId xmlns:p14="http://schemas.microsoft.com/office/powerpoint/2010/main" val="1153343127"/>
      </p:ext>
    </p:extLst>
  </p:cSld>
  <p:clrMapOvr>
    <a:masterClrMapping/>
  </p:clrMapOvr>
  <p:transition advTm="44605"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Title 1"/>
          <p:cNvSpPr>
            <a:spLocks noGrp="1"/>
          </p:cNvSpPr>
          <p:nvPr>
            <p:ph type="title"/>
          </p:nvPr>
        </p:nvSpPr>
        <p:spPr>
          <a:xfrm>
            <a:off x="2217738" y="185739"/>
            <a:ext cx="7772400" cy="522287"/>
          </a:xfrm>
        </p:spPr>
        <p:txBody>
          <a:bodyPr/>
          <a:lstStyle/>
          <a:p>
            <a:pPr eaLnBrk="1" hangingPunct="1"/>
            <a:r>
              <a:rPr lang="en-US" altLang="en-US">
                <a:latin typeface="Calibri" charset="0"/>
                <a:ea typeface="ＭＳ Ｐゴシック" charset="-128"/>
              </a:rPr>
              <a:t>Tricky Privacy Considerations in Personal Genomics</a:t>
            </a:r>
          </a:p>
        </p:txBody>
      </p:sp>
      <p:sp>
        <p:nvSpPr>
          <p:cNvPr id="89090" name="Content Placeholder 2"/>
          <p:cNvSpPr>
            <a:spLocks noGrp="1"/>
          </p:cNvSpPr>
          <p:nvPr>
            <p:ph sz="half" idx="1"/>
          </p:nvPr>
        </p:nvSpPr>
        <p:spPr>
          <a:xfrm>
            <a:off x="1998663" y="841375"/>
            <a:ext cx="3948112" cy="5245100"/>
          </a:xfrm>
        </p:spPr>
        <p:txBody>
          <a:bodyPr>
            <a:normAutofit fontScale="92500" lnSpcReduction="20000"/>
          </a:bodyPr>
          <a:lstStyle/>
          <a:p>
            <a:pPr marL="225413" indent="-225413" defTabSz="909586" eaLnBrk="1" hangingPunct="1">
              <a:defRPr/>
            </a:pPr>
            <a:r>
              <a:rPr lang="en-US" altLang="en-US" sz="2400" dirty="0">
                <a:ea typeface="ＭＳ Ｐゴシック" pitchFamily="34" charset="-128"/>
              </a:rPr>
              <a:t>Personal Genomic info. essentially meaningless currently but will it be in 20 </a:t>
            </a:r>
            <a:r>
              <a:rPr lang="en-US" altLang="en-US" sz="2400" dirty="0" err="1">
                <a:ea typeface="ＭＳ Ｐゴシック" pitchFamily="34" charset="-128"/>
              </a:rPr>
              <a:t>yrs</a:t>
            </a:r>
            <a:r>
              <a:rPr lang="en-US" altLang="en-US" sz="2400" dirty="0">
                <a:ea typeface="ＭＳ Ｐゴシック" pitchFamily="34" charset="-128"/>
              </a:rPr>
              <a:t>? 50 </a:t>
            </a:r>
            <a:r>
              <a:rPr lang="en-US" altLang="en-US" sz="2400" dirty="0" err="1">
                <a:ea typeface="ＭＳ Ｐゴシック" pitchFamily="34" charset="-128"/>
              </a:rPr>
              <a:t>yrs</a:t>
            </a:r>
            <a:r>
              <a:rPr lang="en-US" altLang="en-US" sz="2400" dirty="0">
                <a:ea typeface="ＭＳ Ｐゴシック" pitchFamily="34" charset="-128"/>
              </a:rPr>
              <a:t>?</a:t>
            </a:r>
          </a:p>
          <a:p>
            <a:pPr marL="568293" lvl="1" indent="-225413" defTabSz="909586" eaLnBrk="1" hangingPunct="1">
              <a:defRPr/>
            </a:pPr>
            <a:r>
              <a:rPr lang="en-US" altLang="en-US" sz="2200" dirty="0">
                <a:ea typeface="ＭＳ Ｐゴシック" pitchFamily="34" charset="-128"/>
              </a:rPr>
              <a:t>Genomic sequence very revealing about one’s children. Is true consent possible?</a:t>
            </a:r>
          </a:p>
          <a:p>
            <a:pPr marL="568293" lvl="1" indent="-225413" defTabSz="909586" eaLnBrk="1" hangingPunct="1">
              <a:defRPr/>
            </a:pPr>
            <a:r>
              <a:rPr lang="en-US" altLang="en-US" sz="2200" dirty="0">
                <a:ea typeface="ＭＳ Ｐゴシック" pitchFamily="34" charset="-128"/>
              </a:rPr>
              <a:t>Once put on the web it can’t be taken back </a:t>
            </a:r>
          </a:p>
          <a:p>
            <a:pPr marL="568293" lvl="1" indent="-225413" defTabSz="909586" eaLnBrk="1" hangingPunct="1">
              <a:defRPr/>
            </a:pPr>
            <a:endParaRPr lang="en-US" altLang="en-US" sz="2200" dirty="0">
              <a:ea typeface="ＭＳ Ｐゴシック" pitchFamily="34" charset="-128"/>
            </a:endParaRPr>
          </a:p>
          <a:p>
            <a:pPr eaLnBrk="1" hangingPunct="1">
              <a:defRPr/>
            </a:pPr>
            <a:r>
              <a:rPr lang="en-US" altLang="en-US" sz="2400" dirty="0">
                <a:ea typeface="ＭＳ Ｐゴシック" pitchFamily="34" charset="-128"/>
              </a:rPr>
              <a:t>Culture Clash: Genomics historically has been a proponent of “open data” but not clear personal genomics fits this</a:t>
            </a:r>
            <a:endParaRPr lang="en-US" sz="2400" dirty="0">
              <a:ea typeface="ＭＳ Ｐゴシック" charset="0"/>
              <a:cs typeface="ＭＳ Ｐゴシック" charset="0"/>
            </a:endParaRPr>
          </a:p>
          <a:p>
            <a:pPr eaLnBrk="1" hangingPunct="1">
              <a:defRPr/>
            </a:pPr>
            <a:r>
              <a:rPr lang="en-US" sz="2400" dirty="0">
                <a:ea typeface="ＭＳ Ｐゴシック" charset="0"/>
                <a:cs typeface="ＭＳ Ｐゴシック" charset="0"/>
              </a:rPr>
              <a:t>Ethically challenged history of genetics </a:t>
            </a:r>
          </a:p>
          <a:p>
            <a:pPr eaLnBrk="1" hangingPunct="1">
              <a:defRPr/>
            </a:pPr>
            <a:endParaRPr lang="en-US" altLang="en-US" sz="2400" dirty="0">
              <a:ea typeface="ＭＳ Ｐゴシック" pitchFamily="34" charset="-128"/>
            </a:endParaRPr>
          </a:p>
          <a:p>
            <a:pPr lvl="1" eaLnBrk="1" hangingPunct="1">
              <a:defRPr/>
            </a:pPr>
            <a:endParaRPr lang="en-US" altLang="en-US" sz="2200" dirty="0">
              <a:ea typeface="ＭＳ Ｐゴシック" pitchFamily="34" charset="-128"/>
            </a:endParaRPr>
          </a:p>
          <a:p>
            <a:pPr lvl="1" eaLnBrk="1" hangingPunct="1">
              <a:defRPr/>
            </a:pPr>
            <a:endParaRPr lang="en-US" altLang="en-US" sz="2200" dirty="0">
              <a:ea typeface="ＭＳ Ｐゴシック" pitchFamily="34" charset="-128"/>
            </a:endParaRPr>
          </a:p>
          <a:p>
            <a:pPr eaLnBrk="1" hangingPunct="1">
              <a:defRPr/>
            </a:pPr>
            <a:endParaRPr lang="en-US" altLang="en-US" sz="2400" dirty="0">
              <a:ea typeface="ＭＳ Ｐゴシック" pitchFamily="34" charset="-128"/>
            </a:endParaRPr>
          </a:p>
        </p:txBody>
      </p:sp>
      <p:sp>
        <p:nvSpPr>
          <p:cNvPr id="19459" name="Content Placeholder 1"/>
          <p:cNvSpPr>
            <a:spLocks noGrp="1"/>
          </p:cNvSpPr>
          <p:nvPr>
            <p:ph sz="half" idx="2"/>
          </p:nvPr>
        </p:nvSpPr>
        <p:spPr>
          <a:xfrm>
            <a:off x="6107113" y="841376"/>
            <a:ext cx="3810000" cy="4638675"/>
          </a:xfrm>
          <a:extLst>
            <a:ext uri="{91240B29-F687-4f45-9708-019B960494DF}"/>
            <a:ext uri="{AF507438-7753-43e0-B8FC-AC1667EBCBE1}"/>
          </a:extLst>
        </p:spPr>
        <p:txBody>
          <a:bodyPr>
            <a:normAutofit fontScale="92500" lnSpcReduction="20000"/>
          </a:bodyPr>
          <a:lstStyle/>
          <a:p>
            <a:pPr eaLnBrk="1" hangingPunct="1">
              <a:defRPr/>
            </a:pPr>
            <a:endParaRPr lang="en-US" sz="2200" dirty="0">
              <a:ea typeface="ＭＳ Ｐゴシック" charset="0"/>
              <a:cs typeface="ＭＳ Ｐゴシック" charset="0"/>
            </a:endParaRPr>
          </a:p>
          <a:p>
            <a:pPr eaLnBrk="1" hangingPunct="1">
              <a:defRPr/>
            </a:pPr>
            <a:r>
              <a:rPr lang="en-US" altLang="en-US" sz="2400" dirty="0">
                <a:ea typeface="ＭＳ Ｐゴシック" pitchFamily="34" charset="-128"/>
              </a:rPr>
              <a:t>Ownership of the data &amp; what consent means (</a:t>
            </a:r>
            <a:r>
              <a:rPr lang="en-US" altLang="en-US" sz="2400" dirty="0" err="1">
                <a:ea typeface="ＭＳ Ｐゴシック" pitchFamily="34" charset="-128"/>
              </a:rPr>
              <a:t>Hela</a:t>
            </a:r>
            <a:r>
              <a:rPr lang="en-US" altLang="en-US" sz="2400" dirty="0">
                <a:ea typeface="ＭＳ Ｐゴシック" pitchFamily="34" charset="-128"/>
              </a:rPr>
              <a:t>)</a:t>
            </a:r>
          </a:p>
          <a:p>
            <a:pPr lvl="1" eaLnBrk="1" hangingPunct="1">
              <a:defRPr/>
            </a:pPr>
            <a:r>
              <a:rPr lang="en-US" altLang="en-US" sz="2200" dirty="0">
                <a:ea typeface="ＭＳ Ｐゴシック" pitchFamily="34" charset="-128"/>
              </a:rPr>
              <a:t>Could your genetic data give rise to a product line? </a:t>
            </a:r>
          </a:p>
          <a:p>
            <a:pPr eaLnBrk="1" hangingPunct="1">
              <a:defRPr/>
            </a:pPr>
            <a:endParaRPr lang="en-US" sz="2200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103428" name="TextBox 4"/>
          <p:cNvSpPr txBox="1">
            <a:spLocks noChangeArrowheads="1"/>
          </p:cNvSpPr>
          <p:nvPr/>
        </p:nvSpPr>
        <p:spPr bwMode="auto">
          <a:xfrm>
            <a:off x="1778000" y="6424613"/>
            <a:ext cx="85550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74" tIns="45690" rIns="91374" bIns="45690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Lucida Grande" charset="0"/>
              <a:buChar char="-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defTabSz="455613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000">
                <a:solidFill>
                  <a:srgbClr val="7F7F7F"/>
                </a:solidFill>
              </a:rPr>
              <a:t>[D Greenbaum &amp; M Gerstein (</a:t>
            </a:r>
            <a:r>
              <a:rPr lang="fr-FR" altLang="en-US" sz="1000">
                <a:solidFill>
                  <a:srgbClr val="7F7F7F"/>
                </a:solidFill>
              </a:rPr>
              <a:t>’</a:t>
            </a:r>
            <a:r>
              <a:rPr lang="en-US" altLang="ja-JP" sz="1000">
                <a:solidFill>
                  <a:srgbClr val="7F7F7F"/>
                </a:solidFill>
              </a:rPr>
              <a:t>08). Am J. Bioethics; D Greenbaum &amp; M Gerstein, Hartford Courant, 10 Jul. '08 ; SF Chronicle, 2 Nov. '08; </a:t>
            </a:r>
            <a:br>
              <a:rPr lang="en-US" altLang="ja-JP" sz="1000">
                <a:solidFill>
                  <a:srgbClr val="7F7F7F"/>
                </a:solidFill>
              </a:rPr>
            </a:br>
            <a:r>
              <a:rPr lang="en-US" altLang="ja-JP" sz="1000">
                <a:solidFill>
                  <a:srgbClr val="7F7F7F"/>
                </a:solidFill>
              </a:rPr>
              <a:t>Greenbaum et al. </a:t>
            </a:r>
            <a:r>
              <a:rPr lang="en-US" altLang="ja-JP" sz="1000" i="1">
                <a:solidFill>
                  <a:srgbClr val="7F7F7F"/>
                </a:solidFill>
              </a:rPr>
              <a:t>PLOS CB </a:t>
            </a:r>
            <a:r>
              <a:rPr lang="en-US" altLang="ja-JP" sz="1000">
                <a:solidFill>
                  <a:srgbClr val="7F7F7F"/>
                </a:solidFill>
              </a:rPr>
              <a:t>(</a:t>
            </a:r>
            <a:r>
              <a:rPr lang="en-US" altLang="en-US" sz="1000">
                <a:solidFill>
                  <a:srgbClr val="7F7F7F"/>
                </a:solidFill>
              </a:rPr>
              <a:t>‘</a:t>
            </a:r>
            <a:r>
              <a:rPr lang="en-US" altLang="ja-JP" sz="1000">
                <a:solidFill>
                  <a:srgbClr val="7F7F7F"/>
                </a:solidFill>
              </a:rPr>
              <a:t>11) ; Greenbaum &amp; Gerstein ('13), The Scientist; Photo from NY Times]</a:t>
            </a:r>
            <a:endParaRPr lang="en-US" altLang="en-US" sz="1000">
              <a:solidFill>
                <a:srgbClr val="7F7F7F"/>
              </a:solidFill>
            </a:endParaRPr>
          </a:p>
        </p:txBody>
      </p:sp>
      <p:pic>
        <p:nvPicPr>
          <p:cNvPr id="103429" name="Picture 1" descr="24GENOME-superJumbo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3014663"/>
            <a:ext cx="2413000" cy="2413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008053"/>
      </p:ext>
    </p:extLst>
  </p:cSld>
  <p:clrMapOvr>
    <a:masterClrMapping/>
  </p:clrMapOvr>
  <p:transition spd="slow" advTm="176376"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9" name="Title 4"/>
          <p:cNvSpPr>
            <a:spLocks noGrp="1"/>
          </p:cNvSpPr>
          <p:nvPr>
            <p:ph type="title"/>
          </p:nvPr>
        </p:nvSpPr>
        <p:spPr>
          <a:xfrm>
            <a:off x="2081213" y="157163"/>
            <a:ext cx="4576762" cy="1143000"/>
          </a:xfrm>
        </p:spPr>
        <p:txBody>
          <a:bodyPr/>
          <a:lstStyle/>
          <a:p>
            <a:r>
              <a:rPr lang="en-US" altLang="en-US">
                <a:ea typeface="ＭＳ Ｐゴシック" charset="-128"/>
              </a:rPr>
              <a:t>The Other Side of the Coin:</a:t>
            </a:r>
            <a:br>
              <a:rPr lang="en-US" altLang="en-US">
                <a:ea typeface="ＭＳ Ｐゴシック" charset="-128"/>
              </a:rPr>
            </a:br>
            <a:r>
              <a:rPr lang="en-US" altLang="en-US">
                <a:ea typeface="ＭＳ Ｐゴシック" charset="-128"/>
              </a:rPr>
              <a:t>Why we should share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717676" y="1195389"/>
            <a:ext cx="5326063" cy="4776787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Sharing helps speed research</a:t>
            </a:r>
          </a:p>
          <a:p>
            <a:pPr lvl="1">
              <a:defRPr/>
            </a:pPr>
            <a:r>
              <a:rPr lang="en-US" dirty="0" smtClean="0"/>
              <a:t>Large-scale mining of this information is important for medical research</a:t>
            </a:r>
          </a:p>
          <a:p>
            <a:pPr lvl="1">
              <a:defRPr/>
            </a:pPr>
            <a:r>
              <a:rPr lang="en-US" dirty="0" smtClean="0"/>
              <a:t>Privacy is cumbersome, particularly for big data</a:t>
            </a:r>
          </a:p>
          <a:p>
            <a:pPr>
              <a:defRPr/>
            </a:pPr>
            <a:r>
              <a:rPr lang="en-US" dirty="0" smtClean="0"/>
              <a:t>Sharing is important for reproducible research</a:t>
            </a:r>
          </a:p>
          <a:p>
            <a:pPr>
              <a:defRPr/>
            </a:pPr>
            <a:r>
              <a:rPr lang="en-US" dirty="0" smtClean="0"/>
              <a:t>Sharing is useful for education </a:t>
            </a:r>
          </a:p>
          <a:p>
            <a:pPr marL="0" indent="0">
              <a:buNone/>
              <a:defRPr/>
            </a:pPr>
            <a:endParaRPr lang="en-US" dirty="0"/>
          </a:p>
        </p:txBody>
      </p:sp>
      <p:pic>
        <p:nvPicPr>
          <p:cNvPr id="104451" name="Content Placeholder 3" descr="961878_Enlarged_1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1213" y="250825"/>
            <a:ext cx="3325812" cy="41783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pic>
      <p:sp>
        <p:nvSpPr>
          <p:cNvPr id="294916" name="Rectangle 1"/>
          <p:cNvSpPr>
            <a:spLocks noChangeArrowheads="1"/>
          </p:cNvSpPr>
          <p:nvPr/>
        </p:nvSpPr>
        <p:spPr bwMode="auto">
          <a:xfrm>
            <a:off x="7319963" y="5751513"/>
            <a:ext cx="2997200" cy="938212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lIns="91435" tIns="45718" rIns="91435" bIns="45718">
            <a:spAutoFit/>
          </a:bodyPr>
          <a:lstStyle/>
          <a:p>
            <a:pPr defTabSz="45561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100" dirty="0">
                <a:solidFill>
                  <a:srgbClr val="000000">
                    <a:lumMod val="50000"/>
                    <a:lumOff val="50000"/>
                  </a:srgbClr>
                </a:solidFill>
                <a:latin typeface="Calibri" charset="0"/>
                <a:ea typeface="ＭＳ Ｐゴシック" charset="-128"/>
              </a:rPr>
              <a:t>[Yale Law Roundtable (‘10). Comp. in Sci. &amp; Eng. 12:8; D </a:t>
            </a:r>
            <a:r>
              <a:rPr lang="en-US" sz="1100" dirty="0" err="1">
                <a:solidFill>
                  <a:srgbClr val="000000">
                    <a:lumMod val="50000"/>
                    <a:lumOff val="50000"/>
                  </a:srgbClr>
                </a:solidFill>
                <a:latin typeface="Calibri" charset="0"/>
                <a:ea typeface="ＭＳ Ｐゴシック" charset="-128"/>
              </a:rPr>
              <a:t>Greenbaum</a:t>
            </a:r>
            <a:r>
              <a:rPr lang="en-US" sz="1100" dirty="0">
                <a:solidFill>
                  <a:srgbClr val="000000">
                    <a:lumMod val="50000"/>
                    <a:lumOff val="50000"/>
                  </a:srgbClr>
                </a:solidFill>
                <a:latin typeface="Calibri" charset="0"/>
                <a:ea typeface="ＭＳ Ｐゴシック" charset="-128"/>
              </a:rPr>
              <a:t> &amp; M Gerstein (‘09). Am. J. Bioethics; D </a:t>
            </a:r>
            <a:r>
              <a:rPr lang="en-US" sz="1100" dirty="0" err="1">
                <a:solidFill>
                  <a:srgbClr val="000000">
                    <a:lumMod val="50000"/>
                    <a:lumOff val="50000"/>
                  </a:srgbClr>
                </a:solidFill>
                <a:latin typeface="Calibri" charset="0"/>
                <a:ea typeface="ＭＳ Ｐゴシック" charset="-128"/>
              </a:rPr>
              <a:t>Greenbaum</a:t>
            </a:r>
            <a:r>
              <a:rPr lang="en-US" sz="1100" dirty="0">
                <a:solidFill>
                  <a:srgbClr val="000000">
                    <a:lumMod val="50000"/>
                    <a:lumOff val="50000"/>
                  </a:srgbClr>
                </a:solidFill>
                <a:latin typeface="Calibri" charset="0"/>
                <a:ea typeface="ＭＳ Ｐゴシック" charset="-128"/>
              </a:rPr>
              <a:t> &amp; M Gerstein (‘10). SF Chronicle, May 2, Page E-4; </a:t>
            </a:r>
            <a:br>
              <a:rPr lang="en-US" sz="1100" dirty="0">
                <a:solidFill>
                  <a:srgbClr val="000000">
                    <a:lumMod val="50000"/>
                    <a:lumOff val="50000"/>
                  </a:srgbClr>
                </a:solidFill>
                <a:latin typeface="Calibri" charset="0"/>
                <a:ea typeface="ＭＳ Ｐゴシック" charset="-128"/>
              </a:rPr>
            </a:br>
            <a:r>
              <a:rPr lang="en-US" sz="1100" dirty="0" err="1">
                <a:solidFill>
                  <a:srgbClr val="000000">
                    <a:lumMod val="50000"/>
                    <a:lumOff val="50000"/>
                  </a:srgbClr>
                </a:solidFill>
                <a:latin typeface="Calibri" charset="0"/>
                <a:ea typeface="ＭＳ Ｐゴシック" charset="-128"/>
              </a:rPr>
              <a:t>Greenbaum</a:t>
            </a:r>
            <a:r>
              <a:rPr lang="en-US" sz="1100" dirty="0">
                <a:solidFill>
                  <a:srgbClr val="000000">
                    <a:lumMod val="50000"/>
                    <a:lumOff val="50000"/>
                  </a:srgbClr>
                </a:solidFill>
                <a:latin typeface="Calibri" charset="0"/>
                <a:ea typeface="ＭＳ Ｐゴシック" charset="-128"/>
              </a:rPr>
              <a:t> et al. </a:t>
            </a:r>
            <a:r>
              <a:rPr lang="en-US" sz="1100" i="1" dirty="0">
                <a:solidFill>
                  <a:srgbClr val="000000">
                    <a:lumMod val="50000"/>
                    <a:lumOff val="50000"/>
                  </a:srgbClr>
                </a:solidFill>
                <a:latin typeface="Calibri" charset="0"/>
                <a:ea typeface="ＭＳ Ｐゴシック" charset="-128"/>
              </a:rPr>
              <a:t>PLOS CB </a:t>
            </a:r>
            <a:r>
              <a:rPr lang="en-US" sz="1100" dirty="0">
                <a:solidFill>
                  <a:srgbClr val="000000">
                    <a:lumMod val="50000"/>
                    <a:lumOff val="50000"/>
                  </a:srgbClr>
                </a:solidFill>
                <a:latin typeface="Calibri" charset="0"/>
                <a:ea typeface="ＭＳ Ｐゴシック" charset="-128"/>
              </a:rPr>
              <a:t>(‘11)]</a:t>
            </a:r>
          </a:p>
        </p:txBody>
      </p:sp>
    </p:spTree>
    <p:extLst>
      <p:ext uri="{BB962C8B-B14F-4D97-AF65-F5344CB8AC3E}">
        <p14:creationId xmlns:p14="http://schemas.microsoft.com/office/powerpoint/2010/main" val="2241344672"/>
      </p:ext>
    </p:extLst>
  </p:cSld>
  <p:clrMapOvr>
    <a:masterClrMapping/>
  </p:clrMapOvr>
  <p:transition advTm="96373"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Title 1"/>
          <p:cNvSpPr>
            <a:spLocks noGrp="1"/>
          </p:cNvSpPr>
          <p:nvPr>
            <p:ph type="title"/>
          </p:nvPr>
        </p:nvSpPr>
        <p:spPr>
          <a:xfrm>
            <a:off x="6875463" y="965200"/>
            <a:ext cx="3632200" cy="1143000"/>
          </a:xfrm>
        </p:spPr>
        <p:txBody>
          <a:bodyPr/>
          <a:lstStyle/>
          <a:p>
            <a:r>
              <a:rPr lang="en-US" altLang="en-US">
                <a:ea typeface="ＭＳ Ｐゴシック" charset="-128"/>
              </a:rPr>
              <a:t>The Dilemma</a:t>
            </a:r>
          </a:p>
        </p:txBody>
      </p:sp>
      <p:sp>
        <p:nvSpPr>
          <p:cNvPr id="105474" name="Content Placeholder 2"/>
          <p:cNvSpPr>
            <a:spLocks noGrp="1"/>
          </p:cNvSpPr>
          <p:nvPr>
            <p:ph idx="1"/>
          </p:nvPr>
        </p:nvSpPr>
        <p:spPr>
          <a:xfrm>
            <a:off x="2074864" y="3294063"/>
            <a:ext cx="7450137" cy="3232150"/>
          </a:xfrm>
        </p:spPr>
        <p:txBody>
          <a:bodyPr/>
          <a:lstStyle/>
          <a:p>
            <a:r>
              <a:rPr lang="en-US" altLang="en-US" sz="2000">
                <a:ea typeface="ＭＳ Ｐゴシック" charset="-128"/>
              </a:rPr>
              <a:t>The individual (harmed?) v the collective (benefits)</a:t>
            </a:r>
          </a:p>
          <a:p>
            <a:pPr lvl="1"/>
            <a:r>
              <a:rPr lang="en-US" altLang="en-US" sz="2000">
                <a:ea typeface="ＭＳ Ｐゴシック" charset="-128"/>
              </a:rPr>
              <a:t>But do sick patients care about their privacy?</a:t>
            </a:r>
          </a:p>
          <a:p>
            <a:r>
              <a:rPr lang="en-US" altLang="en-US" sz="2000">
                <a:ea typeface="ＭＳ Ｐゴシック" charset="-128"/>
              </a:rPr>
              <a:t>Quantification</a:t>
            </a:r>
          </a:p>
          <a:p>
            <a:pPr lvl="1"/>
            <a:r>
              <a:rPr lang="en-US" altLang="en-US" sz="2000">
                <a:ea typeface="ＭＳ Ｐゴシック" charset="-128"/>
              </a:rPr>
              <a:t>What is acceptable risk? What is acceptable data leakage? Can we quantify leakage?</a:t>
            </a:r>
          </a:p>
          <a:p>
            <a:pPr lvl="2"/>
            <a:r>
              <a:rPr lang="en-US" altLang="en-US" sz="1600">
                <a:ea typeface="ＭＳ Ｐゴシック" charset="-128"/>
              </a:rPr>
              <a:t>Ex: photos of eye color</a:t>
            </a:r>
          </a:p>
          <a:p>
            <a:pPr lvl="1"/>
            <a:r>
              <a:rPr lang="en-US" altLang="en-US" sz="2000">
                <a:ea typeface="ＭＳ Ｐゴシック" charset="-128"/>
              </a:rPr>
              <a:t>Cost Benefit Analysis: how helpful is identifiable data in genomic research v. potential harm from a breach?</a:t>
            </a:r>
          </a:p>
          <a:p>
            <a:r>
              <a:rPr lang="en-US" altLang="en-US" sz="2000">
                <a:ea typeface="ＭＳ Ｐゴシック" charset="-128"/>
              </a:rPr>
              <a:t>Maybe a we need a few "test pilots” (ala PGP)?</a:t>
            </a:r>
          </a:p>
          <a:p>
            <a:pPr lvl="1"/>
            <a:r>
              <a:rPr lang="en-US" altLang="en-US" sz="2000">
                <a:ea typeface="ＭＳ Ｐゴシック" charset="-128"/>
              </a:rPr>
              <a:t>Sports stars &amp; celebrities?</a:t>
            </a:r>
          </a:p>
          <a:p>
            <a:pPr lvl="1"/>
            <a:endParaRPr lang="en-US" altLang="en-US" sz="2000">
              <a:ea typeface="ＭＳ Ｐゴシック" charset="-128"/>
            </a:endParaRPr>
          </a:p>
          <a:p>
            <a:endParaRPr lang="en-US" altLang="en-US" sz="2800">
              <a:ea typeface="ＭＳ Ｐゴシック" charset="-128"/>
            </a:endParaRPr>
          </a:p>
        </p:txBody>
      </p:sp>
      <p:pic>
        <p:nvPicPr>
          <p:cNvPr id="105475" name="Picture 3" descr="Screen Shot 2015-10-02 at 11.32.1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40"/>
          <a:stretch>
            <a:fillRect/>
          </a:stretch>
        </p:blipFill>
        <p:spPr bwMode="auto">
          <a:xfrm>
            <a:off x="1506538" y="-33338"/>
            <a:ext cx="5300663" cy="2987676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524001" y="2986089"/>
            <a:ext cx="3217863" cy="231775"/>
          </a:xfrm>
          <a:prstGeom prst="rect">
            <a:avLst/>
          </a:prstGeom>
          <a:noFill/>
        </p:spPr>
        <p:txBody>
          <a:bodyPr lIns="91435" tIns="45718" rIns="91435" bIns="45718">
            <a:spAutoFit/>
          </a:bodyPr>
          <a:lstStyle/>
          <a:p>
            <a:pPr defTabSz="45561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900" dirty="0">
                <a:solidFill>
                  <a:srgbClr val="FFFFFF">
                    <a:lumMod val="50000"/>
                  </a:srgbClr>
                </a:solidFill>
                <a:latin typeface="Calibri" charset="0"/>
                <a:ea typeface="ＭＳ Ｐゴシック" charset="-128"/>
              </a:rPr>
              <a:t>[Economist, 15 Aug ‘15]</a:t>
            </a:r>
          </a:p>
        </p:txBody>
      </p:sp>
    </p:spTree>
    <p:extLst>
      <p:ext uri="{BB962C8B-B14F-4D97-AF65-F5344CB8AC3E}">
        <p14:creationId xmlns:p14="http://schemas.microsoft.com/office/powerpoint/2010/main" val="1338781810"/>
      </p:ext>
    </p:extLst>
  </p:cSld>
  <p:clrMapOvr>
    <a:masterClrMapping/>
  </p:clrMapOvr>
  <p:transition advTm="90829"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charset="-128"/>
              </a:rPr>
              <a:t>Current Social &amp; Technical Solutions</a:t>
            </a:r>
          </a:p>
        </p:txBody>
      </p:sp>
      <p:sp>
        <p:nvSpPr>
          <p:cNvPr id="106498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z="2200">
                <a:ea typeface="ＭＳ Ｐゴシック" charset="-128"/>
              </a:rPr>
              <a:t>Consents</a:t>
            </a:r>
          </a:p>
          <a:p>
            <a:r>
              <a:rPr lang="en-US" altLang="en-US" sz="2200">
                <a:ea typeface="ＭＳ Ｐゴシック" charset="-128"/>
              </a:rPr>
              <a:t>“Protected” distribution of data (dbGAP)</a:t>
            </a:r>
          </a:p>
          <a:p>
            <a:r>
              <a:rPr lang="en-US" altLang="en-US" sz="2200">
                <a:ea typeface="ＭＳ Ｐゴシック" charset="-128"/>
              </a:rPr>
              <a:t>Local computes on secure computer</a:t>
            </a:r>
          </a:p>
          <a:p>
            <a:endParaRPr lang="en-US" altLang="en-US" sz="2200">
              <a:ea typeface="ＭＳ Ｐゴシック" charset="-128"/>
            </a:endParaRPr>
          </a:p>
          <a:p>
            <a:r>
              <a:rPr lang="en-US" altLang="en-US" sz="2200">
                <a:ea typeface="ＭＳ Ｐゴシック" charset="-128"/>
              </a:rPr>
              <a:t>Issues</a:t>
            </a:r>
          </a:p>
          <a:p>
            <a:pPr lvl="1"/>
            <a:r>
              <a:rPr lang="en-US" altLang="en-US" sz="2200">
                <a:ea typeface="ＭＳ Ｐゴシック" charset="-128"/>
              </a:rPr>
              <a:t>Non-uniformity of consents &amp; paperwork</a:t>
            </a:r>
          </a:p>
          <a:p>
            <a:pPr lvl="2"/>
            <a:r>
              <a:rPr lang="en-US" altLang="en-US" sz="1800">
                <a:ea typeface="ＭＳ Ｐゴシック" charset="-128"/>
              </a:rPr>
              <a:t>Different international norms, leading to confusion</a:t>
            </a:r>
            <a:endParaRPr lang="en-US" altLang="en-US">
              <a:ea typeface="ＭＳ Ｐゴシック" charset="-128"/>
            </a:endParaRPr>
          </a:p>
          <a:p>
            <a:pPr lvl="1"/>
            <a:r>
              <a:rPr lang="en-US" altLang="en-US" sz="2200">
                <a:ea typeface="ＭＳ Ｐゴシック" charset="-128"/>
              </a:rPr>
              <a:t>Encryption &amp; computer security creates burdensome requirements on data sharing &amp; large scale analysis</a:t>
            </a:r>
          </a:p>
          <a:p>
            <a:pPr lvl="1"/>
            <a:r>
              <a:rPr lang="en-US" altLang="en-US" sz="2200">
                <a:ea typeface="ＭＳ Ｐゴシック" charset="-128"/>
              </a:rPr>
              <a:t>Many schemes get “hacked”</a:t>
            </a:r>
          </a:p>
        </p:txBody>
      </p:sp>
      <p:sp>
        <p:nvSpPr>
          <p:cNvPr id="106499" name="TextBox 1"/>
          <p:cNvSpPr txBox="1">
            <a:spLocks noChangeArrowheads="1"/>
          </p:cNvSpPr>
          <p:nvPr/>
        </p:nvSpPr>
        <p:spPr bwMode="auto">
          <a:xfrm>
            <a:off x="1681163" y="6500814"/>
            <a:ext cx="714851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Lucida Grande" charset="0"/>
              <a:buChar char="-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defTabSz="455613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200">
                <a:solidFill>
                  <a:srgbClr val="7F7F7F"/>
                </a:solidFill>
              </a:rPr>
              <a:t> [Greenbuam et al ('04), Nat. Biotech; Greenbaum &amp; Gerstein ('13), The Scientist]</a:t>
            </a:r>
          </a:p>
        </p:txBody>
      </p:sp>
    </p:spTree>
    <p:extLst>
      <p:ext uri="{BB962C8B-B14F-4D97-AF65-F5344CB8AC3E}">
        <p14:creationId xmlns:p14="http://schemas.microsoft.com/office/powerpoint/2010/main" val="4283953160"/>
      </p:ext>
    </p:extLst>
  </p:cSld>
  <p:clrMapOvr>
    <a:masterClrMapping/>
  </p:clrMapOvr>
  <p:transition advTm="110469"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1" name="Title 1"/>
          <p:cNvSpPr>
            <a:spLocks noGrp="1"/>
          </p:cNvSpPr>
          <p:nvPr>
            <p:ph type="title"/>
          </p:nvPr>
        </p:nvSpPr>
        <p:spPr>
          <a:xfrm>
            <a:off x="3981451" y="468313"/>
            <a:ext cx="3840163" cy="1143000"/>
          </a:xfrm>
        </p:spPr>
        <p:txBody>
          <a:bodyPr/>
          <a:lstStyle/>
          <a:p>
            <a:r>
              <a:rPr lang="en-US" altLang="en-US">
                <a:ea typeface="ＭＳ Ｐゴシック" charset="-128"/>
              </a:rPr>
              <a:t>Difficulty in Securing Computers &amp; Data</a:t>
            </a:r>
          </a:p>
        </p:txBody>
      </p:sp>
      <p:sp>
        <p:nvSpPr>
          <p:cNvPr id="107522" name="TextBox 1"/>
          <p:cNvSpPr txBox="1">
            <a:spLocks noChangeArrowheads="1"/>
          </p:cNvSpPr>
          <p:nvPr/>
        </p:nvSpPr>
        <p:spPr bwMode="auto">
          <a:xfrm>
            <a:off x="3954463" y="5986464"/>
            <a:ext cx="38925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Lucida Grande" charset="0"/>
              <a:buChar char="-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defTabSz="455613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200">
                <a:solidFill>
                  <a:srgbClr val="7F7F7F"/>
                </a:solidFill>
              </a:rPr>
              <a:t> [Smith et al ('05), Genome Bio]</a:t>
            </a:r>
          </a:p>
        </p:txBody>
      </p:sp>
      <p:pic>
        <p:nvPicPr>
          <p:cNvPr id="107523" name="Picture 2" descr="gb-2005-6-9-119-1-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76" y="2095501"/>
            <a:ext cx="4659313" cy="340677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490462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5" name="Title 9"/>
          <p:cNvSpPr>
            <a:spLocks noGrp="1"/>
          </p:cNvSpPr>
          <p:nvPr>
            <p:ph type="title"/>
          </p:nvPr>
        </p:nvSpPr>
        <p:spPr>
          <a:xfrm>
            <a:off x="1524000" y="139700"/>
            <a:ext cx="9144000" cy="635000"/>
          </a:xfrm>
        </p:spPr>
        <p:txBody>
          <a:bodyPr/>
          <a:lstStyle/>
          <a:p>
            <a:r>
              <a:rPr lang="en-US" altLang="en-US" sz="2800">
                <a:ea typeface="ＭＳ Ｐゴシック" charset="-128"/>
              </a:rPr>
              <a:t>Genomic Privacy Hacks, </a:t>
            </a:r>
            <a:br>
              <a:rPr lang="en-US" altLang="en-US" sz="2800">
                <a:ea typeface="ＭＳ Ｐゴシック" charset="-128"/>
              </a:rPr>
            </a:br>
            <a:r>
              <a:rPr lang="en-US" altLang="en-US" sz="2800">
                <a:ea typeface="ＭＳ Ｐゴシック" charset="-128"/>
              </a:rPr>
              <a:t>Mostly Focusing on Identification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97100" y="1066800"/>
            <a:ext cx="7772400" cy="4787900"/>
          </a:xfrm>
        </p:spPr>
        <p:txBody>
          <a:bodyPr>
            <a:normAutofit fontScale="70000" lnSpcReduction="20000"/>
          </a:bodyPr>
          <a:lstStyle/>
          <a:p>
            <a:pPr>
              <a:defRPr/>
            </a:pPr>
            <a:r>
              <a:rPr lang="en-US" dirty="0" smtClean="0"/>
              <a:t>Early genomic studies were based </a:t>
            </a:r>
            <a:r>
              <a:rPr lang="en-US" dirty="0"/>
              <a:t>on </a:t>
            </a:r>
            <a:r>
              <a:rPr lang="en-US" dirty="0" smtClean="0"/>
              <a:t>small cohorts</a:t>
            </a:r>
          </a:p>
          <a:p>
            <a:pPr lvl="1">
              <a:defRPr/>
            </a:pPr>
            <a:r>
              <a:rPr lang="en-US" dirty="0" smtClean="0"/>
              <a:t>Individuals give consent to participate but request anonymity</a:t>
            </a:r>
          </a:p>
          <a:p>
            <a:pPr lvl="2">
              <a:defRPr/>
            </a:pPr>
            <a:r>
              <a:rPr lang="en-US" dirty="0" smtClean="0"/>
              <a:t>HAPMAP,  PGP, 1000 Genomes…</a:t>
            </a:r>
          </a:p>
          <a:p>
            <a:pPr lvl="1">
              <a:defRPr/>
            </a:pPr>
            <a:r>
              <a:rPr lang="en-US" dirty="0" smtClean="0"/>
              <a:t>Focus on hiding the participation of individuals</a:t>
            </a:r>
          </a:p>
          <a:p>
            <a:pPr lvl="1">
              <a:defRPr/>
            </a:pPr>
            <a:r>
              <a:rPr lang="en-US" dirty="0" smtClean="0"/>
              <a:t>Attacks aimed at detecting whether an individual with known genotypes participated a study</a:t>
            </a:r>
          </a:p>
          <a:p>
            <a:pPr lvl="2">
              <a:defRPr/>
            </a:pPr>
            <a:r>
              <a:rPr lang="en-US" dirty="0" smtClean="0"/>
              <a:t>“Detection </a:t>
            </a:r>
            <a:r>
              <a:rPr lang="en-US" dirty="0"/>
              <a:t>of genomes in a </a:t>
            </a:r>
            <a:r>
              <a:rPr lang="en-US" dirty="0" smtClean="0"/>
              <a:t>mixture” (Homer et al 2008, </a:t>
            </a:r>
            <a:r>
              <a:rPr lang="en-US" dirty="0" err="1" smtClean="0"/>
              <a:t>Im</a:t>
            </a:r>
            <a:r>
              <a:rPr lang="en-US" dirty="0" smtClean="0"/>
              <a:t> et al 2012)</a:t>
            </a:r>
          </a:p>
          <a:p>
            <a:pPr>
              <a:defRPr/>
            </a:pPr>
            <a:r>
              <a:rPr lang="en-US" dirty="0" smtClean="0"/>
              <a:t>As </a:t>
            </a:r>
            <a:r>
              <a:rPr lang="en-US" dirty="0"/>
              <a:t>more people are genotyped, more individuals are in large private genomic databases</a:t>
            </a:r>
          </a:p>
          <a:p>
            <a:pPr lvl="1">
              <a:defRPr/>
            </a:pPr>
            <a:r>
              <a:rPr lang="en-US" dirty="0"/>
              <a:t>Detection of an individual is irrelevant, as their participation is already known</a:t>
            </a:r>
          </a:p>
          <a:p>
            <a:pPr lvl="2">
              <a:defRPr/>
            </a:pPr>
            <a:r>
              <a:rPr lang="en-US" dirty="0" smtClean="0"/>
              <a:t>Current EX: </a:t>
            </a:r>
            <a:r>
              <a:rPr lang="en-US" dirty="0"/>
              <a:t>“An individual’s genomic/phenotypic data is most certainly stored in their hospital”</a:t>
            </a:r>
          </a:p>
          <a:p>
            <a:pPr lvl="2">
              <a:defRPr/>
            </a:pPr>
            <a:r>
              <a:rPr lang="en-US" dirty="0"/>
              <a:t>Future: &gt;1M people’s health information is part of a </a:t>
            </a:r>
            <a:r>
              <a:rPr lang="en-US" dirty="0" smtClean="0"/>
              <a:t>NIH/PMI or NHS databases </a:t>
            </a:r>
            <a:endParaRPr lang="en-US" dirty="0"/>
          </a:p>
          <a:p>
            <a:pPr>
              <a:defRPr/>
            </a:pPr>
            <a:r>
              <a:rPr lang="en-US" dirty="0" smtClean="0"/>
              <a:t>Identification attacks now focus on pinpointing individuals by cross-referencing large seemingly independent datasets</a:t>
            </a:r>
          </a:p>
          <a:p>
            <a:pPr lvl="1">
              <a:defRPr/>
            </a:pPr>
            <a:r>
              <a:rPr lang="en-US" dirty="0" smtClean="0"/>
              <a:t>Illustrates that a leaked/hacker/stolen dataset, even when </a:t>
            </a:r>
            <a:r>
              <a:rPr lang="en-US" dirty="0" err="1" smtClean="0"/>
              <a:t>anonymized</a:t>
            </a:r>
            <a:r>
              <a:rPr lang="en-US" dirty="0" smtClean="0"/>
              <a:t>, can leak information</a:t>
            </a:r>
          </a:p>
          <a:p>
            <a:pPr lvl="1">
              <a:defRPr/>
            </a:pPr>
            <a:r>
              <a:rPr lang="en-US" dirty="0" smtClean="0"/>
              <a:t>Sweeney et al 2013, </a:t>
            </a:r>
            <a:r>
              <a:rPr lang="en-US" dirty="0" err="1" smtClean="0"/>
              <a:t>Gymrek</a:t>
            </a:r>
            <a:r>
              <a:rPr lang="en-US" dirty="0" smtClean="0"/>
              <a:t> et al 2013</a:t>
            </a:r>
          </a:p>
          <a:p>
            <a:pPr lvl="1">
              <a:defRPr/>
            </a:pPr>
            <a:endParaRPr lang="en-US" dirty="0" smtClean="0"/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endParaRPr lang="en-US" dirty="0"/>
          </a:p>
        </p:txBody>
      </p:sp>
      <p:sp>
        <p:nvSpPr>
          <p:cNvPr id="108547" name="TextBox 6"/>
          <p:cNvSpPr txBox="1">
            <a:spLocks noChangeArrowheads="1"/>
          </p:cNvSpPr>
          <p:nvPr/>
        </p:nvSpPr>
        <p:spPr bwMode="auto">
          <a:xfrm>
            <a:off x="1524000" y="5922964"/>
            <a:ext cx="779303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defTabSz="45561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900">
                <a:solidFill>
                  <a:srgbClr val="000000"/>
                </a:solidFill>
                <a:latin typeface="Calibri" charset="0"/>
                <a:ea typeface="ＭＳ Ｐゴシック" charset="-128"/>
              </a:rPr>
              <a:t>Gymrek et al, “Identifying Personal Genomes by Surname Inference” (2013)</a:t>
            </a:r>
          </a:p>
          <a:p>
            <a:pPr defTabSz="45561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900">
                <a:solidFill>
                  <a:srgbClr val="000000"/>
                </a:solidFill>
                <a:latin typeface="Calibri" charset="0"/>
                <a:ea typeface="ＭＳ Ｐゴシック" charset="-128"/>
              </a:rPr>
              <a:t>Homer et al, “Resolving individuals contributing trace amounts of DNA to highly complex mixtures using high-density SNP genotyping microarrays.” (2008)</a:t>
            </a:r>
          </a:p>
          <a:p>
            <a:pPr defTabSz="45561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900">
                <a:solidFill>
                  <a:srgbClr val="000000"/>
                </a:solidFill>
                <a:latin typeface="Calibri" charset="0"/>
                <a:ea typeface="ＭＳ Ｐゴシック" charset="-128"/>
              </a:rPr>
              <a:t>Im et al, “On Sharing Quantitative Trait GWAS Results in an Era of Multiple-omics Data and the Limits of Genomic Privacy” (2012)</a:t>
            </a:r>
          </a:p>
          <a:p>
            <a:pPr defTabSz="45561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900">
                <a:solidFill>
                  <a:srgbClr val="000000"/>
                </a:solidFill>
                <a:latin typeface="Calibri" charset="0"/>
                <a:ea typeface="ＭＳ Ｐゴシック" charset="-128"/>
              </a:rPr>
              <a:t>Sweeney et al, “Identifying Participants in the Personal Genome Project by Name” (2013)</a:t>
            </a:r>
            <a:endParaRPr lang="en-US" altLang="en-US" sz="2400">
              <a:solidFill>
                <a:srgbClr val="000000"/>
              </a:solidFill>
              <a:latin typeface="Calibri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12469411"/>
      </p:ext>
    </p:extLst>
  </p:cSld>
  <p:clrMapOvr>
    <a:masterClrMapping/>
  </p:clrMapOvr>
  <p:transition advTm="133868"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6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charset="-128"/>
              </a:rPr>
              <a:t>Strawman Hybrid Social &amp; Tech Proposed Solution?</a:t>
            </a:r>
          </a:p>
        </p:txBody>
      </p:sp>
      <p:sp>
        <p:nvSpPr>
          <p:cNvPr id="311298" name="Content Placeholder 2"/>
          <p:cNvSpPr>
            <a:spLocks noGrp="1"/>
          </p:cNvSpPr>
          <p:nvPr>
            <p:ph sz="half" idx="1"/>
          </p:nvPr>
        </p:nvSpPr>
        <p:spPr>
          <a:xfrm>
            <a:off x="2209801" y="1654176"/>
            <a:ext cx="3611563" cy="4638675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ea typeface="ＭＳ Ｐゴシック" charset="0"/>
                <a:cs typeface="ＭＳ Ｐゴシック" charset="0"/>
              </a:rPr>
              <a:t>Fundamentally, </a:t>
            </a:r>
            <a:r>
              <a:rPr lang="en-US" dirty="0">
                <a:ea typeface="ＭＳ Ｐゴシック" charset="0"/>
                <a:cs typeface="ＭＳ Ｐゴシック" charset="0"/>
              </a:rPr>
              <a:t>researchers have to keep genetic secrets</a:t>
            </a:r>
          </a:p>
          <a:p>
            <a:pPr lvl="1">
              <a:defRPr/>
            </a:pPr>
            <a:r>
              <a:rPr lang="en-US" dirty="0">
                <a:ea typeface="ＭＳ Ｐゴシック" charset="0"/>
                <a:cs typeface="ＭＳ Ｐゴシック" charset="0"/>
              </a:rPr>
              <a:t>Genetic </a:t>
            </a:r>
            <a:r>
              <a:rPr lang="en-US" dirty="0" smtClean="0">
                <a:ea typeface="ＭＳ Ｐゴシック" charset="0"/>
                <a:cs typeface="ＭＳ Ｐゴシック" charset="0"/>
              </a:rPr>
              <a:t>Licensure &amp; training for individuals </a:t>
            </a:r>
            <a:br>
              <a:rPr lang="en-US" dirty="0" smtClean="0">
                <a:ea typeface="ＭＳ Ｐゴシック" charset="0"/>
                <a:cs typeface="ＭＳ Ｐゴシック" charset="0"/>
              </a:rPr>
            </a:br>
            <a:r>
              <a:rPr lang="en-US" dirty="0" smtClean="0">
                <a:ea typeface="ＭＳ Ｐゴシック" charset="0"/>
                <a:cs typeface="ＭＳ Ｐゴシック" charset="0"/>
              </a:rPr>
              <a:t>(similar to medical license, drivers license)</a:t>
            </a:r>
            <a:endParaRPr lang="en-US" dirty="0">
              <a:ea typeface="ＭＳ Ｐゴシック" charset="0"/>
              <a:cs typeface="ＭＳ Ｐゴシック" charset="0"/>
            </a:endParaRPr>
          </a:p>
          <a:p>
            <a:pPr>
              <a:defRPr/>
            </a:pPr>
            <a:r>
              <a:rPr lang="en-US" dirty="0" smtClean="0">
                <a:ea typeface="ＭＳ Ｐゴシック" charset="0"/>
                <a:cs typeface="ＭＳ Ｐゴシック" charset="0"/>
              </a:rPr>
              <a:t>Technology </a:t>
            </a:r>
            <a:r>
              <a:rPr lang="en-US" dirty="0">
                <a:ea typeface="ＭＳ Ｐゴシック" charset="0"/>
                <a:cs typeface="ＭＳ Ｐゴシック" charset="0"/>
              </a:rPr>
              <a:t>to make </a:t>
            </a:r>
            <a:r>
              <a:rPr lang="en-US" dirty="0" smtClean="0">
                <a:ea typeface="ＭＳ Ｐゴシック" charset="0"/>
                <a:cs typeface="ＭＳ Ｐゴシック" charset="0"/>
              </a:rPr>
              <a:t>things easier</a:t>
            </a:r>
            <a:endParaRPr lang="en-US" dirty="0">
              <a:ea typeface="ＭＳ Ｐゴシック" charset="0"/>
              <a:cs typeface="ＭＳ Ｐゴシック" charset="0"/>
            </a:endParaRPr>
          </a:p>
          <a:p>
            <a:pPr lvl="1">
              <a:defRPr/>
            </a:pPr>
            <a:r>
              <a:rPr lang="en-US" dirty="0" smtClean="0">
                <a:ea typeface="ＭＳ Ｐゴシック" charset="0"/>
              </a:rPr>
              <a:t>Cloud </a:t>
            </a:r>
            <a:r>
              <a:rPr lang="en-US" dirty="0">
                <a:ea typeface="ＭＳ Ｐゴシック" charset="0"/>
              </a:rPr>
              <a:t>computing &amp; </a:t>
            </a:r>
            <a:r>
              <a:rPr lang="en-US" dirty="0" smtClean="0">
                <a:ea typeface="ＭＳ Ｐゴシック" charset="0"/>
              </a:rPr>
              <a:t>enclaves (</a:t>
            </a:r>
            <a:r>
              <a:rPr lang="en-US" dirty="0" err="1" smtClean="0">
                <a:ea typeface="ＭＳ Ｐゴシック" charset="0"/>
              </a:rPr>
              <a:t>eg</a:t>
            </a:r>
            <a:r>
              <a:rPr lang="en-US" dirty="0" smtClean="0">
                <a:ea typeface="ＭＳ Ｐゴシック" charset="0"/>
              </a:rPr>
              <a:t> solution of Genomics England)</a:t>
            </a:r>
            <a:endParaRPr lang="en-US" dirty="0">
              <a:ea typeface="ＭＳ Ｐゴシック" charset="0"/>
            </a:endParaRPr>
          </a:p>
          <a:p>
            <a:pPr>
              <a:defRPr/>
            </a:pPr>
            <a:r>
              <a:rPr lang="en-US" dirty="0" smtClean="0">
                <a:ea typeface="ＭＳ Ｐゴシック" charset="0"/>
              </a:rPr>
              <a:t>Technological barriers shouldn't create a social incentive for “hacking”</a:t>
            </a:r>
          </a:p>
          <a:p>
            <a:pPr marL="0" indent="0">
              <a:buNone/>
              <a:defRPr/>
            </a:pPr>
            <a:endParaRPr lang="en-US" dirty="0">
              <a:ea typeface="ＭＳ Ｐゴシック" charset="0"/>
            </a:endParaRPr>
          </a:p>
          <a:p>
            <a:pPr>
              <a:defRPr/>
            </a:pPr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109571" name="Content Placeholder 1"/>
          <p:cNvSpPr>
            <a:spLocks noGrp="1"/>
          </p:cNvSpPr>
          <p:nvPr>
            <p:ph sz="half" idx="2"/>
          </p:nvPr>
        </p:nvSpPr>
        <p:spPr>
          <a:xfrm>
            <a:off x="5943600" y="1654176"/>
            <a:ext cx="4038600" cy="4638675"/>
          </a:xfrm>
        </p:spPr>
        <p:txBody>
          <a:bodyPr/>
          <a:lstStyle/>
          <a:p>
            <a:r>
              <a:rPr lang="en-US" altLang="en-US" b="1">
                <a:solidFill>
                  <a:srgbClr val="FF0000"/>
                </a:solidFill>
                <a:ea typeface="ＭＳ Ｐゴシック" charset="-128"/>
              </a:rPr>
              <a:t>Quantifying Leakage &amp; allowing a small amounts of it </a:t>
            </a:r>
          </a:p>
          <a:p>
            <a:r>
              <a:rPr lang="en-US" altLang="en-US" b="1">
                <a:solidFill>
                  <a:srgbClr val="FF0000"/>
                </a:solidFill>
                <a:ea typeface="ＭＳ Ｐゴシック" charset="-128"/>
              </a:rPr>
              <a:t>Careful separation &amp; coupling of private &amp; public data </a:t>
            </a:r>
          </a:p>
          <a:p>
            <a:pPr lvl="1"/>
            <a:r>
              <a:rPr lang="en-US" altLang="en-US" b="1">
                <a:solidFill>
                  <a:srgbClr val="FF0000"/>
                </a:solidFill>
                <a:ea typeface="ＭＳ Ｐゴシック" charset="-128"/>
              </a:rPr>
              <a:t>Lightweight, freely accessible secondary datasets coupled to underlying variants </a:t>
            </a:r>
          </a:p>
          <a:p>
            <a:pPr lvl="1"/>
            <a:r>
              <a:rPr lang="en-US" altLang="en-US">
                <a:ea typeface="ＭＳ Ｐゴシック" charset="-128"/>
              </a:rPr>
              <a:t>Selection of stub &amp; "test pilot" datasets for benchmarking</a:t>
            </a:r>
          </a:p>
          <a:p>
            <a:pPr lvl="1"/>
            <a:r>
              <a:rPr lang="en-US" altLang="en-US">
                <a:ea typeface="ＭＳ Ｐゴシック" charset="-128"/>
              </a:rPr>
              <a:t>Develop programs on public stubs on your laptop, then move the program to the cloud for private production run</a:t>
            </a:r>
          </a:p>
          <a:p>
            <a:pPr lvl="1"/>
            <a:endParaRPr lang="en-US" altLang="en-US" b="1">
              <a:solidFill>
                <a:srgbClr val="FF0000"/>
              </a:solidFill>
              <a:ea typeface="ＭＳ Ｐゴシック" charset="-128"/>
            </a:endParaRPr>
          </a:p>
          <a:p>
            <a:endParaRPr lang="en-US" altLang="en-US">
              <a:ea typeface="ＭＳ Ｐゴシック" charset="-128"/>
            </a:endParaRPr>
          </a:p>
        </p:txBody>
      </p:sp>
      <p:sp>
        <p:nvSpPr>
          <p:cNvPr id="109572" name="TextBox 1"/>
          <p:cNvSpPr txBox="1">
            <a:spLocks noChangeArrowheads="1"/>
          </p:cNvSpPr>
          <p:nvPr/>
        </p:nvSpPr>
        <p:spPr bwMode="auto">
          <a:xfrm>
            <a:off x="1555751" y="6559551"/>
            <a:ext cx="6723063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5" tIns="45718" rIns="91435" bIns="45718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Lucida Grande" charset="0"/>
              <a:buChar char="-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defTabSz="455613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200">
                <a:solidFill>
                  <a:srgbClr val="7F7F7F"/>
                </a:solidFill>
              </a:rPr>
              <a:t>[D Greenbaum, M Gerstein (‘11). Am J Bioeth 11:39. Greenbaum &amp; Gerstein, The Scientist ('13)]</a:t>
            </a:r>
          </a:p>
        </p:txBody>
      </p:sp>
    </p:spTree>
    <p:extLst>
      <p:ext uri="{BB962C8B-B14F-4D97-AF65-F5344CB8AC3E}">
        <p14:creationId xmlns:p14="http://schemas.microsoft.com/office/powerpoint/2010/main" val="2677881250"/>
      </p:ext>
    </p:extLst>
  </p:cSld>
  <p:clrMapOvr>
    <a:masterClrMapping/>
  </p:clrMapOvr>
  <p:transition advTm="160231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What will drive this increase in the value of clinical genomics?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Falling costs of sequencing and analysis lowers the threshold for obtaining </a:t>
            </a:r>
            <a:r>
              <a:rPr lang="en-US" i="1" dirty="0" smtClean="0"/>
              <a:t>clinical samples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Greater power to discover complex but clinically meaningful genotype-phenotype relations</a:t>
            </a:r>
          </a:p>
          <a:p>
            <a:pPr lvl="1"/>
            <a:r>
              <a:rPr lang="en-US" dirty="0" smtClean="0"/>
              <a:t>More </a:t>
            </a:r>
            <a:r>
              <a:rPr lang="en-US" i="1" dirty="0" smtClean="0"/>
              <a:t>research samples </a:t>
            </a:r>
            <a:r>
              <a:rPr lang="en-US" dirty="0" smtClean="0"/>
              <a:t>due to falling costs</a:t>
            </a:r>
          </a:p>
          <a:p>
            <a:pPr lvl="1"/>
            <a:r>
              <a:rPr lang="en-US" dirty="0" smtClean="0"/>
              <a:t>Consortia-based research for larger sample sizes</a:t>
            </a:r>
          </a:p>
          <a:p>
            <a:pPr lvl="1"/>
            <a:r>
              <a:rPr lang="en-US" dirty="0" smtClean="0"/>
              <a:t>New statistical and bioinformatics techniques to </a:t>
            </a:r>
            <a:r>
              <a:rPr lang="en-US" i="1" dirty="0" smtClean="0"/>
              <a:t>identify </a:t>
            </a:r>
            <a:r>
              <a:rPr lang="en-US" dirty="0" smtClean="0"/>
              <a:t>and </a:t>
            </a:r>
            <a:r>
              <a:rPr lang="en-US" i="1" dirty="0" smtClean="0"/>
              <a:t>prioritize</a:t>
            </a:r>
            <a:r>
              <a:rPr lang="en-US" dirty="0" smtClean="0"/>
              <a:t> variants</a:t>
            </a:r>
          </a:p>
          <a:p>
            <a:pPr lvl="1"/>
            <a:r>
              <a:rPr lang="en-US" dirty="0" smtClean="0"/>
              <a:t>Better understanding of the </a:t>
            </a:r>
            <a:r>
              <a:rPr lang="en-US" dirty="0"/>
              <a:t>non-coding </a:t>
            </a:r>
            <a:r>
              <a:rPr lang="en-US" dirty="0" smtClean="0"/>
              <a:t>genome, which harbors 80% of disease-associated SNPs but is poorly understood (</a:t>
            </a:r>
            <a:r>
              <a:rPr lang="en-US" dirty="0" err="1" smtClean="0"/>
              <a:t>Hindorff</a:t>
            </a:r>
            <a:r>
              <a:rPr lang="en-US" dirty="0" smtClean="0"/>
              <a:t> 2009 Proc Natl </a:t>
            </a:r>
            <a:r>
              <a:rPr lang="en-US" dirty="0" err="1" smtClean="0"/>
              <a:t>Acad</a:t>
            </a:r>
            <a:r>
              <a:rPr lang="en-US" dirty="0" smtClean="0"/>
              <a:t> </a:t>
            </a:r>
            <a:r>
              <a:rPr lang="en-US" dirty="0" err="1" smtClean="0"/>
              <a:t>Sci</a:t>
            </a:r>
            <a:r>
              <a:rPr lang="en-US" dirty="0" smtClean="0"/>
              <a:t> USA) </a:t>
            </a:r>
          </a:p>
          <a:p>
            <a:pPr lvl="1"/>
            <a:r>
              <a:rPr lang="en-US" dirty="0" smtClean="0"/>
              <a:t>Integration of multiple SNPs</a:t>
            </a:r>
          </a:p>
          <a:p>
            <a:pPr lvl="1"/>
            <a:r>
              <a:rPr lang="en-US" dirty="0" smtClean="0"/>
              <a:t>Integration across multiple experimental strategies</a:t>
            </a:r>
          </a:p>
          <a:p>
            <a:pPr lvl="2"/>
            <a:r>
              <a:rPr lang="en-US" dirty="0" smtClean="0"/>
              <a:t>DNA sequencing to inform baseline risk</a:t>
            </a:r>
          </a:p>
          <a:p>
            <a:pPr lvl="2"/>
            <a:r>
              <a:rPr lang="en-US" dirty="0" smtClean="0"/>
              <a:t>RNA sequencing to identify early signs of disease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548443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803177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 the future, all stages of clinical care will depend on bioinformatics and genomics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Prevention – molecular well-visits for early cancer screening</a:t>
            </a:r>
          </a:p>
          <a:p>
            <a:r>
              <a:rPr lang="en-US" dirty="0" smtClean="0"/>
              <a:t>Risk-prediction – large genomic and transcriptomic data-sets </a:t>
            </a:r>
          </a:p>
          <a:p>
            <a:r>
              <a:rPr lang="en-US" dirty="0" smtClean="0"/>
              <a:t>Diagnosis – identify the molecular subtype of a patient’s condition</a:t>
            </a:r>
          </a:p>
          <a:p>
            <a:r>
              <a:rPr lang="en-US" dirty="0" smtClean="0"/>
              <a:t>Personalized treatments </a:t>
            </a:r>
          </a:p>
          <a:p>
            <a:pPr lvl="1"/>
            <a:r>
              <a:rPr lang="en-US" dirty="0" smtClean="0"/>
              <a:t>Targeted therapy – treat a patient’s underlying molecular pathology</a:t>
            </a:r>
          </a:p>
          <a:p>
            <a:pPr lvl="1"/>
            <a:r>
              <a:rPr lang="en-US" dirty="0" smtClean="0"/>
              <a:t>Smarter experiential learning – treat patients based on what worked for patients who were most molecularly similar</a:t>
            </a:r>
          </a:p>
          <a:p>
            <a:pPr lvl="1"/>
            <a:endParaRPr lang="en-US" dirty="0" smtClean="0"/>
          </a:p>
          <a:p>
            <a:pPr marL="342900" lvl="1" indent="0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63871506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Plummeting costs of sequencing and analysis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8033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3"/>
          <p:cNvSpPr txBox="1">
            <a:spLocks noChangeArrowheads="1"/>
          </p:cNvSpPr>
          <p:nvPr/>
        </p:nvSpPr>
        <p:spPr bwMode="auto">
          <a:xfrm>
            <a:off x="1752600" y="2633663"/>
            <a:ext cx="3683000" cy="332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23838" indent="-223838" defTabSz="90805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08050">
              <a:spcBef>
                <a:spcPct val="20000"/>
              </a:spcBef>
              <a:buFont typeface="Lucida Grande" charset="0"/>
              <a:buChar char="-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080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080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08050">
              <a:spcBef>
                <a:spcPct val="20000"/>
              </a:spcBef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08050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08050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08050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08050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fontAlgn="base">
              <a:spcAft>
                <a:spcPct val="0"/>
              </a:spcAft>
            </a:pPr>
            <a:r>
              <a:rPr lang="en-US" altLang="en-US" sz="2000">
                <a:solidFill>
                  <a:srgbClr val="000000"/>
                </a:solidFill>
              </a:rPr>
              <a:t>Exponential increase in the number of transistors per chip.</a:t>
            </a:r>
          </a:p>
          <a:p>
            <a:pPr fontAlgn="base">
              <a:spcAft>
                <a:spcPct val="0"/>
              </a:spcAft>
              <a:buFont typeface="Lucida Grande" charset="0"/>
              <a:buChar char="-"/>
            </a:pPr>
            <a:endParaRPr lang="en-US" altLang="en-US" sz="1400">
              <a:solidFill>
                <a:srgbClr val="000000"/>
              </a:solidFill>
            </a:endParaRPr>
          </a:p>
          <a:p>
            <a:pPr fontAlgn="base">
              <a:spcAft>
                <a:spcPct val="0"/>
              </a:spcAft>
            </a:pPr>
            <a:r>
              <a:rPr lang="en-US" altLang="en-US" sz="2000">
                <a:solidFill>
                  <a:srgbClr val="000000"/>
                </a:solidFill>
              </a:rPr>
              <a:t>Led to improvements in speed and miniaturization.</a:t>
            </a:r>
          </a:p>
          <a:p>
            <a:pPr fontAlgn="base">
              <a:spcAft>
                <a:spcPct val="0"/>
              </a:spcAft>
            </a:pPr>
            <a:endParaRPr lang="en-US" altLang="en-US" sz="2000">
              <a:solidFill>
                <a:srgbClr val="000000"/>
              </a:solidFill>
            </a:endParaRPr>
          </a:p>
          <a:p>
            <a:pPr fontAlgn="base">
              <a:spcAft>
                <a:spcPct val="0"/>
              </a:spcAft>
            </a:pPr>
            <a:r>
              <a:rPr lang="en-US" altLang="en-US" sz="2000">
                <a:solidFill>
                  <a:srgbClr val="000000"/>
                </a:solidFill>
              </a:rPr>
              <a:t>Drove widespread adoption and novel applications of computer technology.</a:t>
            </a:r>
            <a:endParaRPr lang="en-US" altLang="en-US" sz="900">
              <a:solidFill>
                <a:srgbClr val="000000"/>
              </a:solidFill>
            </a:endParaRPr>
          </a:p>
        </p:txBody>
      </p:sp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1752600" y="647700"/>
            <a:ext cx="3151188" cy="1143000"/>
          </a:xfrm>
        </p:spPr>
        <p:txBody>
          <a:bodyPr/>
          <a:lstStyle/>
          <a:p>
            <a:pPr eaLnBrk="1" hangingPunct="1"/>
            <a:r>
              <a:rPr lang="en-US" altLang="en-US" sz="2800">
                <a:solidFill>
                  <a:srgbClr val="2D2DB9"/>
                </a:solidFill>
                <a:ea typeface="ＭＳ Ｐゴシック" charset="-128"/>
              </a:rPr>
              <a:t>Moore’s Law:</a:t>
            </a:r>
            <a:br>
              <a:rPr lang="en-US" altLang="en-US" sz="2800">
                <a:solidFill>
                  <a:srgbClr val="2D2DB9"/>
                </a:solidFill>
                <a:ea typeface="ＭＳ Ｐゴシック" charset="-128"/>
              </a:rPr>
            </a:br>
            <a:r>
              <a:rPr lang="en-US" altLang="en-US" sz="2800">
                <a:solidFill>
                  <a:srgbClr val="2D2DB9"/>
                </a:solidFill>
                <a:ea typeface="ＭＳ Ｐゴシック" charset="-128"/>
              </a:rPr>
              <a:t>Exponential Scaling of Computer Technology</a:t>
            </a:r>
          </a:p>
        </p:txBody>
      </p:sp>
      <p:sp>
        <p:nvSpPr>
          <p:cNvPr id="9219" name="Rectangle 8"/>
          <p:cNvSpPr>
            <a:spLocks noChangeArrowheads="1"/>
          </p:cNvSpPr>
          <p:nvPr/>
        </p:nvSpPr>
        <p:spPr bwMode="auto">
          <a:xfrm>
            <a:off x="1492251" y="6581776"/>
            <a:ext cx="38131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Lucida Grande" charset="0"/>
              <a:buChar char="-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defTabSz="455613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ja-JP" sz="1200">
                <a:solidFill>
                  <a:srgbClr val="A6A6A6"/>
                </a:solidFill>
                <a:latin typeface="Calibri" charset="0"/>
              </a:rPr>
              <a:t>[Waldrop (‘15) Nature]</a:t>
            </a:r>
            <a:endParaRPr lang="en-US" altLang="en-US" sz="1200">
              <a:solidFill>
                <a:srgbClr val="A6A6A6"/>
              </a:solidFill>
              <a:latin typeface="Calibri" charset="0"/>
            </a:endParaRPr>
          </a:p>
        </p:txBody>
      </p:sp>
      <p:pic>
        <p:nvPicPr>
          <p:cNvPr id="9220" name="Picture 9" descr="http://www.nature.com/polopoly_fs/7.33896.1455023892%21/image/nature_NF_Moore-Law_11.02.2016-WEB.png_gen/derivatives/landscape_630/nature_NF_Moore-Law_11.02.2016-WEB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34" b="4147"/>
          <a:stretch>
            <a:fillRect/>
          </a:stretch>
        </p:blipFill>
        <p:spPr bwMode="auto">
          <a:xfrm>
            <a:off x="5965826" y="123825"/>
            <a:ext cx="4062413" cy="645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9391393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mUx0scATZsAjbIOQzzXvy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yMKAvcgJNPXXAPT5d788dD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yMKAvcgJNPXXAPT5d788dD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I63H6L6JLIZQ6SRM9E8tB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4cydOE8t6EPhYbrXL5PMfG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mUx0scATZsAjbIOQzzXvy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I63H6L6JLIZQ6SRM9E8tB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4cydOE8t6EPhYbrXL5PMfG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mUx0scATZsAjbIOQzzXvy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I63H6L6JLIZQ6SRM9E8tB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4cydOE8t6EPhYbrXL5PMfG"/>
</p:tagLst>
</file>

<file path=ppt/theme/theme1.xml><?xml version="1.0" encoding="utf-8"?>
<a:theme xmlns:a="http://schemas.openxmlformats.org/drawingml/2006/main" name="1_Basic-template-i0jhhsb-20160605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281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281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utline-Style-20160605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281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281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Basic-template-i0jhhsb-20160605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281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281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Basic-template-i0jhhsb-20160605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281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281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1_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CCCCFF"/>
    </a:hlink>
    <a:folHlink>
      <a:srgbClr val="B2B2B2"/>
    </a:folHlink>
  </a:clrScheme>
  <a:fontScheme name="1_Default Design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1_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CCCCFF"/>
    </a:hlink>
    <a:folHlink>
      <a:srgbClr val="B2B2B2"/>
    </a:folHlink>
  </a:clrScheme>
  <a:fontScheme name="1_Default Design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1_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CCCCFF"/>
    </a:hlink>
    <a:folHlink>
      <a:srgbClr val="B2B2B2"/>
    </a:folHlink>
  </a:clrScheme>
  <a:fontScheme name="1_Default Design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64</TotalTime>
  <Words>2767</Words>
  <Application>Microsoft Office PowerPoint</Application>
  <PresentationFormat>Widescreen</PresentationFormat>
  <Paragraphs>407</Paragraphs>
  <Slides>60</Slides>
  <Notes>2</Notes>
  <HiddenSlides>14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60</vt:i4>
      </vt:variant>
    </vt:vector>
  </HeadingPairs>
  <TitlesOfParts>
    <vt:vector size="71" baseType="lpstr">
      <vt:lpstr>MS PGothic</vt:lpstr>
      <vt:lpstr>Arial</vt:lpstr>
      <vt:lpstr>Calibri</vt:lpstr>
      <vt:lpstr>Courier New</vt:lpstr>
      <vt:lpstr>Helvetica</vt:lpstr>
      <vt:lpstr>Lucida Grande</vt:lpstr>
      <vt:lpstr>1_Basic-template-i0jhhsb-20160605</vt:lpstr>
      <vt:lpstr>Outline-Style-20160605</vt:lpstr>
      <vt:lpstr>Basic-template-i0jhhsb-20160605</vt:lpstr>
      <vt:lpstr>2_Basic-template-i0jhhsb-20160605</vt:lpstr>
      <vt:lpstr>Equation</vt:lpstr>
      <vt:lpstr>A vision for the future…  </vt:lpstr>
      <vt:lpstr>Molecular pathology extends the diagnostic precision gains of surgical pathology by probing even more fundamental elements of biology</vt:lpstr>
      <vt:lpstr>Next generation sequencing is an exciting addition to the molecular pathology suite</vt:lpstr>
      <vt:lpstr>The high stakes and clear genetic etiology of two classes of disease make them suitable for clinical sequencing even at today’s prices</vt:lpstr>
      <vt:lpstr>Genomic technologies will find widespread clinical adoption when their clinical utility justifies their cost across disease domains</vt:lpstr>
      <vt:lpstr>What will drive this increase in the value of clinical genomics?</vt:lpstr>
      <vt:lpstr>In the future, all stages of clinical care will depend on bioinformatics and genomics</vt:lpstr>
      <vt:lpstr>Plummeting costs of sequencing and analysis</vt:lpstr>
      <vt:lpstr>Moore’s Law: Exponential Scaling of Computer Technology</vt:lpstr>
      <vt:lpstr>Kryder’s Law and   S-curves underlying exponential growth</vt:lpstr>
      <vt:lpstr>Sequencing Data Explosion:  Faster than Moore’s Law for a Time (or a S-curve)</vt:lpstr>
      <vt:lpstr>The changing costs of a sequencing pipeline</vt:lpstr>
      <vt:lpstr>The changing costs of a sequencing pipeline</vt:lpstr>
      <vt:lpstr>The changing costs of a sequencing pipeline</vt:lpstr>
      <vt:lpstr>The changing costs of a sequencing pipeline</vt:lpstr>
      <vt:lpstr>The changing costs of a sequencing pipeline</vt:lpstr>
      <vt:lpstr>Population &amp; power</vt:lpstr>
      <vt:lpstr>Sequencing cost reductions have resulted in an explosion of data</vt:lpstr>
      <vt:lpstr>PowerPoint Presentation</vt:lpstr>
      <vt:lpstr>TCGA: What’s in a petabyte?</vt:lpstr>
      <vt:lpstr>PCAWG: PANCANCER ANALYSIS OF WHOLE GENOMES</vt:lpstr>
      <vt:lpstr>PowerPoint Presentation</vt:lpstr>
      <vt:lpstr>Prioritizing variants</vt:lpstr>
      <vt:lpstr>Where is Waldo? (Finding the key mutations in ~3M Germline variants &amp;  ~5K Somatic Variants in a Tumor Sample)</vt:lpstr>
      <vt:lpstr>PowerPoint Presentation</vt:lpstr>
      <vt:lpstr>PowerPoint Presentation</vt:lpstr>
      <vt:lpstr>PowerPoint Presentation</vt:lpstr>
      <vt:lpstr>Understanding the non-coding genome</vt:lpstr>
      <vt:lpstr>ENCODE: Encyclopedia of DNA Elements</vt:lpstr>
      <vt:lpstr>Non-coding Annotations:  Overview</vt:lpstr>
      <vt:lpstr>PowerPoint Presentation</vt:lpstr>
      <vt:lpstr>Summarizing the Signal:  "Traditional" ChipSeq Peak Calling</vt:lpstr>
      <vt:lpstr>PowerPoint Presentation</vt:lpstr>
      <vt:lpstr>PowerPoint Presentation</vt:lpstr>
      <vt:lpstr>Identification of non-coding candidate drivers amongst somatic variants: Scheme</vt:lpstr>
      <vt:lpstr>PowerPoint Presentation</vt:lpstr>
      <vt:lpstr>Personal genomes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Conclusion</vt:lpstr>
      <vt:lpstr>The Conundrum of Genomic Privacy: Is it a Problem?</vt:lpstr>
      <vt:lpstr>Background:  The Conundrum of Genomic Privacy</vt:lpstr>
      <vt:lpstr>Genomics has similar "Big Data" Privacy Issues in the Rest of Society… or does it ?</vt:lpstr>
      <vt:lpstr>Current Social &amp; Technical Solutions</vt:lpstr>
      <vt:lpstr>How to Surmount the Dilemma</vt:lpstr>
      <vt:lpstr>More on Enabling Technologies</vt:lpstr>
      <vt:lpstr>Genomics has similar "Big Data" Dilemma in the Rest of Society</vt:lpstr>
      <vt:lpstr>Tricky Privacy Considerations in Personal Genomics</vt:lpstr>
      <vt:lpstr>The Other Side of the Coin: Why we should share</vt:lpstr>
      <vt:lpstr>The Dilemma</vt:lpstr>
      <vt:lpstr>Current Social &amp; Technical Solutions</vt:lpstr>
      <vt:lpstr>Difficulty in Securing Computers &amp; Data</vt:lpstr>
      <vt:lpstr>Genomic Privacy Hacks,  Mostly Focusing on Identification</vt:lpstr>
      <vt:lpstr>Strawman Hybrid Social &amp; Tech Proposed Solution?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Ulysses</dc:creator>
  <cp:lastModifiedBy>Ulysses</cp:lastModifiedBy>
  <cp:revision>6</cp:revision>
  <dcterms:created xsi:type="dcterms:W3CDTF">2016-11-11T18:19:24Z</dcterms:created>
  <dcterms:modified xsi:type="dcterms:W3CDTF">2016-11-11T19:24:13Z</dcterms:modified>
</cp:coreProperties>
</file>