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67.xml" ContentType="application/vnd.openxmlformats-officedocument.theme+xml"/>
  <Override PartName="/ppt/slideLayouts/slideLayout782.xml" ContentType="application/vnd.openxmlformats-officedocument.presentationml.slideLayout+xml"/>
  <Override PartName="/ppt/theme/theme68.xml" ContentType="application/vnd.openxmlformats-officedocument.theme+xml"/>
  <Override PartName="/ppt/slideLayouts/slideLayout783.xml" ContentType="application/vnd.openxmlformats-officedocument.presentationml.slideLayout+xml"/>
  <Override PartName="/ppt/theme/theme69.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 id="2147534046" r:id="rId70"/>
  </p:sldMasterIdLst>
  <p:notesMasterIdLst>
    <p:notesMasterId r:id="rId139"/>
  </p:notesMasterIdLst>
  <p:handoutMasterIdLst>
    <p:handoutMasterId r:id="rId140"/>
  </p:handoutMasterIdLst>
  <p:sldIdLst>
    <p:sldId id="5769" r:id="rId71"/>
    <p:sldId id="5698" r:id="rId72"/>
    <p:sldId id="5700" r:id="rId73"/>
    <p:sldId id="5809" r:id="rId74"/>
    <p:sldId id="5817" r:id="rId75"/>
    <p:sldId id="5824" r:id="rId76"/>
    <p:sldId id="5825" r:id="rId77"/>
    <p:sldId id="5826" r:id="rId78"/>
    <p:sldId id="5827" r:id="rId79"/>
    <p:sldId id="5828" r:id="rId80"/>
    <p:sldId id="5544" r:id="rId81"/>
    <p:sldId id="5566" r:id="rId82"/>
    <p:sldId id="5554" r:id="rId83"/>
    <p:sldId id="5569" r:id="rId84"/>
    <p:sldId id="5620" r:id="rId85"/>
    <p:sldId id="5618" r:id="rId86"/>
    <p:sldId id="5794" r:id="rId87"/>
    <p:sldId id="5771" r:id="rId88"/>
    <p:sldId id="5619" r:id="rId89"/>
    <p:sldId id="5550" r:id="rId90"/>
    <p:sldId id="5835" r:id="rId91"/>
    <p:sldId id="5836" r:id="rId92"/>
    <p:sldId id="5837" r:id="rId93"/>
    <p:sldId id="5838" r:id="rId94"/>
    <p:sldId id="5839" r:id="rId95"/>
    <p:sldId id="5818" r:id="rId96"/>
    <p:sldId id="5804" r:id="rId97"/>
    <p:sldId id="5805" r:id="rId98"/>
    <p:sldId id="5807" r:id="rId99"/>
    <p:sldId id="5616" r:id="rId100"/>
    <p:sldId id="5556" r:id="rId101"/>
    <p:sldId id="5557" r:id="rId102"/>
    <p:sldId id="5588" r:id="rId103"/>
    <p:sldId id="5730" r:id="rId104"/>
    <p:sldId id="5829" r:id="rId105"/>
    <p:sldId id="5772" r:id="rId106"/>
    <p:sldId id="5731" r:id="rId107"/>
    <p:sldId id="5732" r:id="rId108"/>
    <p:sldId id="5830" r:id="rId109"/>
    <p:sldId id="5726" r:id="rId110"/>
    <p:sldId id="5733" r:id="rId111"/>
    <p:sldId id="5773" r:id="rId112"/>
    <p:sldId id="5841" r:id="rId113"/>
    <p:sldId id="5842" r:id="rId114"/>
    <p:sldId id="5832" r:id="rId115"/>
    <p:sldId id="5833" r:id="rId116"/>
    <p:sldId id="5834" r:id="rId117"/>
    <p:sldId id="5806" r:id="rId118"/>
    <p:sldId id="5819" r:id="rId119"/>
    <p:sldId id="5797" r:id="rId120"/>
    <p:sldId id="5798" r:id="rId121"/>
    <p:sldId id="5810" r:id="rId122"/>
    <p:sldId id="5811" r:id="rId123"/>
    <p:sldId id="5799" r:id="rId124"/>
    <p:sldId id="5800" r:id="rId125"/>
    <p:sldId id="5801" r:id="rId126"/>
    <p:sldId id="5802" r:id="rId127"/>
    <p:sldId id="5803" r:id="rId128"/>
    <p:sldId id="5812" r:id="rId129"/>
    <p:sldId id="5813" r:id="rId130"/>
    <p:sldId id="5814" r:id="rId131"/>
    <p:sldId id="5815" r:id="rId132"/>
    <p:sldId id="5816" r:id="rId133"/>
    <p:sldId id="5822" r:id="rId134"/>
    <p:sldId id="5823" r:id="rId135"/>
    <p:sldId id="5679" r:id="rId136"/>
    <p:sldId id="5505" r:id="rId137"/>
    <p:sldId id="5506" r:id="rId13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77"/>
  </p:normalViewPr>
  <p:slideViewPr>
    <p:cSldViewPr snapToGrid="0">
      <p:cViewPr>
        <p:scale>
          <a:sx n="75" d="100"/>
          <a:sy n="75" d="100"/>
        </p:scale>
        <p:origin x="1230" y="-42"/>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4.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38"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4.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28" Type="http://schemas.openxmlformats.org/officeDocument/2006/relationships/slide" Target="slides/slide58.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43.xml"/><Relationship Id="rId118" Type="http://schemas.openxmlformats.org/officeDocument/2006/relationships/slide" Target="slides/slide48.xml"/><Relationship Id="rId134" Type="http://schemas.openxmlformats.org/officeDocument/2006/relationships/slide" Target="slides/slide64.xml"/><Relationship Id="rId13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80" Type="http://schemas.openxmlformats.org/officeDocument/2006/relationships/slide" Target="slides/slide10.xml"/><Relationship Id="rId85" Type="http://schemas.openxmlformats.org/officeDocument/2006/relationships/slide" Target="slides/slide15.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slide" Target="slides/slide33.xml"/><Relationship Id="rId108" Type="http://schemas.openxmlformats.org/officeDocument/2006/relationships/slide" Target="slides/slide38.xml"/><Relationship Id="rId116" Type="http://schemas.openxmlformats.org/officeDocument/2006/relationships/slide" Target="slides/slide46.xml"/><Relationship Id="rId124" Type="http://schemas.openxmlformats.org/officeDocument/2006/relationships/slide" Target="slides/slide54.xml"/><Relationship Id="rId129" Type="http://schemas.openxmlformats.org/officeDocument/2006/relationships/slide" Target="slides/slide59.xml"/><Relationship Id="rId137" Type="http://schemas.openxmlformats.org/officeDocument/2006/relationships/slide" Target="slides/slide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 Target="slides/slide5.xml"/><Relationship Id="rId83" Type="http://schemas.openxmlformats.org/officeDocument/2006/relationships/slide" Target="slides/slide13.xml"/><Relationship Id="rId88" Type="http://schemas.openxmlformats.org/officeDocument/2006/relationships/slide" Target="slides/slide18.xml"/><Relationship Id="rId91" Type="http://schemas.openxmlformats.org/officeDocument/2006/relationships/slide" Target="slides/slide21.xml"/><Relationship Id="rId96" Type="http://schemas.openxmlformats.org/officeDocument/2006/relationships/slide" Target="slides/slide26.xml"/><Relationship Id="rId111" Type="http://schemas.openxmlformats.org/officeDocument/2006/relationships/slide" Target="slides/slide41.xml"/><Relationship Id="rId132" Type="http://schemas.openxmlformats.org/officeDocument/2006/relationships/slide" Target="slides/slide62.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36.xml"/><Relationship Id="rId114" Type="http://schemas.openxmlformats.org/officeDocument/2006/relationships/slide" Target="slides/slide44.xml"/><Relationship Id="rId119" Type="http://schemas.openxmlformats.org/officeDocument/2006/relationships/slide" Target="slides/slide49.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slide" Target="slides/slide11.xml"/><Relationship Id="rId86" Type="http://schemas.openxmlformats.org/officeDocument/2006/relationships/slide" Target="slides/slide16.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30" Type="http://schemas.openxmlformats.org/officeDocument/2006/relationships/slide" Target="slides/slide60.xml"/><Relationship Id="rId135" Type="http://schemas.openxmlformats.org/officeDocument/2006/relationships/slide" Target="slides/slide65.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61" Type="http://schemas.openxmlformats.org/officeDocument/2006/relationships/slideMaster" Target="slideMasters/slideMaster61.xml"/><Relationship Id="rId82" Type="http://schemas.openxmlformats.org/officeDocument/2006/relationships/slide" Target="slides/slide1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99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that we did was formulating the predictability of a variant genotype and also</a:t>
            </a:r>
            <a:r>
              <a:rPr lang="en-US" baseline="0" dirty="0" smtClean="0"/>
              <a:t> the information content of a variant genotype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35</a:t>
            </a:fld>
            <a:endParaRPr lang="en-US"/>
          </a:p>
        </p:txBody>
      </p:sp>
    </p:spTree>
    <p:extLst>
      <p:ext uri="{BB962C8B-B14F-4D97-AF65-F5344CB8AC3E}">
        <p14:creationId xmlns:p14="http://schemas.microsoft.com/office/powerpoint/2010/main" val="139643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an</a:t>
            </a:r>
            <a:r>
              <a:rPr lang="en-US" baseline="0" dirty="0" smtClean="0"/>
              <a:t> adversary will use multiple </a:t>
            </a:r>
            <a:r>
              <a:rPr lang="en-US" baseline="0" dirty="0" err="1" smtClean="0"/>
              <a:t>eQTLs</a:t>
            </a:r>
            <a:r>
              <a:rPr lang="en-US" baseline="0" dirty="0" smtClean="0"/>
              <a:t> in a possible attack. We can also estimate the average predictability and information leakage cumulatively. This is shown in this plot. Starting from the best </a:t>
            </a:r>
            <a:r>
              <a:rPr lang="en-US" baseline="0" dirty="0" err="1" smtClean="0"/>
              <a:t>eQTL</a:t>
            </a:r>
            <a:r>
              <a:rPr lang="en-US" baseline="0" dirty="0" smtClean="0"/>
              <a:t> with highest correlation, we can evaluate the predictability at different levels of information leakage. For example top 5 </a:t>
            </a:r>
            <a:r>
              <a:rPr lang="en-US" baseline="0" dirty="0" err="1" smtClean="0"/>
              <a:t>eQTLs</a:t>
            </a:r>
            <a:r>
              <a:rPr lang="en-US" baseline="0" dirty="0" smtClean="0"/>
              <a:t> bring around 8 bits of information at around 20% predictability. This tradeoff plot is useful for assessing the leakage and predictability levels for risk assessment while </a:t>
            </a:r>
            <a:r>
              <a:rPr lang="en-US" baseline="0" dirty="0" err="1" smtClean="0"/>
              <a:t>eQTLs</a:t>
            </a:r>
            <a:r>
              <a:rPr lang="en-US" baseline="0" dirty="0" smtClean="0"/>
              <a:t> are being released.</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39</a:t>
            </a:fld>
            <a:endParaRPr lang="en-US"/>
          </a:p>
        </p:txBody>
      </p:sp>
    </p:spTree>
    <p:extLst>
      <p:ext uri="{BB962C8B-B14F-4D97-AF65-F5344CB8AC3E}">
        <p14:creationId xmlns:p14="http://schemas.microsoft.com/office/powerpoint/2010/main" val="16704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52</a:t>
            </a:fld>
            <a:endParaRPr lang="en-US" sz="1400">
              <a:solidFill>
                <a:srgbClr val="000000"/>
              </a:solidFill>
              <a:latin typeface="Arial" charset="0"/>
            </a:endParaRPr>
          </a:p>
        </p:txBody>
      </p:sp>
    </p:spTree>
    <p:extLst>
      <p:ext uri="{BB962C8B-B14F-4D97-AF65-F5344CB8AC3E}">
        <p14:creationId xmlns:p14="http://schemas.microsoft.com/office/powerpoint/2010/main" val="45697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53</a:t>
            </a:fld>
            <a:endParaRPr lang="en-US" sz="1400">
              <a:solidFill>
                <a:srgbClr val="000000"/>
              </a:solidFill>
              <a:latin typeface="Arial" charset="0"/>
            </a:endParaRPr>
          </a:p>
        </p:txBody>
      </p:sp>
    </p:spTree>
    <p:extLst>
      <p:ext uri="{BB962C8B-B14F-4D97-AF65-F5344CB8AC3E}">
        <p14:creationId xmlns:p14="http://schemas.microsoft.com/office/powerpoint/2010/main" val="9726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67</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7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68</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08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869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02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23</a:t>
            </a:fld>
            <a:endParaRPr lang="en-US"/>
          </a:p>
        </p:txBody>
      </p:sp>
    </p:spTree>
    <p:extLst>
      <p:ext uri="{BB962C8B-B14F-4D97-AF65-F5344CB8AC3E}">
        <p14:creationId xmlns:p14="http://schemas.microsoft.com/office/powerpoint/2010/main" val="149909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24</a:t>
            </a:fld>
            <a:endParaRPr lang="en-US"/>
          </a:p>
        </p:txBody>
      </p:sp>
    </p:spTree>
    <p:extLst>
      <p:ext uri="{BB962C8B-B14F-4D97-AF65-F5344CB8AC3E}">
        <p14:creationId xmlns:p14="http://schemas.microsoft.com/office/powerpoint/2010/main" val="12886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25</a:t>
            </a:fld>
            <a:endParaRPr lang="en-US"/>
          </a:p>
        </p:txBody>
      </p:sp>
    </p:spTree>
    <p:extLst>
      <p:ext uri="{BB962C8B-B14F-4D97-AF65-F5344CB8AC3E}">
        <p14:creationId xmlns:p14="http://schemas.microsoft.com/office/powerpoint/2010/main" val="13118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47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32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00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0.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1.xml"/></Relationships>
</file>

<file path=ppt/slideLayouts/_rels/slideLayout413.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2.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3.xml"/></Relationships>
</file>

<file path=ppt/slideLayouts/_rels/slideLayout415.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4.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5.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6.xml"/></Relationships>
</file>

<file path=ppt/slideLayouts/_rels/slideLayout418.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7.xml"/></Relationships>
</file>

<file path=ppt/slideLayouts/_rels/slideLayout419.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9.xml"/></Relationships>
</file>

<file path=ppt/slideLayouts/_rels/slideLayout421.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0.xml"/></Relationships>
</file>

<file path=ppt/slideLayouts/_rels/slideLayout422.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1.xml"/></Relationships>
</file>

<file path=ppt/slideLayouts/_rels/slideLayout423.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2.xml"/></Relationships>
</file>

<file path=ppt/slideLayouts/_rels/slideLayout424.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3.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2" Type="http://schemas.openxmlformats.org/officeDocument/2006/relationships/tags" Target="../tags/tag660.xml"/><Relationship Id="rId1" Type="http://schemas.openxmlformats.org/officeDocument/2006/relationships/tags" Target="../tags/tag659.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2" Type="http://schemas.openxmlformats.org/officeDocument/2006/relationships/tags" Target="../tags/tag663.xml"/><Relationship Id="rId1" Type="http://schemas.openxmlformats.org/officeDocument/2006/relationships/tags" Target="../tags/tag662.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2" Type="http://schemas.openxmlformats.org/officeDocument/2006/relationships/tags" Target="../tags/tag669.xml"/><Relationship Id="rId1" Type="http://schemas.openxmlformats.org/officeDocument/2006/relationships/tags" Target="../tags/tag668.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2" Type="http://schemas.openxmlformats.org/officeDocument/2006/relationships/tags" Target="../tags/tag672.xml"/><Relationship Id="rId1" Type="http://schemas.openxmlformats.org/officeDocument/2006/relationships/tags" Target="../tags/tag671.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2" Type="http://schemas.openxmlformats.org/officeDocument/2006/relationships/tags" Target="../tags/tag675.xml"/><Relationship Id="rId1" Type="http://schemas.openxmlformats.org/officeDocument/2006/relationships/tags" Target="../tags/tag674.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2" Type="http://schemas.openxmlformats.org/officeDocument/2006/relationships/tags" Target="../tags/tag678.xml"/><Relationship Id="rId1" Type="http://schemas.openxmlformats.org/officeDocument/2006/relationships/tags" Target="../tags/tag677.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2" Type="http://schemas.openxmlformats.org/officeDocument/2006/relationships/tags" Target="../tags/tag681.xml"/><Relationship Id="rId1" Type="http://schemas.openxmlformats.org/officeDocument/2006/relationships/tags" Target="../tags/tag680.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2" Type="http://schemas.openxmlformats.org/officeDocument/2006/relationships/tags" Target="../tags/tag684.xml"/><Relationship Id="rId1" Type="http://schemas.openxmlformats.org/officeDocument/2006/relationships/tags" Target="../tags/tag683.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2" Type="http://schemas.openxmlformats.org/officeDocument/2006/relationships/tags" Target="../tags/tag690.xml"/><Relationship Id="rId1" Type="http://schemas.openxmlformats.org/officeDocument/2006/relationships/tags" Target="../tags/tag689.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tags" Target="../tags/tag713.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2" Type="http://schemas.openxmlformats.org/officeDocument/2006/relationships/tags" Target="../tags/tag723.xml"/><Relationship Id="rId1" Type="http://schemas.openxmlformats.org/officeDocument/2006/relationships/tags" Target="../tags/tag722.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2" Type="http://schemas.openxmlformats.org/officeDocument/2006/relationships/slideMaster" Target="../slideMasters/slideMaster66.xml"/><Relationship Id="rId1" Type="http://schemas.openxmlformats.org/officeDocument/2006/relationships/themeOverride" Target="../theme/themeOverride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11/10/2016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11/10/2016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11/10/2016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11/10/2016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11/10/2016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11/10/2016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11/10/2016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11/10/2016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11/10/2016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11/10/2016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11/10/2016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11/10/2016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11/10/2016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11/10/2016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AA04B3D1-E9B2-9149-AC57-6BF0DF0E03B8}" type="datetime1">
              <a:rPr lang="en-US"/>
              <a:pPr>
                <a:defRPr/>
              </a:pPr>
              <a:t>11/10/2016</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4ACCCB5A-7416-5D46-9EB5-F74FEA5611B0}" type="slidenum">
              <a:rPr lang="en-US"/>
              <a:pPr>
                <a:defRPr/>
              </a:pPr>
              <a:t>‹#›</a:t>
            </a:fld>
            <a:endParaRPr lang="en-US"/>
          </a:p>
        </p:txBody>
      </p:sp>
    </p:spTree>
    <p:extLst>
      <p:ext uri="{BB962C8B-B14F-4D97-AF65-F5344CB8AC3E}">
        <p14:creationId xmlns:p14="http://schemas.microsoft.com/office/powerpoint/2010/main" val="19321479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11/10/2016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4F619-7F35-40A0-9F4B-B2EE24B65997}" type="datetime1">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1450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D29C-DCCC-446A-AC4F-037806AB290F}" type="datetime1">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92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AEE5D-A1F7-4757-A082-E0C08F053CC6}" type="datetime1">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9062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93F23-5E63-4F57-97C3-6093818E5485}" type="datetime1">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79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3E60D-EFF8-4F00-A84E-7FE93742A7BB}" type="datetime1">
              <a:rPr lang="en-US" smtClean="0">
                <a:solidFill>
                  <a:prstClr val="black">
                    <a:tint val="75000"/>
                  </a:prstClr>
                </a:solidFill>
              </a:rPr>
              <a:pPr/>
              <a:t>11/10/2016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4486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847259-0407-4359-8ADF-B0A72537340F}" type="datetime1">
              <a:rPr lang="en-US" smtClean="0">
                <a:solidFill>
                  <a:prstClr val="black">
                    <a:tint val="75000"/>
                  </a:prstClr>
                </a:solidFill>
              </a:rPr>
              <a:pPr/>
              <a:t>11/10/2016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30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3CAFC-BDB9-46C3-9D8D-271FDF6E51AC}" type="datetime1">
              <a:rPr lang="en-US" smtClean="0">
                <a:solidFill>
                  <a:prstClr val="black">
                    <a:tint val="75000"/>
                  </a:prstClr>
                </a:solidFill>
              </a:rPr>
              <a:pPr/>
              <a:t>11/10/2016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5225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E6077-12CE-49C5-A183-F0FB40E44667}" type="datetime1">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87792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A210-F419-4C09-9B62-3721BD760693}" type="datetime1">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80610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3B0F0-E6C1-4BD6-8F7B-279A7465D7DF}" type="datetime1">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0806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1148B-0315-41E8-A798-04B0F55A1757}" type="datetime1">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54.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58.xml"/><Relationship Id="rId2" Type="http://schemas.openxmlformats.org/officeDocument/2006/relationships/slideLayout" Target="../slideLayouts/slideLayout426.xml"/><Relationship Id="rId16" Type="http://schemas.openxmlformats.org/officeDocument/2006/relationships/tags" Target="../tags/tag657.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56.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5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694.xml"/><Relationship Id="rId2" Type="http://schemas.openxmlformats.org/officeDocument/2006/relationships/slideLayout" Target="../slideLayouts/slideLayout437.xml"/><Relationship Id="rId16" Type="http://schemas.openxmlformats.org/officeDocument/2006/relationships/tags" Target="../tags/tag693.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692.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697.xml"/><Relationship Id="rId2" Type="http://schemas.openxmlformats.org/officeDocument/2006/relationships/slideLayout" Target="../slideLayouts/slideLayout450.xml"/><Relationship Id="rId16" Type="http://schemas.openxmlformats.org/officeDocument/2006/relationships/tags" Target="../tags/tag696.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695.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00.xml"/><Relationship Id="rId2" Type="http://schemas.openxmlformats.org/officeDocument/2006/relationships/slideLayout" Target="../slideLayouts/slideLayout463.xml"/><Relationship Id="rId16" Type="http://schemas.openxmlformats.org/officeDocument/2006/relationships/tags" Target="../tags/tag699.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698.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03.xml"/><Relationship Id="rId2" Type="http://schemas.openxmlformats.org/officeDocument/2006/relationships/slideLayout" Target="../slideLayouts/slideLayout476.xml"/><Relationship Id="rId16" Type="http://schemas.openxmlformats.org/officeDocument/2006/relationships/tags" Target="../tags/tag702.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01.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06.xml"/><Relationship Id="rId2" Type="http://schemas.openxmlformats.org/officeDocument/2006/relationships/slideLayout" Target="../slideLayouts/slideLayout489.xml"/><Relationship Id="rId16" Type="http://schemas.openxmlformats.org/officeDocument/2006/relationships/tags" Target="../tags/tag705.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04.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09.xml"/><Relationship Id="rId2" Type="http://schemas.openxmlformats.org/officeDocument/2006/relationships/slideLayout" Target="../slideLayouts/slideLayout502.xml"/><Relationship Id="rId16" Type="http://schemas.openxmlformats.org/officeDocument/2006/relationships/tags" Target="../tags/tag708.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07.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12.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11.xml"/><Relationship Id="rId2" Type="http://schemas.openxmlformats.org/officeDocument/2006/relationships/slideLayout" Target="../slideLayouts/slideLayout515.xml"/><Relationship Id="rId16" Type="http://schemas.openxmlformats.org/officeDocument/2006/relationships/tags" Target="../tags/tag710.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18.xml"/><Relationship Id="rId2" Type="http://schemas.openxmlformats.org/officeDocument/2006/relationships/slideLayout" Target="../slideLayouts/slideLayout529.xml"/><Relationship Id="rId16" Type="http://schemas.openxmlformats.org/officeDocument/2006/relationships/tags" Target="../tags/tag717.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16.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21.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20.xml"/><Relationship Id="rId2" Type="http://schemas.openxmlformats.org/officeDocument/2006/relationships/slideLayout" Target="../slideLayouts/slideLayout542.xml"/><Relationship Id="rId16" Type="http://schemas.openxmlformats.org/officeDocument/2006/relationships/tags" Target="../tags/tag719.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theme" Target="../theme/theme52.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slideLayout" Target="../slideLayouts/slideLayout633.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17" Type="http://schemas.openxmlformats.org/officeDocument/2006/relationships/tags" Target="../tags/tag727.xml"/><Relationship Id="rId2" Type="http://schemas.openxmlformats.org/officeDocument/2006/relationships/slideLayout" Target="../slideLayouts/slideLayout635.xml"/><Relationship Id="rId16" Type="http://schemas.openxmlformats.org/officeDocument/2006/relationships/tags" Target="../tags/tag726.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5" Type="http://schemas.openxmlformats.org/officeDocument/2006/relationships/tags" Target="../tags/tag725.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slideLayout" Target="../slideLayouts/slideLayout659.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17" Type="http://schemas.openxmlformats.org/officeDocument/2006/relationships/tags" Target="../tags/tag730.xml"/><Relationship Id="rId2" Type="http://schemas.openxmlformats.org/officeDocument/2006/relationships/slideLayout" Target="../slideLayouts/slideLayout648.xml"/><Relationship Id="rId16" Type="http://schemas.openxmlformats.org/officeDocument/2006/relationships/tags" Target="../tags/tag729.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5" Type="http://schemas.openxmlformats.org/officeDocument/2006/relationships/tags" Target="../tags/tag728.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17" Type="http://schemas.openxmlformats.org/officeDocument/2006/relationships/tags" Target="../tags/tag733.xml"/><Relationship Id="rId2" Type="http://schemas.openxmlformats.org/officeDocument/2006/relationships/slideLayout" Target="../slideLayouts/slideLayout661.xml"/><Relationship Id="rId16" Type="http://schemas.openxmlformats.org/officeDocument/2006/relationships/tags" Target="../tags/tag732.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5" Type="http://schemas.openxmlformats.org/officeDocument/2006/relationships/tags" Target="../tags/tag731.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slideLayout" Target="../slideLayouts/slideLayout685.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slideLayout" Target="../slideLayouts/slideLayout698.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theme" Target="../theme/theme59.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7.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60.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slideLayout" Target="../slideLayouts/slideLayout733.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17" Type="http://schemas.openxmlformats.org/officeDocument/2006/relationships/tags" Target="../tags/tag736.xml"/><Relationship Id="rId2" Type="http://schemas.openxmlformats.org/officeDocument/2006/relationships/slideLayout" Target="../slideLayouts/slideLayout722.xml"/><Relationship Id="rId16" Type="http://schemas.openxmlformats.org/officeDocument/2006/relationships/tags" Target="../tags/tag735.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5" Type="http://schemas.openxmlformats.org/officeDocument/2006/relationships/tags" Target="../tags/tag734.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slideLayout" Target="../slideLayouts/slideLayout746.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slideLayout" Target="../slideLayouts/slideLayout745.xml"/><Relationship Id="rId17" Type="http://schemas.openxmlformats.org/officeDocument/2006/relationships/tags" Target="../tags/tag739.xml"/><Relationship Id="rId2" Type="http://schemas.openxmlformats.org/officeDocument/2006/relationships/slideLayout" Target="../slideLayouts/slideLayout735.xml"/><Relationship Id="rId16" Type="http://schemas.openxmlformats.org/officeDocument/2006/relationships/tags" Target="../tags/tag738.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5" Type="http://schemas.openxmlformats.org/officeDocument/2006/relationships/tags" Target="../tags/tag737.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4.xml"/><Relationship Id="rId13" Type="http://schemas.openxmlformats.org/officeDocument/2006/relationships/slideLayout" Target="../slideLayouts/slideLayout759.xml"/><Relationship Id="rId3" Type="http://schemas.openxmlformats.org/officeDocument/2006/relationships/slideLayout" Target="../slideLayouts/slideLayout749.xml"/><Relationship Id="rId7" Type="http://schemas.openxmlformats.org/officeDocument/2006/relationships/slideLayout" Target="../slideLayouts/slideLayout753.xml"/><Relationship Id="rId12" Type="http://schemas.openxmlformats.org/officeDocument/2006/relationships/slideLayout" Target="../slideLayouts/slideLayout758.xml"/><Relationship Id="rId17" Type="http://schemas.openxmlformats.org/officeDocument/2006/relationships/tags" Target="../tags/tag742.xml"/><Relationship Id="rId2" Type="http://schemas.openxmlformats.org/officeDocument/2006/relationships/slideLayout" Target="../slideLayouts/slideLayout748.xml"/><Relationship Id="rId16" Type="http://schemas.openxmlformats.org/officeDocument/2006/relationships/tags" Target="../tags/tag741.xml"/><Relationship Id="rId1" Type="http://schemas.openxmlformats.org/officeDocument/2006/relationships/slideLayout" Target="../slideLayouts/slideLayout747.xml"/><Relationship Id="rId6" Type="http://schemas.openxmlformats.org/officeDocument/2006/relationships/slideLayout" Target="../slideLayouts/slideLayout752.xml"/><Relationship Id="rId11" Type="http://schemas.openxmlformats.org/officeDocument/2006/relationships/slideLayout" Target="../slideLayouts/slideLayout757.xml"/><Relationship Id="rId5" Type="http://schemas.openxmlformats.org/officeDocument/2006/relationships/slideLayout" Target="../slideLayouts/slideLayout751.xml"/><Relationship Id="rId15" Type="http://schemas.openxmlformats.org/officeDocument/2006/relationships/tags" Target="../tags/tag740.xml"/><Relationship Id="rId10" Type="http://schemas.openxmlformats.org/officeDocument/2006/relationships/slideLayout" Target="../slideLayouts/slideLayout756.xml"/><Relationship Id="rId4" Type="http://schemas.openxmlformats.org/officeDocument/2006/relationships/slideLayout" Target="../slideLayouts/slideLayout750.xml"/><Relationship Id="rId9" Type="http://schemas.openxmlformats.org/officeDocument/2006/relationships/slideLayout" Target="../slideLayouts/slideLayout755.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slideLayout" Target="../slideLayouts/slideLayout7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17" Type="http://schemas.openxmlformats.org/officeDocument/2006/relationships/tags" Target="../tags/tag745.xml"/><Relationship Id="rId2" Type="http://schemas.openxmlformats.org/officeDocument/2006/relationships/slideLayout" Target="../slideLayouts/slideLayout761.xml"/><Relationship Id="rId16" Type="http://schemas.openxmlformats.org/officeDocument/2006/relationships/tags" Target="../tags/tag744.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5" Type="http://schemas.openxmlformats.org/officeDocument/2006/relationships/tags" Target="../tags/tag743.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73.xml"/></Relationships>
</file>

<file path=ppt/slideMasters/_rels/slideMaster66.xml.rels><?xml version="1.0" encoding="UTF-8" standalone="yes"?>
<Relationships xmlns="http://schemas.openxmlformats.org/package/2006/relationships"><Relationship Id="rId8" Type="http://schemas.openxmlformats.org/officeDocument/2006/relationships/tags" Target="../tags/tag747.xml"/><Relationship Id="rId3" Type="http://schemas.openxmlformats.org/officeDocument/2006/relationships/slideLayout" Target="../slideLayouts/slideLayout776.xml"/><Relationship Id="rId7" Type="http://schemas.openxmlformats.org/officeDocument/2006/relationships/tags" Target="../tags/tag746.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theme" Target="../theme/theme66.xml"/><Relationship Id="rId5" Type="http://schemas.openxmlformats.org/officeDocument/2006/relationships/slideLayout" Target="../slideLayouts/slideLayout778.xml"/><Relationship Id="rId4" Type="http://schemas.openxmlformats.org/officeDocument/2006/relationships/slideLayout" Target="../slideLayouts/slideLayout777.xml"/><Relationship Id="rId9" Type="http://schemas.openxmlformats.org/officeDocument/2006/relationships/tags" Target="../tags/tag748.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81.xml"/><Relationship Id="rId2" Type="http://schemas.openxmlformats.org/officeDocument/2006/relationships/slideLayout" Target="../slideLayouts/slideLayout780.xml"/><Relationship Id="rId1" Type="http://schemas.openxmlformats.org/officeDocument/2006/relationships/slideLayout" Target="../slideLayouts/slideLayout779.xml"/><Relationship Id="rId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2.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91.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theme" Target="../theme/theme70.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73"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11/10/2016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11/10/2016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11/10/2016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11/10/2016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11/10/2016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FFFF9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11/10/2016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11/10/2016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11/10/2016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p:timing>
    <p:tnLst>
      <p:par>
        <p:cT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11/10/2016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 id="2147534045" r:id="rId3"/>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11/10/2016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94C0C56-85C7-4581-AACF-05FFD69B6333}" type="datetime1">
              <a:rPr lang="en-US" b="0" smtClean="0">
                <a:solidFill>
                  <a:prstClr val="black">
                    <a:tint val="75000"/>
                  </a:prstClr>
                </a:solidFill>
                <a:latin typeface="Calibri" panose="020F0502020204030204"/>
                <a:ea typeface=""/>
                <a:cs typeface=""/>
              </a:rPr>
              <a:pPr fontAlgn="auto">
                <a:spcBef>
                  <a:spcPts val="0"/>
                </a:spcBef>
                <a:spcAft>
                  <a:spcPts val="0"/>
                </a:spcAft>
              </a:pPr>
              <a:t>11/10/2016</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68B97E-5631-405C-87BA-F8CC00DDD808}"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084799887"/>
      </p:ext>
    </p:extLst>
  </p:cSld>
  <p:clrMap bg1="lt1" tx1="dk1" bg2="lt2" tx2="dk2" accent1="accent1" accent2="accent2" accent3="accent3" accent4="accent4" accent5="accent5" accent6="accent6" hlink="hlink" folHlink="folHlink"/>
  <p:sldLayoutIdLst>
    <p:sldLayoutId id="2147534047" r:id="rId1"/>
    <p:sldLayoutId id="2147534048" r:id="rId2"/>
    <p:sldLayoutId id="2147534049" r:id="rId3"/>
    <p:sldLayoutId id="2147534050" r:id="rId4"/>
    <p:sldLayoutId id="2147534051" r:id="rId5"/>
    <p:sldLayoutId id="2147534052" r:id="rId6"/>
    <p:sldLayoutId id="2147534053" r:id="rId7"/>
    <p:sldLayoutId id="2147534054" r:id="rId8"/>
    <p:sldLayoutId id="2147534055" r:id="rId9"/>
    <p:sldLayoutId id="2147534056" r:id="rId10"/>
    <p:sldLayoutId id="214753405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24.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6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86.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9.xml"/><Relationship Id="rId1" Type="http://schemas.openxmlformats.org/officeDocument/2006/relationships/vmlDrawing" Target="../drawings/vmlDrawing2.v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85.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78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8.xml.rels><?xml version="1.0" encoding="UTF-8" standalone="yes"?>
<Relationships xmlns="http://schemas.openxmlformats.org/package/2006/relationships"><Relationship Id="rId8" Type="http://schemas.openxmlformats.org/officeDocument/2006/relationships/tags" Target="../tags/tag756.xml"/><Relationship Id="rId13" Type="http://schemas.openxmlformats.org/officeDocument/2006/relationships/tags" Target="../tags/tag761.xml"/><Relationship Id="rId18" Type="http://schemas.openxmlformats.org/officeDocument/2006/relationships/tags" Target="../tags/tag766.xml"/><Relationship Id="rId26" Type="http://schemas.openxmlformats.org/officeDocument/2006/relationships/image" Target="../media/image42.png"/><Relationship Id="rId3" Type="http://schemas.openxmlformats.org/officeDocument/2006/relationships/tags" Target="../tags/tag751.xml"/><Relationship Id="rId21" Type="http://schemas.openxmlformats.org/officeDocument/2006/relationships/image" Target="../media/image37.png"/><Relationship Id="rId7" Type="http://schemas.openxmlformats.org/officeDocument/2006/relationships/tags" Target="../tags/tag755.xml"/><Relationship Id="rId12" Type="http://schemas.openxmlformats.org/officeDocument/2006/relationships/tags" Target="../tags/tag760.xml"/><Relationship Id="rId17" Type="http://schemas.openxmlformats.org/officeDocument/2006/relationships/tags" Target="../tags/tag765.xml"/><Relationship Id="rId25" Type="http://schemas.openxmlformats.org/officeDocument/2006/relationships/image" Target="../media/image41.png"/><Relationship Id="rId2" Type="http://schemas.openxmlformats.org/officeDocument/2006/relationships/tags" Target="../tags/tag750.xml"/><Relationship Id="rId16" Type="http://schemas.openxmlformats.org/officeDocument/2006/relationships/tags" Target="../tags/tag764.xml"/><Relationship Id="rId20" Type="http://schemas.openxmlformats.org/officeDocument/2006/relationships/image" Target="../media/image36.jpeg"/><Relationship Id="rId29" Type="http://schemas.openxmlformats.org/officeDocument/2006/relationships/image" Target="../media/image45.jpeg"/><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tags" Target="../tags/tag759.xml"/><Relationship Id="rId24" Type="http://schemas.openxmlformats.org/officeDocument/2006/relationships/image" Target="../media/image40.png"/><Relationship Id="rId5" Type="http://schemas.openxmlformats.org/officeDocument/2006/relationships/tags" Target="../tags/tag753.xml"/><Relationship Id="rId15" Type="http://schemas.openxmlformats.org/officeDocument/2006/relationships/tags" Target="../tags/tag763.xml"/><Relationship Id="rId23" Type="http://schemas.openxmlformats.org/officeDocument/2006/relationships/image" Target="../media/image39.jpeg"/><Relationship Id="rId28" Type="http://schemas.openxmlformats.org/officeDocument/2006/relationships/image" Target="../media/image44.jpeg"/><Relationship Id="rId10" Type="http://schemas.openxmlformats.org/officeDocument/2006/relationships/tags" Target="../tags/tag758.xml"/><Relationship Id="rId19" Type="http://schemas.openxmlformats.org/officeDocument/2006/relationships/slideLayout" Target="../slideLayouts/slideLayout635.xml"/><Relationship Id="rId31" Type="http://schemas.openxmlformats.org/officeDocument/2006/relationships/image" Target="../media/image47.png"/><Relationship Id="rId4" Type="http://schemas.openxmlformats.org/officeDocument/2006/relationships/tags" Target="../tags/tag752.xml"/><Relationship Id="rId9" Type="http://schemas.openxmlformats.org/officeDocument/2006/relationships/tags" Target="../tags/tag757.xml"/><Relationship Id="rId14" Type="http://schemas.openxmlformats.org/officeDocument/2006/relationships/tags" Target="../tags/tag762.xml"/><Relationship Id="rId22" Type="http://schemas.openxmlformats.org/officeDocument/2006/relationships/image" Target="../media/image38.jpeg"/><Relationship Id="rId27" Type="http://schemas.openxmlformats.org/officeDocument/2006/relationships/image" Target="../media/image43.jpeg"/><Relationship Id="rId30"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8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0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620.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1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00.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11.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1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1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11.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11.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1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71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1.xml"/><Relationship Id="rId4" Type="http://schemas.openxmlformats.org/officeDocument/2006/relationships/image" Target="../media/image29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75.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79.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79.xml"/></Relationships>
</file>

<file path=ppt/slides/_rels/slide5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3.xml"/><Relationship Id="rId1" Type="http://schemas.openxmlformats.org/officeDocument/2006/relationships/slideLayout" Target="../slideLayouts/slideLayout780.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75.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75.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75.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8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75.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7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79.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779.xml"/></Relationships>
</file>

<file path=ppt/slides/_rels/slide6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79.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7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900" y="0"/>
            <a:ext cx="10312782" cy="6858000"/>
          </a:xfrm>
          <a:prstGeom prst="rect">
            <a:avLst/>
          </a:prstGeom>
        </p:spPr>
      </p:pic>
      <p:sp>
        <p:nvSpPr>
          <p:cNvPr id="285698" name="Rectangle 2"/>
          <p:cNvSpPr>
            <a:spLocks noGrp="1" noChangeArrowheads="1"/>
          </p:cNvSpPr>
          <p:nvPr>
            <p:ph type="title" idx="4294967295"/>
          </p:nvPr>
        </p:nvSpPr>
        <p:spPr>
          <a:xfrm>
            <a:off x="526490" y="224431"/>
            <a:ext cx="4121710" cy="1337669"/>
          </a:xfrm>
        </p:spPr>
        <p:txBody>
          <a:bodyPr/>
          <a:lstStyle/>
          <a:p>
            <a:pPr algn="l" eaLnBrk="1" hangingPunct="1">
              <a:defRPr/>
            </a:pPr>
            <a:r>
              <a:rPr lang="en-US" dirty="0">
                <a:solidFill>
                  <a:srgbClr val="000000"/>
                </a:solidFill>
                <a:latin typeface="Arial" charset="0"/>
                <a:ea typeface="ＭＳ Ｐゴシック" charset="0"/>
                <a:cs typeface="ＭＳ Ｐゴシック" charset="0"/>
              </a:rPr>
              <a:t>Genomic Privacy &amp; Individualized RNA-</a:t>
            </a:r>
            <a:r>
              <a:rPr lang="en-US" dirty="0" err="1">
                <a:solidFill>
                  <a:srgbClr val="000000"/>
                </a:solidFill>
                <a:latin typeface="Arial" charset="0"/>
                <a:ea typeface="ＭＳ Ｐゴシック" charset="0"/>
                <a:cs typeface="ＭＳ Ｐゴシック" charset="0"/>
              </a:rPr>
              <a:t>seq</a:t>
            </a:r>
            <a:r>
              <a:rPr lang="en-US" dirty="0">
                <a:solidFill>
                  <a:srgbClr val="000000"/>
                </a:solidFill>
                <a:latin typeface="Arial" charset="0"/>
                <a:ea typeface="ＭＳ Ｐゴシック" charset="0"/>
                <a:cs typeface="ＭＳ Ｐゴシック" charset="0"/>
              </a:rPr>
              <a:t>: Incompatible or Feasible?</a:t>
            </a:r>
          </a:p>
        </p:txBody>
      </p:sp>
      <p:sp>
        <p:nvSpPr>
          <p:cNvPr id="301060" name="Rectangle 2"/>
          <p:cNvSpPr>
            <a:spLocks noChangeArrowheads="1"/>
          </p:cNvSpPr>
          <p:nvPr/>
        </p:nvSpPr>
        <p:spPr bwMode="auto">
          <a:xfrm>
            <a:off x="2705100" y="3447032"/>
            <a:ext cx="4356100" cy="1950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algn="ctr" defTabSz="912762"/>
            <a:r>
              <a:rPr lang="en-US" sz="1400" b="0" dirty="0" smtClean="0"/>
              <a:t>Slides </a:t>
            </a:r>
            <a:r>
              <a:rPr lang="en-US" sz="1400" b="0" dirty="0"/>
              <a:t>freely </a:t>
            </a:r>
            <a:r>
              <a:rPr lang="en-US" sz="1400" b="0" dirty="0" smtClean="0"/>
              <a:t/>
            </a:r>
            <a:br>
              <a:rPr lang="en-US" sz="1400" b="0" dirty="0" smtClean="0"/>
            </a:br>
            <a:r>
              <a:rPr lang="en-US" sz="1400" b="0" dirty="0" smtClean="0"/>
              <a:t>downloadable </a:t>
            </a:r>
            <a:r>
              <a:rPr lang="en-US" sz="1400" b="0" dirty="0"/>
              <a:t>from </a:t>
            </a:r>
            <a:r>
              <a:rPr lang="en-US" sz="1400" b="0" dirty="0" err="1" smtClean="0"/>
              <a:t>Lectures.GersteinLab.org</a:t>
            </a:r>
            <a:r>
              <a:rPr lang="en-US" sz="1400" b="0" dirty="0"/>
              <a:t> </a:t>
            </a:r>
            <a:r>
              <a:rPr lang="en-US" sz="1400" b="0" dirty="0" smtClean="0"/>
              <a:t/>
            </a:r>
            <a:br>
              <a:rPr lang="en-US" sz="1400" b="0" dirty="0" smtClean="0"/>
            </a:br>
            <a:r>
              <a:rPr lang="en-US" sz="1400" b="0" dirty="0" smtClean="0"/>
              <a:t>&amp; </a:t>
            </a:r>
            <a:r>
              <a:rPr lang="en-US" sz="1400" b="0" dirty="0"/>
              <a:t>“</a:t>
            </a:r>
            <a:r>
              <a:rPr lang="en-US" altLang="ja-JP" sz="1400" b="0" dirty="0" err="1"/>
              <a:t>tweetable</a:t>
            </a:r>
            <a:r>
              <a:rPr lang="en-US" sz="1400" b="0" dirty="0"/>
              <a:t>”</a:t>
            </a:r>
            <a:r>
              <a:rPr lang="en-US" altLang="ja-JP" sz="1400" b="0" dirty="0"/>
              <a:t> </a:t>
            </a:r>
            <a:r>
              <a:rPr lang="en-US" altLang="ja-JP" sz="1400" b="0" dirty="0" smtClean="0"/>
              <a:t>(</a:t>
            </a:r>
            <a:r>
              <a:rPr lang="en-US" altLang="ja-JP" sz="1400" b="0" dirty="0"/>
              <a:t>via @</a:t>
            </a:r>
            <a:r>
              <a:rPr lang="en-US" altLang="ja-JP" sz="1400" b="0" dirty="0" err="1"/>
              <a:t>markgerstein</a:t>
            </a:r>
            <a:r>
              <a:rPr lang="en-US" altLang="ja-JP" sz="1400" b="0" dirty="0"/>
              <a:t>). </a:t>
            </a:r>
            <a:r>
              <a:rPr lang="en-US" altLang="ja-JP" sz="1400" b="0" dirty="0" smtClean="0"/>
              <a:t/>
            </a:r>
            <a:br>
              <a:rPr lang="en-US" altLang="ja-JP" sz="1400" b="0" dirty="0" smtClean="0"/>
            </a:br>
            <a:r>
              <a:rPr lang="en-US" altLang="ja-JP" sz="1400" b="0" dirty="0" smtClean="0"/>
              <a:t>See </a:t>
            </a:r>
            <a:r>
              <a:rPr lang="en-US" altLang="ja-JP" sz="1400" b="0" dirty="0"/>
              <a:t>last slide for more info</a:t>
            </a:r>
            <a:r>
              <a:rPr lang="en-US" altLang="ja-JP" sz="1400" b="0" dirty="0" smtClean="0"/>
              <a:t>.</a:t>
            </a:r>
            <a:endParaRPr lang="en-US" sz="1400" b="0" dirty="0"/>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Gerstein, Yale</a:t>
            </a:r>
            <a:endParaRPr lang="en-US" sz="1400" b="0" dirty="0"/>
          </a:p>
        </p:txBody>
      </p:sp>
    </p:spTree>
    <p:extLst>
      <p:ext uri="{BB962C8B-B14F-4D97-AF65-F5344CB8AC3E}">
        <p14:creationId xmlns:p14="http://schemas.microsoft.com/office/powerpoint/2010/main" val="4020146572"/>
      </p:ext>
    </p:extLst>
  </p:cSld>
  <p:clrMapOvr>
    <a:masterClrMapping/>
  </p:clrMapOvr>
  <p:transition advTm="2219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Enabling Technologies</a:t>
            </a:r>
            <a:endParaRPr lang="en-US" dirty="0"/>
          </a:p>
        </p:txBody>
      </p:sp>
      <p:sp>
        <p:nvSpPr>
          <p:cNvPr id="3" name="Content Placeholder 2"/>
          <p:cNvSpPr>
            <a:spLocks noGrp="1"/>
          </p:cNvSpPr>
          <p:nvPr>
            <p:ph idx="1"/>
          </p:nvPr>
        </p:nvSpPr>
        <p:spPr>
          <a:xfrm>
            <a:off x="685800" y="1524000"/>
            <a:ext cx="7772400" cy="5168900"/>
          </a:xfrm>
        </p:spPr>
        <p:txBody>
          <a:bodyPr/>
          <a:lstStyle/>
          <a:p>
            <a:pPr>
              <a:defRPr/>
            </a:pPr>
            <a:r>
              <a:rPr lang="en-US" sz="1800" b="1" dirty="0" smtClean="0">
                <a:solidFill>
                  <a:srgbClr val="FF0000"/>
                </a:solidFill>
              </a:rPr>
              <a:t>Making secure cloud computing easier</a:t>
            </a:r>
          </a:p>
          <a:p>
            <a:pPr lvl="1">
              <a:defRPr/>
            </a:pPr>
            <a:r>
              <a:rPr lang="en-US" sz="1800" dirty="0">
                <a:latin typeface="Arial" charset="0"/>
                <a:ea typeface="ＭＳ Ｐゴシック" charset="0"/>
              </a:rPr>
              <a:t>Standard &amp; open </a:t>
            </a:r>
            <a:r>
              <a:rPr lang="en-US" sz="1800" b="1" dirty="0">
                <a:solidFill>
                  <a:srgbClr val="FF0000"/>
                </a:solidFill>
                <a:latin typeface="Arial" charset="0"/>
                <a:ea typeface="ＭＳ Ｐゴシック" charset="0"/>
              </a:rPr>
              <a:t>workflow systems</a:t>
            </a:r>
            <a:r>
              <a:rPr lang="en-US" sz="1800" dirty="0">
                <a:latin typeface="Arial" charset="0"/>
                <a:ea typeface="ＭＳ Ｐゴシック" charset="0"/>
              </a:rPr>
              <a:t> cloud computing &amp; enclaves (</a:t>
            </a:r>
            <a:r>
              <a:rPr lang="en-US" sz="1800" dirty="0" err="1">
                <a:latin typeface="Arial" charset="0"/>
                <a:ea typeface="ＭＳ Ｐゴシック" charset="0"/>
              </a:rPr>
              <a:t>eg</a:t>
            </a:r>
            <a:r>
              <a:rPr lang="en-US" sz="1800" dirty="0">
                <a:latin typeface="Arial" charset="0"/>
                <a:ea typeface="ＭＳ Ｐゴシック" charset="0"/>
              </a:rPr>
              <a:t> solution of Genomics England</a:t>
            </a:r>
            <a:r>
              <a:rPr lang="en-US" sz="1800" dirty="0" smtClean="0">
                <a:latin typeface="Arial" charset="0"/>
                <a:ea typeface="ＭＳ Ｐゴシック" charset="0"/>
              </a:rPr>
              <a:t>)</a:t>
            </a:r>
          </a:p>
          <a:p>
            <a:pPr lvl="1">
              <a:defRPr/>
            </a:pPr>
            <a:r>
              <a:rPr lang="en-US" sz="1800" dirty="0"/>
              <a:t>Homomorphic </a:t>
            </a:r>
            <a:r>
              <a:rPr lang="en-US" sz="1800" dirty="0" smtClean="0"/>
              <a:t>encryption, </a:t>
            </a:r>
            <a:r>
              <a:rPr lang="en-US" sz="1800" smtClean="0"/>
              <a:t>Differential privacy</a:t>
            </a:r>
            <a:endParaRPr lang="en-US" sz="1800" dirty="0" smtClean="0"/>
          </a:p>
          <a:p>
            <a:pPr>
              <a:defRPr/>
            </a:pPr>
            <a:r>
              <a:rPr lang="en-US" sz="1800" dirty="0" smtClean="0"/>
              <a:t>We should develop technologies for quantifying privacy</a:t>
            </a:r>
          </a:p>
          <a:p>
            <a:pPr lvl="1">
              <a:defRPr/>
            </a:pPr>
            <a:r>
              <a:rPr lang="en-US" sz="1800" dirty="0" smtClean="0"/>
              <a:t>What is acceptable risk? What is acceptable data leakage? </a:t>
            </a:r>
            <a:r>
              <a:rPr lang="en-US" sz="1800" b="1" dirty="0" smtClean="0">
                <a:solidFill>
                  <a:srgbClr val="FF0000"/>
                </a:solidFill>
              </a:rPr>
              <a:t>Can we quantify leakage?</a:t>
            </a:r>
          </a:p>
          <a:p>
            <a:pPr lvl="2">
              <a:defRPr/>
            </a:pPr>
            <a:r>
              <a:rPr lang="en-US" sz="1400" dirty="0" smtClean="0">
                <a:latin typeface="Arial" charset="0"/>
                <a:ea typeface="ＭＳ Ｐゴシック" charset="0"/>
              </a:rPr>
              <a:t>Ex: photos of eye color</a:t>
            </a:r>
            <a:endParaRPr lang="en-US" sz="1400" dirty="0" smtClean="0"/>
          </a:p>
          <a:p>
            <a:pPr lvl="1">
              <a:defRPr/>
            </a:pPr>
            <a:r>
              <a:rPr lang="en-US" sz="1800" dirty="0" smtClean="0"/>
              <a:t>Cost Benefit Analysis: how helpful is identifiable data in genomic research v. potential harm from a breach?</a:t>
            </a:r>
          </a:p>
          <a:p>
            <a:r>
              <a:rPr lang="en-US" sz="2000" dirty="0" smtClean="0"/>
              <a:t>Separating but Linking Public &amp; Private Data</a:t>
            </a:r>
          </a:p>
          <a:p>
            <a:pPr lvl="1">
              <a:defRPr/>
            </a:pPr>
            <a:r>
              <a:rPr lang="en-US" sz="1600" dirty="0">
                <a:latin typeface="Arial" charset="0"/>
                <a:ea typeface="ＭＳ Ｐゴシック" charset="0"/>
              </a:rPr>
              <a:t>Lightweight, freely accessible secondary datasets coupled to underlying variants </a:t>
            </a:r>
            <a:r>
              <a:rPr lang="en-US" sz="1600" dirty="0" smtClean="0">
                <a:latin typeface="Arial" charset="0"/>
                <a:ea typeface="ＭＳ Ｐゴシック" charset="0"/>
              </a:rPr>
              <a:t>(</a:t>
            </a:r>
            <a:r>
              <a:rPr lang="en-US" sz="1600" dirty="0" err="1" smtClean="0">
                <a:latin typeface="Arial" charset="0"/>
                <a:ea typeface="ＭＳ Ｐゴシック" charset="0"/>
              </a:rPr>
              <a:t>eg</a:t>
            </a:r>
            <a:r>
              <a:rPr lang="en-US" sz="1600" dirty="0" smtClean="0">
                <a:latin typeface="Arial" charset="0"/>
                <a:ea typeface="ＭＳ Ｐゴシック" charset="0"/>
              </a:rPr>
              <a:t> gene expression quantifications)</a:t>
            </a:r>
            <a:endParaRPr lang="en-US" sz="1600" dirty="0">
              <a:latin typeface="Arial" charset="0"/>
              <a:ea typeface="ＭＳ Ｐゴシック" charset="0"/>
            </a:endParaRPr>
          </a:p>
          <a:p>
            <a:pPr lvl="1">
              <a:defRPr/>
            </a:pPr>
            <a:r>
              <a:rPr lang="en-US" sz="1600" dirty="0">
                <a:latin typeface="Arial" charset="0"/>
                <a:ea typeface="ＭＳ Ｐゴシック" charset="0"/>
              </a:rPr>
              <a:t>Selection of stub &amp; "test pilot" datasets for benchmarking</a:t>
            </a:r>
          </a:p>
          <a:p>
            <a:pPr lvl="1">
              <a:defRPr/>
            </a:pPr>
            <a:r>
              <a:rPr lang="en-US" sz="1600" dirty="0" smtClean="0">
                <a:latin typeface="Arial" charset="0"/>
                <a:ea typeface="ＭＳ Ｐゴシック" charset="0"/>
              </a:rPr>
              <a:t>Developing standards for </a:t>
            </a:r>
            <a:r>
              <a:rPr lang="en-US" sz="1600" b="1" dirty="0" smtClean="0">
                <a:solidFill>
                  <a:srgbClr val="FF0000"/>
                </a:solidFill>
                <a:latin typeface="Arial" charset="0"/>
                <a:ea typeface="ＭＳ Ｐゴシック" charset="0"/>
              </a:rPr>
              <a:t>developing code on </a:t>
            </a:r>
            <a:r>
              <a:rPr lang="en-US" sz="1600" b="1" dirty="0">
                <a:solidFill>
                  <a:srgbClr val="FF0000"/>
                </a:solidFill>
                <a:latin typeface="Arial" charset="0"/>
                <a:ea typeface="ＭＳ Ｐゴシック" charset="0"/>
              </a:rPr>
              <a:t>public stubs on your </a:t>
            </a:r>
            <a:r>
              <a:rPr lang="en-US" sz="1600" b="1" dirty="0" smtClean="0">
                <a:solidFill>
                  <a:srgbClr val="FF0000"/>
                </a:solidFill>
                <a:latin typeface="Arial" charset="0"/>
                <a:ea typeface="ＭＳ Ｐゴシック" charset="0"/>
              </a:rPr>
              <a:t>laptop</a:t>
            </a:r>
            <a:r>
              <a:rPr lang="en-US" sz="1600" dirty="0" smtClean="0">
                <a:latin typeface="Arial" charset="0"/>
                <a:ea typeface="ＭＳ Ｐゴシック" charset="0"/>
              </a:rPr>
              <a:t>; </a:t>
            </a:r>
            <a:r>
              <a:rPr lang="en-US" sz="1600" dirty="0">
                <a:latin typeface="Arial" charset="0"/>
                <a:ea typeface="ＭＳ Ｐゴシック" charset="0"/>
              </a:rPr>
              <a:t>then move </a:t>
            </a:r>
            <a:r>
              <a:rPr lang="en-US" sz="1600" dirty="0" smtClean="0">
                <a:latin typeface="Arial" charset="0"/>
                <a:ea typeface="ＭＳ Ｐゴシック" charset="0"/>
              </a:rPr>
              <a:t>programs to </a:t>
            </a:r>
            <a:r>
              <a:rPr lang="en-US" sz="1600" dirty="0">
                <a:latin typeface="Arial" charset="0"/>
                <a:ea typeface="ＭＳ Ｐゴシック" charset="0"/>
              </a:rPr>
              <a:t>the cloud for private production </a:t>
            </a:r>
            <a:r>
              <a:rPr lang="en-US" sz="1600" dirty="0" smtClean="0">
                <a:latin typeface="Arial" charset="0"/>
                <a:ea typeface="ＭＳ Ｐゴシック" charset="0"/>
              </a:rPr>
              <a:t>runs</a:t>
            </a:r>
          </a:p>
          <a:p>
            <a:endParaRPr lang="en-US" sz="2000" dirty="0"/>
          </a:p>
        </p:txBody>
      </p:sp>
    </p:spTree>
    <p:extLst>
      <p:ext uri="{BB962C8B-B14F-4D97-AF65-F5344CB8AC3E}">
        <p14:creationId xmlns:p14="http://schemas.microsoft.com/office/powerpoint/2010/main" val="1939810227"/>
      </p:ext>
    </p:extLst>
  </p:cSld>
  <p:clrMapOvr>
    <a:masterClrMapping/>
  </p:clrMapOvr>
  <p:transition advTm="8015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
        <p:nvSpPr>
          <p:cNvPr id="8" name="Rectangle 5"/>
          <p:cNvSpPr txBox="1">
            <a:spLocks/>
          </p:cNvSpPr>
          <p:nvPr/>
        </p:nvSpPr>
        <p:spPr>
          <a:xfrm>
            <a:off x="3174862" y="3738606"/>
            <a:ext cx="4743590" cy="4638675"/>
          </a:xfrm>
          <a:prstGeom prst="rect">
            <a:avLst/>
          </a:prstGeom>
        </p:spPr>
        <p:txBody>
          <a:bodyPr/>
          <a:lst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buFont typeface="Arial" charset="0"/>
              <a:buChar char="•"/>
            </a:pPr>
            <a:r>
              <a:rPr lang="en-US" sz="1800" b="0" kern="0" dirty="0" smtClean="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Identification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 that someone participated in a study [Craig, </a:t>
            </a:r>
            <a:r>
              <a:rPr lang="en-US" sz="1800" b="0" kern="0" dirty="0" err="1" smtClean="0">
                <a:latin typeface="Arial" charset="0"/>
                <a:ea typeface="ＭＳ Ｐゴシック" charset="0"/>
                <a:cs typeface="ＭＳ Ｐゴシック" charset="0"/>
              </a:rPr>
              <a:t>Erlich</a:t>
            </a:r>
            <a:r>
              <a:rPr lang="en-US" sz="1800" b="0" kern="0" dirty="0" smtClean="0">
                <a:latin typeface="Arial" charset="0"/>
                <a:ea typeface="ＭＳ Ｐゴシック" charset="0"/>
                <a:cs typeface="ＭＳ Ｐゴシック" charset="0"/>
              </a:rPr>
              <a:t>]</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Characterization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Finding that you have a particular trait from studying your identified genome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a:t>
            </a:r>
            <a:r>
              <a:rPr lang="en-US" sz="1800" b="0" kern="0" dirty="0" err="1" smtClean="0">
                <a:latin typeface="Arial" charset="0"/>
                <a:ea typeface="ＭＳ Ｐゴシック" charset="0"/>
                <a:cs typeface="ＭＳ Ｐゴシック" charset="0"/>
              </a:rPr>
              <a:t>eg</a:t>
            </a:r>
            <a:r>
              <a:rPr lang="en-US" sz="1800" b="0" kern="0" dirty="0" smtClean="0">
                <a:latin typeface="Arial" charset="0"/>
                <a:ea typeface="ＭＳ Ｐゴシック" charset="0"/>
                <a:cs typeface="ＭＳ Ｐゴシック" charset="0"/>
              </a:rPr>
              <a:t> Watson </a:t>
            </a:r>
            <a:r>
              <a:rPr lang="en-US" sz="1800" b="0" kern="0" dirty="0" err="1" smtClean="0">
                <a:latin typeface="Arial" charset="0"/>
                <a:ea typeface="ＭＳ Ｐゴシック" charset="0"/>
                <a:cs typeface="ＭＳ Ｐゴシック" charset="0"/>
              </a:rPr>
              <a:t>ApoE</a:t>
            </a:r>
            <a:r>
              <a:rPr lang="en-US" sz="1800" b="0" kern="0" dirty="0" smtClean="0">
                <a:latin typeface="Arial" charset="0"/>
                <a:ea typeface="ＭＳ Ｐゴシック" charset="0"/>
                <a:cs typeface="ＭＳ Ｐゴシック" charset="0"/>
              </a:rPr>
              <a:t> status]</a:t>
            </a: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a:latin typeface="Arial" charset="0"/>
              <a:ea typeface="ＭＳ Ｐゴシック" charset="0"/>
              <a:cs typeface="ＭＳ Ｐゴシック" charset="0"/>
            </a:endParaRPr>
          </a:p>
        </p:txBody>
      </p:sp>
    </p:spTree>
  </p:cSld>
  <p:clrMapOvr>
    <a:masterClrMapping/>
  </p:clrMapOvr>
  <p:transition advTm="760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
        <p:nvSpPr>
          <p:cNvPr id="2" name="Rectangle 1"/>
          <p:cNvSpPr/>
          <p:nvPr/>
        </p:nvSpPr>
        <p:spPr>
          <a:xfrm>
            <a:off x="4482655" y="3944853"/>
            <a:ext cx="4572000" cy="1015663"/>
          </a:xfrm>
          <a:prstGeom prst="rect">
            <a:avLst/>
          </a:prstGeom>
        </p:spPr>
        <p:txBody>
          <a:bodyPr>
            <a:spAutoFit/>
          </a:bodyPr>
          <a:lstStyle/>
          <a:p>
            <a:r>
              <a:rPr lang="en-US" dirty="0"/>
              <a:t>Different cultures of genomics (open-data) &amp; clinical medicine (private data)</a:t>
            </a:r>
          </a:p>
          <a:p>
            <a:r>
              <a:rPr lang="en-US" dirty="0"/>
              <a:t>Genome is inherited so privacy risk is multi-generational</a:t>
            </a:r>
          </a:p>
          <a:p>
            <a:r>
              <a:rPr lang="en-US" dirty="0"/>
              <a:t>What you can mine from a genome now is not clear, but what about in 20 years</a:t>
            </a:r>
          </a:p>
        </p:txBody>
      </p:sp>
    </p:spTree>
  </p:cSld>
  <p:clrMapOvr>
    <a:masterClrMapping/>
  </p:clrMapOvr>
  <p:transition advTm="4460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advTm="17637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9637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90829"/>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11046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6"/>
            <a:ext cx="38935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4" y="2095861"/>
            <a:ext cx="4659375" cy="3406003"/>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advTm="1338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16023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739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723"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advTm="11093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16955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
        <p:nvSpPr>
          <p:cNvPr id="2" name="Slide Number Placeholder 1"/>
          <p:cNvSpPr>
            <a:spLocks noGrp="1"/>
          </p:cNvSpPr>
          <p:nvPr>
            <p:ph type="sldNum" sz="quarter" idx="12"/>
          </p:nvPr>
        </p:nvSpPr>
        <p:spPr/>
        <p:txBody>
          <a:bodyPr/>
          <a:lstStyle/>
          <a:p>
            <a:fld id="{F068B97E-5631-405C-87BA-F8CC00DDD808}"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53634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Slide Number Placeholder 8"/>
          <p:cNvSpPr>
            <a:spLocks noGrp="1"/>
          </p:cNvSpPr>
          <p:nvPr>
            <p:ph type="sldNum" sz="quarter" idx="12"/>
          </p:nvPr>
        </p:nvSpPr>
        <p:spPr/>
        <p:txBody>
          <a:bodyPr/>
          <a:lstStyle/>
          <a:p>
            <a:fld id="{F068B97E-5631-405C-87BA-F8CC00DDD808}" type="slidenum">
              <a:rPr lang="en-US" smtClean="0"/>
              <a:t>23</a:t>
            </a:fld>
            <a:endParaRPr lang="en-US"/>
          </a:p>
        </p:txBody>
      </p:sp>
    </p:spTree>
    <p:extLst>
      <p:ext uri="{BB962C8B-B14F-4D97-AF65-F5344CB8AC3E}">
        <p14:creationId xmlns:p14="http://schemas.microsoft.com/office/powerpoint/2010/main" val="649304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24</a:t>
            </a:fld>
            <a:endParaRPr lang="en-US"/>
          </a:p>
        </p:txBody>
      </p:sp>
    </p:spTree>
    <p:extLst>
      <p:ext uri="{BB962C8B-B14F-4D97-AF65-F5344CB8AC3E}">
        <p14:creationId xmlns:p14="http://schemas.microsoft.com/office/powerpoint/2010/main" val="99887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NTFLX-666</a:t>
                      </a:r>
                      <a:endParaRPr lang="en-US" sz="1000" dirty="0"/>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25</a:t>
            </a:fld>
            <a:endParaRPr lang="en-US"/>
          </a:p>
        </p:txBody>
      </p:sp>
    </p:spTree>
    <p:extLst>
      <p:ext uri="{BB962C8B-B14F-4D97-AF65-F5344CB8AC3E}">
        <p14:creationId xmlns:p14="http://schemas.microsoft.com/office/powerpoint/2010/main" val="559980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28333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advTm="1525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advTm="288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3117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938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spd="slow" advTm="3095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5344"/>
            <a:ext cx="7886700" cy="994172"/>
          </a:xfrm>
        </p:spPr>
        <p:txBody>
          <a:bodyPr>
            <a:normAutofit fontScale="90000"/>
          </a:bodyPr>
          <a:lstStyle/>
          <a:p>
            <a:r>
              <a:rPr lang="en-US" dirty="0" smtClean="0"/>
              <a:t>Quantification of Predictability and  Information Leakage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Predictability of a variant genotype</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m:t>
                        </m:r>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exp</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e>
                    </m:d>
                    <m:r>
                      <a:rPr lang="en-US" b="0" i="0" smtClean="0">
                        <a:latin typeface="Cambria Math" panose="02040503050406030204" pitchFamily="18" charset="0"/>
                        <a:ea typeface="Cambria Math" panose="02040503050406030204" pitchFamily="18" charset="0"/>
                      </a:rPr>
                      <m:t>)</m:t>
                    </m:r>
                  </m:oMath>
                </a14:m>
                <a:endParaRPr lang="en-US" dirty="0" smtClean="0"/>
              </a:p>
              <a:p>
                <a:pPr lvl="1"/>
                <a:r>
                  <a:rPr lang="en-US" dirty="0" smtClean="0"/>
                  <a:t>Higher (lower) entropy: Lower (higher) predictability</a:t>
                </a:r>
              </a:p>
              <a:p>
                <a:pPr lvl="1"/>
                <a:endParaRPr lang="en-US" dirty="0"/>
              </a:p>
              <a:p>
                <a:pPr lvl="1"/>
                <a:r>
                  <a:rPr lang="en-US" dirty="0"/>
                  <a:t>ADDITIVE</a:t>
                </a:r>
              </a:p>
              <a:p>
                <a:pPr lvl="1"/>
                <a:endParaRPr lang="en-US" dirty="0" smtClean="0"/>
              </a:p>
              <a:p>
                <a:r>
                  <a:rPr lang="en-US" dirty="0" smtClean="0"/>
                  <a:t>Individual characterizing </a:t>
                </a:r>
                <a:r>
                  <a:rPr lang="en-US" dirty="0"/>
                  <a:t>i</a:t>
                </a:r>
                <a:r>
                  <a:rPr lang="en-US" dirty="0" smtClean="0"/>
                  <a:t>nformation of a variant genotype</a:t>
                </a: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𝐼𝐶𝐼</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m:rPr>
                                    <m:sty m:val="p"/>
                                  </m:rPr>
                                  <a:rPr lang="en-US" b="0" i="0" smtClean="0">
                                    <a:latin typeface="Cambria Math" panose="02040503050406030204" pitchFamily="18" charset="0"/>
                                    <a:ea typeface="Cambria Math" panose="02040503050406030204" pitchFamily="18" charset="0"/>
                                  </a:rPr>
                                  <m:t>frequency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population</m:t>
                                </m:r>
                              </m:den>
                            </m:f>
                          </m:e>
                        </m:d>
                      </m:e>
                    </m:func>
                  </m:oMath>
                </a14:m>
                <a:endParaRPr lang="en-US" b="0" dirty="0" smtClean="0">
                  <a:ea typeface="Cambria Math" panose="02040503050406030204" pitchFamily="18" charset="0"/>
                </a:endParaRPr>
              </a:p>
              <a:p>
                <a:pPr lvl="1"/>
                <a:r>
                  <a:rPr lang="en-US" dirty="0"/>
                  <a:t>High </a:t>
                </a:r>
                <a:r>
                  <a:rPr lang="en-US" dirty="0" smtClean="0"/>
                  <a:t>genotype frequency</a:t>
                </a:r>
                <a:r>
                  <a:rPr lang="en-US" dirty="0"/>
                  <a:t>: Low information </a:t>
                </a:r>
                <a:r>
                  <a:rPr lang="en-US" dirty="0" smtClean="0"/>
                  <a:t>content</a:t>
                </a:r>
              </a:p>
              <a:p>
                <a:pPr lvl="1"/>
                <a:r>
                  <a:rPr lang="en-US" dirty="0" smtClean="0"/>
                  <a:t>Low genotype </a:t>
                </a:r>
                <a:r>
                  <a:rPr lang="en-US" dirty="0"/>
                  <a:t>frequency: </a:t>
                </a:r>
                <a:r>
                  <a:rPr lang="en-US" dirty="0" smtClean="0"/>
                  <a:t>High information content</a:t>
                </a:r>
              </a:p>
              <a:p>
                <a:pPr lvl="1"/>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068B97E-5631-405C-87BA-F8CC00DDD808}" type="slidenum">
              <a:rPr lang="en-US" smtClean="0"/>
              <a:t>35</a:t>
            </a:fld>
            <a:endParaRPr lang="en-US"/>
          </a:p>
        </p:txBody>
      </p:sp>
    </p:spTree>
    <p:extLst>
      <p:ext uri="{BB962C8B-B14F-4D97-AF65-F5344CB8AC3E}">
        <p14:creationId xmlns:p14="http://schemas.microsoft.com/office/powerpoint/2010/main" val="442817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4780"/>
            <a:ext cx="7886700" cy="994172"/>
          </a:xfrm>
        </p:spPr>
        <p:txBody>
          <a:bodyPr>
            <a:normAutofit fontScale="90000"/>
          </a:bodyPr>
          <a:lstStyle/>
          <a:p>
            <a:r>
              <a:rPr lang="en-US" dirty="0" smtClean="0"/>
              <a:t>Predictability vs Leakage: Multiple </a:t>
            </a:r>
            <a:r>
              <a:rPr lang="en-US" dirty="0" err="1" smtClean="0"/>
              <a:t>eQTLs</a:t>
            </a:r>
            <a:endParaRPr lang="en-US" dirty="0"/>
          </a:p>
        </p:txBody>
      </p:sp>
      <p:grpSp>
        <p:nvGrpSpPr>
          <p:cNvPr id="3" name="Group 2"/>
          <p:cNvGrpSpPr/>
          <p:nvPr/>
        </p:nvGrpSpPr>
        <p:grpSpPr>
          <a:xfrm>
            <a:off x="1520559" y="1483202"/>
            <a:ext cx="5364195" cy="3881013"/>
            <a:chOff x="14120987" y="7451302"/>
            <a:chExt cx="7152260" cy="517468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987" y="7451302"/>
              <a:ext cx="7152260" cy="5174684"/>
            </a:xfrm>
            <a:prstGeom prst="rect">
              <a:avLst/>
            </a:prstGeom>
          </p:spPr>
        </p:pic>
        <p:sp>
          <p:nvSpPr>
            <p:cNvPr id="7" name="TextBox 6"/>
            <p:cNvSpPr txBox="1"/>
            <p:nvPr/>
          </p:nvSpPr>
          <p:spPr>
            <a:xfrm>
              <a:off x="19464398" y="11506629"/>
              <a:ext cx="1528624"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a:t>
              </a:r>
              <a:r>
                <a:rPr lang="en-US" sz="1500" dirty="0" err="1">
                  <a:latin typeface="Helvetica" panose="020B0604020202020204" pitchFamily="34" charset="0"/>
                  <a:cs typeface="Helvetica" panose="020B0604020202020204" pitchFamily="34" charset="0"/>
                </a:rPr>
                <a:t>eQTL</a:t>
              </a:r>
              <a:endParaRPr lang="en-US" sz="1500" dirty="0">
                <a:latin typeface="Helvetica" panose="020B0604020202020204" pitchFamily="34" charset="0"/>
                <a:cs typeface="Helvetica" panose="020B0604020202020204" pitchFamily="34" charset="0"/>
              </a:endParaRPr>
            </a:p>
          </p:txBody>
        </p:sp>
        <p:sp>
          <p:nvSpPr>
            <p:cNvPr id="8" name="TextBox 7"/>
            <p:cNvSpPr txBox="1"/>
            <p:nvPr/>
          </p:nvSpPr>
          <p:spPr>
            <a:xfrm>
              <a:off x="18293943" y="11006566"/>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2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9" name="TextBox 8"/>
            <p:cNvSpPr txBox="1"/>
            <p:nvPr/>
          </p:nvSpPr>
          <p:spPr>
            <a:xfrm>
              <a:off x="17408267" y="10612439"/>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3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0" name="TextBox 9"/>
            <p:cNvSpPr txBox="1"/>
            <p:nvPr/>
          </p:nvSpPr>
          <p:spPr>
            <a:xfrm>
              <a:off x="16997246" y="10237650"/>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4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1" name="TextBox 10"/>
            <p:cNvSpPr txBox="1"/>
            <p:nvPr/>
          </p:nvSpPr>
          <p:spPr>
            <a:xfrm>
              <a:off x="16165287" y="9860978"/>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5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2" name="Half Frame 11"/>
            <p:cNvSpPr/>
            <p:nvPr/>
          </p:nvSpPr>
          <p:spPr>
            <a:xfrm rot="19975698">
              <a:off x="19374915" y="11540051"/>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Half Frame 12"/>
            <p:cNvSpPr/>
            <p:nvPr/>
          </p:nvSpPr>
          <p:spPr>
            <a:xfrm rot="19975698">
              <a:off x="18147256" y="11221358"/>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Half Frame 13"/>
            <p:cNvSpPr/>
            <p:nvPr/>
          </p:nvSpPr>
          <p:spPr>
            <a:xfrm>
              <a:off x="17171258" y="10869613"/>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7" name="Half Frame 16"/>
            <p:cNvSpPr/>
            <p:nvPr/>
          </p:nvSpPr>
          <p:spPr>
            <a:xfrm rot="20444211">
              <a:off x="16826390" y="105214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8" name="Half Frame 17"/>
            <p:cNvSpPr/>
            <p:nvPr/>
          </p:nvSpPr>
          <p:spPr>
            <a:xfrm rot="21262437">
              <a:off x="16203464" y="101998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15" name="TextBox 14"/>
          <p:cNvSpPr txBox="1"/>
          <p:nvPr/>
        </p:nvSpPr>
        <p:spPr>
          <a:xfrm>
            <a:off x="634382" y="4691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16" name="TextBox 15"/>
          <p:cNvSpPr txBox="1"/>
          <p:nvPr/>
        </p:nvSpPr>
        <p:spPr>
          <a:xfrm>
            <a:off x="563031" y="1364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sp>
        <p:nvSpPr>
          <p:cNvPr id="19" name="TextBox 18"/>
          <p:cNvSpPr txBox="1"/>
          <p:nvPr/>
        </p:nvSpPr>
        <p:spPr>
          <a:xfrm>
            <a:off x="1968867" y="5329844"/>
            <a:ext cx="678392" cy="369332"/>
          </a:xfrm>
          <a:prstGeom prst="rect">
            <a:avLst/>
          </a:prstGeom>
          <a:noFill/>
        </p:spPr>
        <p:txBody>
          <a:bodyPr wrap="none" rtlCol="0">
            <a:spAutoFit/>
          </a:bodyPr>
          <a:lstStyle/>
          <a:p>
            <a:pPr algn="ctr"/>
            <a:r>
              <a:rPr lang="en-US" sz="900" i="1" dirty="0">
                <a:solidFill>
                  <a:srgbClr val="FF0000"/>
                </a:solidFill>
              </a:rPr>
              <a:t>Less</a:t>
            </a:r>
          </a:p>
          <a:p>
            <a:pPr algn="ctr"/>
            <a:r>
              <a:rPr lang="en-US" sz="900" i="1" dirty="0">
                <a:solidFill>
                  <a:srgbClr val="FF0000"/>
                </a:solidFill>
              </a:rPr>
              <a:t>Accurate</a:t>
            </a:r>
          </a:p>
        </p:txBody>
      </p:sp>
      <p:sp>
        <p:nvSpPr>
          <p:cNvPr id="20" name="TextBox 19"/>
          <p:cNvSpPr txBox="1"/>
          <p:nvPr/>
        </p:nvSpPr>
        <p:spPr>
          <a:xfrm>
            <a:off x="6298067" y="5332082"/>
            <a:ext cx="67839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Accurate</a:t>
            </a:r>
          </a:p>
        </p:txBody>
      </p:sp>
      <p:cxnSp>
        <p:nvCxnSpPr>
          <p:cNvPr id="5" name="Straight Arrow Connector 4"/>
          <p:cNvCxnSpPr/>
          <p:nvPr/>
        </p:nvCxnSpPr>
        <p:spPr>
          <a:xfrm>
            <a:off x="2827176" y="5558097"/>
            <a:ext cx="3275045" cy="0"/>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37727" y="1976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fld id="{F068B97E-5631-405C-87BA-F8CC00DDD808}" type="slidenum">
              <a:rPr lang="en-US" smtClean="0"/>
              <a:t>39</a:t>
            </a:fld>
            <a:endParaRPr lang="en-US"/>
          </a:p>
        </p:txBody>
      </p:sp>
    </p:spTree>
    <p:extLst>
      <p:ext uri="{BB962C8B-B14F-4D97-AF65-F5344CB8AC3E}">
        <p14:creationId xmlns:p14="http://schemas.microsoft.com/office/powerpoint/2010/main" val="591471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sp>
        <p:nvSpPr>
          <p:cNvPr id="20" name="Slide Number Placeholder 19"/>
          <p:cNvSpPr>
            <a:spLocks noGrp="1"/>
          </p:cNvSpPr>
          <p:nvPr>
            <p:ph type="sldNum" sz="quarter" idx="12"/>
          </p:nvPr>
        </p:nvSpPr>
        <p:spPr/>
        <p:txBody>
          <a:bodyPr/>
          <a:lstStyle/>
          <a:p>
            <a:fld id="{F068B97E-5631-405C-87BA-F8CC00DDD808}" type="slidenum">
              <a:rPr lang="en-US" smtClean="0"/>
              <a:t>43</a:t>
            </a:fld>
            <a:endParaRPr lang="en-US"/>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8" name="TextBox 17"/>
          <p:cNvSpPr txBox="1"/>
          <p:nvPr/>
        </p:nvSpPr>
        <p:spPr>
          <a:xfrm>
            <a:off x="4930633" y="2910954"/>
            <a:ext cx="4213367" cy="2062103"/>
          </a:xfrm>
          <a:prstGeom prst="rect">
            <a:avLst/>
          </a:prstGeom>
          <a:noFill/>
        </p:spPr>
        <p:txBody>
          <a:bodyPr wrap="square" rtlCol="0">
            <a:spAutoFit/>
          </a:bodyPr>
          <a:lstStyle/>
          <a:p>
            <a:pPr marL="171450" indent="-171450">
              <a:buFont typeface="Arial" panose="020B0604020202020204" pitchFamily="34" charset="0"/>
              <a:buChar char="•"/>
            </a:pPr>
            <a:r>
              <a:rPr lang="en-US" sz="1600" b="0" dirty="0" smtClean="0"/>
              <a:t>X-axis: The threshold of association for selecting the </a:t>
            </a:r>
            <a:r>
              <a:rPr lang="en-US" sz="1600" b="0" dirty="0" err="1" smtClean="0"/>
              <a:t>eQTLs</a:t>
            </a:r>
            <a:r>
              <a:rPr lang="en-US" sz="1600" b="0" dirty="0" smtClean="0"/>
              <a:t> </a:t>
            </a:r>
          </a:p>
          <a:p>
            <a:pPr marL="628624" lvl="1" indent="-171450">
              <a:buFont typeface="Arial" panose="020B0604020202020204" pitchFamily="34" charset="0"/>
              <a:buChar char="•"/>
            </a:pPr>
            <a:r>
              <a:rPr lang="en-US" sz="1600" b="0" dirty="0" smtClean="0"/>
              <a:t>Higher threshold: Smaller number of </a:t>
            </a:r>
            <a:r>
              <a:rPr lang="en-US" sz="1600" b="0" dirty="0" err="1" smtClean="0"/>
              <a:t>eQTLs</a:t>
            </a:r>
            <a:endParaRPr lang="en-US" sz="1600" b="0" dirty="0" smtClean="0"/>
          </a:p>
          <a:p>
            <a:pPr marL="171450" indent="-171450">
              <a:buFont typeface="Arial" panose="020B0604020202020204" pitchFamily="34" charset="0"/>
              <a:buChar char="•"/>
            </a:pPr>
            <a:r>
              <a:rPr lang="en-US" sz="1600" b="0" dirty="0" smtClean="0"/>
              <a:t>Y-axis: Fraction of correctly linked individuals</a:t>
            </a:r>
          </a:p>
          <a:p>
            <a:pPr marL="628624" lvl="1" indent="-171450">
              <a:buFont typeface="Arial" panose="020B0604020202020204" pitchFamily="34" charset="0"/>
              <a:buChar char="•"/>
            </a:pPr>
            <a:r>
              <a:rPr lang="en-US" sz="1600" b="0" dirty="0" smtClean="0"/>
              <a:t>Measures the </a:t>
            </a:r>
            <a:r>
              <a:rPr lang="en-US" sz="1600" i="1" dirty="0" smtClean="0"/>
              <a:t>Sensitivity of the attack</a:t>
            </a:r>
            <a:endParaRPr lang="en-US" sz="1600" i="1" dirty="0"/>
          </a:p>
        </p:txBody>
      </p:sp>
    </p:spTree>
    <p:extLst>
      <p:ext uri="{BB962C8B-B14F-4D97-AF65-F5344CB8AC3E}">
        <p14:creationId xmlns:p14="http://schemas.microsoft.com/office/powerpoint/2010/main" val="3814709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sp>
        <p:nvSpPr>
          <p:cNvPr id="20" name="Slide Number Placeholder 19"/>
          <p:cNvSpPr>
            <a:spLocks noGrp="1"/>
          </p:cNvSpPr>
          <p:nvPr>
            <p:ph type="sldNum" sz="quarter" idx="12"/>
          </p:nvPr>
        </p:nvSpPr>
        <p:spPr/>
        <p:txBody>
          <a:bodyPr/>
          <a:lstStyle/>
          <a:p>
            <a:fld id="{F068B97E-5631-405C-87BA-F8CC00DDD808}" type="slidenum">
              <a:rPr lang="en-US" smtClean="0"/>
              <a:t>44</a:t>
            </a:fld>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100,200 individuals in Linking Attack</a:t>
            </a:r>
          </a:p>
        </p:txBody>
      </p:sp>
    </p:spTree>
    <p:extLst>
      <p:ext uri="{BB962C8B-B14F-4D97-AF65-F5344CB8AC3E}">
        <p14:creationId xmlns:p14="http://schemas.microsoft.com/office/powerpoint/2010/main" val="1125554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70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panose="02040503050406030204" pitchFamily="18"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panose="02040503050406030204" pitchFamily="18"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panose="02040503050406030204" pitchFamily="18"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3551"/>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12"/>
          </p:nvPr>
        </p:nvSpPr>
        <p:spPr/>
        <p:txBody>
          <a:bodyPr/>
          <a:lstStyle/>
          <a:p>
            <a:fld id="{F068B97E-5631-405C-87BA-F8CC00DDD808}" type="slidenum">
              <a:rPr lang="en-US" smtClean="0"/>
              <a:t>45</a:t>
            </a:fld>
            <a:endParaRPr lang="en-US"/>
          </a:p>
        </p:txBody>
      </p:sp>
    </p:spTree>
    <p:extLst>
      <p:ext uri="{BB962C8B-B14F-4D97-AF65-F5344CB8AC3E}">
        <p14:creationId xmlns:p14="http://schemas.microsoft.com/office/powerpoint/2010/main" val="142219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14375" y="557274"/>
                <a:ext cx="7886700" cy="994172"/>
              </a:xfrm>
            </p:spPr>
            <p:txBody>
              <a:bodyPr>
                <a:normAutofit fontScale="90000"/>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panose="02040503050406030204" pitchFamily="18"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14375" y="557274"/>
                <a:ext cx="7886700" cy="994172"/>
              </a:xfrm>
              <a:blipFill rotWithShape="0">
                <a:blip r:embed="rId2"/>
                <a:stretch>
                  <a:fillRect l="-2705" t="-28049" b="-35366"/>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panose="02040503050406030204" pitchFamily="18"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12"/>
          </p:nvPr>
        </p:nvSpPr>
        <p:spPr/>
        <p:txBody>
          <a:bodyPr/>
          <a:lstStyle/>
          <a:p>
            <a:fld id="{F068B97E-5631-405C-87BA-F8CC00DDD808}" type="slidenum">
              <a:rPr lang="en-US" smtClean="0"/>
              <a:t>46</a:t>
            </a:fld>
            <a:endParaRPr lang="en-US"/>
          </a:p>
        </p:txBody>
      </p:sp>
    </p:spTree>
    <p:extLst>
      <p:ext uri="{BB962C8B-B14F-4D97-AF65-F5344CB8AC3E}">
        <p14:creationId xmlns:p14="http://schemas.microsoft.com/office/powerpoint/2010/main" val="1323819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fontScale="90000"/>
          </a:bodyPr>
          <a:lstStyle/>
          <a:p>
            <a:r>
              <a:rPr lang="en-US" dirty="0" smtClean="0"/>
              <a:t>Relatives are also vulnerable (30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12"/>
          </p:nvPr>
        </p:nvSpPr>
        <p:spPr/>
        <p:txBody>
          <a:bodyPr/>
          <a:lstStyle/>
          <a:p>
            <a:fld id="{F068B97E-5631-405C-87BA-F8CC00DDD808}" type="slidenum">
              <a:rPr lang="en-US" smtClean="0"/>
              <a:t>47</a:t>
            </a:fld>
            <a:endParaRPr lang="en-US"/>
          </a:p>
        </p:txBody>
      </p:sp>
    </p:spTree>
    <p:extLst>
      <p:ext uri="{BB962C8B-B14F-4D97-AF65-F5344CB8AC3E}">
        <p14:creationId xmlns:p14="http://schemas.microsoft.com/office/powerpoint/2010/main" val="1495820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70698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557932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7"/>
          <p:cNvSpPr>
            <a:spLocks noGrp="1"/>
          </p:cNvSpPr>
          <p:nvPr>
            <p:ph type="ctrTitle"/>
          </p:nvPr>
        </p:nvSpPr>
        <p:spPr>
          <a:xfrm>
            <a:off x="42863" y="-61913"/>
            <a:ext cx="7704137" cy="765176"/>
          </a:xfrm>
        </p:spPr>
        <p:txBody>
          <a:bodyPr/>
          <a:lstStyle/>
          <a:p>
            <a:r>
              <a:rPr lang="en-US" sz="2400" b="1">
                <a:latin typeface="Arial" charset="0"/>
              </a:rPr>
              <a:t>Allele-Specific Behavior in the Regulatory Network</a:t>
            </a:r>
            <a:endParaRPr lang="en-US" sz="2400" b="1">
              <a:latin typeface="Calibri" charset="0"/>
            </a:endParaRPr>
          </a:p>
        </p:txBody>
      </p:sp>
      <p:sp>
        <p:nvSpPr>
          <p:cNvPr id="160770" name="Content Placeholder 2"/>
          <p:cNvSpPr txBox="1">
            <a:spLocks/>
          </p:cNvSpPr>
          <p:nvPr/>
        </p:nvSpPr>
        <p:spPr bwMode="auto">
          <a:xfrm>
            <a:off x="304800" y="728663"/>
            <a:ext cx="4044950" cy="25050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r>
              <a:rPr lang="en-US" sz="1800">
                <a:solidFill>
                  <a:srgbClr val="000000"/>
                </a:solidFill>
              </a:rPr>
              <a:t>In GM12878, determine ASB for ~50 TFs &amp; ASE using RNA-Seq </a:t>
            </a:r>
          </a:p>
          <a:p>
            <a:pPr lvl="1">
              <a:spcBef>
                <a:spcPct val="20000"/>
              </a:spcBef>
              <a:buFont typeface="Lucida Grande" charset="0"/>
              <a:buChar char="-"/>
            </a:pPr>
            <a:r>
              <a:rPr lang="en-US" sz="1800">
                <a:solidFill>
                  <a:srgbClr val="000000"/>
                </a:solidFill>
              </a:rPr>
              <a:t>~20% of expressed genes show ASE</a:t>
            </a:r>
          </a:p>
          <a:p>
            <a:pPr lvl="1">
              <a:spcBef>
                <a:spcPct val="20000"/>
              </a:spcBef>
              <a:buFont typeface="Lucida Grande" charset="0"/>
              <a:buChar char="-"/>
            </a:pPr>
            <a:r>
              <a:rPr lang="en-US" sz="1800">
                <a:solidFill>
                  <a:srgbClr val="000000"/>
                </a:solidFill>
              </a:rPr>
              <a:t>~10% of binding sites show ASB</a:t>
            </a:r>
          </a:p>
          <a:p>
            <a:pPr>
              <a:spcBef>
                <a:spcPct val="20000"/>
              </a:spcBef>
              <a:buFont typeface="Arial" charset="0"/>
              <a:buChar char="•"/>
            </a:pPr>
            <a:r>
              <a:rPr lang="en-US" sz="1800">
                <a:solidFill>
                  <a:srgbClr val="000000"/>
                </a:solidFill>
              </a:rPr>
              <a:t>GM12878  Allele-Specific "Difference" Network </a:t>
            </a:r>
          </a:p>
          <a:p>
            <a:pPr lvl="1">
              <a:spcBef>
                <a:spcPct val="20000"/>
              </a:spcBef>
              <a:buFont typeface="Lucida Grande" charset="0"/>
              <a:buChar char="-"/>
            </a:pPr>
            <a:r>
              <a:rPr lang="en-US" sz="1800">
                <a:solidFill>
                  <a:srgbClr val="000000"/>
                </a:solidFill>
              </a:rPr>
              <a:t>Just proximal edges with ASB</a:t>
            </a:r>
          </a:p>
          <a:p>
            <a:pPr lvl="1">
              <a:spcBef>
                <a:spcPct val="20000"/>
              </a:spcBef>
              <a:buFont typeface="Lucida Grande" charset="0"/>
              <a:buChar char="-"/>
            </a:pPr>
            <a:r>
              <a:rPr lang="en-US" sz="1800">
                <a:solidFill>
                  <a:srgbClr val="000000"/>
                </a:solidFill>
              </a:rPr>
              <a:t>Just target nodes with ASE</a:t>
            </a:r>
          </a:p>
          <a:p>
            <a:pPr lvl="1">
              <a:spcBef>
                <a:spcPct val="20000"/>
              </a:spcBef>
              <a:buFont typeface="Lucida Grande" charset="0"/>
              <a:buChar char="-"/>
            </a:pPr>
            <a:endParaRPr lang="en-US" sz="1800">
              <a:solidFill>
                <a:srgbClr val="000000"/>
              </a:solidFill>
            </a:endParaRPr>
          </a:p>
        </p:txBody>
      </p:sp>
      <p:pic>
        <p:nvPicPr>
          <p:cNvPr id="160771" name="Picture 8" descr="fig7.eps"/>
          <p:cNvPicPr>
            <a:picLocks noChangeAspect="1"/>
          </p:cNvPicPr>
          <p:nvPr/>
        </p:nvPicPr>
        <p:blipFill>
          <a:blip r:embed="rId2">
            <a:extLst>
              <a:ext uri="{28A0092B-C50C-407E-A947-70E740481C1C}">
                <a14:useLocalDpi xmlns:a14="http://schemas.microsoft.com/office/drawing/2010/main" val="0"/>
              </a:ext>
            </a:extLst>
          </a:blip>
          <a:srcRect t="13489" r="75912"/>
          <a:stretch>
            <a:fillRect/>
          </a:stretch>
        </p:blipFill>
        <p:spPr bwMode="auto">
          <a:xfrm>
            <a:off x="1266825" y="3816350"/>
            <a:ext cx="2492375" cy="1129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2" name="Picture 51"/>
          <p:cNvPicPr>
            <a:picLocks noChangeAspect="1"/>
          </p:cNvPicPr>
          <p:nvPr/>
        </p:nvPicPr>
        <p:blipFill>
          <a:blip r:embed="rId3">
            <a:extLst>
              <a:ext uri="{28A0092B-C50C-407E-A947-70E740481C1C}">
                <a14:useLocalDpi xmlns:a14="http://schemas.microsoft.com/office/drawing/2010/main" val="0"/>
              </a:ext>
            </a:extLst>
          </a:blip>
          <a:srcRect l="67950" t="4895" b="60606"/>
          <a:stretch>
            <a:fillRect/>
          </a:stretch>
        </p:blipFill>
        <p:spPr bwMode="auto">
          <a:xfrm>
            <a:off x="5045075" y="1509713"/>
            <a:ext cx="3617913" cy="4297362"/>
          </a:xfrm>
          <a:prstGeom prst="rect">
            <a:avLst/>
          </a:prstGeom>
          <a:noFill/>
          <a:ln w="57150">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pic>
      <p:sp>
        <p:nvSpPr>
          <p:cNvPr id="160773" name="TextBox 55"/>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Tree>
    <p:extLst>
      <p:ext uri="{BB962C8B-B14F-4D97-AF65-F5344CB8AC3E}">
        <p14:creationId xmlns:p14="http://schemas.microsoft.com/office/powerpoint/2010/main" val="2959996535"/>
      </p:ext>
    </p:extLst>
  </p:cSld>
  <p:clrMapOvr>
    <a:masterClrMapping/>
  </p:clrMapOvr>
  <p:transition spd="slow" advTm="4686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p:nvPr>
        </p:nvSpPr>
        <p:spPr>
          <a:xfrm>
            <a:off x="685800" y="368300"/>
            <a:ext cx="7772400" cy="1143000"/>
          </a:xfrm>
        </p:spPr>
        <p:txBody>
          <a:bodyPr/>
          <a:lstStyle/>
          <a:p>
            <a:r>
              <a:rPr lang="en-US" dirty="0" smtClean="0">
                <a:latin typeface="Arial" charset="0"/>
                <a:ea typeface="ＭＳ Ｐゴシック" charset="0"/>
                <a:cs typeface="ＭＳ Ｐゴシック" charset="0"/>
              </a:rPr>
              <a:t>Background: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a:t>
            </a:r>
            <a:r>
              <a:rPr lang="en-US" dirty="0">
                <a:solidFill>
                  <a:srgbClr val="FF0000"/>
                </a:solidFill>
                <a:latin typeface="Arial" charset="0"/>
                <a:ea typeface="ＭＳ Ｐゴシック" charset="0"/>
                <a:cs typeface="ＭＳ Ｐゴシック" charset="0"/>
              </a:rPr>
              <a:t>Conundrum of Genomic </a:t>
            </a:r>
            <a:r>
              <a:rPr lang="en-US" dirty="0" smtClean="0">
                <a:solidFill>
                  <a:srgbClr val="FF0000"/>
                </a:solidFill>
                <a:latin typeface="Arial" charset="0"/>
                <a:ea typeface="ＭＳ Ｐゴシック" charset="0"/>
                <a:cs typeface="ＭＳ Ｐゴシック" charset="0"/>
              </a:rPr>
              <a:t>Privacy</a:t>
            </a:r>
            <a:endParaRPr lang="en-US" dirty="0">
              <a:solidFill>
                <a:srgbClr val="FF0000"/>
              </a:solidFill>
              <a:latin typeface="Arial" charset="0"/>
              <a:ea typeface="ＭＳ Ｐゴシック" charset="0"/>
              <a:cs typeface="ＭＳ Ｐゴシック" charset="0"/>
            </a:endParaRPr>
          </a:p>
        </p:txBody>
      </p:sp>
      <p:sp>
        <p:nvSpPr>
          <p:cNvPr id="308226" name="Rectangle 5"/>
          <p:cNvSpPr>
            <a:spLocks noGrp="1"/>
          </p:cNvSpPr>
          <p:nvPr>
            <p:ph sz="half" idx="1"/>
          </p:nvPr>
        </p:nvSpPr>
        <p:spPr>
          <a:xfrm>
            <a:off x="653910" y="1549403"/>
            <a:ext cx="4743590" cy="4638675"/>
          </a:xfrm>
        </p:spPr>
        <p:txBody>
          <a:bodyPr/>
          <a:lstStyle/>
          <a:p>
            <a:pPr>
              <a:buFont typeface="Arial" charset="0"/>
              <a:buChar char="•"/>
            </a:pPr>
            <a:r>
              <a:rPr lang="en-US" sz="1800" dirty="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dirty="0" smtClean="0">
                <a:solidFill>
                  <a:srgbClr val="FF0000"/>
                </a:solidFill>
                <a:latin typeface="Arial" charset="0"/>
                <a:ea typeface="ＭＳ Ｐゴシック" charset="0"/>
                <a:cs typeface="ＭＳ Ｐゴシック" charset="0"/>
              </a:rPr>
              <a:t>Identification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 that someone participated in a study [Craig</a:t>
            </a:r>
            <a:r>
              <a:rPr lang="en-US" sz="1800" dirty="0">
                <a:latin typeface="Arial" charset="0"/>
                <a:ea typeface="ＭＳ Ｐゴシック" charset="0"/>
                <a:cs typeface="ＭＳ Ｐゴシック" charset="0"/>
              </a:rPr>
              <a:t>, </a:t>
            </a:r>
            <a:r>
              <a:rPr lang="en-US" sz="1800" dirty="0" err="1">
                <a:latin typeface="Arial" charset="0"/>
                <a:ea typeface="ＭＳ Ｐゴシック" charset="0"/>
                <a:cs typeface="ＭＳ Ｐゴシック" charset="0"/>
              </a:rPr>
              <a:t>Erlich</a:t>
            </a:r>
            <a:r>
              <a:rPr lang="en-US" sz="1800" dirty="0">
                <a:latin typeface="Arial" charset="0"/>
                <a:ea typeface="ＭＳ Ｐゴシック" charset="0"/>
                <a:cs typeface="ＭＳ Ｐゴシック" charset="0"/>
              </a:rPr>
              <a:t>]</a:t>
            </a:r>
            <a:endParaRPr lang="en-US" sz="1800" dirty="0" smtClean="0">
              <a:latin typeface="Arial" charset="0"/>
              <a:ea typeface="ＭＳ Ｐゴシック" charset="0"/>
              <a:cs typeface="ＭＳ Ｐゴシック" charset="0"/>
            </a:endParaRPr>
          </a:p>
          <a:p>
            <a:pPr>
              <a:buFont typeface="Arial" charset="0"/>
              <a:buChar char="•"/>
            </a:pPr>
            <a:r>
              <a:rPr lang="en-US" sz="1800" b="1" dirty="0" smtClean="0">
                <a:solidFill>
                  <a:srgbClr val="FF0000"/>
                </a:solidFill>
                <a:latin typeface="Arial" charset="0"/>
                <a:ea typeface="ＭＳ Ｐゴシック" charset="0"/>
                <a:cs typeface="ＭＳ Ｐゴシック" charset="0"/>
              </a:rPr>
              <a:t>Characterization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Finding </a:t>
            </a:r>
            <a:r>
              <a:rPr lang="en-US" sz="1800" dirty="0">
                <a:latin typeface="Arial" charset="0"/>
                <a:ea typeface="ＭＳ Ｐゴシック" charset="0"/>
                <a:cs typeface="ＭＳ Ｐゴシック" charset="0"/>
              </a:rPr>
              <a:t>that you have </a:t>
            </a:r>
            <a:r>
              <a:rPr lang="en-US" sz="1800" dirty="0" smtClean="0">
                <a:latin typeface="Arial" charset="0"/>
                <a:ea typeface="ＭＳ Ｐゴシック" charset="0"/>
                <a:cs typeface="ＭＳ Ｐゴシック" charset="0"/>
              </a:rPr>
              <a:t>a particular trait from </a:t>
            </a:r>
            <a:r>
              <a:rPr lang="en-US" sz="1800" dirty="0">
                <a:latin typeface="Arial" charset="0"/>
                <a:ea typeface="ＭＳ Ｐゴシック" charset="0"/>
                <a:cs typeface="ＭＳ Ｐゴシック" charset="0"/>
              </a:rPr>
              <a:t>studying your identified </a:t>
            </a:r>
            <a:r>
              <a:rPr lang="en-US" sz="1800" dirty="0" smtClean="0">
                <a:latin typeface="Arial" charset="0"/>
                <a:ea typeface="ＭＳ Ｐゴシック" charset="0"/>
                <a:cs typeface="ＭＳ Ｐゴシック" charset="0"/>
              </a:rPr>
              <a:t>genome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t>
            </a:r>
            <a:r>
              <a:rPr lang="en-US" sz="1800" dirty="0" err="1" smtClean="0">
                <a:latin typeface="Arial" charset="0"/>
                <a:ea typeface="ＭＳ Ｐゴシック" charset="0"/>
                <a:cs typeface="ＭＳ Ｐゴシック" charset="0"/>
              </a:rPr>
              <a:t>eg</a:t>
            </a:r>
            <a:r>
              <a:rPr lang="en-US" sz="1800" dirty="0" smtClean="0">
                <a:latin typeface="Arial" charset="0"/>
                <a:ea typeface="ＭＳ Ｐゴシック" charset="0"/>
                <a:cs typeface="ＭＳ Ｐゴシック" charset="0"/>
              </a:rPr>
              <a:t> Watson </a:t>
            </a:r>
            <a:r>
              <a:rPr lang="en-US" sz="1800" dirty="0" err="1" smtClean="0">
                <a:latin typeface="Arial" charset="0"/>
                <a:ea typeface="ＭＳ Ｐゴシック" charset="0"/>
                <a:cs typeface="ＭＳ Ｐゴシック" charset="0"/>
              </a:rPr>
              <a:t>ApoE</a:t>
            </a:r>
            <a:r>
              <a:rPr lang="en-US" sz="1800" dirty="0" smtClean="0">
                <a:latin typeface="Arial" charset="0"/>
                <a:ea typeface="ＭＳ Ｐゴシック" charset="0"/>
                <a:cs typeface="ＭＳ Ｐゴシック" charset="0"/>
              </a:rPr>
              <a:t> status]</a:t>
            </a:r>
            <a:endParaRPr lang="en-US" sz="1800" dirty="0">
              <a:latin typeface="Arial" charset="0"/>
              <a:ea typeface="ＭＳ Ｐゴシック" charset="0"/>
              <a:cs typeface="ＭＳ Ｐゴシック" charset="0"/>
            </a:endParaRPr>
          </a:p>
          <a:p>
            <a:pPr>
              <a:buFont typeface="Arial" charset="0"/>
              <a:buChar char="•"/>
            </a:pPr>
            <a:r>
              <a:rPr lang="en-US" sz="1800" dirty="0" smtClean="0">
                <a:latin typeface="Arial" charset="0"/>
                <a:ea typeface="ＭＳ Ｐゴシック" charset="0"/>
                <a:cs typeface="ＭＳ Ｐゴシック" charset="0"/>
              </a:rPr>
              <a:t>Genetics </a:t>
            </a:r>
            <a:r>
              <a:rPr lang="en-US" sz="1800" dirty="0">
                <a:latin typeface="Arial" charset="0"/>
                <a:ea typeface="ＭＳ Ｐゴシック" charset="0"/>
                <a:cs typeface="ＭＳ Ｐゴシック" charset="0"/>
              </a:rPr>
              <a:t>has a problematic ethical </a:t>
            </a:r>
            <a:r>
              <a:rPr lang="en-US" sz="1800" dirty="0" smtClean="0">
                <a:latin typeface="Arial" charset="0"/>
                <a:ea typeface="ＭＳ Ｐゴシック" charset="0"/>
                <a:cs typeface="ＭＳ Ｐゴシック" charset="0"/>
              </a:rPr>
              <a:t>history </a:t>
            </a:r>
            <a:r>
              <a:rPr lang="en-US" sz="1800" dirty="0">
                <a:latin typeface="Arial" charset="0"/>
                <a:ea typeface="ＭＳ Ｐゴシック" charset="0"/>
                <a:cs typeface="ＭＳ Ｐゴシック" charset="0"/>
              </a:rPr>
              <a:t>&amp; might need to be particularly careful to keep public trust</a:t>
            </a:r>
          </a:p>
          <a:p>
            <a:pPr lvl="1">
              <a:buFont typeface="Arial" charset="0"/>
              <a:buChar char="•"/>
            </a:pPr>
            <a:r>
              <a:rPr lang="en-US" sz="1600" dirty="0" smtClean="0">
                <a:latin typeface="Arial" charset="0"/>
                <a:ea typeface="ＭＳ Ｐゴシック" charset="0"/>
                <a:cs typeface="ＭＳ Ｐゴシック" charset="0"/>
              </a:rPr>
              <a:t>A single bad </a:t>
            </a:r>
            <a:r>
              <a:rPr lang="en-US" sz="1600" dirty="0">
                <a:latin typeface="Arial" charset="0"/>
                <a:ea typeface="ＭＳ Ｐゴシック" charset="0"/>
                <a:cs typeface="ＭＳ Ｐゴシック" charset="0"/>
              </a:rPr>
              <a:t>event (</a:t>
            </a:r>
            <a:r>
              <a:rPr lang="en-US" sz="1600" dirty="0" err="1">
                <a:latin typeface="Arial" charset="0"/>
                <a:ea typeface="ＭＳ Ｐゴシック" charset="0"/>
                <a:cs typeface="ＭＳ Ｐゴシック" charset="0"/>
              </a:rPr>
              <a:t>eg</a:t>
            </a:r>
            <a:r>
              <a:rPr lang="en-US" sz="1600" dirty="0">
                <a:latin typeface="Arial" charset="0"/>
                <a:ea typeface="ＭＳ Ｐゴシック" charset="0"/>
                <a:cs typeface="ＭＳ Ｐゴシック" charset="0"/>
              </a:rPr>
              <a:t> </a:t>
            </a:r>
            <a:r>
              <a:rPr lang="en-US" sz="1600" b="1" dirty="0">
                <a:solidFill>
                  <a:srgbClr val="FF0000"/>
                </a:solidFill>
                <a:latin typeface="Arial" charset="0"/>
                <a:ea typeface="ＭＳ Ｐゴシック" charset="0"/>
                <a:cs typeface="ＭＳ Ｐゴシック" charset="0"/>
              </a:rPr>
              <a:t>HELA</a:t>
            </a:r>
            <a:r>
              <a:rPr lang="en-US" sz="1600" dirty="0">
                <a:latin typeface="Arial" charset="0"/>
                <a:ea typeface="ＭＳ Ｐゴシック" charset="0"/>
                <a:cs typeface="ＭＳ Ｐゴシック" charset="0"/>
              </a:rPr>
              <a:t> like) could cause great damage to genomics research</a:t>
            </a: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5206858" y="1549403"/>
            <a:ext cx="3543301" cy="4638675"/>
          </a:xfrm>
        </p:spPr>
        <p:txBody>
          <a:bodyPr/>
          <a:lstStyle/>
          <a:p>
            <a:pPr>
              <a:defRPr/>
            </a:pPr>
            <a:r>
              <a:rPr lang="en-US" sz="1800" dirty="0"/>
              <a:t>Sharing helps </a:t>
            </a:r>
            <a:r>
              <a:rPr lang="en-US" sz="1800" dirty="0" smtClean="0"/>
              <a:t>research</a:t>
            </a:r>
            <a:endParaRPr lang="en-US" sz="1800" dirty="0"/>
          </a:p>
          <a:p>
            <a:pPr lvl="1">
              <a:defRPr/>
            </a:pPr>
            <a:r>
              <a:rPr lang="en-US" sz="1600" b="1" dirty="0" smtClean="0">
                <a:solidFill>
                  <a:srgbClr val="FF0000"/>
                </a:solidFill>
              </a:rPr>
              <a:t>Large-scale </a:t>
            </a:r>
            <a:r>
              <a:rPr lang="en-US" sz="1600" b="1" dirty="0">
                <a:solidFill>
                  <a:srgbClr val="FF0000"/>
                </a:solidFill>
              </a:rPr>
              <a:t>mining</a:t>
            </a:r>
            <a:r>
              <a:rPr lang="en-US" sz="1600" dirty="0"/>
              <a:t> of this information is </a:t>
            </a:r>
            <a:r>
              <a:rPr lang="en-US" sz="1600" dirty="0" smtClean="0"/>
              <a:t>essential for </a:t>
            </a:r>
            <a:r>
              <a:rPr lang="en-US" sz="1600" dirty="0"/>
              <a:t>medical </a:t>
            </a:r>
            <a:r>
              <a:rPr lang="en-US" sz="1600" dirty="0" smtClean="0"/>
              <a:t>research</a:t>
            </a:r>
          </a:p>
          <a:p>
            <a:pPr lvl="1">
              <a:defRPr/>
            </a:pPr>
            <a:r>
              <a:rPr lang="en-US" sz="1600" dirty="0" smtClean="0"/>
              <a:t>For statistical association, </a:t>
            </a:r>
            <a:br>
              <a:rPr lang="en-US" sz="1600" dirty="0" smtClean="0"/>
            </a:br>
            <a:r>
              <a:rPr lang="en-US" sz="1600" b="1" dirty="0" smtClean="0">
                <a:solidFill>
                  <a:srgbClr val="FF0000"/>
                </a:solidFill>
              </a:rPr>
              <a:t>1M is better than 1K</a:t>
            </a:r>
            <a:endParaRPr lang="en-US" sz="1600" b="1" dirty="0">
              <a:solidFill>
                <a:srgbClr val="FF0000"/>
              </a:solidFill>
            </a:endParaRPr>
          </a:p>
          <a:p>
            <a:pPr lvl="1">
              <a:defRPr/>
            </a:pPr>
            <a:r>
              <a:rPr lang="en-US" sz="1600" b="1" dirty="0"/>
              <a:t>Privacy is cumbersome</a:t>
            </a:r>
            <a:r>
              <a:rPr lang="en-US" sz="1600" dirty="0"/>
              <a:t>, particularly for big data</a:t>
            </a:r>
          </a:p>
          <a:p>
            <a:pPr>
              <a:defRPr/>
            </a:pPr>
            <a:r>
              <a:rPr lang="en-US" sz="1800" dirty="0"/>
              <a:t>Sharing is important for </a:t>
            </a:r>
            <a:r>
              <a:rPr lang="en-US" sz="1800" b="1" dirty="0">
                <a:solidFill>
                  <a:srgbClr val="FF0000"/>
                </a:solidFill>
              </a:rPr>
              <a:t>reproducible research</a:t>
            </a:r>
          </a:p>
          <a:p>
            <a:pPr>
              <a:defRPr/>
            </a:pPr>
            <a:r>
              <a:rPr lang="en-US" sz="1800" dirty="0" smtClean="0"/>
              <a:t>Data sharing &amp; doing research on identifiable individuals is </a:t>
            </a:r>
            <a:r>
              <a:rPr lang="en-US" sz="1800" dirty="0"/>
              <a:t>useful for </a:t>
            </a:r>
            <a:r>
              <a:rPr lang="en-US" sz="1800" b="1" dirty="0">
                <a:solidFill>
                  <a:srgbClr val="FF0000"/>
                </a:solidFill>
              </a:rPr>
              <a:t>education </a:t>
            </a:r>
            <a:endParaRPr lang="en-US" sz="1800" b="1" dirty="0" smtClean="0">
              <a:solidFill>
                <a:srgbClr val="FF0000"/>
              </a:solidFill>
            </a:endParaRPr>
          </a:p>
          <a:p>
            <a:pPr lvl="1">
              <a:defRPr/>
            </a:pPr>
            <a:r>
              <a:rPr lang="en-US" sz="1600" dirty="0" smtClean="0"/>
              <a:t>More interesting to study the genome of someone you know</a:t>
            </a:r>
            <a:endParaRPr lang="en-US" sz="1600" dirty="0"/>
          </a:p>
          <a:p>
            <a:pPr>
              <a:defRPr/>
            </a:pPr>
            <a:endParaRPr lang="en-US" sz="1800" dirty="0"/>
          </a:p>
          <a:p>
            <a:endParaRPr lang="en-US" sz="1800" dirty="0"/>
          </a:p>
        </p:txBody>
      </p:sp>
      <p:sp>
        <p:nvSpPr>
          <p:cNvPr id="289797" name="TextBox 1"/>
          <p:cNvSpPr txBox="1">
            <a:spLocks noChangeArrowheads="1"/>
          </p:cNvSpPr>
          <p:nvPr/>
        </p:nvSpPr>
        <p:spPr bwMode="auto">
          <a:xfrm>
            <a:off x="4279900" y="5994401"/>
            <a:ext cx="4470259" cy="430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100" b="0" dirty="0" smtClean="0">
                <a:solidFill>
                  <a:schemeClr val="tx1">
                    <a:lumMod val="50000"/>
                    <a:lumOff val="50000"/>
                  </a:schemeClr>
                </a:solidFill>
              </a:rPr>
              <a:t>[</a:t>
            </a:r>
            <a:r>
              <a:rPr lang="en-US" sz="1100" b="0" dirty="0" err="1" smtClean="0">
                <a:solidFill>
                  <a:schemeClr val="tx1">
                    <a:lumMod val="50000"/>
                    <a:lumOff val="50000"/>
                  </a:schemeClr>
                </a:solidFill>
              </a:rPr>
              <a:t>Klitzman</a:t>
            </a:r>
            <a:r>
              <a:rPr lang="en-US" sz="1100" b="0" dirty="0" smtClean="0">
                <a:solidFill>
                  <a:schemeClr val="tx1">
                    <a:lumMod val="50000"/>
                    <a:lumOff val="50000"/>
                  </a:schemeClr>
                </a:solidFill>
              </a:rPr>
              <a:t> &amp; Sweeney ('11), J Genet </a:t>
            </a:r>
            <a:r>
              <a:rPr lang="en-US" sz="1100" b="0" dirty="0" err="1" smtClean="0">
                <a:solidFill>
                  <a:schemeClr val="tx1">
                    <a:lumMod val="50000"/>
                    <a:lumOff val="50000"/>
                  </a:schemeClr>
                </a:solidFill>
              </a:rPr>
              <a:t>Couns</a:t>
            </a:r>
            <a:r>
              <a:rPr lang="en-US" sz="1100" b="0" dirty="0" smtClean="0">
                <a:solidFill>
                  <a:schemeClr val="tx1">
                    <a:lumMod val="50000"/>
                    <a:lumOff val="50000"/>
                  </a:schemeClr>
                </a:solidFill>
              </a:rPr>
              <a:t> 20:98l;</a:t>
            </a:r>
            <a:r>
              <a:rPr lang="en-US" sz="1100" b="0" dirty="0">
                <a:solidFill>
                  <a:schemeClr val="tx1">
                    <a:lumMod val="50000"/>
                    <a:lumOff val="50000"/>
                  </a:schemeClr>
                </a:solidFill>
              </a:rPr>
              <a:t> </a:t>
            </a:r>
            <a:r>
              <a:rPr lang="en-US" sz="1100" b="0" dirty="0" err="1" smtClean="0">
                <a:solidFill>
                  <a:schemeClr val="tx1">
                    <a:lumMod val="50000"/>
                    <a:lumOff val="50000"/>
                  </a:schemeClr>
                </a:solidFill>
              </a:rPr>
              <a:t>Greenbaum</a:t>
            </a:r>
            <a:r>
              <a:rPr lang="en-US" sz="1100" b="0" dirty="0" smtClean="0">
                <a:solidFill>
                  <a:schemeClr val="tx1">
                    <a:lumMod val="50000"/>
                    <a:lumOff val="50000"/>
                  </a:schemeClr>
                </a:solidFill>
              </a:rPr>
              <a:t> &amp; Gerstein ('09), New Sci. (Sep 23)  ] </a:t>
            </a:r>
          </a:p>
        </p:txBody>
      </p:sp>
      <p:sp>
        <p:nvSpPr>
          <p:cNvPr id="6" name="Rectangle 5"/>
          <p:cNvSpPr>
            <a:spLocks noChangeArrowheads="1"/>
          </p:cNvSpPr>
          <p:nvPr/>
        </p:nvSpPr>
        <p:spPr bwMode="auto">
          <a:xfrm>
            <a:off x="65517" y="5994401"/>
            <a:ext cx="3528584" cy="584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p>
            <a:pPr>
              <a:defRPr/>
            </a:pPr>
            <a:r>
              <a:rPr lang="en-US" sz="800" b="0" dirty="0">
                <a:solidFill>
                  <a:schemeClr val="tx1">
                    <a:lumMod val="50000"/>
                    <a:lumOff val="50000"/>
                  </a:schemeClr>
                </a:solidFill>
              </a:rPr>
              <a:t>[Yale Law Roundtable (‘10). Comp. in Sci. &amp; Eng. 12:8;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(‘09). Am. J. Bioethics;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(‘10). SF Chronicle, May 2, Page E-4; </a:t>
            </a:r>
            <a:br>
              <a:rPr lang="en-US" sz="800" b="0" dirty="0">
                <a:solidFill>
                  <a:schemeClr val="tx1">
                    <a:lumMod val="50000"/>
                    <a:lumOff val="50000"/>
                  </a:schemeClr>
                </a:solidFill>
              </a:rPr>
            </a:br>
            <a:r>
              <a:rPr lang="en-US" sz="800" b="0" dirty="0" err="1">
                <a:solidFill>
                  <a:schemeClr val="tx1">
                    <a:lumMod val="50000"/>
                    <a:lumOff val="50000"/>
                  </a:schemeClr>
                </a:solidFill>
              </a:rPr>
              <a:t>Greenbaum</a:t>
            </a:r>
            <a:r>
              <a:rPr lang="en-US" sz="800" b="0" dirty="0">
                <a:solidFill>
                  <a:schemeClr val="tx1">
                    <a:lumMod val="50000"/>
                    <a:lumOff val="50000"/>
                  </a:schemeClr>
                </a:solidFill>
              </a:rPr>
              <a:t> et al. </a:t>
            </a:r>
            <a:r>
              <a:rPr lang="en-US" sz="800" b="0" i="1" dirty="0">
                <a:solidFill>
                  <a:schemeClr val="tx1">
                    <a:lumMod val="50000"/>
                    <a:lumOff val="50000"/>
                  </a:schemeClr>
                </a:solidFill>
              </a:rPr>
              <a:t>PLOS CB </a:t>
            </a:r>
            <a:r>
              <a:rPr lang="en-US" sz="800" b="0" dirty="0">
                <a:solidFill>
                  <a:schemeClr val="tx1">
                    <a:lumMod val="50000"/>
                    <a:lumOff val="50000"/>
                  </a:schemeClr>
                </a:solidFill>
              </a:rPr>
              <a:t>(‘11)]</a:t>
            </a:r>
          </a:p>
        </p:txBody>
      </p:sp>
    </p:spTree>
    <p:extLst>
      <p:ext uri="{BB962C8B-B14F-4D97-AF65-F5344CB8AC3E}">
        <p14:creationId xmlns:p14="http://schemas.microsoft.com/office/powerpoint/2010/main" val="2122771926"/>
      </p:ext>
    </p:extLst>
  </p:cSld>
  <p:clrMapOvr>
    <a:masterClrMapping/>
  </p:clrMapOvr>
  <p:transition advTm="114097"/>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1794"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1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1797"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267898463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281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2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4613"/>
            <a:ext cx="4157663"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1"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2822"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140772059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txBox="1">
            <a:spLocks/>
          </p:cNvSpPr>
          <p:nvPr/>
        </p:nvSpPr>
        <p:spPr bwMode="auto">
          <a:xfrm>
            <a:off x="1085850" y="4759325"/>
            <a:ext cx="214630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3842"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3843"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3844"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221687"/>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1085850" y="4759325"/>
            <a:ext cx="214630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4866"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4867"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4868"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7169" y="2058194"/>
            <a:ext cx="5551487"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70" name="TextBox 7"/>
          <p:cNvSpPr txBox="1">
            <a:spLocks noChangeArrowheads="1"/>
          </p:cNvSpPr>
          <p:nvPr/>
        </p:nvSpPr>
        <p:spPr bwMode="auto">
          <a:xfrm>
            <a:off x="6113463" y="6362700"/>
            <a:ext cx="28273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Khurana et al. </a:t>
            </a:r>
            <a:r>
              <a:rPr lang="en-US" sz="800" i="1">
                <a:solidFill>
                  <a:srgbClr val="A6A6A6"/>
                </a:solidFill>
                <a:latin typeface="Arial" charset="0"/>
              </a:rPr>
              <a:t>Science </a:t>
            </a:r>
            <a:r>
              <a:rPr lang="en-US" sz="800">
                <a:solidFill>
                  <a:srgbClr val="A6A6A6"/>
                </a:solidFill>
                <a:latin typeface="Arial" charset="0"/>
              </a:rPr>
              <a:t>('13) ]</a:t>
            </a:r>
          </a:p>
        </p:txBody>
      </p:sp>
    </p:spTree>
    <p:extLst>
      <p:ext uri="{BB962C8B-B14F-4D97-AF65-F5344CB8AC3E}">
        <p14:creationId xmlns:p14="http://schemas.microsoft.com/office/powerpoint/2010/main" val="2343449212"/>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3632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9538415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39700"/>
            <a:ext cx="10522857" cy="6997700"/>
          </a:xfrm>
          <a:prstGeom prst="rect">
            <a:avLst/>
          </a:prstGeom>
        </p:spPr>
      </p:pic>
      <p:sp>
        <p:nvSpPr>
          <p:cNvPr id="558081" name="Title 1"/>
          <p:cNvSpPr txBox="1">
            <a:spLocks/>
          </p:cNvSpPr>
          <p:nvPr/>
        </p:nvSpPr>
        <p:spPr bwMode="auto">
          <a:xfrm>
            <a:off x="1882883" y="5308600"/>
            <a:ext cx="3273318" cy="833438"/>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558082" name="Content Placeholder 2"/>
          <p:cNvSpPr txBox="1">
            <a:spLocks/>
          </p:cNvSpPr>
          <p:nvPr/>
        </p:nvSpPr>
        <p:spPr bwMode="auto">
          <a:xfrm>
            <a:off x="508000" y="0"/>
            <a:ext cx="6858000" cy="660356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chemeClr val="bg1"/>
                </a:solidFill>
              </a:rPr>
              <a:t>papers.gersteinlab.org</a:t>
            </a:r>
            <a:r>
              <a:rPr lang="en-US" sz="1100" b="0" dirty="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a:solidFill>
                  <a:schemeClr val="bg1"/>
                </a:solidFill>
              </a:rPr>
              <a:t> </a:t>
            </a:r>
            <a:r>
              <a:rPr lang="en-US" sz="1400" b="0" dirty="0" smtClean="0">
                <a:solidFill>
                  <a:schemeClr val="bg1"/>
                </a:solidFill>
              </a:rPr>
              <a:t>-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1453839" y="63370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6" name="Content Placeholder 2"/>
          <p:cNvSpPr txBox="1">
            <a:spLocks/>
          </p:cNvSpPr>
          <p:nvPr/>
        </p:nvSpPr>
        <p:spPr bwMode="auto">
          <a:xfrm>
            <a:off x="2362200" y="1752600"/>
            <a:ext cx="4241800" cy="660356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r>
              <a:rPr lang="en-US" sz="1050" b="0" dirty="0" err="1" smtClean="0">
                <a:solidFill>
                  <a:schemeClr val="bg1"/>
                </a:solidFill>
              </a:rPr>
              <a:t>Agarwal</a:t>
            </a:r>
            <a:r>
              <a:rPr lang="en-US" sz="1050" b="0" dirty="0" smtClean="0">
                <a:solidFill>
                  <a:schemeClr val="bg1"/>
                </a:solidFill>
              </a:rPr>
              <a:t>,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advTm="8847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advTm="140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a:lstStyle/>
          <a:p>
            <a:r>
              <a:rPr lang="en-US" sz="2800" dirty="0">
                <a:latin typeface="Arial" charset="0"/>
                <a:ea typeface="ＭＳ Ｐゴシック" charset="0"/>
                <a:cs typeface="ＭＳ Ｐゴシック" charset="0"/>
              </a:rPr>
              <a:t>Genomics has similar "Big Data" </a:t>
            </a:r>
            <a:r>
              <a:rPr lang="en-US" sz="2800" dirty="0" smtClean="0">
                <a:latin typeface="Arial" charset="0"/>
                <a:ea typeface="ＭＳ Ｐゴシック" charset="0"/>
                <a:cs typeface="ＭＳ Ｐゴシック" charset="0"/>
              </a:rPr>
              <a:t>Privacy Issues in </a:t>
            </a:r>
            <a:r>
              <a:rPr lang="en-US" sz="2800" dirty="0">
                <a:latin typeface="Arial" charset="0"/>
                <a:ea typeface="ＭＳ Ｐゴシック" charset="0"/>
                <a:cs typeface="ＭＳ Ｐゴシック" charset="0"/>
              </a:rPr>
              <a:t>the Rest of </a:t>
            </a:r>
            <a:r>
              <a:rPr lang="en-US" sz="2800" dirty="0" smtClean="0">
                <a:latin typeface="Arial" charset="0"/>
                <a:ea typeface="ＭＳ Ｐゴシック" charset="0"/>
                <a:cs typeface="ＭＳ Ｐゴシック" charset="0"/>
              </a:rPr>
              <a:t>Society</a:t>
            </a:r>
            <a:r>
              <a:rPr lang="is-IS" sz="2800" dirty="0" smtClean="0">
                <a:latin typeface="Arial" charset="0"/>
                <a:ea typeface="ＭＳ Ｐゴシック" charset="0"/>
                <a:cs typeface="ＭＳ Ｐゴシック" charset="0"/>
              </a:rPr>
              <a:t>… or does it ?</a:t>
            </a:r>
            <a:endParaRPr lang="en-US" sz="2800" dirty="0">
              <a:latin typeface="Arial" charset="0"/>
              <a:ea typeface="ＭＳ Ｐゴシック" charset="0"/>
              <a:cs typeface="ＭＳ Ｐゴシック" charset="0"/>
            </a:endParaRPr>
          </a:p>
        </p:txBody>
      </p:sp>
      <p:sp>
        <p:nvSpPr>
          <p:cNvPr id="311298" name="Content Placeholder 2"/>
          <p:cNvSpPr>
            <a:spLocks noGrp="1"/>
          </p:cNvSpPr>
          <p:nvPr>
            <p:ph sz="half" idx="1"/>
          </p:nvPr>
        </p:nvSpPr>
        <p:spPr>
          <a:xfrm>
            <a:off x="685800" y="1981203"/>
            <a:ext cx="3378200" cy="4638675"/>
          </a:xfrm>
        </p:spPr>
        <p:txBody>
          <a:bodyPr/>
          <a:lstStyle/>
          <a:p>
            <a:r>
              <a:rPr lang="en-US" dirty="0">
                <a:latin typeface="Arial" charset="0"/>
                <a:ea typeface="ＭＳ Ｐゴシック" charset="0"/>
                <a:cs typeface="ＭＳ Ｐゴシック" charset="0"/>
              </a:rPr>
              <a:t>Sharing &amp; "peer-production" </a:t>
            </a:r>
            <a:r>
              <a:rPr lang="en-US" dirty="0" smtClean="0">
                <a:latin typeface="Arial" charset="0"/>
                <a:ea typeface="ＭＳ Ｐゴシック" charset="0"/>
                <a:cs typeface="ＭＳ Ｐゴシック" charset="0"/>
              </a:rPr>
              <a:t>central </a:t>
            </a:r>
            <a:r>
              <a:rPr lang="en-US" dirty="0">
                <a:latin typeface="Arial" charset="0"/>
                <a:ea typeface="ＭＳ Ｐゴシック" charset="0"/>
                <a:cs typeface="ＭＳ Ｐゴシック" charset="0"/>
              </a:rPr>
              <a:t>to success of many new ventures, with the </a:t>
            </a:r>
            <a:r>
              <a:rPr lang="en-US" dirty="0" smtClean="0">
                <a:latin typeface="Arial" charset="0"/>
                <a:ea typeface="ＭＳ Ｐゴシック" charset="0"/>
                <a:cs typeface="ＭＳ Ｐゴシック" charset="0"/>
              </a:rPr>
              <a:t>similar risks </a:t>
            </a:r>
            <a:r>
              <a:rPr lang="en-US" dirty="0">
                <a:latin typeface="Arial" charset="0"/>
                <a:ea typeface="ＭＳ Ｐゴシック" charset="0"/>
                <a:cs typeface="ＭＳ Ｐゴシック" charset="0"/>
              </a:rPr>
              <a:t>as in </a:t>
            </a:r>
            <a:r>
              <a:rPr lang="en-US" dirty="0" smtClean="0">
                <a:latin typeface="Arial" charset="0"/>
                <a:ea typeface="ＭＳ Ｐゴシック" charset="0"/>
                <a:cs typeface="ＭＳ Ｐゴシック" charset="0"/>
              </a:rPr>
              <a:t>genomics </a:t>
            </a:r>
          </a:p>
          <a:p>
            <a:pPr lvl="1"/>
            <a:r>
              <a:rPr lang="en-US" b="1" dirty="0" smtClean="0">
                <a:solidFill>
                  <a:srgbClr val="FF0000"/>
                </a:solidFill>
                <a:latin typeface="Arial" charset="0"/>
                <a:ea typeface="ＭＳ Ｐゴシック" charset="0"/>
                <a:cs typeface="ＭＳ Ｐゴシック" charset="0"/>
              </a:rPr>
              <a:t>EG web search</a:t>
            </a:r>
            <a:r>
              <a:rPr lang="en-US" dirty="0" smtClean="0">
                <a:latin typeface="Arial" charset="0"/>
                <a:ea typeface="ＭＳ Ｐゴシック" charset="0"/>
                <a:cs typeface="ＭＳ Ｐゴシック" charset="0"/>
              </a:rPr>
              <a:t>: Large-scale mining essential, but we </a:t>
            </a:r>
            <a:r>
              <a:rPr lang="en-US" dirty="0">
                <a:latin typeface="Arial" charset="0"/>
                <a:ea typeface="ＭＳ Ｐゴシック" charset="0"/>
                <a:cs typeface="ＭＳ Ｐゴシック" charset="0"/>
              </a:rPr>
              <a:t>confront privacy risks every day we access the </a:t>
            </a:r>
            <a:r>
              <a:rPr lang="en-US" dirty="0" smtClean="0">
                <a:latin typeface="Arial" charset="0"/>
                <a:ea typeface="ＭＳ Ｐゴシック" charset="0"/>
                <a:cs typeface="ＭＳ Ｐゴシック" charset="0"/>
              </a:rPr>
              <a:t>internet</a:t>
            </a:r>
          </a:p>
          <a:p>
            <a:pPr lvl="1"/>
            <a:endParaRPr lang="en-US" dirty="0">
              <a:latin typeface="Arial" charset="0"/>
              <a:ea typeface="ＭＳ Ｐゴシック" charset="0"/>
              <a:cs typeface="ＭＳ Ｐゴシック" charset="0"/>
            </a:endParaRPr>
          </a:p>
          <a:p>
            <a:pPr lvl="1"/>
            <a:endParaRPr lang="en-US" dirty="0" smtClean="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178300" y="1981203"/>
            <a:ext cx="4279901" cy="4638675"/>
          </a:xfrm>
        </p:spPr>
        <p:txBody>
          <a:bodyPr/>
          <a:lstStyle/>
          <a:p>
            <a:r>
              <a:rPr lang="en-US" dirty="0">
                <a:latin typeface="Arial" charset="0"/>
                <a:ea typeface="ＭＳ Ｐゴシック" charset="0"/>
                <a:cs typeface="ＭＳ Ｐゴシック" charset="0"/>
              </a:rPr>
              <a:t>Or is the genome </a:t>
            </a:r>
            <a:r>
              <a:rPr lang="en-US" dirty="0" smtClean="0">
                <a:latin typeface="Arial" charset="0"/>
                <a:ea typeface="ＭＳ Ｐゴシック" charset="0"/>
                <a:cs typeface="ＭＳ Ｐゴシック" charset="0"/>
              </a:rPr>
              <a:t>exceptional</a:t>
            </a:r>
            <a:r>
              <a:rPr lang="en-US" dirty="0">
                <a:latin typeface="Arial" charset="0"/>
                <a:ea typeface="ＭＳ Ｐゴシック" charset="0"/>
                <a:cs typeface="ＭＳ Ｐゴシック" charset="0"/>
              </a:rPr>
              <a:t>?</a:t>
            </a:r>
          </a:p>
          <a:p>
            <a:pPr lvl="1"/>
            <a:r>
              <a:rPr lang="en-US" dirty="0">
                <a:latin typeface="Arial" charset="0"/>
                <a:ea typeface="ＭＳ Ｐゴシック" charset="0"/>
                <a:cs typeface="ＭＳ Ｐゴシック" charset="0"/>
              </a:rPr>
              <a:t>We can’t change it </a:t>
            </a:r>
          </a:p>
          <a:p>
            <a:pPr lvl="1"/>
            <a:r>
              <a:rPr lang="en-US" dirty="0">
                <a:latin typeface="Arial" charset="0"/>
                <a:ea typeface="ＭＳ Ｐゴシック" charset="0"/>
                <a:cs typeface="ＭＳ Ｐゴシック" charset="0"/>
              </a:rPr>
              <a:t>The individual (harmed?) v the collective (benefits</a:t>
            </a:r>
            <a:r>
              <a:rPr lang="en-US" dirty="0" smtClean="0">
                <a:latin typeface="Arial" charset="0"/>
                <a:ea typeface="ＭＳ Ｐゴシック" charset="0"/>
                <a:cs typeface="ＭＳ Ｐゴシック" charset="0"/>
              </a:rPr>
              <a:t>) </a:t>
            </a:r>
          </a:p>
          <a:p>
            <a:pPr lvl="2"/>
            <a:r>
              <a:rPr lang="en-US" dirty="0" smtClean="0"/>
              <a:t>(</a:t>
            </a:r>
            <a:r>
              <a:rPr lang="en-US" dirty="0"/>
              <a:t>Do sick patients care about their privacy?)</a:t>
            </a:r>
            <a:endParaRPr lang="en-US" dirty="0">
              <a:latin typeface="Arial" charset="0"/>
              <a:ea typeface="ＭＳ Ｐゴシック" charset="0"/>
              <a:cs typeface="ＭＳ Ｐゴシック" charset="0"/>
            </a:endParaRPr>
          </a:p>
          <a:p>
            <a:pPr>
              <a:defRPr/>
            </a:pPr>
            <a:r>
              <a:rPr lang="en-US" sz="1800" b="1" dirty="0">
                <a:solidFill>
                  <a:srgbClr val="FF0000"/>
                </a:solidFill>
              </a:rPr>
              <a:t>Different cultures</a:t>
            </a:r>
            <a:r>
              <a:rPr lang="en-US" sz="1800" dirty="0"/>
              <a:t> of genomics (open-data) &amp; clinical medicine (private data)</a:t>
            </a:r>
          </a:p>
          <a:p>
            <a:pPr>
              <a:defRPr/>
            </a:pPr>
            <a:r>
              <a:rPr lang="en-US" sz="1800" dirty="0"/>
              <a:t>Genome is inherited so privacy risk is multi-generational</a:t>
            </a:r>
          </a:p>
          <a:p>
            <a:pPr lvl="1">
              <a:defRPr/>
            </a:pPr>
            <a:r>
              <a:rPr lang="en-US" sz="1600" b="1" dirty="0" smtClean="0">
                <a:solidFill>
                  <a:srgbClr val="FF0000"/>
                </a:solidFill>
              </a:rPr>
              <a:t>What </a:t>
            </a:r>
            <a:r>
              <a:rPr lang="en-US" sz="1600" b="1" dirty="0">
                <a:solidFill>
                  <a:srgbClr val="FF0000"/>
                </a:solidFill>
              </a:rPr>
              <a:t>you can mine from a genome </a:t>
            </a:r>
            <a:r>
              <a:rPr lang="en-US" sz="1600" b="1" dirty="0" smtClean="0">
                <a:solidFill>
                  <a:srgbClr val="FF0000"/>
                </a:solidFill>
              </a:rPr>
              <a:t>now is </a:t>
            </a:r>
            <a:r>
              <a:rPr lang="en-US" sz="1600" b="1" dirty="0">
                <a:solidFill>
                  <a:srgbClr val="FF0000"/>
                </a:solidFill>
              </a:rPr>
              <a:t>not clear, but what about in 20 years</a:t>
            </a:r>
          </a:p>
          <a:p>
            <a:endParaRPr lang="en-US" dirty="0"/>
          </a:p>
        </p:txBody>
      </p:sp>
      <p:sp>
        <p:nvSpPr>
          <p:cNvPr id="3" name="TextBox 2"/>
          <p:cNvSpPr txBox="1"/>
          <p:nvPr/>
        </p:nvSpPr>
        <p:spPr>
          <a:xfrm>
            <a:off x="36220" y="6571625"/>
            <a:ext cx="8501063" cy="261606"/>
          </a:xfrm>
          <a:prstGeom prst="rect">
            <a:avLst/>
          </a:prstGeom>
          <a:noFill/>
        </p:spPr>
        <p:txBody>
          <a:bodyPr lIns="91435" tIns="45718" rIns="91435" bIns="45718">
            <a:spAutoFit/>
          </a:bodyPr>
          <a:lstStyle/>
          <a:p>
            <a:pPr>
              <a:defRPr/>
            </a:pPr>
            <a:r>
              <a:rPr lang="en-US" sz="1050" b="0" dirty="0">
                <a:solidFill>
                  <a:schemeClr val="bg1">
                    <a:lumMod val="50000"/>
                  </a:schemeClr>
                </a:solidFill>
              </a:rPr>
              <a:t>[</a:t>
            </a:r>
            <a:r>
              <a:rPr lang="en-US" sz="1050" b="0" dirty="0" err="1">
                <a:solidFill>
                  <a:schemeClr val="bg1">
                    <a:lumMod val="50000"/>
                  </a:schemeClr>
                </a:solidFill>
              </a:rPr>
              <a:t>Seringhaus</a:t>
            </a:r>
            <a:r>
              <a:rPr lang="en-US" sz="1050" b="0" dirty="0">
                <a:solidFill>
                  <a:schemeClr val="bg1">
                    <a:lumMod val="50000"/>
                  </a:schemeClr>
                </a:solidFill>
              </a:rPr>
              <a:t> &amp; Gerstein ('09), </a:t>
            </a:r>
            <a:r>
              <a:rPr lang="en-US" sz="1050" b="0" i="1" dirty="0">
                <a:solidFill>
                  <a:schemeClr val="bg1">
                    <a:lumMod val="50000"/>
                  </a:schemeClr>
                </a:solidFill>
              </a:rPr>
              <a:t>Hart. Courant </a:t>
            </a:r>
            <a:r>
              <a:rPr lang="en-US" sz="1050" b="0" dirty="0">
                <a:solidFill>
                  <a:schemeClr val="bg1">
                    <a:lumMod val="50000"/>
                  </a:schemeClr>
                </a:solidFill>
              </a:rPr>
              <a:t>(Jun 5); </a:t>
            </a:r>
            <a:r>
              <a:rPr lang="en-US" sz="1050" b="0" dirty="0" err="1">
                <a:solidFill>
                  <a:schemeClr val="bg1">
                    <a:lumMod val="50000"/>
                  </a:schemeClr>
                </a:solidFill>
              </a:rPr>
              <a:t>Greenbaum</a:t>
            </a:r>
            <a:r>
              <a:rPr lang="en-US" sz="1050" b="0" dirty="0">
                <a:solidFill>
                  <a:schemeClr val="bg1">
                    <a:lumMod val="50000"/>
                  </a:schemeClr>
                </a:solidFill>
              </a:rPr>
              <a:t> &amp; Gerstein ('11), </a:t>
            </a:r>
            <a:r>
              <a:rPr lang="en-US" sz="1050" b="0" i="1" dirty="0">
                <a:solidFill>
                  <a:schemeClr val="bg1">
                    <a:lumMod val="50000"/>
                  </a:schemeClr>
                </a:solidFill>
              </a:rPr>
              <a:t> NY Times</a:t>
            </a:r>
            <a:r>
              <a:rPr lang="en-US" sz="1050" b="0" dirty="0">
                <a:solidFill>
                  <a:schemeClr val="bg1">
                    <a:lumMod val="50000"/>
                  </a:schemeClr>
                </a:solidFill>
              </a:rPr>
              <a:t> (6 Oct)]</a:t>
            </a:r>
          </a:p>
        </p:txBody>
      </p:sp>
    </p:spTree>
    <p:extLst>
      <p:ext uri="{BB962C8B-B14F-4D97-AF65-F5344CB8AC3E}">
        <p14:creationId xmlns:p14="http://schemas.microsoft.com/office/powerpoint/2010/main" val="1281932671"/>
      </p:ext>
    </p:extLst>
  </p:cSld>
  <p:clrMapOvr>
    <a:masterClrMapping/>
  </p:clrMapOvr>
  <p:transition advTm="9321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smtClean="0">
                <a:latin typeface="Arial" charset="0"/>
                <a:ea typeface="ＭＳ Ｐゴシック" charset="0"/>
                <a:cs typeface="ＭＳ Ｐゴシック" charset="0"/>
              </a:rPr>
              <a:t>Notion of </a:t>
            </a:r>
            <a:r>
              <a:rPr lang="en-US" sz="2200" b="1" dirty="0" smtClean="0">
                <a:solidFill>
                  <a:srgbClr val="FF0000"/>
                </a:solidFill>
                <a:latin typeface="Arial" charset="0"/>
                <a:ea typeface="ＭＳ Ｐゴシック" charset="0"/>
                <a:cs typeface="ＭＳ Ｐゴシック" charset="0"/>
              </a:rPr>
              <a:t>Consent</a:t>
            </a:r>
            <a:endParaRPr lang="en-US" sz="2200" b="1" dirty="0">
              <a:solidFill>
                <a:srgbClr val="FF0000"/>
              </a:solidFill>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“Protected” distribution of data (</a:t>
            </a:r>
            <a:r>
              <a:rPr lang="en-US" sz="2200" b="1" dirty="0" err="1">
                <a:solidFill>
                  <a:srgbClr val="FF0000"/>
                </a:solidFill>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a:t>
            </a:r>
            <a:r>
              <a:rPr lang="en-US" sz="2200" dirty="0" smtClean="0">
                <a:latin typeface="Arial" charset="0"/>
                <a:ea typeface="ＭＳ Ｐゴシック" charset="0"/>
                <a:cs typeface="ＭＳ Ｐゴシック" charset="0"/>
              </a:rPr>
              <a:t>computer </a:t>
            </a:r>
            <a:endParaRPr lang="en-US" sz="2200" dirty="0">
              <a:latin typeface="Arial" charset="0"/>
              <a:ea typeface="ＭＳ Ｐゴシック" charset="0"/>
              <a:cs typeface="ＭＳ Ｐゴシック" charset="0"/>
            </a:endParaRPr>
          </a:p>
          <a:p>
            <a:endParaRPr lang="en-US" sz="2200" dirty="0">
              <a:latin typeface="Arial" charset="0"/>
              <a:ea typeface="ＭＳ Ｐゴシック" charset="0"/>
              <a:cs typeface="ＭＳ Ｐゴシック" charset="0"/>
            </a:endParaRPr>
          </a:p>
          <a:p>
            <a:r>
              <a:rPr lang="en-US" sz="2200" dirty="0" smtClean="0">
                <a:latin typeface="Arial" charset="0"/>
                <a:ea typeface="ＭＳ Ｐゴシック" charset="0"/>
                <a:cs typeface="ＭＳ Ｐゴシック" charset="0"/>
              </a:rPr>
              <a:t>Practical Issues</a:t>
            </a:r>
            <a:endParaRPr lang="en-US" sz="2200" dirty="0">
              <a:latin typeface="Arial" charset="0"/>
              <a:ea typeface="ＭＳ Ｐゴシック" charset="0"/>
              <a:cs typeface="ＭＳ Ｐゴシック" charset="0"/>
            </a:endParaRP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a:t>
            </a:r>
            <a:r>
              <a:rPr lang="en-US" sz="2200" b="1" dirty="0">
                <a:solidFill>
                  <a:srgbClr val="FF0000"/>
                </a:solidFill>
                <a:latin typeface="Arial" charset="0"/>
                <a:ea typeface="ＭＳ Ｐゴシック" charset="0"/>
              </a:rPr>
              <a:t>burdensome</a:t>
            </a:r>
            <a:r>
              <a:rPr lang="en-US" sz="2200" dirty="0">
                <a:latin typeface="Arial" charset="0"/>
                <a:ea typeface="ＭＳ Ｐゴシック" charset="0"/>
              </a:rPr>
              <a:t> requirements on data sharing &amp; large scale analysis</a:t>
            </a:r>
          </a:p>
          <a:p>
            <a:pPr lvl="1"/>
            <a:r>
              <a:rPr lang="en-US" sz="2200" dirty="0">
                <a:latin typeface="Arial" charset="0"/>
                <a:ea typeface="ＭＳ Ｐゴシック" charset="0"/>
              </a:rPr>
              <a:t>Many schemes get “</a:t>
            </a:r>
            <a:r>
              <a:rPr lang="en-US" sz="2200" b="1" dirty="0">
                <a:solidFill>
                  <a:srgbClr val="FF0000"/>
                </a:solidFill>
                <a:latin typeface="Arial" charset="0"/>
                <a:ea typeface="ＭＳ Ｐゴシック" charset="0"/>
              </a:rPr>
              <a:t>hacked</a:t>
            </a:r>
            <a:r>
              <a:rPr lang="en-US" sz="2200" dirty="0">
                <a:latin typeface="Arial" charset="0"/>
                <a:ea typeface="ＭＳ Ｐゴシック" charset="0"/>
              </a:rPr>
              <a:t>”</a:t>
            </a:r>
          </a:p>
        </p:txBody>
      </p:sp>
      <p:sp>
        <p:nvSpPr>
          <p:cNvPr id="314371" name="TextBox 1"/>
          <p:cNvSpPr txBox="1">
            <a:spLocks noChangeArrowheads="1"/>
          </p:cNvSpPr>
          <p:nvPr/>
        </p:nvSpPr>
        <p:spPr bwMode="auto">
          <a:xfrm>
            <a:off x="157720" y="6500513"/>
            <a:ext cx="7147320" cy="261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7F7F7F"/>
                </a:solidFill>
              </a:rPr>
              <a:t> </a:t>
            </a:r>
            <a:r>
              <a:rPr lang="en-US" sz="1100" b="0" dirty="0" smtClean="0">
                <a:solidFill>
                  <a:srgbClr val="7F7F7F"/>
                </a:solidFill>
              </a:rPr>
              <a:t>[</a:t>
            </a:r>
            <a:r>
              <a:rPr lang="en-US" sz="1100" b="0" dirty="0" err="1" smtClean="0">
                <a:solidFill>
                  <a:srgbClr val="7F7F7F"/>
                </a:solidFill>
              </a:rPr>
              <a:t>Greenbuam</a:t>
            </a:r>
            <a:r>
              <a:rPr lang="en-US" sz="1100" b="0" dirty="0" smtClean="0">
                <a:solidFill>
                  <a:srgbClr val="7F7F7F"/>
                </a:solidFill>
              </a:rPr>
              <a:t> </a:t>
            </a:r>
            <a:r>
              <a:rPr lang="en-US" sz="1100" b="0" dirty="0">
                <a:solidFill>
                  <a:srgbClr val="7F7F7F"/>
                </a:solidFill>
              </a:rPr>
              <a:t>et al ('04), Nat. Biotech; </a:t>
            </a:r>
            <a:r>
              <a:rPr lang="en-US" sz="1100" b="0" dirty="0" err="1">
                <a:solidFill>
                  <a:srgbClr val="7F7F7F"/>
                </a:solidFill>
              </a:rPr>
              <a:t>Greenbaum</a:t>
            </a:r>
            <a:r>
              <a:rPr lang="en-US" sz="1100" b="0" dirty="0">
                <a:solidFill>
                  <a:srgbClr val="7F7F7F"/>
                </a:solidFill>
              </a:rPr>
              <a:t> </a:t>
            </a:r>
            <a:r>
              <a:rPr lang="en-US" sz="1100" b="0" dirty="0" smtClean="0">
                <a:solidFill>
                  <a:srgbClr val="7F7F7F"/>
                </a:solidFill>
              </a:rPr>
              <a:t>&amp; Gerstein </a:t>
            </a:r>
            <a:r>
              <a:rPr lang="en-US" sz="1100" b="0" dirty="0">
                <a:solidFill>
                  <a:srgbClr val="7F7F7F"/>
                </a:solidFill>
              </a:rPr>
              <a:t>('13), The Scientist]</a:t>
            </a:r>
          </a:p>
        </p:txBody>
      </p:sp>
    </p:spTree>
    <p:extLst>
      <p:ext uri="{BB962C8B-B14F-4D97-AF65-F5344CB8AC3E}">
        <p14:creationId xmlns:p14="http://schemas.microsoft.com/office/powerpoint/2010/main" val="1886454793"/>
      </p:ext>
    </p:extLst>
  </p:cSld>
  <p:clrMapOvr>
    <a:masterClrMapping/>
  </p:clrMapOvr>
  <p:transition advTm="693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a:t>How to </a:t>
            </a:r>
            <a:r>
              <a:rPr lang="en-US" dirty="0" smtClean="0"/>
              <a:t>Surmount the Dilemma</a:t>
            </a:r>
            <a:endParaRPr lang="en-US"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444500" y="1787903"/>
            <a:ext cx="3098800" cy="4638675"/>
          </a:xfrm>
        </p:spPr>
        <p:txBody>
          <a:bodyPr/>
          <a:lstStyle/>
          <a:p>
            <a:pPr>
              <a:defRPr/>
            </a:pPr>
            <a:r>
              <a:rPr lang="en-US" sz="2000" dirty="0"/>
              <a:t>One approach is </a:t>
            </a:r>
            <a:r>
              <a:rPr lang="en-US" sz="2000" b="1" dirty="0">
                <a:solidFill>
                  <a:srgbClr val="FF0000"/>
                </a:solidFill>
              </a:rPr>
              <a:t>just using open data</a:t>
            </a:r>
          </a:p>
          <a:p>
            <a:pPr lvl="1">
              <a:defRPr/>
            </a:pPr>
            <a:r>
              <a:rPr lang="en-US" sz="2000" dirty="0"/>
              <a:t>Maybe </a:t>
            </a:r>
            <a:r>
              <a:rPr lang="en-US" sz="2000" dirty="0" smtClean="0"/>
              <a:t>we </a:t>
            </a:r>
            <a:r>
              <a:rPr lang="en-US" sz="2000" dirty="0"/>
              <a:t>need a few "test 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a:t>
            </a:r>
            <a:r>
              <a:rPr lang="en-US" sz="2000" dirty="0" smtClean="0"/>
              <a:t>this a </a:t>
            </a:r>
            <a:r>
              <a:rPr lang="en-US" sz="2000" dirty="0"/>
              <a:t>realistic </a:t>
            </a:r>
            <a:r>
              <a:rPr lang="en-US" sz="2000" dirty="0" smtClean="0"/>
              <a:t>solution for an unbiased sample of ~1M</a:t>
            </a:r>
            <a:endParaRPr lang="en-US" sz="2000" dirty="0"/>
          </a:p>
          <a:p>
            <a:pPr marL="0" indent="0">
              <a:buNone/>
              <a:defRPr/>
            </a:pPr>
            <a:endParaRPr lang="en-US" sz="1800" dirty="0">
              <a:latin typeface="Arial" charset="0"/>
              <a:ea typeface="ＭＳ Ｐゴシック" charset="0"/>
            </a:endParaRPr>
          </a:p>
          <a:p>
            <a:pPr>
              <a:defRP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4294967295"/>
          </p:nvPr>
        </p:nvSpPr>
        <p:spPr>
          <a:xfrm>
            <a:off x="3454400" y="1654175"/>
            <a:ext cx="5384800" cy="4638675"/>
          </a:xfrm>
        </p:spPr>
        <p:txBody>
          <a:bodyPr/>
          <a:lstStyle/>
          <a:p>
            <a:pPr>
              <a:defRPr/>
            </a:pPr>
            <a:endParaRPr lang="en-US" sz="1800" dirty="0" smtClean="0">
              <a:latin typeface="Arial" charset="0"/>
              <a:ea typeface="ＭＳ Ｐゴシック" charset="0"/>
            </a:endParaRPr>
          </a:p>
          <a:p>
            <a:pPr>
              <a:defRPr/>
            </a:pPr>
            <a:r>
              <a:rPr lang="en-US" sz="1800" b="1" dirty="0" smtClean="0">
                <a:solidFill>
                  <a:srgbClr val="FF0000"/>
                </a:solidFill>
                <a:latin typeface="Arial" charset="0"/>
                <a:ea typeface="ＭＳ Ｐゴシック" charset="0"/>
                <a:cs typeface="ＭＳ Ｐゴシック" charset="0"/>
              </a:rPr>
              <a:t>Hybrid </a:t>
            </a:r>
            <a:r>
              <a:rPr lang="en-US" sz="1800" b="1" dirty="0">
                <a:solidFill>
                  <a:srgbClr val="FF0000"/>
                </a:solidFill>
                <a:latin typeface="Arial" charset="0"/>
                <a:ea typeface="ＭＳ Ｐゴシック" charset="0"/>
                <a:cs typeface="ＭＳ Ｐゴシック" charset="0"/>
              </a:rPr>
              <a:t>Social &amp; Tech </a:t>
            </a:r>
            <a:r>
              <a:rPr lang="en-US" sz="1800" b="1" dirty="0" smtClean="0">
                <a:solidFill>
                  <a:srgbClr val="FF0000"/>
                </a:solidFill>
                <a:latin typeface="Arial" charset="0"/>
                <a:ea typeface="ＭＳ Ｐゴシック" charset="0"/>
                <a:cs typeface="ＭＳ Ｐゴシック" charset="0"/>
              </a:rPr>
              <a:t>Solution</a:t>
            </a:r>
            <a:r>
              <a:rPr lang="en-US" sz="1800" dirty="0" smtClean="0">
                <a:latin typeface="Arial" charset="0"/>
                <a:ea typeface="ＭＳ Ｐゴシック" charset="0"/>
                <a:cs typeface="ＭＳ Ｐゴシック" charset="0"/>
              </a:rPr>
              <a:t> (a strawman)</a:t>
            </a:r>
          </a:p>
          <a:p>
            <a:pPr lvl="1">
              <a:defRPr/>
            </a:pPr>
            <a:r>
              <a:rPr lang="en-US" sz="1800" dirty="0" smtClean="0">
                <a:latin typeface="Arial" charset="0"/>
                <a:ea typeface="ＭＳ Ｐゴシック" charset="0"/>
                <a:cs typeface="ＭＳ Ｐゴシック" charset="0"/>
              </a:rPr>
              <a:t>Fundamentally</a:t>
            </a:r>
            <a:r>
              <a:rPr lang="en-US" sz="1800" dirty="0">
                <a:latin typeface="Arial" charset="0"/>
                <a:ea typeface="ＭＳ Ｐゴシック" charset="0"/>
                <a:cs typeface="ＭＳ Ｐゴシック" charset="0"/>
              </a:rPr>
              <a:t>, researchers have to keep genetic secrets</a:t>
            </a:r>
          </a:p>
          <a:p>
            <a:pPr lvl="1">
              <a:defRPr/>
            </a:pPr>
            <a:r>
              <a:rPr lang="en-US" sz="1800" dirty="0" smtClean="0">
                <a:latin typeface="Arial" charset="0"/>
                <a:ea typeface="ＭＳ Ｐゴシック" charset="0"/>
                <a:cs typeface="ＭＳ Ｐゴシック" charset="0"/>
              </a:rPr>
              <a:t>Legal </a:t>
            </a:r>
            <a:r>
              <a:rPr lang="en-US" sz="1800" dirty="0">
                <a:latin typeface="Arial" charset="0"/>
                <a:ea typeface="ＭＳ Ｐゴシック" charset="0"/>
                <a:cs typeface="ＭＳ Ｐゴシック" charset="0"/>
              </a:rPr>
              <a:t>framework for this (not charge of this group)</a:t>
            </a:r>
          </a:p>
          <a:p>
            <a:pPr lvl="2">
              <a:defRPr/>
            </a:pPr>
            <a:r>
              <a:rPr lang="en-US" sz="1400" dirty="0">
                <a:latin typeface="Arial" charset="0"/>
                <a:ea typeface="ＭＳ Ｐゴシック" charset="0"/>
                <a:cs typeface="ＭＳ Ｐゴシック" charset="0"/>
              </a:rPr>
              <a:t>Genetic licensure &amp; training for individuals </a:t>
            </a:r>
            <a:br>
              <a:rPr lang="en-US" sz="14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(similar to medical license, drivers license)</a:t>
            </a:r>
          </a:p>
          <a:p>
            <a:pPr lvl="2">
              <a:defRPr/>
            </a:pPr>
            <a:r>
              <a:rPr lang="en-US" sz="1400" dirty="0" smtClean="0">
                <a:latin typeface="Arial" charset="0"/>
                <a:ea typeface="ＭＳ Ｐゴシック" charset="0"/>
              </a:rPr>
              <a:t>Barriers </a:t>
            </a:r>
            <a:r>
              <a:rPr lang="en-US" sz="1400" dirty="0">
                <a:latin typeface="Arial" charset="0"/>
                <a:ea typeface="ＭＳ Ｐゴシック" charset="0"/>
              </a:rPr>
              <a:t>shouldn't create a </a:t>
            </a:r>
            <a:r>
              <a:rPr lang="en-US" sz="1400" dirty="0" smtClean="0">
                <a:latin typeface="Arial" charset="0"/>
                <a:ea typeface="ＭＳ Ｐゴシック" charset="0"/>
              </a:rPr>
              <a:t>incentive </a:t>
            </a:r>
            <a:r>
              <a:rPr lang="en-US" sz="1400" dirty="0">
                <a:latin typeface="Arial" charset="0"/>
                <a:ea typeface="ＭＳ Ｐゴシック" charset="0"/>
              </a:rPr>
              <a:t>for “hacking”</a:t>
            </a:r>
          </a:p>
          <a:p>
            <a:pPr lvl="1">
              <a:defRPr/>
            </a:pPr>
            <a:r>
              <a:rPr lang="en-US" sz="1800" dirty="0" smtClean="0">
                <a:latin typeface="Arial" charset="0"/>
                <a:ea typeface="ＭＳ Ｐゴシック" charset="0"/>
              </a:rPr>
              <a:t>Enabling Technologies</a:t>
            </a:r>
            <a:endParaRPr lang="en-US" sz="1800" dirty="0">
              <a:latin typeface="Arial" charset="0"/>
              <a:ea typeface="ＭＳ Ｐゴシック" charset="0"/>
            </a:endParaRPr>
          </a:p>
          <a:p>
            <a:pPr lvl="2">
              <a:defRPr/>
            </a:pPr>
            <a:r>
              <a:rPr lang="en-US" sz="1400" dirty="0" smtClean="0">
                <a:latin typeface="Arial" charset="0"/>
                <a:ea typeface="ＭＳ Ｐゴシック" charset="0"/>
              </a:rPr>
              <a:t>We should develop technologies for Quantifying Leakage &amp; allowing a small amounts of it </a:t>
            </a:r>
          </a:p>
          <a:p>
            <a:pPr lvl="2">
              <a:defRPr/>
            </a:pPr>
            <a:r>
              <a:rPr lang="en-US" sz="1400" dirty="0" smtClean="0">
                <a:latin typeface="Arial" charset="0"/>
                <a:ea typeface="ＭＳ Ｐゴシック" charset="0"/>
              </a:rPr>
              <a:t>We should develop technologies for the careful </a:t>
            </a:r>
            <a:r>
              <a:rPr lang="en-US" sz="1400" dirty="0">
                <a:latin typeface="Arial" charset="0"/>
                <a:ea typeface="ＭＳ Ｐゴシック" charset="0"/>
              </a:rPr>
              <a:t>separation &amp; coupling of private &amp; public data </a:t>
            </a:r>
          </a:p>
          <a:p>
            <a:pPr lvl="1">
              <a:defRPr/>
            </a:pPr>
            <a:endParaRPr lang="en-US" sz="1800" b="1" dirty="0" smtClean="0">
              <a:solidFill>
                <a:srgbClr val="FF0000"/>
              </a:solidFill>
              <a:latin typeface="Arial" charset="0"/>
              <a:ea typeface="ＭＳ Ｐゴシック" charset="0"/>
            </a:endParaRPr>
          </a:p>
          <a:p>
            <a:endParaRPr lang="en-US" sz="18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97141643"/>
      </p:ext>
    </p:extLst>
  </p:cSld>
  <p:clrMapOvr>
    <a:masterClrMapping/>
  </p:clrMapOvr>
  <p:transition advTm="6866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123070</TotalTime>
  <Words>5209</Words>
  <Application>Microsoft Office PowerPoint</Application>
  <PresentationFormat>Letter Paper (8.5x11 in)</PresentationFormat>
  <Paragraphs>905</Paragraphs>
  <Slides>68</Slides>
  <Notes>16</Notes>
  <HiddenSlides>0</HiddenSlides>
  <MMClips>0</MMClips>
  <ScaleCrop>false</ScaleCrop>
  <HeadingPairs>
    <vt:vector size="8" baseType="variant">
      <vt:variant>
        <vt:lpstr>Fonts Used</vt:lpstr>
      </vt:variant>
      <vt:variant>
        <vt:i4>17</vt:i4>
      </vt:variant>
      <vt:variant>
        <vt:lpstr>Theme</vt:lpstr>
      </vt:variant>
      <vt:variant>
        <vt:i4>70</vt:i4>
      </vt:variant>
      <vt:variant>
        <vt:lpstr>Embedded OLE Servers</vt:lpstr>
      </vt:variant>
      <vt:variant>
        <vt:i4>1</vt:i4>
      </vt:variant>
      <vt:variant>
        <vt:lpstr>Slide Titles</vt:lpstr>
      </vt:variant>
      <vt:variant>
        <vt:i4>68</vt:i4>
      </vt:variant>
    </vt:vector>
  </HeadingPairs>
  <TitlesOfParts>
    <vt:vector size="156" baseType="lpstr">
      <vt:lpstr>ＭＳ Ｐゴシック</vt:lpstr>
      <vt:lpstr>宋体</vt:lpstr>
      <vt:lpstr>Arial</vt:lpstr>
      <vt:lpstr>Arno Pro</vt:lpstr>
      <vt:lpstr>Calibri</vt:lpstr>
      <vt:lpstr>Calibri Light</vt:lpstr>
      <vt:lpstr>Cambria Math</vt:lpstr>
      <vt:lpstr>Courier</vt:lpstr>
      <vt:lpstr>Courier New</vt:lpstr>
      <vt:lpstr>Helvetica</vt:lpstr>
      <vt:lpstr>High Tower Text</vt:lpstr>
      <vt:lpstr>ITC Officina Sans Book</vt:lpstr>
      <vt:lpstr>Lucida Grande</vt:lpstr>
      <vt:lpstr>Symbol</vt:lpstr>
      <vt:lpstr>Tahoma</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3_Office Theme</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Background:  The Conundrum of Genomic Privacy</vt:lpstr>
      <vt:lpstr>Genomics has similar "Big Data" Privacy Issues in the Rest of Society… or does it ?</vt:lpstr>
      <vt:lpstr>Current Social &amp; Technical Solutions</vt:lpstr>
      <vt:lpstr>How to Surmount the Dilemma</vt:lpstr>
      <vt:lpstr>More on Enabling Technologies</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Difficulty in Securing Computers &amp; Data</vt:lpstr>
      <vt:lpstr>Genomic Privacy Hacks,  Mostly Focusing on Identification</vt:lpstr>
      <vt:lpstr>Strawman Hybrid Social &amp; Tech Proposed Solution?</vt:lpstr>
      <vt:lpstr>PowerPoint Presentation</vt:lpstr>
      <vt:lpstr>What is a linking attack? Case of Netflix Prize</vt:lpstr>
      <vt:lpstr>PowerPoint Presentation</vt:lpstr>
      <vt:lpstr>Linking Attacks: Case of Netflix Prize</vt:lpstr>
      <vt:lpstr>Linking Attacks: Case of Netflix Prize</vt:lpstr>
      <vt:lpstr>Linking Attacks: Case of Netflix Prize</vt:lpstr>
      <vt:lpstr>Genomic Privacy &amp; Individualized RNA-seq: Incompatible or Feasible?</vt:lpstr>
      <vt:lpstr>Large-scale RNA</vt:lpstr>
      <vt:lpstr>PowerPoint Presentation</vt:lpstr>
      <vt:lpstr>2-side nature of functional  genomics data: Analysis can be  very General/Public  or Individual/Private</vt:lpstr>
      <vt:lpstr>RNA-seq</vt:lpstr>
      <vt:lpstr>Light-weight formats</vt:lpstr>
      <vt:lpstr>MRF Examples</vt:lpstr>
      <vt:lpstr>PowerPoint Presentation</vt:lpstr>
      <vt:lpstr>Information Content and Predictability</vt:lpstr>
      <vt:lpstr>Quantification of Predictability and  Information Leakage</vt:lpstr>
      <vt:lpstr>Representative Expression, Genotype, eQTL Datasets</vt:lpstr>
      <vt:lpstr>Per eQTL and ICI Cumulative Leakage versus Genotype Predictability</vt:lpstr>
      <vt:lpstr>Cumulative Leakage versus Joint Predictability</vt:lpstr>
      <vt:lpstr>Predictability vs Leakage: Multiple eQTLs</vt:lpstr>
      <vt:lpstr>Linking Attack Scenario</vt:lpstr>
      <vt:lpstr>Steps in Instantiation of a (Mock) Linking Attack</vt:lpstr>
      <vt:lpstr>Levels of Expression-Genotype Model Simplifications</vt:lpstr>
      <vt:lpstr>Linking Attack with Extremity based Genotype Prediction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Allele-Specific Behavior in the Regulatory Network</vt:lpstr>
      <vt:lpstr>Maternal &amp; Paternal Personal Regulatory Networks: combinatorial coordination  of ASE &amp; ASB</vt:lpstr>
      <vt:lpstr>Maternal &amp; Paternal Personal Regulatory Networks: combinatorial coordination  of ASE &amp; ASB</vt:lpstr>
      <vt:lpstr>PowerPoint Presentation</vt:lpstr>
      <vt:lpstr>PowerPoint Presentation</vt:lpstr>
      <vt:lpstr>Genomic Privacy &amp; Individualized RNA-seq: Incompatible or Feasible?</vt:lpstr>
      <vt:lpstr>Genomic Privacy &amp; Individualized RNA-seq: Incompatible or Feasible?</vt:lpstr>
      <vt:lpstr>PowerPoint Presentation</vt:lpstr>
      <vt:lpstr>Default Theme</vt:lpstr>
      <vt:lpstr>More Information on this Talk</vt:lpstr>
    </vt:vector>
  </TitlesOfParts>
  <Company>Yale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Arif</cp:lastModifiedBy>
  <cp:revision>2000</cp:revision>
  <cp:lastPrinted>2011-09-11T06:19:05Z</cp:lastPrinted>
  <dcterms:created xsi:type="dcterms:W3CDTF">2010-09-06T09:08:38Z</dcterms:created>
  <dcterms:modified xsi:type="dcterms:W3CDTF">2016-11-10T16:58:23Z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