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79" r:id="rId3"/>
    <p:sldMasterId id="2147483681" r:id="rId4"/>
    <p:sldMasterId id="2147483689" r:id="rId5"/>
  </p:sldMasterIdLst>
  <p:notesMasterIdLst>
    <p:notesMasterId r:id="rId46"/>
  </p:notesMasterIdLst>
  <p:sldIdLst>
    <p:sldId id="256" r:id="rId6"/>
    <p:sldId id="258" r:id="rId7"/>
    <p:sldId id="259" r:id="rId8"/>
    <p:sldId id="260" r:id="rId9"/>
    <p:sldId id="261" r:id="rId10"/>
    <p:sldId id="284" r:id="rId11"/>
    <p:sldId id="280" r:id="rId12"/>
    <p:sldId id="262" r:id="rId13"/>
    <p:sldId id="263" r:id="rId14"/>
    <p:sldId id="264" r:id="rId15"/>
    <p:sldId id="265" r:id="rId16"/>
    <p:sldId id="266" r:id="rId17"/>
    <p:sldId id="281" r:id="rId18"/>
    <p:sldId id="282" r:id="rId19"/>
    <p:sldId id="272" r:id="rId20"/>
    <p:sldId id="267" r:id="rId21"/>
    <p:sldId id="268" r:id="rId22"/>
    <p:sldId id="273" r:id="rId23"/>
    <p:sldId id="257" r:id="rId24"/>
    <p:sldId id="275" r:id="rId25"/>
    <p:sldId id="274" r:id="rId26"/>
    <p:sldId id="276" r:id="rId27"/>
    <p:sldId id="277" r:id="rId28"/>
    <p:sldId id="278" r:id="rId29"/>
    <p:sldId id="279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83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18"/>
  </p:normalViewPr>
  <p:slideViewPr>
    <p:cSldViewPr snapToGrid="0" snapToObjects="1">
      <p:cViewPr varScale="1">
        <p:scale>
          <a:sx n="94" d="100"/>
          <a:sy n="94" d="100"/>
        </p:scale>
        <p:origin x="15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18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33729E"/>
              </a:solidFill>
              <a:ln>
                <a:solidFill>
                  <a:schemeClr val="tx1"/>
                </a:solidFill>
              </a:ln>
              <a:effectLst/>
            </c:spPr>
          </c:dPt>
          <c:val>
            <c:numRef>
              <c:f>Sheet1!$B$9:$B$10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325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  <a:effectLst/>
          </c:spPr>
          <c:dPt>
            <c:idx val="0"/>
            <c:bubble3D val="0"/>
            <c:spPr>
              <a:solidFill>
                <a:srgbClr val="33729E"/>
              </a:solidFill>
              <a:effectLst/>
            </c:spPr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effectLst/>
            </c:spPr>
          </c:dPt>
          <c:val>
            <c:numRef>
              <c:f>Sheet1!$B$9:$B$10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18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spPr>
              <a:solidFill>
                <a:srgbClr val="33729E"/>
              </a:solidFill>
            </c:spPr>
          </c:dPt>
          <c:val>
            <c:numRef>
              <c:f>Sheet1!$B$9:$B$10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29617-8EF6-2C4D-9BCD-BBE5BC570F3C}" type="datetimeFigureOut">
              <a:rPr lang="en-US" smtClean="0"/>
              <a:t>11/8/16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9E81-91E6-9040-B1D7-3FA7161B2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12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US" altLang="en-US" sz="1000">
                <a:ea typeface="ＭＳ Ｐゴシック" charset="-128"/>
              </a:rPr>
              <a:t>TCGA is the largest single project in the visible sequence universe to date.</a:t>
            </a:r>
          </a:p>
          <a:p>
            <a:pPr>
              <a:lnSpc>
                <a:spcPct val="80000"/>
              </a:lnSpc>
            </a:pPr>
            <a:r>
              <a:rPr lang="en-US" altLang="en-US" sz="1000">
                <a:ea typeface="ＭＳ Ｐゴシック" charset="-128"/>
              </a:rPr>
              <a:t>TCGA is depicted at the center of the solar system because it integrates DNA, RNA-Seq, miRNA, epigenomic, and clinical data.</a:t>
            </a:r>
          </a:p>
          <a:p>
            <a:pPr>
              <a:lnSpc>
                <a:spcPct val="80000"/>
              </a:lnSpc>
            </a:pPr>
            <a:r>
              <a:rPr lang="en-US" altLang="en-US" sz="1000">
                <a:ea typeface="ＭＳ Ｐゴシック" charset="-128"/>
              </a:rPr>
              <a:t>Currently there is over a Petabyte of TCGA data deposited in the CGHub cancer genomics repository (https://cghub.ucsc.edu/summary_stats.html).</a:t>
            </a:r>
          </a:p>
          <a:p>
            <a:pPr>
              <a:lnSpc>
                <a:spcPct val="80000"/>
              </a:lnSpc>
            </a:pPr>
            <a:endParaRPr lang="en-US" altLang="en-US" sz="1000">
              <a:ea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1000">
                <a:ea typeface="ＭＳ Ｐゴシック" charset="-128"/>
              </a:rPr>
              <a:t>This scale dwarfs its closest competitors which are shown as planets in orbit:</a:t>
            </a:r>
          </a:p>
          <a:p>
            <a:pPr>
              <a:lnSpc>
                <a:spcPct val="80000"/>
              </a:lnSpc>
            </a:pPr>
            <a:endParaRPr lang="en-US" altLang="en-US" sz="1000">
              <a:ea typeface="ＭＳ Ｐゴシック" charset="-128"/>
            </a:endParaRPr>
          </a:p>
          <a:p>
            <a:pPr marL="628650" lvl="1" indent="-171450">
              <a:lnSpc>
                <a:spcPct val="130000"/>
              </a:lnSpc>
              <a:buFontTx/>
              <a:buChar char="•"/>
            </a:pPr>
            <a:r>
              <a:rPr lang="en-US" altLang="en-US" sz="1000">
                <a:ea typeface="ＭＳ Ｐゴシック" charset="-128"/>
              </a:rPr>
              <a:t>1000G	222 TB	http://www.ncbi.nlm.nih.gov/bioproject/28889</a:t>
            </a:r>
          </a:p>
          <a:p>
            <a:pPr marL="628650" lvl="1" indent="-171450">
              <a:lnSpc>
                <a:spcPct val="130000"/>
              </a:lnSpc>
              <a:buFontTx/>
              <a:buChar char="•"/>
            </a:pPr>
            <a:r>
              <a:rPr lang="en-US" altLang="en-US" sz="1000">
                <a:ea typeface="ＭＳ Ｐゴシック" charset="-128"/>
              </a:rPr>
              <a:t>ADSP	68 TB	http://www.ncbi.nlm.nih.gov/bioproject/202226</a:t>
            </a:r>
          </a:p>
          <a:p>
            <a:pPr marL="628650" lvl="1" indent="-171450">
              <a:lnSpc>
                <a:spcPct val="130000"/>
              </a:lnSpc>
              <a:buFontTx/>
              <a:buChar char="•"/>
            </a:pPr>
            <a:r>
              <a:rPr lang="en-US" altLang="en-US" sz="1000">
                <a:ea typeface="ＭＳ Ｐゴシック" charset="-128"/>
              </a:rPr>
              <a:t>NHGRI LSSP	40 TB	http://www.ncbi.nlm.nih.gov/bioproject?term=NHGRI%20Large%20Scale%20Sequencing%20Program%5BTitle%5D</a:t>
            </a:r>
          </a:p>
          <a:p>
            <a:pPr marL="628650" lvl="1" indent="-171450" eaLnBrk="1" hangingPunct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en-US" sz="1000">
                <a:ea typeface="ＭＳ Ｐゴシック" charset="-128"/>
              </a:rPr>
              <a:t>GTeX	34 TB	http://www.ncbi.nlm.nih.gov/bioproject/75899</a:t>
            </a:r>
          </a:p>
          <a:p>
            <a:pPr marL="628650" lvl="1" indent="-171450" eaLnBrk="1" hangingPunct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en-US" sz="1000">
                <a:ea typeface="ＭＳ Ｐゴシック" charset="-128"/>
              </a:rPr>
              <a:t>NHLBI ESP	32 TB	http://www.ncbi.nlm.nih.gov/bioproject/165957</a:t>
            </a:r>
          </a:p>
          <a:p>
            <a:pPr marL="628650" lvl="1" indent="-171450">
              <a:lnSpc>
                <a:spcPct val="130000"/>
              </a:lnSpc>
              <a:buFontTx/>
              <a:buChar char="•"/>
            </a:pPr>
            <a:r>
              <a:rPr lang="en-US" altLang="en-US" sz="1000">
                <a:ea typeface="ＭＳ Ｐゴシック" charset="-128"/>
              </a:rPr>
              <a:t>HMP	29 TB	http://www.ncbi.nlm.nih.gov/bioproject/43021</a:t>
            </a:r>
          </a:p>
          <a:p>
            <a:pPr marL="628650" lvl="1" indent="-171450">
              <a:lnSpc>
                <a:spcPct val="130000"/>
              </a:lnSpc>
              <a:buFontTx/>
              <a:buChar char="•"/>
            </a:pPr>
            <a:r>
              <a:rPr lang="en-US" altLang="en-US" sz="1000">
                <a:ea typeface="ＭＳ Ｐゴシック" charset="-128"/>
              </a:rPr>
              <a:t>ARRA Autism	24 TB	http://www.ncbi.nlm.nih.gov/bioproject/74861</a:t>
            </a:r>
          </a:p>
          <a:p>
            <a:pPr marL="628650" lvl="1" indent="-171450">
              <a:lnSpc>
                <a:spcPct val="130000"/>
              </a:lnSpc>
              <a:buFontTx/>
              <a:buChar char="•"/>
            </a:pPr>
            <a:r>
              <a:rPr lang="en-US" altLang="en-US" sz="1000">
                <a:ea typeface="ＭＳ Ｐゴシック" charset="-128"/>
              </a:rPr>
              <a:t>ENCODE	9 TB	http://www.ncbi.nlm.nih.gov/bioproject/63441</a:t>
            </a:r>
          </a:p>
          <a:p>
            <a:pPr>
              <a:lnSpc>
                <a:spcPct val="80000"/>
              </a:lnSpc>
            </a:pPr>
            <a:endParaRPr lang="en-US" altLang="en-US" sz="1000">
              <a:ea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1000">
                <a:ea typeface="ＭＳ Ｐゴシック" charset="-128"/>
              </a:rPr>
              <a:t>Projects just starting now, like 100K Genomes England, may eventually overtake TCGA.</a:t>
            </a:r>
          </a:p>
          <a:p>
            <a:pPr>
              <a:lnSpc>
                <a:spcPct val="80000"/>
              </a:lnSpc>
            </a:pPr>
            <a:r>
              <a:rPr lang="en-US" altLang="en-US" sz="1000">
                <a:ea typeface="ＭＳ Ｐゴシック" charset="-128"/>
              </a:rPr>
              <a:t> </a:t>
            </a:r>
          </a:p>
          <a:p>
            <a:pPr>
              <a:lnSpc>
                <a:spcPct val="80000"/>
              </a:lnSpc>
            </a:pPr>
            <a:endParaRPr lang="en-US" altLang="en-US" sz="1000">
              <a:ea typeface="ＭＳ Ｐゴシック" charset="-128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79C71C1-8642-7742-A73C-D6E2362A1053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65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ED9FF0E-6FAD-0B4E-99A8-AEAD4D9D18F6}" type="slidenum">
              <a:rPr lang="en-US" altLang="en-US">
                <a:solidFill>
                  <a:prstClr val="black"/>
                </a:solidFill>
              </a:rPr>
              <a:pPr/>
              <a:t>18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57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F51C-7ACA-0440-83A2-1C050EC4BFD7}" type="datetimeFigureOut">
              <a:rPr lang="en-US" smtClean="0"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00E0-A450-8140-A629-3AF35F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1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F51C-7ACA-0440-83A2-1C050EC4BFD7}" type="datetimeFigureOut">
              <a:rPr lang="en-US" smtClean="0"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00E0-A450-8140-A629-3AF35F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2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F51C-7ACA-0440-83A2-1C050EC4BFD7}" type="datetimeFigureOut">
              <a:rPr lang="en-US" smtClean="0"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00E0-A450-8140-A629-3AF35F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07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09CCA373-3F72-DC4B-B619-3207B59EFBC9}" type="datetime1">
              <a:rPr lang="en-US" altLang="en-US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11/8/16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90EA19BB-AE6C-8042-975A-84CFFD1DAE2F}" type="slidenum">
              <a:rPr lang="en-US" altLang="en-US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8481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9765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088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3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8309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6908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26586"/>
            <a:ext cx="3810000" cy="54037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3492"/>
            <a:ext cx="3810000" cy="54168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4068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C28332DA-2F99-6D47-8813-F58BACE56C65}" type="datetime1">
              <a:rPr lang="en-US" altLang="en-US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11/8/16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06D6F756-3011-754B-A98C-1D6D48796052}" type="slidenum">
              <a:rPr lang="en-US" altLang="en-US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6706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F51C-7ACA-0440-83A2-1C050EC4BFD7}" type="datetimeFigureOut">
              <a:rPr lang="en-US" smtClean="0"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00E0-A450-8140-A629-3AF35F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5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3830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6271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90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513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5527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81"/>
            <a:ext cx="822672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246813"/>
            <a:ext cx="2127250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375" y="6246813"/>
            <a:ext cx="2897188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6375" y="6246813"/>
            <a:ext cx="2128838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fld id="{1C1F752F-DB6A-6C4A-86DA-0D132221BA03}" type="slidenum">
              <a:rPr lang="en-GB"/>
              <a:pPr eaLnBrk="0" hangingPunct="0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4525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C28332DA-2F99-6D47-8813-F58BACE56C65}" type="datetime1">
              <a:rPr lang="en-US" altLang="en-US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11/8/16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06D6F756-3011-754B-A98C-1D6D48796052}" type="slidenum">
              <a:rPr lang="en-US" altLang="en-US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4974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01261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3719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36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F51C-7ACA-0440-83A2-1C050EC4BFD7}" type="datetimeFigureOut">
              <a:rPr lang="en-US" smtClean="0"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00E0-A450-8140-A629-3AF35F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65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8563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624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81"/>
            <a:ext cx="822672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246813"/>
            <a:ext cx="2127250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375" y="6246813"/>
            <a:ext cx="2897188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6375" y="6246813"/>
            <a:ext cx="2128838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fld id="{1C1F752F-DB6A-6C4A-86DA-0D132221BA03}" type="slidenum">
              <a:rPr lang="en-GB"/>
              <a:pPr eaLnBrk="0" hangingPunct="0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625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F51C-7ACA-0440-83A2-1C050EC4BFD7}" type="datetimeFigureOut">
              <a:rPr lang="en-US" smtClean="0"/>
              <a:t>11/8/16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00E0-A450-8140-A629-3AF35F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05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F51C-7ACA-0440-83A2-1C050EC4BFD7}" type="datetimeFigureOut">
              <a:rPr lang="en-US" smtClean="0"/>
              <a:t>11/8/16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00E0-A450-8140-A629-3AF35F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79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F51C-7ACA-0440-83A2-1C050EC4BFD7}" type="datetimeFigureOut">
              <a:rPr lang="en-US" smtClean="0"/>
              <a:t>11/8/16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00E0-A450-8140-A629-3AF35F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3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F51C-7ACA-0440-83A2-1C050EC4BFD7}" type="datetimeFigureOut">
              <a:rPr lang="en-US" smtClean="0"/>
              <a:t>11/8/16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00E0-A450-8140-A629-3AF35F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2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F51C-7ACA-0440-83A2-1C050EC4BFD7}" type="datetimeFigureOut">
              <a:rPr lang="en-US" smtClean="0"/>
              <a:t>11/8/16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00E0-A450-8140-A629-3AF35F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7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F51C-7ACA-0440-83A2-1C050EC4BFD7}" type="datetimeFigureOut">
              <a:rPr lang="en-US" smtClean="0"/>
              <a:t>11/8/16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00E0-A450-8140-A629-3AF35F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83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8" Type="http://schemas.openxmlformats.org/officeDocument/2006/relationships/tags" Target="../tags/tag1.xml"/><Relationship Id="rId9" Type="http://schemas.openxmlformats.org/officeDocument/2006/relationships/tags" Target="../tags/tag2.xml"/><Relationship Id="rId10" Type="http://schemas.openxmlformats.org/officeDocument/2006/relationships/tags" Target="../tags/tag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theme" Target="../theme/theme4.xml"/><Relationship Id="rId9" Type="http://schemas.openxmlformats.org/officeDocument/2006/relationships/tags" Target="../tags/tag4.xml"/><Relationship Id="rId10" Type="http://schemas.openxmlformats.org/officeDocument/2006/relationships/tags" Target="../tags/tag5.xml"/><Relationship Id="rId11" Type="http://schemas.openxmlformats.org/officeDocument/2006/relationships/tags" Target="../tags/tag6.xml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theme" Target="../theme/theme5.xml"/><Relationship Id="rId9" Type="http://schemas.openxmlformats.org/officeDocument/2006/relationships/tags" Target="../tags/tag7.xml"/><Relationship Id="rId10" Type="http://schemas.openxmlformats.org/officeDocument/2006/relationships/tags" Target="../tags/tag8.xml"/><Relationship Id="rId11" Type="http://schemas.openxmlformats.org/officeDocument/2006/relationships/tags" Target="../tags/tag9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FF51C-7ACA-0440-83A2-1C050EC4BFD7}" type="datetimeFigureOut">
              <a:rPr lang="en-US" smtClean="0"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600E0-A450-8140-A629-3AF35F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7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  <p:custDataLst>
              <p:tags r:id="rId8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  <p:custDataLst>
              <p:tags r:id="rId9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B5209E-4981-A947-AA11-0AA7FEC7D3D4}" type="slidenum">
              <a:rPr lang="en-US" altLang="en-US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b="1" smtClean="0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altLang="en-US" sz="1000" b="1" smtClean="0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altLang="en-US" sz="30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7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32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2715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Se2_default_3_cbb752_11apr10con2_default_3_cbb752_11apr10d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731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bg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bg1"/>
          </a:solidFill>
          <a:latin typeface="+mn-lt"/>
          <a:ea typeface="ＭＳ Ｐゴシック" pitchFamily="-65" charset="-128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  <p:custDataLst>
              <p:tags r:id="rId9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  <p:custDataLst>
              <p:tags r:id="rId10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FBE0EC-171F-FB48-A102-D4CA52BE6A1D}" type="slidenum">
              <a:rPr lang="en-US" altLang="en-US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b="1" smtClean="0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altLang="en-US" sz="1000" b="1" smtClean="0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altLang="en-US" sz="30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  <p:custDataLst>
              <p:tags r:id="rId9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  <p:custDataLst>
              <p:tags r:id="rId10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FBE0EC-171F-FB48-A102-D4CA52BE6A1D}" type="slidenum">
              <a:rPr lang="en-US" altLang="en-US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b="1" smtClean="0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altLang="en-US" sz="1000" b="1" smtClean="0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altLang="en-US" sz="30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image" Target="../media/image34.png"/><Relationship Id="rId6" Type="http://schemas.openxmlformats.org/officeDocument/2006/relationships/chart" Target="../charts/chart3.xml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5.emf"/><Relationship Id="rId5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image" Target="../media/image57.jpe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7" Type="http://schemas.openxmlformats.org/officeDocument/2006/relationships/image" Target="../media/image51.jpeg"/><Relationship Id="rId8" Type="http://schemas.openxmlformats.org/officeDocument/2006/relationships/image" Target="../media/image52.png"/><Relationship Id="rId9" Type="http://schemas.openxmlformats.org/officeDocument/2006/relationships/image" Target="../media/image53.jpeg"/><Relationship Id="rId10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emf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jpeg"/><Relationship Id="rId14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12.jpeg"/><Relationship Id="rId10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Outline - WM</a:t>
            </a:r>
          </a:p>
          <a:p>
            <a:r>
              <a:rPr lang="en-US" dirty="0">
                <a:solidFill>
                  <a:srgbClr val="FF0000"/>
                </a:solidFill>
              </a:rPr>
              <a:t>Intro - the big data explosion - XL</a:t>
            </a:r>
          </a:p>
          <a:p>
            <a:r>
              <a:rPr lang="en-US" dirty="0">
                <a:solidFill>
                  <a:srgbClr val="FF0000"/>
                </a:solidFill>
              </a:rPr>
              <a:t>- declining cost of sequencing, increasing number of </a:t>
            </a:r>
            <a:r>
              <a:rPr lang="en-US" dirty="0" err="1">
                <a:solidFill>
                  <a:srgbClr val="FF0000"/>
                </a:solidFill>
              </a:rPr>
              <a:t>sampels</a:t>
            </a:r>
            <a:r>
              <a:rPr lang="en-US" dirty="0">
                <a:solidFill>
                  <a:srgbClr val="FF0000"/>
                </a:solidFill>
              </a:rPr>
              <a:t>, massive amounts of data</a:t>
            </a:r>
          </a:p>
          <a:p>
            <a:r>
              <a:rPr lang="en-US" dirty="0">
                <a:solidFill>
                  <a:srgbClr val="FF0000"/>
                </a:solidFill>
              </a:rPr>
              <a:t>--helps frame this as an important field that the audience should pay attention to</a:t>
            </a:r>
          </a:p>
          <a:p>
            <a:r>
              <a:rPr lang="en-US" dirty="0">
                <a:solidFill>
                  <a:srgbClr val="FF0000"/>
                </a:solidFill>
              </a:rPr>
              <a:t>Cool sequencing techs - XL</a:t>
            </a:r>
          </a:p>
          <a:p>
            <a:r>
              <a:rPr lang="en-US" dirty="0">
                <a:solidFill>
                  <a:srgbClr val="FF0000"/>
                </a:solidFill>
              </a:rPr>
              <a:t>-WGS, chip-seq, RNA-seq: what's so cool about them, what can we do with them</a:t>
            </a:r>
          </a:p>
          <a:p>
            <a:r>
              <a:rPr lang="en-US" dirty="0">
                <a:solidFill>
                  <a:srgbClr val="FF0000"/>
                </a:solidFill>
              </a:rPr>
              <a:t>-ENCODE, PCAWG</a:t>
            </a:r>
          </a:p>
          <a:p>
            <a:r>
              <a:rPr lang="en-US" dirty="0"/>
              <a:t>Transition to clinic - WM</a:t>
            </a:r>
          </a:p>
          <a:p>
            <a:r>
              <a:rPr lang="en-US" dirty="0"/>
              <a:t>-limited clinical adoption</a:t>
            </a:r>
          </a:p>
          <a:p>
            <a:r>
              <a:rPr lang="en-US" dirty="0"/>
              <a:t>-barriers to further adoption</a:t>
            </a:r>
          </a:p>
          <a:p>
            <a:r>
              <a:rPr lang="en-US" dirty="0"/>
              <a:t>-how we're going to overcome those barriers</a:t>
            </a:r>
          </a:p>
        </p:txBody>
      </p:sp>
    </p:spTree>
    <p:extLst>
      <p:ext uri="{BB962C8B-B14F-4D97-AF65-F5344CB8AC3E}">
        <p14:creationId xmlns:p14="http://schemas.microsoft.com/office/powerpoint/2010/main" val="573034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The changing costs of a sequencing pipeline</a:t>
            </a:r>
          </a:p>
        </p:txBody>
      </p:sp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160338" y="4465638"/>
            <a:ext cx="342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smtClean="0">
                <a:solidFill>
                  <a:srgbClr val="000000"/>
                </a:solidFill>
              </a:rPr>
              <a:t>From </a:t>
            </a:r>
            <a:r>
              <a:rPr lang="ja-JP" altLang="en-US" sz="1400" smtClean="0">
                <a:solidFill>
                  <a:srgbClr val="000000"/>
                </a:solidFill>
              </a:rPr>
              <a:t>‘</a:t>
            </a:r>
            <a:r>
              <a:rPr lang="en-US" altLang="ja-JP" sz="1400" smtClean="0">
                <a:solidFill>
                  <a:srgbClr val="000000"/>
                </a:solidFill>
              </a:rPr>
              <a:t>00 to ~</a:t>
            </a:r>
            <a:r>
              <a:rPr lang="ja-JP" altLang="en-US" sz="1400" smtClean="0">
                <a:solidFill>
                  <a:srgbClr val="000000"/>
                </a:solidFill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</a:rPr>
              <a:t>20, </a:t>
            </a:r>
            <a:br>
              <a:rPr lang="en-US" altLang="ja-JP" sz="1400" smtClean="0">
                <a:solidFill>
                  <a:srgbClr val="000000"/>
                </a:solidFill>
              </a:rPr>
            </a:br>
            <a:r>
              <a:rPr lang="en-US" altLang="ja-JP" sz="1400" smtClean="0">
                <a:solidFill>
                  <a:srgbClr val="000000"/>
                </a:solidFill>
              </a:rPr>
              <a:t>cost of DNA sequencing expt. shifts from the actual seq. to sample </a:t>
            </a:r>
            <a:br>
              <a:rPr lang="en-US" altLang="ja-JP" sz="1400" smtClean="0">
                <a:solidFill>
                  <a:srgbClr val="000000"/>
                </a:solidFill>
              </a:rPr>
            </a:br>
            <a:r>
              <a:rPr lang="en-US" altLang="ja-JP" sz="1400" smtClean="0">
                <a:solidFill>
                  <a:srgbClr val="000000"/>
                </a:solidFill>
              </a:rPr>
              <a:t>collection &amp; analysis</a:t>
            </a:r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5363" name="Rectangle 8"/>
          <p:cNvSpPr>
            <a:spLocks noChangeArrowheads="1"/>
          </p:cNvSpPr>
          <p:nvPr/>
        </p:nvSpPr>
        <p:spPr bwMode="auto">
          <a:xfrm>
            <a:off x="-31750" y="6581775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smtClean="0">
                <a:solidFill>
                  <a:srgbClr val="A6A6A6"/>
                </a:solidFill>
                <a:latin typeface="Calibri" charset="0"/>
              </a:rPr>
              <a:t>[</a:t>
            </a:r>
            <a:r>
              <a:rPr lang="en-US" altLang="en-US" sz="1200" smtClean="0">
                <a:solidFill>
                  <a:srgbClr val="A6A6A6"/>
                </a:solidFill>
                <a:latin typeface="Calibri" charset="0"/>
              </a:rPr>
              <a:t>Sboner et al. (</a:t>
            </a:r>
            <a:r>
              <a:rPr lang="ja-JP" altLang="en-US" sz="1200" smtClean="0">
                <a:solidFill>
                  <a:srgbClr val="A6A6A6"/>
                </a:solidFill>
                <a:latin typeface="Calibri" charset="0"/>
              </a:rPr>
              <a:t>‘</a:t>
            </a:r>
            <a:r>
              <a:rPr lang="en-US" altLang="ja-JP" sz="1200" smtClean="0">
                <a:solidFill>
                  <a:srgbClr val="A6A6A6"/>
                </a:solidFill>
                <a:latin typeface="Calibri" charset="0"/>
              </a:rPr>
              <a:t>11), Muir et al. (‘15) Genome Biology</a:t>
            </a:r>
            <a:r>
              <a:rPr lang="en-US" altLang="ja-JP" sz="1200" b="1" smtClean="0">
                <a:solidFill>
                  <a:srgbClr val="A6A6A6"/>
                </a:solidFill>
                <a:latin typeface="Calibri" charset="0"/>
              </a:rPr>
              <a:t>]</a:t>
            </a:r>
            <a:endParaRPr lang="en-US" altLang="en-US" sz="1200" b="1" smtClean="0">
              <a:solidFill>
                <a:srgbClr val="A6A6A6"/>
              </a:solidFill>
              <a:latin typeface="Calibri" charset="0"/>
            </a:endParaRPr>
          </a:p>
        </p:txBody>
      </p:sp>
      <p:sp>
        <p:nvSpPr>
          <p:cNvPr id="15364" name="TextBox 11"/>
          <p:cNvSpPr txBox="1">
            <a:spLocks noChangeArrowheads="1"/>
          </p:cNvSpPr>
          <p:nvPr/>
        </p:nvSpPr>
        <p:spPr bwMode="auto">
          <a:xfrm>
            <a:off x="5292725" y="5551488"/>
            <a:ext cx="342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smtClean="0">
                <a:solidFill>
                  <a:srgbClr val="000000"/>
                </a:solidFill>
              </a:rPr>
              <a:t>Alignment algorithms scaling to keep pace with data generation</a:t>
            </a:r>
          </a:p>
        </p:txBody>
      </p:sp>
      <p:pic>
        <p:nvPicPr>
          <p:cNvPr id="1536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776413"/>
            <a:ext cx="4295775" cy="250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 bwMode="auto">
          <a:xfrm>
            <a:off x="4530725" y="1450975"/>
            <a:ext cx="4410075" cy="37226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9128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5367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1439863"/>
            <a:ext cx="4410075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68" name="Straight Arrow Connector 3"/>
          <p:cNvCxnSpPr>
            <a:cxnSpLocks noChangeShapeType="1"/>
          </p:cNvCxnSpPr>
          <p:nvPr/>
        </p:nvCxnSpPr>
        <p:spPr bwMode="auto">
          <a:xfrm>
            <a:off x="4371975" y="2943225"/>
            <a:ext cx="569913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6914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4530725" y="1450975"/>
            <a:ext cx="4410075" cy="37226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9128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The changing costs of a sequencing pipeline</a:t>
            </a:r>
          </a:p>
        </p:txBody>
      </p:sp>
      <p:pic>
        <p:nvPicPr>
          <p:cNvPr id="1638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776413"/>
            <a:ext cx="4295775" cy="250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Rectangle 8"/>
          <p:cNvSpPr>
            <a:spLocks noChangeArrowheads="1"/>
          </p:cNvSpPr>
          <p:nvPr/>
        </p:nvSpPr>
        <p:spPr bwMode="auto">
          <a:xfrm>
            <a:off x="-31750" y="6581775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smtClean="0">
                <a:solidFill>
                  <a:srgbClr val="A6A6A6"/>
                </a:solidFill>
                <a:latin typeface="Calibri" charset="0"/>
              </a:rPr>
              <a:t>[</a:t>
            </a:r>
            <a:r>
              <a:rPr lang="en-US" altLang="en-US" sz="1200" smtClean="0">
                <a:solidFill>
                  <a:srgbClr val="A6A6A6"/>
                </a:solidFill>
                <a:latin typeface="Calibri" charset="0"/>
              </a:rPr>
              <a:t>Sboner et al. (</a:t>
            </a:r>
            <a:r>
              <a:rPr lang="ja-JP" altLang="en-US" sz="1200" smtClean="0">
                <a:solidFill>
                  <a:srgbClr val="A6A6A6"/>
                </a:solidFill>
                <a:latin typeface="Calibri" charset="0"/>
              </a:rPr>
              <a:t>‘</a:t>
            </a:r>
            <a:r>
              <a:rPr lang="en-US" altLang="ja-JP" sz="1200" smtClean="0">
                <a:solidFill>
                  <a:srgbClr val="A6A6A6"/>
                </a:solidFill>
                <a:latin typeface="Calibri" charset="0"/>
              </a:rPr>
              <a:t>11), Muir et al. (‘15) Genome Biology</a:t>
            </a:r>
            <a:r>
              <a:rPr lang="en-US" altLang="ja-JP" sz="1200" b="1" smtClean="0">
                <a:solidFill>
                  <a:srgbClr val="A6A6A6"/>
                </a:solidFill>
                <a:latin typeface="Calibri" charset="0"/>
              </a:rPr>
              <a:t>]</a:t>
            </a:r>
            <a:endParaRPr lang="en-US" altLang="en-US" sz="1200" b="1" smtClean="0">
              <a:solidFill>
                <a:srgbClr val="A6A6A6"/>
              </a:solidFill>
              <a:latin typeface="Calibri" charset="0"/>
            </a:endParaRPr>
          </a:p>
        </p:txBody>
      </p:sp>
      <p:sp>
        <p:nvSpPr>
          <p:cNvPr id="16389" name="TextBox 1"/>
          <p:cNvSpPr txBox="1">
            <a:spLocks noChangeArrowheads="1"/>
          </p:cNvSpPr>
          <p:nvPr/>
        </p:nvSpPr>
        <p:spPr bwMode="auto">
          <a:xfrm>
            <a:off x="160338" y="4465638"/>
            <a:ext cx="342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smtClean="0">
                <a:solidFill>
                  <a:srgbClr val="000000"/>
                </a:solidFill>
              </a:rPr>
              <a:t>From </a:t>
            </a:r>
            <a:r>
              <a:rPr lang="ja-JP" altLang="en-US" sz="1400" smtClean="0">
                <a:solidFill>
                  <a:srgbClr val="000000"/>
                </a:solidFill>
              </a:rPr>
              <a:t>‘</a:t>
            </a:r>
            <a:r>
              <a:rPr lang="en-US" altLang="ja-JP" sz="1400" smtClean="0">
                <a:solidFill>
                  <a:srgbClr val="000000"/>
                </a:solidFill>
              </a:rPr>
              <a:t>00 to ~</a:t>
            </a:r>
            <a:r>
              <a:rPr lang="ja-JP" altLang="en-US" sz="1400" smtClean="0">
                <a:solidFill>
                  <a:srgbClr val="000000"/>
                </a:solidFill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</a:rPr>
              <a:t>20, </a:t>
            </a:r>
            <a:br>
              <a:rPr lang="en-US" altLang="ja-JP" sz="1400" smtClean="0">
                <a:solidFill>
                  <a:srgbClr val="000000"/>
                </a:solidFill>
              </a:rPr>
            </a:br>
            <a:r>
              <a:rPr lang="en-US" altLang="ja-JP" sz="1400" smtClean="0">
                <a:solidFill>
                  <a:srgbClr val="000000"/>
                </a:solidFill>
              </a:rPr>
              <a:t>cost of DNA sequencing expt. shifts from the actual seq. to sample </a:t>
            </a:r>
            <a:br>
              <a:rPr lang="en-US" altLang="ja-JP" sz="1400" smtClean="0">
                <a:solidFill>
                  <a:srgbClr val="000000"/>
                </a:solidFill>
              </a:rPr>
            </a:br>
            <a:r>
              <a:rPr lang="en-US" altLang="ja-JP" sz="1400" smtClean="0">
                <a:solidFill>
                  <a:srgbClr val="000000"/>
                </a:solidFill>
              </a:rPr>
              <a:t>collection &amp; analysis</a:t>
            </a:r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6390" name="TextBox 16"/>
          <p:cNvSpPr txBox="1">
            <a:spLocks noChangeArrowheads="1"/>
          </p:cNvSpPr>
          <p:nvPr/>
        </p:nvSpPr>
        <p:spPr bwMode="auto">
          <a:xfrm>
            <a:off x="5292725" y="5551488"/>
            <a:ext cx="342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smtClean="0">
                <a:solidFill>
                  <a:srgbClr val="000000"/>
                </a:solidFill>
              </a:rPr>
              <a:t>Alignment algorithms scaling to keep pace with data generation</a:t>
            </a:r>
          </a:p>
        </p:txBody>
      </p:sp>
      <p:cxnSp>
        <p:nvCxnSpPr>
          <p:cNvPr id="16391" name="Straight Arrow Connector 3"/>
          <p:cNvCxnSpPr>
            <a:cxnSpLocks noChangeShapeType="1"/>
          </p:cNvCxnSpPr>
          <p:nvPr/>
        </p:nvCxnSpPr>
        <p:spPr bwMode="auto">
          <a:xfrm>
            <a:off x="4348163" y="2946400"/>
            <a:ext cx="569912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39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1450975"/>
            <a:ext cx="44100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53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The changing costs of a sequencing pipeline</a:t>
            </a:r>
          </a:p>
        </p:txBody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776413"/>
            <a:ext cx="4295775" cy="250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Rectangle 8"/>
          <p:cNvSpPr>
            <a:spLocks noChangeArrowheads="1"/>
          </p:cNvSpPr>
          <p:nvPr/>
        </p:nvSpPr>
        <p:spPr bwMode="auto">
          <a:xfrm>
            <a:off x="-31750" y="6581775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smtClean="0">
                <a:solidFill>
                  <a:srgbClr val="A6A6A6"/>
                </a:solidFill>
                <a:latin typeface="Calibri" charset="0"/>
              </a:rPr>
              <a:t>[</a:t>
            </a:r>
            <a:r>
              <a:rPr lang="en-US" altLang="en-US" sz="1200" smtClean="0">
                <a:solidFill>
                  <a:srgbClr val="A6A6A6"/>
                </a:solidFill>
                <a:latin typeface="Calibri" charset="0"/>
              </a:rPr>
              <a:t>Sboner et al. (</a:t>
            </a:r>
            <a:r>
              <a:rPr lang="ja-JP" altLang="en-US" sz="1200" smtClean="0">
                <a:solidFill>
                  <a:srgbClr val="A6A6A6"/>
                </a:solidFill>
                <a:latin typeface="Calibri" charset="0"/>
              </a:rPr>
              <a:t>‘</a:t>
            </a:r>
            <a:r>
              <a:rPr lang="en-US" altLang="ja-JP" sz="1200" smtClean="0">
                <a:solidFill>
                  <a:srgbClr val="A6A6A6"/>
                </a:solidFill>
                <a:latin typeface="Calibri" charset="0"/>
              </a:rPr>
              <a:t>11), Muir et al. (‘15) Genome Biology</a:t>
            </a:r>
            <a:r>
              <a:rPr lang="en-US" altLang="ja-JP" sz="1200" b="1" smtClean="0">
                <a:solidFill>
                  <a:srgbClr val="A6A6A6"/>
                </a:solidFill>
                <a:latin typeface="Calibri" charset="0"/>
              </a:rPr>
              <a:t>]</a:t>
            </a:r>
            <a:endParaRPr lang="en-US" altLang="en-US" sz="1200" b="1" smtClean="0">
              <a:solidFill>
                <a:srgbClr val="A6A6A6"/>
              </a:solidFill>
              <a:latin typeface="Calibri" charset="0"/>
            </a:endParaRPr>
          </a:p>
        </p:txBody>
      </p:sp>
      <p:sp>
        <p:nvSpPr>
          <p:cNvPr id="17412" name="TextBox 1"/>
          <p:cNvSpPr txBox="1">
            <a:spLocks noChangeArrowheads="1"/>
          </p:cNvSpPr>
          <p:nvPr/>
        </p:nvSpPr>
        <p:spPr bwMode="auto">
          <a:xfrm>
            <a:off x="160338" y="4465638"/>
            <a:ext cx="342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smtClean="0">
                <a:solidFill>
                  <a:srgbClr val="000000"/>
                </a:solidFill>
              </a:rPr>
              <a:t>From </a:t>
            </a:r>
            <a:r>
              <a:rPr lang="ja-JP" altLang="en-US" sz="1400" smtClean="0">
                <a:solidFill>
                  <a:srgbClr val="000000"/>
                </a:solidFill>
              </a:rPr>
              <a:t>‘</a:t>
            </a:r>
            <a:r>
              <a:rPr lang="en-US" altLang="ja-JP" sz="1400" smtClean="0">
                <a:solidFill>
                  <a:srgbClr val="000000"/>
                </a:solidFill>
              </a:rPr>
              <a:t>00 to ~</a:t>
            </a:r>
            <a:r>
              <a:rPr lang="ja-JP" altLang="en-US" sz="1400" smtClean="0">
                <a:solidFill>
                  <a:srgbClr val="000000"/>
                </a:solidFill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</a:rPr>
              <a:t>20, </a:t>
            </a:r>
            <a:br>
              <a:rPr lang="en-US" altLang="ja-JP" sz="1400" smtClean="0">
                <a:solidFill>
                  <a:srgbClr val="000000"/>
                </a:solidFill>
              </a:rPr>
            </a:br>
            <a:r>
              <a:rPr lang="en-US" altLang="ja-JP" sz="1400" smtClean="0">
                <a:solidFill>
                  <a:srgbClr val="000000"/>
                </a:solidFill>
              </a:rPr>
              <a:t>cost of DNA sequencing expt. shifts from the actual seq. to sample </a:t>
            </a:r>
            <a:br>
              <a:rPr lang="en-US" altLang="ja-JP" sz="1400" smtClean="0">
                <a:solidFill>
                  <a:srgbClr val="000000"/>
                </a:solidFill>
              </a:rPr>
            </a:br>
            <a:r>
              <a:rPr lang="en-US" altLang="ja-JP" sz="1400" smtClean="0">
                <a:solidFill>
                  <a:srgbClr val="000000"/>
                </a:solidFill>
              </a:rPr>
              <a:t>collection &amp; analysis</a:t>
            </a:r>
            <a:endParaRPr lang="en-US" altLang="en-US" sz="1400" smtClean="0">
              <a:solidFill>
                <a:srgbClr val="000000"/>
              </a:solidFill>
            </a:endParaRPr>
          </a:p>
        </p:txBody>
      </p:sp>
      <p:cxnSp>
        <p:nvCxnSpPr>
          <p:cNvPr id="17413" name="Straight Arrow Connector 2"/>
          <p:cNvCxnSpPr>
            <a:cxnSpLocks noChangeShapeType="1"/>
          </p:cNvCxnSpPr>
          <p:nvPr/>
        </p:nvCxnSpPr>
        <p:spPr bwMode="auto">
          <a:xfrm flipV="1">
            <a:off x="4073525" y="3525838"/>
            <a:ext cx="1149350" cy="9525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A62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2"/>
          <a:stretch/>
        </p:blipFill>
        <p:spPr>
          <a:xfrm>
            <a:off x="5313813" y="1571308"/>
            <a:ext cx="3474587" cy="425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5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41" name="Group 90"/>
          <p:cNvGrpSpPr>
            <a:grpSpLocks/>
          </p:cNvGrpSpPr>
          <p:nvPr/>
        </p:nvGrpSpPr>
        <p:grpSpPr bwMode="auto">
          <a:xfrm>
            <a:off x="4343421" y="3962400"/>
            <a:ext cx="841375" cy="2503488"/>
            <a:chOff x="4343400" y="3962400"/>
            <a:chExt cx="841248" cy="2502932"/>
          </a:xfrm>
        </p:grpSpPr>
        <p:pic>
          <p:nvPicPr>
            <p:cNvPr id="163858" name="Picture 4" descr="C:\Users\JM\Desktop\Untitled-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8183" b="-33333"/>
            <a:stretch>
              <a:fillRect/>
            </a:stretch>
          </p:blipFill>
          <p:spPr bwMode="auto">
            <a:xfrm>
              <a:off x="4343400" y="5486400"/>
              <a:ext cx="838200" cy="914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59" name="Picture 7" descr="C:\Users\JM\Desktop\Untitled-3.png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846" t="-14285" r="-8304" b="-57143"/>
            <a:stretch>
              <a:fillRect/>
            </a:stretch>
          </p:blipFill>
          <p:spPr bwMode="auto">
            <a:xfrm>
              <a:off x="4343400" y="3962400"/>
              <a:ext cx="841248" cy="914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4343400" y="6095526"/>
              <a:ext cx="838073" cy="3698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prstClr val="black"/>
                  </a:solidFill>
                  <a:latin typeface="Arno Pro" pitchFamily="18" charset="0"/>
                </a:rPr>
                <a:t>tumor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343400" y="4571865"/>
              <a:ext cx="838073" cy="3380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dirty="0">
                  <a:solidFill>
                    <a:prstClr val="black"/>
                  </a:solidFill>
                  <a:latin typeface="Arno Pro" pitchFamily="18" charset="0"/>
                </a:rPr>
                <a:t>normal</a:t>
              </a:r>
            </a:p>
          </p:txBody>
        </p:sp>
      </p:grpSp>
      <p:pic>
        <p:nvPicPr>
          <p:cNvPr id="163842" name="Picture 3" descr="C:\Users\JM\Desktop\adult-male-body-no-descriptors-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 bwMode="auto">
          <a:xfrm>
            <a:off x="304800" y="2209800"/>
            <a:ext cx="4000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43" name="Group 85"/>
          <p:cNvGrpSpPr>
            <a:grpSpLocks/>
          </p:cNvGrpSpPr>
          <p:nvPr/>
        </p:nvGrpSpPr>
        <p:grpSpPr bwMode="auto">
          <a:xfrm>
            <a:off x="4800600" y="2895600"/>
            <a:ext cx="1295400" cy="3733800"/>
            <a:chOff x="4800600" y="2895600"/>
            <a:chExt cx="1295400" cy="3733800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4800600" y="4800600"/>
              <a:ext cx="1295400" cy="83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800600" y="5638800"/>
              <a:ext cx="1295400" cy="990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4876800" y="2895600"/>
              <a:ext cx="1219200" cy="1295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4876800" y="4191000"/>
              <a:ext cx="121920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844" name="Group 91"/>
          <p:cNvGrpSpPr>
            <a:grpSpLocks/>
          </p:cNvGrpSpPr>
          <p:nvPr/>
        </p:nvGrpSpPr>
        <p:grpSpPr bwMode="auto">
          <a:xfrm>
            <a:off x="2514600" y="3962400"/>
            <a:ext cx="1828800" cy="2743200"/>
            <a:chOff x="2514600" y="3962400"/>
            <a:chExt cx="1828800" cy="2743200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2514600" y="5486400"/>
              <a:ext cx="1828800" cy="1219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2514600" y="6400800"/>
              <a:ext cx="182880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2514600" y="3962400"/>
              <a:ext cx="1828800" cy="2743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2514600" y="4876800"/>
              <a:ext cx="182880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845" name="Group 84"/>
          <p:cNvGrpSpPr>
            <a:grpSpLocks/>
          </p:cNvGrpSpPr>
          <p:nvPr/>
        </p:nvGrpSpPr>
        <p:grpSpPr bwMode="auto">
          <a:xfrm>
            <a:off x="6096000" y="2895600"/>
            <a:ext cx="2133600" cy="3771900"/>
            <a:chOff x="6096000" y="2895600"/>
            <a:chExt cx="2133600" cy="3771900"/>
          </a:xfrm>
        </p:grpSpPr>
        <p:pic>
          <p:nvPicPr>
            <p:cNvPr id="163848" name="Picture 6" descr="C:\Users\JM\Desktop\karyograms670.jpg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6096000" y="2895600"/>
              <a:ext cx="2130552" cy="1865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49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6096000" y="4800600"/>
              <a:ext cx="2133600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46" name="TextBox 1"/>
          <p:cNvSpPr txBox="1">
            <a:spLocks noChangeArrowheads="1"/>
          </p:cNvSpPr>
          <p:nvPr/>
        </p:nvSpPr>
        <p:spPr bwMode="auto">
          <a:xfrm>
            <a:off x="304801" y="1379539"/>
            <a:ext cx="8597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5613" eaLnBrk="1" hangingPunct="1">
              <a:spcBef>
                <a:spcPct val="20000"/>
              </a:spcBef>
            </a:pPr>
            <a:r>
              <a:rPr lang="en-US" sz="1600" b="0" dirty="0" smtClean="0">
                <a:solidFill>
                  <a:srgbClr val="000000"/>
                </a:solidFill>
              </a:rPr>
              <a:t>Personal genomes (&amp; </a:t>
            </a:r>
            <a:r>
              <a:rPr lang="en-US" sz="1600" b="0" dirty="0" err="1" smtClean="0">
                <a:solidFill>
                  <a:srgbClr val="000000"/>
                </a:solidFill>
              </a:rPr>
              <a:t>Transcriptomes</a:t>
            </a:r>
            <a:r>
              <a:rPr lang="en-US" sz="1600" b="0" dirty="0" smtClean="0">
                <a:solidFill>
                  <a:srgbClr val="000000"/>
                </a:solidFill>
              </a:rPr>
              <a:t>) soon will become a commonplace part of medical research &amp; eventually treatment (esp. for cancer). </a:t>
            </a:r>
            <a:br>
              <a:rPr lang="en-US" sz="1600" b="0" dirty="0" smtClean="0">
                <a:solidFill>
                  <a:srgbClr val="000000"/>
                </a:solidFill>
              </a:rPr>
            </a:br>
            <a:r>
              <a:rPr lang="en-US" sz="1600" b="0" dirty="0" smtClean="0">
                <a:solidFill>
                  <a:srgbClr val="000000"/>
                </a:solidFill>
              </a:rPr>
              <a:t>They will provide a primary connection for biological science to the general public.</a:t>
            </a:r>
            <a:endParaRPr lang="en-US" sz="1600" b="0" dirty="0" smtClean="0">
              <a:solidFill>
                <a:srgbClr val="FFFFFF"/>
              </a:solidFill>
            </a:endParaRPr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457200" y="274638"/>
            <a:ext cx="8229600" cy="1020762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0" dirty="0" smtClean="0">
                <a:solidFill>
                  <a:srgbClr val="000000"/>
                </a:solidFill>
                <a:latin typeface="Arial"/>
              </a:rPr>
              <a:t>Personal Genomics &amp; </a:t>
            </a:r>
            <a:r>
              <a:rPr lang="en-US" b="0" dirty="0" err="1" smtClean="0">
                <a:solidFill>
                  <a:srgbClr val="000000"/>
                </a:solidFill>
                <a:latin typeface="Arial"/>
              </a:rPr>
              <a:t>Transcriptomics</a:t>
            </a:r>
            <a:r>
              <a:rPr lang="en-US" b="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b="0" dirty="0" smtClean="0">
                <a:solidFill>
                  <a:srgbClr val="000000"/>
                </a:solidFill>
                <a:latin typeface="Arial"/>
              </a:rPr>
            </a:br>
            <a:r>
              <a:rPr lang="en-US" b="0" dirty="0" smtClean="0">
                <a:solidFill>
                  <a:srgbClr val="000000"/>
                </a:solidFill>
                <a:latin typeface="Arial"/>
              </a:rPr>
              <a:t>as a Gateway into Biology</a:t>
            </a:r>
            <a:endParaRPr lang="en-US" b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392304"/>
      </p:ext>
    </p:extLst>
  </p:cSld>
  <p:clrMapOvr>
    <a:masterClrMapping/>
  </p:clrMapOvr>
  <p:transition advTm="73999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Picture 4" descr="C:\Users\JM\Desktop\Untitled-4.png"/>
          <p:cNvPicPr>
            <a:picLocks noChangeAspect="1" noChangeArrowheads="1"/>
          </p:cNvPicPr>
          <p:nvPr/>
        </p:nvPicPr>
        <p:blipFill>
          <a:blip r:embed="rId2">
            <a:lum brigh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1"/>
          <a:stretch>
            <a:fillRect/>
          </a:stretch>
        </p:blipFill>
        <p:spPr bwMode="auto">
          <a:xfrm>
            <a:off x="228600" y="152400"/>
            <a:ext cx="8610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0" name="Picture 3" descr="C:\Users\JM\Desktop\adult-male-body-no-descriptors-h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 bwMode="auto">
          <a:xfrm>
            <a:off x="304800" y="2209800"/>
            <a:ext cx="4000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5891" name="Group 16"/>
          <p:cNvGrpSpPr>
            <a:grpSpLocks/>
          </p:cNvGrpSpPr>
          <p:nvPr/>
        </p:nvGrpSpPr>
        <p:grpSpPr bwMode="auto">
          <a:xfrm>
            <a:off x="5562602" y="228642"/>
            <a:ext cx="390525" cy="722313"/>
            <a:chOff x="5562600" y="267946"/>
            <a:chExt cx="390462" cy="722654"/>
          </a:xfrm>
        </p:grpSpPr>
        <p:pic>
          <p:nvPicPr>
            <p:cNvPr id="165928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5562600" y="2679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29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5562600" y="6489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5892" name="Group 15"/>
          <p:cNvGrpSpPr>
            <a:grpSpLocks/>
          </p:cNvGrpSpPr>
          <p:nvPr/>
        </p:nvGrpSpPr>
        <p:grpSpPr bwMode="auto">
          <a:xfrm>
            <a:off x="533402" y="228642"/>
            <a:ext cx="390525" cy="722313"/>
            <a:chOff x="533400" y="228600"/>
            <a:chExt cx="390462" cy="722654"/>
          </a:xfrm>
        </p:grpSpPr>
        <p:pic>
          <p:nvPicPr>
            <p:cNvPr id="165926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533400" y="228600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27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533400" y="609600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5893" name="Group 19"/>
          <p:cNvGrpSpPr>
            <a:grpSpLocks/>
          </p:cNvGrpSpPr>
          <p:nvPr/>
        </p:nvGrpSpPr>
        <p:grpSpPr bwMode="auto">
          <a:xfrm>
            <a:off x="7924802" y="228642"/>
            <a:ext cx="390525" cy="722313"/>
            <a:chOff x="7924800" y="267946"/>
            <a:chExt cx="390462" cy="722654"/>
          </a:xfrm>
        </p:grpSpPr>
        <p:pic>
          <p:nvPicPr>
            <p:cNvPr id="165924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7924800" y="2679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25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7924800" y="6489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5894" name="Group 20"/>
          <p:cNvGrpSpPr>
            <a:grpSpLocks/>
          </p:cNvGrpSpPr>
          <p:nvPr/>
        </p:nvGrpSpPr>
        <p:grpSpPr bwMode="auto">
          <a:xfrm>
            <a:off x="7162802" y="1828842"/>
            <a:ext cx="390525" cy="722313"/>
            <a:chOff x="7162800" y="1868146"/>
            <a:chExt cx="390462" cy="722654"/>
          </a:xfrm>
        </p:grpSpPr>
        <p:pic>
          <p:nvPicPr>
            <p:cNvPr id="165922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7162800" y="18681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23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7162800" y="22491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5895" name="Group 25"/>
          <p:cNvGrpSpPr>
            <a:grpSpLocks/>
          </p:cNvGrpSpPr>
          <p:nvPr/>
        </p:nvGrpSpPr>
        <p:grpSpPr bwMode="auto">
          <a:xfrm>
            <a:off x="8001002" y="1828842"/>
            <a:ext cx="390525" cy="722313"/>
            <a:chOff x="8001000" y="1868146"/>
            <a:chExt cx="390462" cy="722654"/>
          </a:xfrm>
        </p:grpSpPr>
        <p:pic>
          <p:nvPicPr>
            <p:cNvPr id="165920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8001000" y="18681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21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8001000" y="22491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5896" name="Group 88"/>
          <p:cNvGrpSpPr>
            <a:grpSpLocks/>
          </p:cNvGrpSpPr>
          <p:nvPr/>
        </p:nvGrpSpPr>
        <p:grpSpPr bwMode="auto">
          <a:xfrm>
            <a:off x="3581400" y="2679700"/>
            <a:ext cx="2133600" cy="3771900"/>
            <a:chOff x="6096000" y="2895600"/>
            <a:chExt cx="2133600" cy="3771900"/>
          </a:xfrm>
        </p:grpSpPr>
        <p:pic>
          <p:nvPicPr>
            <p:cNvPr id="165918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6096000" y="2895600"/>
              <a:ext cx="2130552" cy="1865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19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6096000" y="4800600"/>
              <a:ext cx="2133600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5897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1209677" y="228642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8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1971677" y="228642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9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2657477" y="228642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0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3343277" y="228642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1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029077" y="228642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2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724402" y="228642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3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6248402" y="228642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4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7077077" y="228642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5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8686802" y="228642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6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8677277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7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6248402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8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5476876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9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724402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10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029077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11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2428877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12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1600202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13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838202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14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76202" y="2133642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5915" name="Group 20"/>
          <p:cNvGrpSpPr>
            <a:grpSpLocks/>
          </p:cNvGrpSpPr>
          <p:nvPr/>
        </p:nvGrpSpPr>
        <p:grpSpPr bwMode="auto">
          <a:xfrm>
            <a:off x="3267076" y="1828842"/>
            <a:ext cx="390525" cy="722313"/>
            <a:chOff x="7162800" y="1868146"/>
            <a:chExt cx="390462" cy="722654"/>
          </a:xfrm>
        </p:grpSpPr>
        <p:pic>
          <p:nvPicPr>
            <p:cNvPr id="165916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7162800" y="18681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917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7162800" y="22491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6485466" y="3327399"/>
            <a:ext cx="20489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Placing the individual into the context of the population </a:t>
            </a:r>
          </a:p>
          <a:p>
            <a:r>
              <a:rPr lang="en-US" sz="2000" dirty="0" smtClean="0"/>
              <a:t>&amp;</a:t>
            </a:r>
          </a:p>
          <a:p>
            <a:r>
              <a:rPr lang="en-US" sz="2000" dirty="0" smtClean="0"/>
              <a:t>using the population to build a interpretative model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29582497"/>
      </p:ext>
    </p:extLst>
  </p:cSld>
  <p:clrMapOvr>
    <a:masterClrMapping/>
  </p:clrMapOvr>
  <p:transition advTm="28837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defTabSz="456846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Calibri" charset="0"/>
                <a:ea typeface="+mj-ea"/>
              </a:rPr>
              <a:t>Where is Waldo</a:t>
            </a:r>
            <a:r>
              <a:rPr lang="en-US" dirty="0" smtClean="0">
                <a:latin typeface="Calibri" charset="0"/>
                <a:ea typeface="+mj-ea"/>
              </a:rPr>
              <a:t>?</a:t>
            </a:r>
            <a:br>
              <a:rPr lang="en-US" dirty="0" smtClean="0">
                <a:latin typeface="Calibri" charset="0"/>
                <a:ea typeface="+mj-ea"/>
              </a:rPr>
            </a:br>
            <a:r>
              <a:rPr lang="en-US" sz="2800" dirty="0">
                <a:latin typeface="Calibri" charset="0"/>
                <a:ea typeface="+mj-ea"/>
              </a:rPr>
              <a:t>(Finding the key mutations in ~3M </a:t>
            </a:r>
            <a:r>
              <a:rPr lang="en-US" sz="2800" dirty="0" err="1">
                <a:latin typeface="Calibri" charset="0"/>
                <a:ea typeface="+mj-ea"/>
              </a:rPr>
              <a:t>Germline</a:t>
            </a:r>
            <a:r>
              <a:rPr lang="en-US" sz="2800" dirty="0">
                <a:latin typeface="Calibri" charset="0"/>
                <a:ea typeface="+mj-ea"/>
              </a:rPr>
              <a:t> variants &amp; </a:t>
            </a:r>
            <a:br>
              <a:rPr lang="en-US" sz="2800" dirty="0">
                <a:latin typeface="Calibri" charset="0"/>
                <a:ea typeface="+mj-ea"/>
              </a:rPr>
            </a:br>
            <a:r>
              <a:rPr lang="en-US" sz="2800" dirty="0">
                <a:latin typeface="Calibri" charset="0"/>
                <a:ea typeface="+mj-ea"/>
              </a:rPr>
              <a:t>~5K Somatic Variants in a Tumor Sample)</a:t>
            </a:r>
            <a:endParaRPr lang="en-US" dirty="0">
              <a:latin typeface="Calibri" charset="0"/>
              <a:ea typeface="+mj-ea"/>
            </a:endParaRPr>
          </a:p>
        </p:txBody>
      </p:sp>
      <p:pic>
        <p:nvPicPr>
          <p:cNvPr id="43010" name="Content Placeholder 1" descr="Land-of-Waldos-Answ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" b="6696"/>
          <a:stretch>
            <a:fillRect/>
          </a:stretch>
        </p:blipFill>
        <p:spPr>
          <a:xfrm>
            <a:off x="457200" y="1752600"/>
            <a:ext cx="8229600" cy="4525963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85DAF8EB-F728-CD40-BBB4-9004F40A55EF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15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06334"/>
      </p:ext>
    </p:extLst>
  </p:cSld>
  <p:clrMapOvr>
    <a:masterClrMapping/>
  </p:clrMapOvr>
  <p:transition advTm="45738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Slid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66920" r="9862" b="17223"/>
          <a:stretch>
            <a:fillRect/>
          </a:stretch>
        </p:blipFill>
        <p:spPr bwMode="auto">
          <a:xfrm>
            <a:off x="698500" y="4564063"/>
            <a:ext cx="7543800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3439797" y="4508887"/>
          <a:ext cx="2109234" cy="1265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6354281" y="4482180"/>
          <a:ext cx="2109234" cy="1265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8436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2" t="5051" r="26044" b="84633"/>
          <a:stretch>
            <a:fillRect/>
          </a:stretch>
        </p:blipFill>
        <p:spPr bwMode="auto">
          <a:xfrm>
            <a:off x="4300538" y="1709738"/>
            <a:ext cx="30321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2" t="5051" r="26044" b="84633"/>
          <a:stretch>
            <a:fillRect/>
          </a:stretch>
        </p:blipFill>
        <p:spPr bwMode="auto">
          <a:xfrm>
            <a:off x="7212013" y="1636713"/>
            <a:ext cx="34131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8" name="Group 47"/>
          <p:cNvGrpSpPr>
            <a:grpSpLocks/>
          </p:cNvGrpSpPr>
          <p:nvPr/>
        </p:nvGrpSpPr>
        <p:grpSpPr bwMode="auto">
          <a:xfrm>
            <a:off x="7078663" y="1630363"/>
            <a:ext cx="615950" cy="682625"/>
            <a:chOff x="5569073" y="346372"/>
            <a:chExt cx="1045112" cy="1160641"/>
          </a:xfrm>
        </p:grpSpPr>
        <p:pic>
          <p:nvPicPr>
            <p:cNvPr id="18524" name="Picture 2" descr="C:\Users\JM\thesis\mark_work\allele_specificity\manuscript\figures\fig1-process\fig1 v10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42" t="5051" r="26044" b="84633"/>
            <a:stretch>
              <a:fillRect/>
            </a:stretch>
          </p:blipFill>
          <p:spPr bwMode="auto">
            <a:xfrm>
              <a:off x="5569073" y="364013"/>
              <a:ext cx="51435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25" name="Picture 2" descr="C:\Users\JM\thesis\mark_work\allele_specificity\manuscript\figures\fig1-process\fig1 v10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42" t="5051" r="26044" b="84633"/>
            <a:stretch>
              <a:fillRect/>
            </a:stretch>
          </p:blipFill>
          <p:spPr bwMode="auto">
            <a:xfrm>
              <a:off x="6099834" y="346372"/>
              <a:ext cx="514351" cy="1143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4110038" y="4695825"/>
            <a:ext cx="809625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Common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45013" y="5676900"/>
            <a:ext cx="1082675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Rare* (1-4%)</a:t>
            </a:r>
          </a:p>
        </p:txBody>
      </p:sp>
      <p:grpSp>
        <p:nvGrpSpPr>
          <p:cNvPr id="18441" name="Group 36"/>
          <p:cNvGrpSpPr>
            <a:grpSpLocks/>
          </p:cNvGrpSpPr>
          <p:nvPr/>
        </p:nvGrpSpPr>
        <p:grpSpPr bwMode="auto">
          <a:xfrm>
            <a:off x="4451350" y="5483225"/>
            <a:ext cx="152400" cy="365125"/>
            <a:chOff x="687950" y="4216237"/>
            <a:chExt cx="152400" cy="364094"/>
          </a:xfrm>
        </p:grpSpPr>
        <p:cxnSp>
          <p:nvCxnSpPr>
            <p:cNvPr id="18522" name="Straight Connector 32"/>
            <p:cNvCxnSpPr>
              <a:cxnSpLocks noChangeShapeType="1"/>
            </p:cNvCxnSpPr>
            <p:nvPr/>
          </p:nvCxnSpPr>
          <p:spPr bwMode="auto">
            <a:xfrm>
              <a:off x="687950" y="4216237"/>
              <a:ext cx="0" cy="2116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523" name="Straight Connector 33"/>
            <p:cNvCxnSpPr>
              <a:cxnSpLocks noChangeShapeType="1"/>
            </p:cNvCxnSpPr>
            <p:nvPr/>
          </p:nvCxnSpPr>
          <p:spPr bwMode="auto">
            <a:xfrm>
              <a:off x="687950" y="4427931"/>
              <a:ext cx="1524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3646488" y="2806700"/>
          <a:ext cx="1700212" cy="1562101"/>
        </p:xfrm>
        <a:graphic>
          <a:graphicData uri="http://schemas.openxmlformats.org/drawingml/2006/table">
            <a:tbl>
              <a:tblPr/>
              <a:tblGrid>
                <a:gridCol w="609600"/>
                <a:gridCol w="1090612"/>
              </a:tblGrid>
              <a:tr h="36972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SNP</a:t>
                      </a:r>
                    </a:p>
                  </a:txBody>
                  <a:tcPr marL="91489" marR="91489" marT="45632" marB="456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3.5 – 4.3M</a:t>
                      </a:r>
                    </a:p>
                  </a:txBody>
                  <a:tcPr marL="91489" marR="91489" marT="45632" marB="456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66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Indel</a:t>
                      </a:r>
                    </a:p>
                  </a:txBody>
                  <a:tcPr marL="91489" marR="91489" marT="45632" marB="456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550 – 625K</a:t>
                      </a:r>
                    </a:p>
                  </a:txBody>
                  <a:tcPr marL="91489" marR="91489" marT="45632" marB="456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9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SV</a:t>
                      </a:r>
                    </a:p>
                  </a:txBody>
                  <a:tcPr marL="91489" marR="91489" marT="45632" marB="456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2.1 – 2.5K (20Mb)</a:t>
                      </a:r>
                    </a:p>
                  </a:txBody>
                  <a:tcPr marL="91489" marR="91489" marT="45632" marB="456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72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Total</a:t>
                      </a:r>
                    </a:p>
                  </a:txBody>
                  <a:tcPr marL="91489" marR="91489" marT="45632" marB="456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4.1 – 5M</a:t>
                      </a:r>
                    </a:p>
                  </a:txBody>
                  <a:tcPr marL="91489" marR="91489" marT="45632" marB="456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6542088" y="2779713"/>
          <a:ext cx="1700212" cy="1417637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610223"/>
                <a:gridCol w="1089989"/>
              </a:tblGrid>
              <a:tr h="370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SNP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84.7M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86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Helvetica"/>
                          <a:cs typeface="Helvetica"/>
                        </a:rPr>
                        <a:t>Indel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3.6M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SV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60K</a:t>
                      </a: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Total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88.3M</a:t>
                      </a: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8476" name="Title 3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90"/>
                </a:solidFill>
              </a:rPr>
              <a:t>Human Genetic Variation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514725" y="1317625"/>
            <a:ext cx="18510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A Typical Genome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654800" y="1114425"/>
            <a:ext cx="14795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Population of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2,504 peoples</a:t>
            </a:r>
          </a:p>
        </p:txBody>
      </p:sp>
      <p:cxnSp>
        <p:nvCxnSpPr>
          <p:cNvPr id="18479" name="Straight Arrow Connector 56"/>
          <p:cNvCxnSpPr>
            <a:cxnSpLocks noChangeShapeType="1"/>
          </p:cNvCxnSpPr>
          <p:nvPr/>
        </p:nvCxnSpPr>
        <p:spPr bwMode="auto">
          <a:xfrm>
            <a:off x="4762500" y="1993900"/>
            <a:ext cx="220980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80" name="TextBox 5"/>
          <p:cNvSpPr txBox="1">
            <a:spLocks noChangeArrowheads="1"/>
          </p:cNvSpPr>
          <p:nvPr/>
        </p:nvSpPr>
        <p:spPr bwMode="auto">
          <a:xfrm>
            <a:off x="4729163" y="6445250"/>
            <a:ext cx="3905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Helvetica" charset="0"/>
              </a:rPr>
              <a:t>The 1000 Genomes Project Consortium, Nature. 2015. 526:68-74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Helvetica" charset="0"/>
              </a:rPr>
              <a:t>Khurana E. et al. Nat. Rev. Genet. 2016. 17:93-108</a:t>
            </a:r>
          </a:p>
        </p:txBody>
      </p:sp>
      <p:sp>
        <p:nvSpPr>
          <p:cNvPr id="18481" name="Rectangle 61"/>
          <p:cNvSpPr>
            <a:spLocks noChangeArrowheads="1"/>
          </p:cNvSpPr>
          <p:nvPr/>
        </p:nvSpPr>
        <p:spPr bwMode="auto">
          <a:xfrm>
            <a:off x="3140075" y="2497138"/>
            <a:ext cx="2646363" cy="3413125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8482" name="Rectangle 62"/>
          <p:cNvSpPr>
            <a:spLocks noChangeArrowheads="1"/>
          </p:cNvSpPr>
          <p:nvPr/>
        </p:nvSpPr>
        <p:spPr bwMode="auto">
          <a:xfrm>
            <a:off x="6002338" y="2473325"/>
            <a:ext cx="2624137" cy="3436938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070725" y="4589463"/>
            <a:ext cx="809625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Common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588250" y="5670550"/>
            <a:ext cx="1062038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Rare (~75%)</a:t>
            </a:r>
          </a:p>
        </p:txBody>
      </p:sp>
      <p:grpSp>
        <p:nvGrpSpPr>
          <p:cNvPr id="18485" name="Group 65"/>
          <p:cNvGrpSpPr>
            <a:grpSpLocks/>
          </p:cNvGrpSpPr>
          <p:nvPr/>
        </p:nvGrpSpPr>
        <p:grpSpPr bwMode="auto">
          <a:xfrm>
            <a:off x="7512050" y="5424488"/>
            <a:ext cx="152400" cy="363537"/>
            <a:chOff x="687950" y="4216237"/>
            <a:chExt cx="152400" cy="364094"/>
          </a:xfrm>
        </p:grpSpPr>
        <p:cxnSp>
          <p:nvCxnSpPr>
            <p:cNvPr id="18520" name="Straight Connector 66"/>
            <p:cNvCxnSpPr>
              <a:cxnSpLocks noChangeShapeType="1"/>
            </p:cNvCxnSpPr>
            <p:nvPr/>
          </p:nvCxnSpPr>
          <p:spPr bwMode="auto">
            <a:xfrm>
              <a:off x="687950" y="4216237"/>
              <a:ext cx="0" cy="2116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521" name="Straight Connector 67"/>
            <p:cNvCxnSpPr>
              <a:cxnSpLocks noChangeShapeType="1"/>
            </p:cNvCxnSpPr>
            <p:nvPr/>
          </p:nvCxnSpPr>
          <p:spPr bwMode="auto">
            <a:xfrm>
              <a:off x="687950" y="4427931"/>
              <a:ext cx="1524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1" name="TextBox 70"/>
          <p:cNvSpPr txBox="1"/>
          <p:nvPr/>
        </p:nvSpPr>
        <p:spPr>
          <a:xfrm>
            <a:off x="3687763" y="2506663"/>
            <a:ext cx="152876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Class of Variants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509963" y="4424363"/>
            <a:ext cx="19780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Prevalence of Variants</a:t>
            </a:r>
          </a:p>
        </p:txBody>
      </p:sp>
      <p:sp>
        <p:nvSpPr>
          <p:cNvPr id="18488" name="TextBox 5"/>
          <p:cNvSpPr txBox="1">
            <a:spLocks noChangeArrowheads="1"/>
          </p:cNvSpPr>
          <p:nvPr/>
        </p:nvSpPr>
        <p:spPr bwMode="auto">
          <a:xfrm>
            <a:off x="88900" y="5942013"/>
            <a:ext cx="673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Helvetica" charset="0"/>
              </a:rPr>
              <a:t>* Variants with allele frequency &lt; 0.5% are considered as rare variants in 1000 genomes project.</a:t>
            </a:r>
          </a:p>
        </p:txBody>
      </p:sp>
      <p:pic>
        <p:nvPicPr>
          <p:cNvPr id="18489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2" t="5051" r="26044" b="84633"/>
          <a:stretch>
            <a:fillRect/>
          </a:stretch>
        </p:blipFill>
        <p:spPr bwMode="auto">
          <a:xfrm>
            <a:off x="1365250" y="1711325"/>
            <a:ext cx="30321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563563" y="1346200"/>
            <a:ext cx="1878012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A Cancer Genome</a:t>
            </a:r>
          </a:p>
        </p:txBody>
      </p:sp>
      <p:sp>
        <p:nvSpPr>
          <p:cNvPr id="18491" name="Rectangle 79"/>
          <p:cNvSpPr>
            <a:spLocks noChangeArrowheads="1"/>
          </p:cNvSpPr>
          <p:nvPr/>
        </p:nvSpPr>
        <p:spPr bwMode="auto">
          <a:xfrm>
            <a:off x="204788" y="2506663"/>
            <a:ext cx="2646362" cy="3413125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graphicFrame>
        <p:nvGraphicFramePr>
          <p:cNvPr id="82" name="Table 81"/>
          <p:cNvGraphicFramePr>
            <a:graphicFrameLocks noGrp="1"/>
          </p:cNvGraphicFramePr>
          <p:nvPr/>
        </p:nvGraphicFramePr>
        <p:xfrm>
          <a:off x="247650" y="2813050"/>
          <a:ext cx="2551113" cy="1341437"/>
        </p:xfrm>
        <a:graphic>
          <a:graphicData uri="http://schemas.openxmlformats.org/drawingml/2006/table">
            <a:tbl>
              <a:tblPr/>
              <a:tblGrid>
                <a:gridCol w="828675"/>
                <a:gridCol w="741363"/>
                <a:gridCol w="981075"/>
              </a:tblGrid>
              <a:tr h="5182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ＭＳ Ｐゴシック" charset="-128"/>
                      </a:endParaRPr>
                    </a:p>
                  </a:txBody>
                  <a:tcPr marL="91421" marR="91421" marT="45747" marB="457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Coding</a:t>
                      </a:r>
                    </a:p>
                  </a:txBody>
                  <a:tcPr marL="91421" marR="91421" marT="45747" marB="457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90B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Non-coding</a:t>
                      </a:r>
                    </a:p>
                  </a:txBody>
                  <a:tcPr marL="91421" marR="91421" marT="45747" marB="457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90B2"/>
                    </a:solidFill>
                  </a:tcPr>
                </a:tc>
              </a:tr>
              <a:tr h="5182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Germ-line</a:t>
                      </a:r>
                    </a:p>
                  </a:txBody>
                  <a:tcPr marL="91421" marR="91421" marT="45747" marB="457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22K</a:t>
                      </a:r>
                    </a:p>
                  </a:txBody>
                  <a:tcPr marL="91421" marR="91421" marT="45747" marB="457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4.1 – 5M</a:t>
                      </a:r>
                    </a:p>
                  </a:txBody>
                  <a:tcPr marL="91421" marR="91421" marT="45747" marB="457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</a:tr>
              <a:tr h="3048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Somatic</a:t>
                      </a:r>
                    </a:p>
                  </a:txBody>
                  <a:tcPr marL="91421" marR="91421" marT="45747" marB="457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~50</a:t>
                      </a:r>
                    </a:p>
                  </a:txBody>
                  <a:tcPr marL="91421" marR="91421" marT="45747" marB="457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5K</a:t>
                      </a:r>
                    </a:p>
                  </a:txBody>
                  <a:tcPr marL="91421" marR="91421" marT="45747" marB="457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3" name="TextBox 82"/>
          <p:cNvSpPr txBox="1"/>
          <p:nvPr/>
        </p:nvSpPr>
        <p:spPr>
          <a:xfrm>
            <a:off x="698500" y="2508250"/>
            <a:ext cx="16303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Origin of Variants</a:t>
            </a:r>
          </a:p>
        </p:txBody>
      </p:sp>
      <p:sp>
        <p:nvSpPr>
          <p:cNvPr id="18511" name="Oval 83"/>
          <p:cNvSpPr>
            <a:spLocks noChangeArrowheads="1"/>
          </p:cNvSpPr>
          <p:nvPr/>
        </p:nvSpPr>
        <p:spPr bwMode="auto">
          <a:xfrm>
            <a:off x="1485900" y="2024063"/>
            <a:ext cx="44450" cy="4603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90" name="Trapezoid 89"/>
          <p:cNvSpPr/>
          <p:nvPr/>
        </p:nvSpPr>
        <p:spPr bwMode="auto">
          <a:xfrm rot="16200000">
            <a:off x="2440782" y="3159919"/>
            <a:ext cx="1563687" cy="847725"/>
          </a:xfrm>
          <a:prstGeom prst="trapezoid">
            <a:avLst>
              <a:gd name="adj" fmla="val 60600"/>
            </a:avLst>
          </a:prstGeom>
          <a:solidFill>
            <a:srgbClr val="FFFF00">
              <a:alpha val="26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 eaLnBrk="1" hangingPunct="1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</a:endParaRPr>
          </a:p>
        </p:txBody>
      </p:sp>
      <p:graphicFrame>
        <p:nvGraphicFramePr>
          <p:cNvPr id="91" name="Chart 90"/>
          <p:cNvGraphicFramePr>
            <a:graphicFrameLocks/>
          </p:cNvGraphicFramePr>
          <p:nvPr/>
        </p:nvGraphicFramePr>
        <p:xfrm>
          <a:off x="419868" y="4462103"/>
          <a:ext cx="2190814" cy="1314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8514" name="Group 93"/>
          <p:cNvGrpSpPr>
            <a:grpSpLocks/>
          </p:cNvGrpSpPr>
          <p:nvPr/>
        </p:nvGrpSpPr>
        <p:grpSpPr bwMode="auto">
          <a:xfrm>
            <a:off x="1503363" y="5513388"/>
            <a:ext cx="152400" cy="363537"/>
            <a:chOff x="687950" y="4216237"/>
            <a:chExt cx="152400" cy="364094"/>
          </a:xfrm>
        </p:grpSpPr>
        <p:cxnSp>
          <p:nvCxnSpPr>
            <p:cNvPr id="18518" name="Straight Connector 94"/>
            <p:cNvCxnSpPr>
              <a:cxnSpLocks noChangeShapeType="1"/>
            </p:cNvCxnSpPr>
            <p:nvPr/>
          </p:nvCxnSpPr>
          <p:spPr bwMode="auto">
            <a:xfrm>
              <a:off x="687950" y="4216237"/>
              <a:ext cx="0" cy="2116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519" name="Straight Connector 95"/>
            <p:cNvCxnSpPr>
              <a:cxnSpLocks noChangeShapeType="1"/>
            </p:cNvCxnSpPr>
            <p:nvPr/>
          </p:nvCxnSpPr>
          <p:spPr bwMode="auto">
            <a:xfrm>
              <a:off x="687950" y="4427931"/>
              <a:ext cx="1524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7" name="TextBox 96"/>
          <p:cNvSpPr txBox="1"/>
          <p:nvPr/>
        </p:nvSpPr>
        <p:spPr>
          <a:xfrm>
            <a:off x="1614488" y="5707063"/>
            <a:ext cx="118110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Driver (~0.1%)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100138" y="4745038"/>
            <a:ext cx="9207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Passenger</a:t>
            </a:r>
          </a:p>
        </p:txBody>
      </p:sp>
      <p:cxnSp>
        <p:nvCxnSpPr>
          <p:cNvPr id="18517" name="Straight Arrow Connector 3"/>
          <p:cNvCxnSpPr>
            <a:cxnSpLocks noChangeShapeType="1"/>
          </p:cNvCxnSpPr>
          <p:nvPr/>
        </p:nvCxnSpPr>
        <p:spPr bwMode="auto">
          <a:xfrm flipH="1">
            <a:off x="1781175" y="2024063"/>
            <a:ext cx="2328863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05752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57" name="Straight Connector 21"/>
          <p:cNvCxnSpPr>
            <a:cxnSpLocks noChangeShapeType="1"/>
          </p:cNvCxnSpPr>
          <p:nvPr/>
        </p:nvCxnSpPr>
        <p:spPr bwMode="auto">
          <a:xfrm>
            <a:off x="6397625" y="165893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1235075" y="1822450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graphicFrame>
        <p:nvGraphicFramePr>
          <p:cNvPr id="19459" name="Object 169"/>
          <p:cNvGraphicFramePr>
            <a:graphicFrameLocks noChangeAspect="1"/>
          </p:cNvGraphicFramePr>
          <p:nvPr/>
        </p:nvGraphicFramePr>
        <p:xfrm>
          <a:off x="939800" y="1746250"/>
          <a:ext cx="550863" cy="181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4" name="Equation" r:id="rId3" imgW="355600" imgH="889000" progId="Equation.3">
                  <p:embed/>
                </p:oleObj>
              </mc:Choice>
              <mc:Fallback>
                <p:oleObj name="Equation" r:id="rId3" imgW="3556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800" y="1746250"/>
                        <a:ext cx="550863" cy="181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 bwMode="auto">
          <a:xfrm>
            <a:off x="1235075" y="2244725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9461" name="Straight Connector 9"/>
          <p:cNvCxnSpPr>
            <a:cxnSpLocks noChangeShapeType="1"/>
          </p:cNvCxnSpPr>
          <p:nvPr/>
        </p:nvCxnSpPr>
        <p:spPr bwMode="auto">
          <a:xfrm>
            <a:off x="1235075" y="4421188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9462" name="Object 169"/>
          <p:cNvGraphicFramePr>
            <a:graphicFrameLocks noChangeAspect="1"/>
          </p:cNvGraphicFramePr>
          <p:nvPr/>
        </p:nvGraphicFramePr>
        <p:xfrm>
          <a:off x="1004888" y="4333875"/>
          <a:ext cx="549275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5" name="Equation" r:id="rId5" imgW="355600" imgH="889000" progId="Equation.3">
                  <p:embed/>
                </p:oleObj>
              </mc:Choice>
              <mc:Fallback>
                <p:oleObj name="Equation" r:id="rId5" imgW="3556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888" y="4333875"/>
                        <a:ext cx="549275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 bwMode="auto">
          <a:xfrm rot="16200000">
            <a:off x="287338" y="2465388"/>
            <a:ext cx="96678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Healthy</a:t>
            </a:r>
          </a:p>
        </p:txBody>
      </p:sp>
      <p:sp>
        <p:nvSpPr>
          <p:cNvPr id="17" name="TextBox 16"/>
          <p:cNvSpPr txBox="1"/>
          <p:nvPr/>
        </p:nvSpPr>
        <p:spPr bwMode="auto">
          <a:xfrm rot="16200000">
            <a:off x="261144" y="5069682"/>
            <a:ext cx="11461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Diseased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1235075" y="3921125"/>
            <a:ext cx="6661150" cy="0"/>
          </a:xfrm>
          <a:prstGeom prst="line">
            <a:avLst/>
          </a:prstGeom>
          <a:noFill/>
          <a:ln w="762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9" name="TextBox 18"/>
          <p:cNvSpPr txBox="1"/>
          <p:nvPr/>
        </p:nvSpPr>
        <p:spPr bwMode="auto">
          <a:xfrm>
            <a:off x="276225" y="3582988"/>
            <a:ext cx="1017588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Pooled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Variants</a:t>
            </a:r>
          </a:p>
        </p:txBody>
      </p:sp>
      <p:sp>
        <p:nvSpPr>
          <p:cNvPr id="19467" name="Oval 19"/>
          <p:cNvSpPr>
            <a:spLocks noChangeArrowheads="1"/>
          </p:cNvSpPr>
          <p:nvPr/>
        </p:nvSpPr>
        <p:spPr bwMode="auto">
          <a:xfrm>
            <a:off x="6343650" y="4351338"/>
            <a:ext cx="130175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1235075" y="3052763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1235075" y="3475038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1263650" y="2657475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9471" name="Straight Connector 38"/>
          <p:cNvCxnSpPr>
            <a:cxnSpLocks noChangeShapeType="1"/>
          </p:cNvCxnSpPr>
          <p:nvPr/>
        </p:nvCxnSpPr>
        <p:spPr bwMode="auto">
          <a:xfrm>
            <a:off x="1235075" y="5191125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2" name="Straight Connector 39"/>
          <p:cNvCxnSpPr>
            <a:cxnSpLocks noChangeShapeType="1"/>
          </p:cNvCxnSpPr>
          <p:nvPr/>
        </p:nvCxnSpPr>
        <p:spPr bwMode="auto">
          <a:xfrm>
            <a:off x="1235075" y="4814888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3" name="Straight Connector 40"/>
          <p:cNvCxnSpPr>
            <a:cxnSpLocks noChangeShapeType="1"/>
          </p:cNvCxnSpPr>
          <p:nvPr/>
        </p:nvCxnSpPr>
        <p:spPr bwMode="auto">
          <a:xfrm>
            <a:off x="1235075" y="5678488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4" name="Straight Connector 41"/>
          <p:cNvCxnSpPr>
            <a:cxnSpLocks noChangeShapeType="1"/>
          </p:cNvCxnSpPr>
          <p:nvPr/>
        </p:nvCxnSpPr>
        <p:spPr bwMode="auto">
          <a:xfrm>
            <a:off x="1235075" y="6165850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75" name="Oval 45"/>
          <p:cNvSpPr>
            <a:spLocks noChangeArrowheads="1"/>
          </p:cNvSpPr>
          <p:nvPr/>
        </p:nvSpPr>
        <p:spPr bwMode="auto">
          <a:xfrm>
            <a:off x="6337300" y="2174875"/>
            <a:ext cx="130175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76" name="Oval 46"/>
          <p:cNvSpPr>
            <a:spLocks noChangeArrowheads="1"/>
          </p:cNvSpPr>
          <p:nvPr/>
        </p:nvSpPr>
        <p:spPr bwMode="auto">
          <a:xfrm>
            <a:off x="6337300" y="4749800"/>
            <a:ext cx="130175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77" name="Oval 47"/>
          <p:cNvSpPr>
            <a:spLocks noChangeArrowheads="1"/>
          </p:cNvSpPr>
          <p:nvPr/>
        </p:nvSpPr>
        <p:spPr bwMode="auto">
          <a:xfrm>
            <a:off x="6330950" y="5608638"/>
            <a:ext cx="130175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78" name="Oval 48"/>
          <p:cNvSpPr>
            <a:spLocks noChangeArrowheads="1"/>
          </p:cNvSpPr>
          <p:nvPr/>
        </p:nvSpPr>
        <p:spPr bwMode="auto">
          <a:xfrm>
            <a:off x="6342063" y="6096000"/>
            <a:ext cx="130175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79" name="Oval 52"/>
          <p:cNvSpPr>
            <a:spLocks noChangeArrowheads="1"/>
          </p:cNvSpPr>
          <p:nvPr/>
        </p:nvSpPr>
        <p:spPr bwMode="auto">
          <a:xfrm>
            <a:off x="6334125" y="3849688"/>
            <a:ext cx="136525" cy="138112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80" name="Rounded Rectangle 53"/>
          <p:cNvSpPr>
            <a:spLocks noChangeArrowheads="1"/>
          </p:cNvSpPr>
          <p:nvPr/>
        </p:nvSpPr>
        <p:spPr bwMode="auto">
          <a:xfrm>
            <a:off x="6057900" y="1552575"/>
            <a:ext cx="687388" cy="4873625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603875" y="6456363"/>
            <a:ext cx="1582738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GWAS Positive</a:t>
            </a:r>
          </a:p>
        </p:txBody>
      </p:sp>
      <p:cxnSp>
        <p:nvCxnSpPr>
          <p:cNvPr id="19482" name="Straight Connector 57"/>
          <p:cNvCxnSpPr>
            <a:cxnSpLocks noChangeShapeType="1"/>
          </p:cNvCxnSpPr>
          <p:nvPr/>
        </p:nvCxnSpPr>
        <p:spPr bwMode="auto">
          <a:xfrm>
            <a:off x="7237413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83" name="Oval 58"/>
          <p:cNvSpPr>
            <a:spLocks noChangeArrowheads="1"/>
          </p:cNvSpPr>
          <p:nvPr/>
        </p:nvSpPr>
        <p:spPr bwMode="auto">
          <a:xfrm>
            <a:off x="7178675" y="1762125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84" name="Oval 59"/>
          <p:cNvSpPr>
            <a:spLocks noChangeArrowheads="1"/>
          </p:cNvSpPr>
          <p:nvPr/>
        </p:nvSpPr>
        <p:spPr bwMode="auto">
          <a:xfrm>
            <a:off x="7172325" y="2179638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85" name="Oval 60"/>
          <p:cNvSpPr>
            <a:spLocks noChangeArrowheads="1"/>
          </p:cNvSpPr>
          <p:nvPr/>
        </p:nvSpPr>
        <p:spPr bwMode="auto">
          <a:xfrm>
            <a:off x="7172325" y="2990850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86" name="Oval 61"/>
          <p:cNvSpPr>
            <a:spLocks noChangeArrowheads="1"/>
          </p:cNvSpPr>
          <p:nvPr/>
        </p:nvSpPr>
        <p:spPr bwMode="auto">
          <a:xfrm>
            <a:off x="7172325" y="3852863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87" name="Oval 62"/>
          <p:cNvSpPr>
            <a:spLocks noChangeArrowheads="1"/>
          </p:cNvSpPr>
          <p:nvPr/>
        </p:nvSpPr>
        <p:spPr bwMode="auto">
          <a:xfrm>
            <a:off x="7172325" y="4756150"/>
            <a:ext cx="128588" cy="128588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88" name="Oval 63"/>
          <p:cNvSpPr>
            <a:spLocks noChangeArrowheads="1"/>
          </p:cNvSpPr>
          <p:nvPr/>
        </p:nvSpPr>
        <p:spPr bwMode="auto">
          <a:xfrm>
            <a:off x="7172325" y="5126038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89" name="Oval 64"/>
          <p:cNvSpPr>
            <a:spLocks noChangeArrowheads="1"/>
          </p:cNvSpPr>
          <p:nvPr/>
        </p:nvSpPr>
        <p:spPr bwMode="auto">
          <a:xfrm>
            <a:off x="7172325" y="5619750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cxnSp>
        <p:nvCxnSpPr>
          <p:cNvPr id="19490" name="Straight Connector 65"/>
          <p:cNvCxnSpPr>
            <a:cxnSpLocks noChangeShapeType="1"/>
          </p:cNvCxnSpPr>
          <p:nvPr/>
        </p:nvCxnSpPr>
        <p:spPr bwMode="auto">
          <a:xfrm>
            <a:off x="1874838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91" name="Oval 66"/>
          <p:cNvSpPr>
            <a:spLocks noChangeArrowheads="1"/>
          </p:cNvSpPr>
          <p:nvPr/>
        </p:nvSpPr>
        <p:spPr bwMode="auto">
          <a:xfrm>
            <a:off x="1816100" y="3403600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92" name="Oval 67"/>
          <p:cNvSpPr>
            <a:spLocks noChangeArrowheads="1"/>
          </p:cNvSpPr>
          <p:nvPr/>
        </p:nvSpPr>
        <p:spPr bwMode="auto">
          <a:xfrm>
            <a:off x="1809750" y="4737100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93" name="Oval 68"/>
          <p:cNvSpPr>
            <a:spLocks noChangeArrowheads="1"/>
          </p:cNvSpPr>
          <p:nvPr/>
        </p:nvSpPr>
        <p:spPr bwMode="auto">
          <a:xfrm>
            <a:off x="1809750" y="5126038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94" name="Oval 69"/>
          <p:cNvSpPr>
            <a:spLocks noChangeArrowheads="1"/>
          </p:cNvSpPr>
          <p:nvPr/>
        </p:nvSpPr>
        <p:spPr bwMode="auto">
          <a:xfrm>
            <a:off x="2849563" y="4349750"/>
            <a:ext cx="130175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95" name="Oval 70"/>
          <p:cNvSpPr>
            <a:spLocks noChangeArrowheads="1"/>
          </p:cNvSpPr>
          <p:nvPr/>
        </p:nvSpPr>
        <p:spPr bwMode="auto">
          <a:xfrm>
            <a:off x="3209925" y="3778250"/>
            <a:ext cx="274638" cy="2730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96" name="Oval 72"/>
          <p:cNvSpPr>
            <a:spLocks noChangeArrowheads="1"/>
          </p:cNvSpPr>
          <p:nvPr/>
        </p:nvSpPr>
        <p:spPr bwMode="auto">
          <a:xfrm>
            <a:off x="2614613" y="3849688"/>
            <a:ext cx="128587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97" name="Oval 73"/>
          <p:cNvSpPr>
            <a:spLocks noChangeArrowheads="1"/>
          </p:cNvSpPr>
          <p:nvPr/>
        </p:nvSpPr>
        <p:spPr bwMode="auto">
          <a:xfrm>
            <a:off x="3284538" y="5119688"/>
            <a:ext cx="130175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98" name="Oval 75"/>
          <p:cNvSpPr>
            <a:spLocks noChangeArrowheads="1"/>
          </p:cNvSpPr>
          <p:nvPr/>
        </p:nvSpPr>
        <p:spPr bwMode="auto">
          <a:xfrm>
            <a:off x="2847975" y="3854450"/>
            <a:ext cx="130175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99" name="Oval 76"/>
          <p:cNvSpPr>
            <a:spLocks noChangeArrowheads="1"/>
          </p:cNvSpPr>
          <p:nvPr/>
        </p:nvSpPr>
        <p:spPr bwMode="auto">
          <a:xfrm>
            <a:off x="3598863" y="3825875"/>
            <a:ext cx="201612" cy="2000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00" name="Oval 77"/>
          <p:cNvSpPr>
            <a:spLocks noChangeArrowheads="1"/>
          </p:cNvSpPr>
          <p:nvPr/>
        </p:nvSpPr>
        <p:spPr bwMode="auto">
          <a:xfrm>
            <a:off x="3644900" y="4754563"/>
            <a:ext cx="130175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01" name="Oval 79"/>
          <p:cNvSpPr>
            <a:spLocks noChangeArrowheads="1"/>
          </p:cNvSpPr>
          <p:nvPr/>
        </p:nvSpPr>
        <p:spPr bwMode="auto">
          <a:xfrm>
            <a:off x="3990975" y="3867150"/>
            <a:ext cx="128588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02" name="Oval 80"/>
          <p:cNvSpPr>
            <a:spLocks noChangeArrowheads="1"/>
          </p:cNvSpPr>
          <p:nvPr/>
        </p:nvSpPr>
        <p:spPr bwMode="auto">
          <a:xfrm>
            <a:off x="3984625" y="2978150"/>
            <a:ext cx="128588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03" name="Oval 82"/>
          <p:cNvSpPr>
            <a:spLocks noChangeArrowheads="1"/>
          </p:cNvSpPr>
          <p:nvPr/>
        </p:nvSpPr>
        <p:spPr bwMode="auto">
          <a:xfrm>
            <a:off x="4435475" y="5600700"/>
            <a:ext cx="130175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04" name="Oval 83"/>
          <p:cNvSpPr>
            <a:spLocks noChangeArrowheads="1"/>
          </p:cNvSpPr>
          <p:nvPr/>
        </p:nvSpPr>
        <p:spPr bwMode="auto">
          <a:xfrm>
            <a:off x="4368800" y="3789363"/>
            <a:ext cx="273050" cy="2730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05" name="Oval 84"/>
          <p:cNvSpPr>
            <a:spLocks noChangeArrowheads="1"/>
          </p:cNvSpPr>
          <p:nvPr/>
        </p:nvSpPr>
        <p:spPr bwMode="auto">
          <a:xfrm>
            <a:off x="4448175" y="6105525"/>
            <a:ext cx="128588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06" name="Oval 86"/>
          <p:cNvSpPr>
            <a:spLocks noChangeArrowheads="1"/>
          </p:cNvSpPr>
          <p:nvPr/>
        </p:nvSpPr>
        <p:spPr bwMode="auto">
          <a:xfrm>
            <a:off x="2614613" y="5613400"/>
            <a:ext cx="128587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07" name="Rounded Rectangle 89"/>
          <p:cNvSpPr>
            <a:spLocks noChangeArrowheads="1"/>
          </p:cNvSpPr>
          <p:nvPr/>
        </p:nvSpPr>
        <p:spPr bwMode="auto">
          <a:xfrm>
            <a:off x="2381250" y="1597025"/>
            <a:ext cx="2416175" cy="4805363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992438" y="6450013"/>
            <a:ext cx="127635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Burden Test</a:t>
            </a:r>
          </a:p>
        </p:txBody>
      </p:sp>
      <p:sp>
        <p:nvSpPr>
          <p:cNvPr id="19509" name="Title 3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90"/>
                </a:solidFill>
              </a:rPr>
              <a:t>Association of Variants with Diseases</a:t>
            </a:r>
          </a:p>
        </p:txBody>
      </p:sp>
      <p:sp>
        <p:nvSpPr>
          <p:cNvPr id="19510" name="Oval 92"/>
          <p:cNvSpPr>
            <a:spLocks noChangeArrowheads="1"/>
          </p:cNvSpPr>
          <p:nvPr/>
        </p:nvSpPr>
        <p:spPr bwMode="auto">
          <a:xfrm>
            <a:off x="1809750" y="2586038"/>
            <a:ext cx="128588" cy="128587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11" name="Oval 93"/>
          <p:cNvSpPr>
            <a:spLocks noChangeArrowheads="1"/>
          </p:cNvSpPr>
          <p:nvPr/>
        </p:nvSpPr>
        <p:spPr bwMode="auto">
          <a:xfrm>
            <a:off x="8012113" y="2190750"/>
            <a:ext cx="130175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8124825" y="1971675"/>
            <a:ext cx="10175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Common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Variants</a:t>
            </a:r>
          </a:p>
        </p:txBody>
      </p:sp>
      <p:sp>
        <p:nvSpPr>
          <p:cNvPr id="19513" name="Oval 97"/>
          <p:cNvSpPr>
            <a:spLocks noChangeArrowheads="1"/>
          </p:cNvSpPr>
          <p:nvPr/>
        </p:nvSpPr>
        <p:spPr bwMode="auto">
          <a:xfrm>
            <a:off x="8012113" y="2979738"/>
            <a:ext cx="130175" cy="130175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8142288" y="2636838"/>
            <a:ext cx="928687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Rare or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Somatic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Variants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8159750" y="3648075"/>
            <a:ext cx="105028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  <a:latin typeface="Helvetica"/>
                <a:ea typeface="+mn-ea"/>
                <a:cs typeface="Helvetica"/>
              </a:rPr>
              <a:t>High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  <a:latin typeface="Helvetica"/>
                <a:ea typeface="+mn-ea"/>
                <a:cs typeface="Helvetica"/>
              </a:rPr>
              <a:t>Function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  <a:latin typeface="Helvetica"/>
                <a:ea typeface="+mn-ea"/>
                <a:cs typeface="Helvetica"/>
              </a:rPr>
              <a:t>Impact</a:t>
            </a:r>
          </a:p>
        </p:txBody>
      </p:sp>
      <p:sp>
        <p:nvSpPr>
          <p:cNvPr id="19516" name="Oval 102"/>
          <p:cNvSpPr>
            <a:spLocks noChangeArrowheads="1"/>
          </p:cNvSpPr>
          <p:nvPr/>
        </p:nvSpPr>
        <p:spPr bwMode="auto">
          <a:xfrm>
            <a:off x="1809750" y="3856038"/>
            <a:ext cx="128588" cy="128587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cxnSp>
        <p:nvCxnSpPr>
          <p:cNvPr id="19517" name="Straight Connector 107"/>
          <p:cNvCxnSpPr>
            <a:cxnSpLocks noChangeShapeType="1"/>
          </p:cNvCxnSpPr>
          <p:nvPr/>
        </p:nvCxnSpPr>
        <p:spPr bwMode="auto">
          <a:xfrm>
            <a:off x="2679700" y="1663700"/>
            <a:ext cx="0" cy="47259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18" name="Straight Connector 108"/>
          <p:cNvCxnSpPr>
            <a:cxnSpLocks noChangeShapeType="1"/>
          </p:cNvCxnSpPr>
          <p:nvPr/>
        </p:nvCxnSpPr>
        <p:spPr bwMode="auto">
          <a:xfrm>
            <a:off x="2903538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19" name="Straight Connector 109"/>
          <p:cNvCxnSpPr>
            <a:cxnSpLocks noChangeShapeType="1"/>
          </p:cNvCxnSpPr>
          <p:nvPr/>
        </p:nvCxnSpPr>
        <p:spPr bwMode="auto">
          <a:xfrm>
            <a:off x="3348038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20" name="Straight Connector 110"/>
          <p:cNvCxnSpPr>
            <a:cxnSpLocks noChangeShapeType="1"/>
          </p:cNvCxnSpPr>
          <p:nvPr/>
        </p:nvCxnSpPr>
        <p:spPr bwMode="auto">
          <a:xfrm>
            <a:off x="3700463" y="1651000"/>
            <a:ext cx="0" cy="47259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21" name="Straight Connector 111"/>
          <p:cNvCxnSpPr>
            <a:cxnSpLocks noChangeShapeType="1"/>
          </p:cNvCxnSpPr>
          <p:nvPr/>
        </p:nvCxnSpPr>
        <p:spPr bwMode="auto">
          <a:xfrm>
            <a:off x="4048125" y="1662113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22" name="Straight Connector 112"/>
          <p:cNvCxnSpPr>
            <a:cxnSpLocks noChangeShapeType="1"/>
          </p:cNvCxnSpPr>
          <p:nvPr/>
        </p:nvCxnSpPr>
        <p:spPr bwMode="auto">
          <a:xfrm>
            <a:off x="4506913" y="165893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523" name="Oval 113"/>
          <p:cNvSpPr>
            <a:spLocks noChangeArrowheads="1"/>
          </p:cNvSpPr>
          <p:nvPr/>
        </p:nvSpPr>
        <p:spPr bwMode="auto">
          <a:xfrm>
            <a:off x="5553075" y="3856038"/>
            <a:ext cx="130175" cy="12858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24" name="Oval 114"/>
          <p:cNvSpPr>
            <a:spLocks noChangeArrowheads="1"/>
          </p:cNvSpPr>
          <p:nvPr/>
        </p:nvSpPr>
        <p:spPr bwMode="auto">
          <a:xfrm>
            <a:off x="5565775" y="4343400"/>
            <a:ext cx="128588" cy="128588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cxnSp>
        <p:nvCxnSpPr>
          <p:cNvPr id="19525" name="Straight Connector 115"/>
          <p:cNvCxnSpPr>
            <a:cxnSpLocks noChangeShapeType="1"/>
          </p:cNvCxnSpPr>
          <p:nvPr/>
        </p:nvCxnSpPr>
        <p:spPr bwMode="auto">
          <a:xfrm>
            <a:off x="5629275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26" name="Straight Connector 116"/>
          <p:cNvCxnSpPr>
            <a:cxnSpLocks noChangeShapeType="1"/>
          </p:cNvCxnSpPr>
          <p:nvPr/>
        </p:nvCxnSpPr>
        <p:spPr bwMode="auto">
          <a:xfrm>
            <a:off x="7510463" y="1651000"/>
            <a:ext cx="0" cy="47259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527" name="Oval 117"/>
          <p:cNvSpPr>
            <a:spLocks noChangeArrowheads="1"/>
          </p:cNvSpPr>
          <p:nvPr/>
        </p:nvSpPr>
        <p:spPr bwMode="auto">
          <a:xfrm>
            <a:off x="7440613" y="2586038"/>
            <a:ext cx="130175" cy="12858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28" name="Oval 118"/>
          <p:cNvSpPr>
            <a:spLocks noChangeArrowheads="1"/>
          </p:cNvSpPr>
          <p:nvPr/>
        </p:nvSpPr>
        <p:spPr bwMode="auto">
          <a:xfrm>
            <a:off x="7453313" y="3849688"/>
            <a:ext cx="128587" cy="12858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7989888" y="4022725"/>
            <a:ext cx="128587" cy="128588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 eaLnBrk="1" hangingPunct="1">
              <a:defRPr/>
            </a:pPr>
            <a:endParaRPr lang="en-US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8" name="Oval 87"/>
          <p:cNvSpPr/>
          <p:nvPr/>
        </p:nvSpPr>
        <p:spPr bwMode="auto">
          <a:xfrm>
            <a:off x="7951788" y="3984625"/>
            <a:ext cx="201612" cy="201613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 eaLnBrk="1" hangingPunct="1">
              <a:defRPr/>
            </a:pPr>
            <a:endParaRPr lang="en-US" sz="12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31" name="Oval 88"/>
          <p:cNvSpPr>
            <a:spLocks noChangeArrowheads="1"/>
          </p:cNvSpPr>
          <p:nvPr/>
        </p:nvSpPr>
        <p:spPr bwMode="auto">
          <a:xfrm>
            <a:off x="7134225" y="3814763"/>
            <a:ext cx="201613" cy="201612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32" name="Oval 94"/>
          <p:cNvSpPr>
            <a:spLocks noChangeArrowheads="1"/>
          </p:cNvSpPr>
          <p:nvPr/>
        </p:nvSpPr>
        <p:spPr bwMode="auto">
          <a:xfrm>
            <a:off x="4403725" y="3824288"/>
            <a:ext cx="201613" cy="2016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33" name="Oval 95"/>
          <p:cNvSpPr>
            <a:spLocks noChangeArrowheads="1"/>
          </p:cNvSpPr>
          <p:nvPr/>
        </p:nvSpPr>
        <p:spPr bwMode="auto">
          <a:xfrm>
            <a:off x="4438650" y="3860800"/>
            <a:ext cx="138113" cy="13652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34" name="Oval 101"/>
          <p:cNvSpPr>
            <a:spLocks noChangeArrowheads="1"/>
          </p:cNvSpPr>
          <p:nvPr/>
        </p:nvSpPr>
        <p:spPr bwMode="auto">
          <a:xfrm>
            <a:off x="3629025" y="3859213"/>
            <a:ext cx="138113" cy="13652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35" name="Oval 103"/>
          <p:cNvSpPr>
            <a:spLocks noChangeArrowheads="1"/>
          </p:cNvSpPr>
          <p:nvPr/>
        </p:nvSpPr>
        <p:spPr bwMode="auto">
          <a:xfrm>
            <a:off x="3246438" y="3813175"/>
            <a:ext cx="200025" cy="2016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36" name="Oval 104"/>
          <p:cNvSpPr>
            <a:spLocks noChangeArrowheads="1"/>
          </p:cNvSpPr>
          <p:nvPr/>
        </p:nvSpPr>
        <p:spPr bwMode="auto">
          <a:xfrm>
            <a:off x="3281363" y="3848100"/>
            <a:ext cx="136525" cy="1381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56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/>
          <p:cNvSpPr>
            <a:spLocks noGrp="1"/>
          </p:cNvSpPr>
          <p:nvPr>
            <p:ph type="title"/>
          </p:nvPr>
        </p:nvSpPr>
        <p:spPr>
          <a:xfrm>
            <a:off x="0" y="213791"/>
            <a:ext cx="9144000" cy="820738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Personal Genomics: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sz="2000" dirty="0" smtClean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Identifying High-impact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Variants in Coding &amp; Non-coding Regions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 </a:t>
            </a:r>
            <a:endParaRPr lang="en-US" sz="20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Content Placeholder 2"/>
          <p:cNvSpPr>
            <a:spLocks noGrp="1"/>
          </p:cNvSpPr>
          <p:nvPr>
            <p:ph sz="half" idx="1"/>
          </p:nvPr>
        </p:nvSpPr>
        <p:spPr>
          <a:xfrm>
            <a:off x="80962" y="1362075"/>
            <a:ext cx="4491038" cy="4700587"/>
          </a:xfrm>
        </p:spPr>
        <p:txBody>
          <a:bodyPr/>
          <a:lstStyle/>
          <a:p>
            <a:r>
              <a:rPr lang="en-US" altLang="en-US" sz="2000" dirty="0" smtClean="0">
                <a:solidFill>
                  <a:srgbClr val="00B0F0"/>
                </a:solidFill>
                <a:ea typeface="ＭＳ Ｐゴシック" charset="-128"/>
              </a:rPr>
              <a:t>Characterizing </a:t>
            </a:r>
            <a:r>
              <a:rPr lang="en-US" altLang="en-US" sz="2000" dirty="0">
                <a:solidFill>
                  <a:srgbClr val="00B0F0"/>
                </a:solidFill>
                <a:ea typeface="ＭＳ Ｐゴシック" charset="-128"/>
              </a:rPr>
              <a:t>Rare Variants in Coding Regions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Identifying with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STRESS</a:t>
            </a:r>
            <a:r>
              <a:rPr lang="en-US" altLang="en-US" sz="1800" dirty="0">
                <a:ea typeface="ＭＳ Ｐゴシック" charset="-128"/>
              </a:rPr>
              <a:t/>
            </a:r>
            <a:br>
              <a:rPr lang="en-US" altLang="en-US" sz="1800" dirty="0">
                <a:ea typeface="ＭＳ Ｐゴシック" charset="-128"/>
              </a:rPr>
            </a:br>
            <a:r>
              <a:rPr lang="en-US" altLang="en-US" sz="1800" dirty="0">
                <a:ea typeface="ＭＳ Ｐゴシック" charset="-128"/>
              </a:rPr>
              <a:t>cryptic allosteric sites </a:t>
            </a:r>
          </a:p>
          <a:p>
            <a:pPr lvl="2"/>
            <a:r>
              <a:rPr lang="en-US" altLang="en-US" sz="1400" dirty="0">
                <a:ea typeface="ＭＳ Ｐゴシック" charset="-128"/>
              </a:rPr>
              <a:t>On surface &amp; in interior bottlenecks 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Using changes in localized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Frustration</a:t>
            </a:r>
            <a:r>
              <a:rPr lang="en-US" altLang="en-US" sz="1800" dirty="0">
                <a:ea typeface="ＭＳ Ｐゴシック" charset="-128"/>
              </a:rPr>
              <a:t> to find further sites sensitive to mutations</a:t>
            </a:r>
          </a:p>
          <a:p>
            <a:pPr lvl="2"/>
            <a:r>
              <a:rPr lang="en-US" altLang="en-US" sz="1400" dirty="0">
                <a:ea typeface="ＭＳ Ｐゴシック" charset="-128"/>
              </a:rPr>
              <a:t>Difference </a:t>
            </a:r>
            <a:r>
              <a:rPr lang="en-US" altLang="en-US" sz="1400" dirty="0" err="1">
                <a:ea typeface="ＭＳ Ｐゴシック" charset="-128"/>
              </a:rPr>
              <a:t>betw</a:t>
            </a:r>
            <a:r>
              <a:rPr lang="en-US" altLang="en-US" sz="1400" dirty="0">
                <a:ea typeface="ＭＳ Ｐゴシック" charset="-128"/>
              </a:rPr>
              <a:t>. TSGs &amp; oncogenes</a:t>
            </a:r>
          </a:p>
          <a:p>
            <a:r>
              <a:rPr lang="en-US" altLang="en-US" sz="2000" dirty="0" smtClean="0">
                <a:solidFill>
                  <a:srgbClr val="00B0F0"/>
                </a:solidFill>
                <a:ea typeface="ＭＳ Ｐゴシック" charset="-128"/>
              </a:rPr>
              <a:t>Evaluating </a:t>
            </a:r>
            <a:r>
              <a:rPr lang="en-US" altLang="en-US" sz="2000" dirty="0">
                <a:solidFill>
                  <a:srgbClr val="00B0F0"/>
                </a:solidFill>
                <a:ea typeface="ＭＳ Ｐゴシック" charset="-128"/>
              </a:rPr>
              <a:t>the Impact of Non-coding Variants with Annotation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Annotating non-coding regions on different scales with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MUSIC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Prioritizing rare variants with </a:t>
            </a:r>
            <a:br>
              <a:rPr lang="en-US" altLang="en-US" sz="1800" dirty="0">
                <a:ea typeface="ＭＳ Ｐゴシック" charset="-128"/>
              </a:rPr>
            </a:br>
            <a:r>
              <a:rPr lang="en-US" altLang="en-US" sz="1800" dirty="0">
                <a:ea typeface="ＭＳ Ｐゴシック" charset="-128"/>
              </a:rPr>
              <a:t>“</a:t>
            </a:r>
            <a:r>
              <a:rPr lang="en-US" altLang="ja-JP" sz="1800" dirty="0">
                <a:solidFill>
                  <a:srgbClr val="FFFF00"/>
                </a:solidFill>
                <a:ea typeface="ＭＳ Ｐゴシック" charset="-128"/>
              </a:rPr>
              <a:t>sensitive sites</a:t>
            </a:r>
            <a:r>
              <a:rPr lang="en-US" altLang="en-US" sz="1800" dirty="0">
                <a:ea typeface="ＭＳ Ｐゴシック" charset="-128"/>
              </a:rPr>
              <a:t>”</a:t>
            </a:r>
            <a:r>
              <a:rPr lang="en-US" altLang="ja-JP" sz="1800" dirty="0">
                <a:ea typeface="ＭＳ Ｐゴシック" charset="-128"/>
              </a:rPr>
              <a:t> (human-conserved) </a:t>
            </a:r>
          </a:p>
          <a:p>
            <a:pPr lvl="2"/>
            <a:endParaRPr lang="en-US" altLang="en-US" dirty="0">
              <a:ea typeface="ＭＳ Ｐゴシック" charset="-128"/>
            </a:endParaRPr>
          </a:p>
        </p:txBody>
      </p:sp>
      <p:sp>
        <p:nvSpPr>
          <p:cNvPr id="20483" name="Content Placeholder 3"/>
          <p:cNvSpPr>
            <a:spLocks noGrp="1"/>
          </p:cNvSpPr>
          <p:nvPr>
            <p:ph sz="half" idx="2"/>
          </p:nvPr>
        </p:nvSpPr>
        <p:spPr>
          <a:xfrm>
            <a:off x="4541838" y="1689622"/>
            <a:ext cx="4602162" cy="4045494"/>
          </a:xfrm>
        </p:spPr>
        <p:txBody>
          <a:bodyPr/>
          <a:lstStyle/>
          <a:p>
            <a:r>
              <a:rPr lang="en-US" altLang="en-US" sz="2000" dirty="0" smtClean="0">
                <a:solidFill>
                  <a:srgbClr val="00B0F0"/>
                </a:solidFill>
                <a:ea typeface="ＭＳ Ｐゴシック" charset="-128"/>
              </a:rPr>
              <a:t>Putting </a:t>
            </a:r>
            <a:r>
              <a:rPr lang="en-US" altLang="en-US" sz="2000" dirty="0">
                <a:solidFill>
                  <a:srgbClr val="00B0F0"/>
                </a:solidFill>
                <a:ea typeface="ＭＳ Ｐゴシック" charset="-128"/>
              </a:rPr>
              <a:t>it together in Workflows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Using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LARVA</a:t>
            </a:r>
            <a:r>
              <a:rPr lang="en-US" altLang="en-US" sz="1800" dirty="0">
                <a:ea typeface="ＭＳ Ｐゴシック" charset="-128"/>
              </a:rPr>
              <a:t> to do burden testing on non-coding annotation</a:t>
            </a:r>
          </a:p>
          <a:p>
            <a:pPr lvl="2"/>
            <a:r>
              <a:rPr lang="en-US" altLang="en-US" sz="1600" dirty="0">
                <a:ea typeface="ＭＳ Ｐゴシック" charset="-128"/>
              </a:rPr>
              <a:t>Need to correct for co-variates &amp; over-dispersion mutation counts</a:t>
            </a:r>
          </a:p>
          <a:p>
            <a:pPr lvl="2"/>
            <a:r>
              <a:rPr lang="en-US" altLang="en-US" sz="1600" dirty="0">
                <a:ea typeface="ＭＳ Ｐゴシック" charset="-128"/>
              </a:rPr>
              <a:t>Parameterized according to replication timing 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Using </a:t>
            </a:r>
            <a:r>
              <a:rPr lang="en-US" altLang="en-US" sz="1800" dirty="0">
                <a:solidFill>
                  <a:srgbClr val="FFFF00"/>
                </a:solidFill>
                <a:ea typeface="ＭＳ Ｐゴシック" charset="-128"/>
              </a:rPr>
              <a:t>FunSeq</a:t>
            </a:r>
            <a:r>
              <a:rPr lang="en-US" altLang="en-US" sz="1800" dirty="0">
                <a:ea typeface="ＭＳ Ｐゴシック" charset="-128"/>
              </a:rPr>
              <a:t> to integrate evidence on variants </a:t>
            </a:r>
          </a:p>
          <a:p>
            <a:pPr lvl="2"/>
            <a:r>
              <a:rPr lang="en-US" altLang="en-US" sz="1600" dirty="0">
                <a:ea typeface="ＭＳ Ｐゴシック" charset="-128"/>
              </a:rPr>
              <a:t>Systematically weighting all the features</a:t>
            </a:r>
          </a:p>
          <a:p>
            <a:pPr lvl="2"/>
            <a:r>
              <a:rPr lang="en-US" altLang="en-US" sz="1600" dirty="0">
                <a:ea typeface="ＭＳ Ｐゴシック" charset="-128"/>
              </a:rPr>
              <a:t>suggesting non-coding drivers</a:t>
            </a:r>
          </a:p>
          <a:p>
            <a:pPr lvl="2"/>
            <a:r>
              <a:rPr lang="en-US" altLang="en-US" sz="1600" dirty="0" err="1">
                <a:ea typeface="ＭＳ Ｐゴシック" charset="-128"/>
              </a:rPr>
              <a:t>Prioritzing</a:t>
            </a:r>
            <a:r>
              <a:rPr lang="en-US" altLang="en-US" sz="1600" dirty="0">
                <a:ea typeface="ＭＳ Ｐゴシック" charset="-128"/>
              </a:rPr>
              <a:t> rare germline variants</a:t>
            </a:r>
            <a:br>
              <a:rPr lang="en-US" altLang="en-US" sz="1600" dirty="0">
                <a:ea typeface="ＭＳ Ｐゴシック" charset="-128"/>
              </a:rPr>
            </a:br>
            <a:endParaRPr lang="en-US" altLang="en-US" sz="1600" dirty="0">
              <a:ea typeface="ＭＳ Ｐゴシック" charset="-128"/>
            </a:endParaRPr>
          </a:p>
          <a:p>
            <a:endParaRPr lang="en-US" altLang="en-US" sz="2000" dirty="0">
              <a:ea typeface="ＭＳ Ｐゴシック" charset="-128"/>
            </a:endParaRPr>
          </a:p>
          <a:p>
            <a:endParaRPr lang="en-US" altLang="en-US" sz="20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5177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48" y="0"/>
            <a:ext cx="8202304" cy="1811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0" y="1927355"/>
            <a:ext cx="77089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17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3"/>
          <p:cNvSpPr txBox="1">
            <a:spLocks noChangeArrowheads="1"/>
          </p:cNvSpPr>
          <p:nvPr/>
        </p:nvSpPr>
        <p:spPr bwMode="auto">
          <a:xfrm>
            <a:off x="228600" y="2633663"/>
            <a:ext cx="36830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3838" indent="-223838" defTabSz="9080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080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80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80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805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000" smtClean="0">
                <a:solidFill>
                  <a:srgbClr val="000000"/>
                </a:solidFill>
              </a:rPr>
              <a:t>Exponential increase in the number of transistors per chip.</a:t>
            </a:r>
          </a:p>
          <a:p>
            <a:pPr fontAlgn="base">
              <a:spcAft>
                <a:spcPct val="0"/>
              </a:spcAft>
              <a:buFont typeface="Lucida Grande" charset="0"/>
              <a:buChar char="-"/>
            </a:pPr>
            <a:endParaRPr lang="en-US" altLang="en-US" sz="1400" smtClean="0">
              <a:solidFill>
                <a:srgbClr val="000000"/>
              </a:solidFill>
            </a:endParaRPr>
          </a:p>
          <a:p>
            <a:pPr fontAlgn="base">
              <a:spcAft>
                <a:spcPct val="0"/>
              </a:spcAft>
            </a:pPr>
            <a:r>
              <a:rPr lang="en-US" altLang="en-US" sz="2000" smtClean="0">
                <a:solidFill>
                  <a:srgbClr val="000000"/>
                </a:solidFill>
              </a:rPr>
              <a:t>Led to improvements in speed and miniaturization.</a:t>
            </a:r>
          </a:p>
          <a:p>
            <a:pPr fontAlgn="base">
              <a:spcAft>
                <a:spcPct val="0"/>
              </a:spcAft>
            </a:pPr>
            <a:endParaRPr lang="en-US" altLang="en-US" sz="2000" smtClean="0">
              <a:solidFill>
                <a:srgbClr val="000000"/>
              </a:solidFill>
            </a:endParaRPr>
          </a:p>
          <a:p>
            <a:pPr fontAlgn="base">
              <a:spcAft>
                <a:spcPct val="0"/>
              </a:spcAft>
            </a:pPr>
            <a:r>
              <a:rPr lang="en-US" altLang="en-US" sz="2000" smtClean="0">
                <a:solidFill>
                  <a:srgbClr val="000000"/>
                </a:solidFill>
              </a:rPr>
              <a:t>Drove widespread adoption and novel applications of computer technology.</a:t>
            </a:r>
            <a:endParaRPr lang="en-US" altLang="en-US" sz="900" smtClean="0">
              <a:solidFill>
                <a:srgbClr val="000000"/>
              </a:solidFill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47700"/>
            <a:ext cx="3151188" cy="1143000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rgbClr val="2D2DB9"/>
                </a:solidFill>
                <a:ea typeface="ＭＳ Ｐゴシック" charset="-128"/>
              </a:rPr>
              <a:t>Moore’s Law:</a:t>
            </a:r>
            <a:br>
              <a:rPr lang="en-US" altLang="en-US" sz="2800">
                <a:solidFill>
                  <a:srgbClr val="2D2DB9"/>
                </a:solidFill>
                <a:ea typeface="ＭＳ Ｐゴシック" charset="-128"/>
              </a:rPr>
            </a:br>
            <a:r>
              <a:rPr lang="en-US" altLang="en-US" sz="2800">
                <a:solidFill>
                  <a:srgbClr val="2D2DB9"/>
                </a:solidFill>
                <a:ea typeface="ＭＳ Ｐゴシック" charset="-128"/>
              </a:rPr>
              <a:t>Exponential Scaling of Computer Technology</a:t>
            </a:r>
          </a:p>
        </p:txBody>
      </p:sp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-31750" y="6581775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A6A6A6"/>
                </a:solidFill>
                <a:latin typeface="Calibri" charset="0"/>
              </a:rPr>
              <a:t>[Waldrop (‘15) Nature]</a:t>
            </a:r>
            <a:endParaRPr lang="en-US" altLang="en-US" sz="1200" smtClean="0">
              <a:solidFill>
                <a:srgbClr val="A6A6A6"/>
              </a:solidFill>
              <a:latin typeface="Calibri" charset="0"/>
            </a:endParaRPr>
          </a:p>
        </p:txBody>
      </p:sp>
      <p:pic>
        <p:nvPicPr>
          <p:cNvPr id="9220" name="Picture 9" descr="http://www.nature.com/polopoly_fs/7.33896.1455023892%21/image/nature_NF_Moore-Law_11.02.2016-WEB.png_gen/derivatives/landscape_630/nature_NF_Moore-Law_11.02.2016-WE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4" b="4147"/>
          <a:stretch>
            <a:fillRect/>
          </a:stretch>
        </p:blipFill>
        <p:spPr bwMode="auto">
          <a:xfrm>
            <a:off x="4441825" y="123825"/>
            <a:ext cx="4062413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819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811152"/>
            <a:ext cx="8953500" cy="491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48" y="0"/>
            <a:ext cx="8202304" cy="18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11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2176278"/>
            <a:ext cx="9017000" cy="480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65126"/>
            <a:ext cx="8202304" cy="18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83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11214"/>
            <a:ext cx="8534400" cy="436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65126"/>
            <a:ext cx="8202304" cy="18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63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2311214"/>
            <a:ext cx="9042400" cy="447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65126"/>
            <a:ext cx="8202304" cy="18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56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105818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ENCODE: Encyclopedia of DNA </a:t>
            </a:r>
            <a:r>
              <a:rPr lang="en-US" sz="3600" dirty="0" smtClean="0"/>
              <a:t>Elements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334294"/>
            <a:ext cx="86487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3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05" y="0"/>
            <a:ext cx="8911989" cy="1054242"/>
          </a:xfrm>
        </p:spPr>
        <p:txBody>
          <a:bodyPr>
            <a:normAutofit/>
          </a:bodyPr>
          <a:lstStyle/>
          <a:p>
            <a:r>
              <a:rPr lang="en-US" sz="3200" cap="all" dirty="0" smtClean="0"/>
              <a:t>PCAWG</a:t>
            </a:r>
            <a:r>
              <a:rPr lang="en-US" sz="3200" cap="all" smtClean="0"/>
              <a:t>: PANCANCER </a:t>
            </a:r>
            <a:r>
              <a:rPr lang="en-US" sz="3200" cap="all" dirty="0"/>
              <a:t>ANALYSIS OF WHOLE </a:t>
            </a:r>
            <a:r>
              <a:rPr lang="en-US" sz="3200" cap="all" dirty="0" smtClean="0"/>
              <a:t>GENOMES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84" y="1054242"/>
            <a:ext cx="7717429" cy="565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00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The Conundrum of Genomic Privacy: Is it a Problem?</a:t>
            </a:r>
          </a:p>
        </p:txBody>
      </p:sp>
      <p:sp>
        <p:nvSpPr>
          <p:cNvPr id="96258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57200" y="1006475"/>
            <a:ext cx="4864100" cy="24511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 b="1">
                <a:solidFill>
                  <a:srgbClr val="008000"/>
                </a:solidFill>
                <a:ea typeface="ＭＳ Ｐゴシック" charset="-128"/>
              </a:rPr>
              <a:t>Yes</a:t>
            </a:r>
          </a:p>
          <a:p>
            <a:pPr>
              <a:buFontTx/>
              <a:buNone/>
            </a:pPr>
            <a:r>
              <a:rPr lang="en-US" altLang="en-US" sz="2000">
                <a:solidFill>
                  <a:srgbClr val="008000"/>
                </a:solidFill>
                <a:ea typeface="ＭＳ Ｐゴシック" charset="-128"/>
              </a:rPr>
              <a:t>Genetic Exceptionalism : </a:t>
            </a:r>
            <a:br>
              <a:rPr lang="en-US" altLang="en-US" sz="2000">
                <a:solidFill>
                  <a:srgbClr val="008000"/>
                </a:solidFill>
                <a:ea typeface="ＭＳ Ｐゴシック" charset="-128"/>
              </a:rPr>
            </a:br>
            <a:r>
              <a:rPr lang="en-US" altLang="en-US" sz="2000">
                <a:solidFill>
                  <a:srgbClr val="008000"/>
                </a:solidFill>
                <a:ea typeface="ＭＳ Ｐゴシック" charset="-128"/>
              </a:rPr>
              <a:t>genome is potentially very revealing about one’s identity &amp; characteristics </a:t>
            </a:r>
          </a:p>
          <a:p>
            <a:pPr>
              <a:buFontTx/>
              <a:buNone/>
            </a:pPr>
            <a:endParaRPr lang="en-US" altLang="en-US" sz="2000">
              <a:solidFill>
                <a:srgbClr val="008000"/>
              </a:solidFill>
              <a:ea typeface="ＭＳ Ｐゴシック" charset="-128"/>
            </a:endParaRPr>
          </a:p>
          <a:p>
            <a:pPr eaLnBrk="1" hangingPunct="1"/>
            <a:r>
              <a:rPr lang="en-US" altLang="en-US" sz="2000">
                <a:solidFill>
                  <a:srgbClr val="008000"/>
                </a:solidFill>
                <a:ea typeface="ＭＳ Ｐゴシック" charset="-128"/>
              </a:rPr>
              <a:t>Most discussion of Identification Risk but what about Characterization Risk?</a:t>
            </a:r>
          </a:p>
          <a:p>
            <a:pPr lvl="1" eaLnBrk="1" hangingPunct="1"/>
            <a:r>
              <a:rPr lang="en-US" altLang="en-US" sz="2000">
                <a:solidFill>
                  <a:srgbClr val="008000"/>
                </a:solidFill>
                <a:ea typeface="ＭＳ Ｐゴシック" charset="-128"/>
              </a:rPr>
              <a:t>Finding you were in study X vs identifying that you have trait Y from studying your identified genome</a:t>
            </a:r>
          </a:p>
          <a:p>
            <a:pPr>
              <a:buFontTx/>
              <a:buNone/>
            </a:pPr>
            <a:endParaRPr lang="en-US" altLang="en-US" b="1">
              <a:solidFill>
                <a:srgbClr val="008000"/>
              </a:solidFill>
              <a:ea typeface="ＭＳ Ｐゴシック" charset="-128"/>
            </a:endParaRPr>
          </a:p>
          <a:p>
            <a:pPr>
              <a:buFontTx/>
              <a:buNone/>
            </a:pPr>
            <a:endParaRPr lang="en-US" altLang="en-US" sz="2800">
              <a:solidFill>
                <a:srgbClr val="008000"/>
              </a:solidFill>
              <a:ea typeface="ＭＳ Ｐゴシック" charset="-128"/>
            </a:endParaRPr>
          </a:p>
        </p:txBody>
      </p:sp>
      <p:sp>
        <p:nvSpPr>
          <p:cNvPr id="96259" name="Rectangle 8"/>
          <p:cNvSpPr>
            <a:spLocks/>
          </p:cNvSpPr>
          <p:nvPr/>
        </p:nvSpPr>
        <p:spPr bwMode="auto">
          <a:xfrm>
            <a:off x="449263" y="4673600"/>
            <a:ext cx="4224337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marL="341313" indent="-34131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284413" indent="1588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741613" indent="1588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198813" indent="1588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656013" indent="1588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800000"/>
                </a:solidFill>
              </a:rPr>
              <a:t>No</a:t>
            </a:r>
          </a:p>
          <a:p>
            <a:pPr defTabSz="45561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800000"/>
                </a:solidFill>
              </a:rPr>
              <a:t>Shifting societal foci</a:t>
            </a:r>
          </a:p>
          <a:p>
            <a:pPr defTabSz="45561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800000"/>
                </a:solidFill>
              </a:rPr>
              <a:t>No one really cares </a:t>
            </a:r>
            <a:br>
              <a:rPr lang="en-US" altLang="en-US" sz="2000" smtClean="0">
                <a:solidFill>
                  <a:srgbClr val="800000"/>
                </a:solidFill>
              </a:rPr>
            </a:br>
            <a:r>
              <a:rPr lang="en-US" altLang="en-US" sz="2000" smtClean="0">
                <a:solidFill>
                  <a:srgbClr val="800000"/>
                </a:solidFill>
              </a:rPr>
              <a:t>about </a:t>
            </a:r>
            <a:r>
              <a:rPr lang="en-US" altLang="en-US" sz="2000" i="1" u="sng" smtClean="0">
                <a:solidFill>
                  <a:srgbClr val="800000"/>
                </a:solidFill>
              </a:rPr>
              <a:t>your</a:t>
            </a:r>
            <a:r>
              <a:rPr lang="en-US" altLang="en-US" sz="2000" i="1" smtClean="0">
                <a:solidFill>
                  <a:srgbClr val="800000"/>
                </a:solidFill>
              </a:rPr>
              <a:t> </a:t>
            </a:r>
            <a:r>
              <a:rPr lang="en-US" altLang="en-US" sz="2000" smtClean="0">
                <a:solidFill>
                  <a:srgbClr val="800000"/>
                </a:solidFill>
              </a:rPr>
              <a:t>genes</a:t>
            </a:r>
          </a:p>
          <a:p>
            <a:pPr defTabSz="45561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2000" u="sng" smtClean="0">
                <a:solidFill>
                  <a:srgbClr val="800000"/>
                </a:solidFill>
              </a:rPr>
              <a:t>You</a:t>
            </a:r>
            <a:r>
              <a:rPr lang="en-US" altLang="en-US" sz="2000" smtClean="0">
                <a:solidFill>
                  <a:srgbClr val="800000"/>
                </a:solidFill>
              </a:rPr>
              <a:t> might not care</a:t>
            </a:r>
          </a:p>
          <a:p>
            <a:pPr defTabSz="45561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altLang="en-US" sz="2800" smtClean="0">
              <a:solidFill>
                <a:srgbClr val="800000"/>
              </a:solidFill>
            </a:endParaRPr>
          </a:p>
          <a:p>
            <a:pPr defTabSz="45561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289797" name="TextBox 1"/>
          <p:cNvSpPr txBox="1">
            <a:spLocks noChangeArrowheads="1"/>
          </p:cNvSpPr>
          <p:nvPr/>
        </p:nvSpPr>
        <p:spPr bwMode="auto">
          <a:xfrm>
            <a:off x="5270500" y="6057900"/>
            <a:ext cx="347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b="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[</a:t>
            </a:r>
            <a:r>
              <a:rPr lang="en-US" b="0" dirty="0" err="1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Klitzman</a:t>
            </a:r>
            <a:r>
              <a:rPr lang="en-US" b="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 &amp; Sweeney ('11), J Genet </a:t>
            </a:r>
            <a:r>
              <a:rPr lang="en-US" b="0" dirty="0" err="1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Couns</a:t>
            </a:r>
            <a:r>
              <a:rPr lang="en-US" b="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 20:98l;</a:t>
            </a:r>
            <a:r>
              <a:rPr lang="en-US" b="0" dirty="0">
                <a:solidFill>
                  <a:srgbClr val="000000">
                    <a:lumMod val="50000"/>
                    <a:lumOff val="50000"/>
                  </a:srgbClr>
                </a:solidFill>
              </a:rPr>
              <a:t> </a:t>
            </a:r>
            <a:r>
              <a:rPr lang="en-US" b="0" dirty="0" err="1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Greenbaum</a:t>
            </a:r>
            <a:r>
              <a:rPr lang="en-US" b="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 &amp; Gerstein ('09), New Sci. (Sep 23)  ] </a:t>
            </a:r>
          </a:p>
        </p:txBody>
      </p:sp>
      <p:pic>
        <p:nvPicPr>
          <p:cNvPr id="962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371850"/>
            <a:ext cx="176847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6" descr="F1.mediu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88" y="1035050"/>
            <a:ext cx="1820862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614296"/>
      </p:ext>
    </p:extLst>
  </p:cSld>
  <p:clrMapOvr>
    <a:masterClrMapping/>
  </p:clrMapOvr>
  <p:transition advTm="76068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2"/>
          <p:cNvSpPr>
            <a:spLocks noGrp="1"/>
          </p:cNvSpPr>
          <p:nvPr>
            <p:ph type="title"/>
          </p:nvPr>
        </p:nvSpPr>
        <p:spPr>
          <a:xfrm>
            <a:off x="685800" y="3683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Background: </a:t>
            </a:r>
            <a:br>
              <a:rPr lang="en-US" altLang="en-US">
                <a:ea typeface="ＭＳ Ｐゴシック" charset="-128"/>
              </a:rPr>
            </a:br>
            <a:r>
              <a:rPr lang="en-US" altLang="en-US">
                <a:ea typeface="ＭＳ Ｐゴシック" charset="-128"/>
              </a:rPr>
              <a:t>The </a:t>
            </a:r>
            <a:r>
              <a:rPr lang="en-US" altLang="en-US">
                <a:solidFill>
                  <a:srgbClr val="FF0000"/>
                </a:solidFill>
                <a:ea typeface="ＭＳ Ｐゴシック" charset="-128"/>
              </a:rPr>
              <a:t>Conundrum of Genomic Privacy</a:t>
            </a:r>
          </a:p>
        </p:txBody>
      </p:sp>
      <p:sp>
        <p:nvSpPr>
          <p:cNvPr id="97282" name="Rectangle 5"/>
          <p:cNvSpPr>
            <a:spLocks noGrp="1"/>
          </p:cNvSpPr>
          <p:nvPr>
            <p:ph sz="half" idx="1"/>
          </p:nvPr>
        </p:nvSpPr>
        <p:spPr>
          <a:xfrm>
            <a:off x="654050" y="1549400"/>
            <a:ext cx="4743450" cy="4638675"/>
          </a:xfrm>
        </p:spPr>
        <p:txBody>
          <a:bodyPr/>
          <a:lstStyle/>
          <a:p>
            <a:r>
              <a:rPr lang="en-US" altLang="en-US" sz="1800">
                <a:ea typeface="ＭＳ Ｐゴシック" charset="-128"/>
              </a:rPr>
              <a:t>The Genome is very fundamental data, potentially very revealing about one’s identity &amp; characteristics</a:t>
            </a:r>
          </a:p>
          <a:p>
            <a:r>
              <a:rPr lang="en-US" altLang="en-US" sz="1800" b="1">
                <a:solidFill>
                  <a:srgbClr val="FF0000"/>
                </a:solidFill>
                <a:ea typeface="ＭＳ Ｐゴシック" charset="-128"/>
              </a:rPr>
              <a:t>Identification Risk</a:t>
            </a:r>
            <a:r>
              <a:rPr lang="en-US" altLang="en-US" sz="1800">
                <a:ea typeface="ＭＳ Ｐゴシック" charset="-128"/>
              </a:rPr>
              <a:t>: </a:t>
            </a:r>
            <a:br>
              <a:rPr lang="en-US" altLang="en-US" sz="1800">
                <a:ea typeface="ＭＳ Ｐゴシック" charset="-128"/>
              </a:rPr>
            </a:br>
            <a:r>
              <a:rPr lang="en-US" altLang="en-US" sz="1800">
                <a:ea typeface="ＭＳ Ｐゴシック" charset="-128"/>
              </a:rPr>
              <a:t>Find that someone participated in a study [Craig, Erlich]</a:t>
            </a:r>
          </a:p>
          <a:p>
            <a:r>
              <a:rPr lang="en-US" altLang="en-US" sz="1800" b="1">
                <a:solidFill>
                  <a:srgbClr val="FF0000"/>
                </a:solidFill>
                <a:ea typeface="ＭＳ Ｐゴシック" charset="-128"/>
              </a:rPr>
              <a:t>Characterization Risk</a:t>
            </a:r>
            <a:r>
              <a:rPr lang="en-US" altLang="en-US" sz="1800">
                <a:ea typeface="ＭＳ Ｐゴシック" charset="-128"/>
              </a:rPr>
              <a:t>: </a:t>
            </a:r>
            <a:br>
              <a:rPr lang="en-US" altLang="en-US" sz="1800">
                <a:ea typeface="ＭＳ Ｐゴシック" charset="-128"/>
              </a:rPr>
            </a:br>
            <a:r>
              <a:rPr lang="en-US" altLang="en-US" sz="1800">
                <a:ea typeface="ＭＳ Ｐゴシック" charset="-128"/>
              </a:rPr>
              <a:t>Finding that you have a particular trait from studying your identified genome </a:t>
            </a:r>
            <a:br>
              <a:rPr lang="en-US" altLang="en-US" sz="1800">
                <a:ea typeface="ＭＳ Ｐゴシック" charset="-128"/>
              </a:rPr>
            </a:br>
            <a:r>
              <a:rPr lang="en-US" altLang="en-US" sz="1800">
                <a:ea typeface="ＭＳ Ｐゴシック" charset="-128"/>
              </a:rPr>
              <a:t>[eg Watson ApoE status]</a:t>
            </a:r>
          </a:p>
          <a:p>
            <a:r>
              <a:rPr lang="en-US" altLang="en-US" sz="1800">
                <a:ea typeface="ＭＳ Ｐゴシック" charset="-128"/>
              </a:rPr>
              <a:t>Genetics has a problematic ethical history &amp; might need to be particularly careful to keep public trust</a:t>
            </a:r>
          </a:p>
          <a:p>
            <a:pPr lvl="1">
              <a:buFont typeface="Arial" charset="0"/>
              <a:buChar char="•"/>
            </a:pPr>
            <a:r>
              <a:rPr lang="en-US" altLang="en-US" sz="1600">
                <a:ea typeface="ＭＳ Ｐゴシック" charset="-128"/>
              </a:rPr>
              <a:t>A single bad event (eg </a:t>
            </a:r>
            <a:r>
              <a:rPr lang="en-US" altLang="en-US" sz="1600" b="1">
                <a:solidFill>
                  <a:srgbClr val="FF0000"/>
                </a:solidFill>
                <a:ea typeface="ＭＳ Ｐゴシック" charset="-128"/>
              </a:rPr>
              <a:t>HELA</a:t>
            </a:r>
            <a:r>
              <a:rPr lang="en-US" altLang="en-US" sz="1600">
                <a:ea typeface="ＭＳ Ｐゴシック" charset="-128"/>
              </a:rPr>
              <a:t> like) could cause great damage to genomics research</a:t>
            </a:r>
          </a:p>
          <a:p>
            <a:endParaRPr lang="en-US" altLang="en-US" sz="1800">
              <a:ea typeface="ＭＳ Ｐゴシック" charset="-128"/>
            </a:endParaRPr>
          </a:p>
          <a:p>
            <a:endParaRPr lang="en-US" altLang="en-US" sz="1800">
              <a:ea typeface="ＭＳ Ｐゴシック" charset="-128"/>
            </a:endParaRPr>
          </a:p>
          <a:p>
            <a:endParaRPr lang="en-US" altLang="en-US" sz="1800">
              <a:ea typeface="ＭＳ Ｐゴシック" charset="-128"/>
            </a:endParaRPr>
          </a:p>
          <a:p>
            <a:endParaRPr lang="en-US" altLang="en-US" sz="1800">
              <a:ea typeface="ＭＳ Ｐゴシック" charset="-128"/>
            </a:endParaRPr>
          </a:p>
          <a:p>
            <a:endParaRPr lang="en-US" altLang="en-US" sz="1800">
              <a:ea typeface="ＭＳ Ｐゴシック" charset="-128"/>
            </a:endParaRPr>
          </a:p>
        </p:txBody>
      </p:sp>
      <p:sp>
        <p:nvSpPr>
          <p:cNvPr id="97283" name="Content Placeholder 1"/>
          <p:cNvSpPr>
            <a:spLocks noGrp="1"/>
          </p:cNvSpPr>
          <p:nvPr>
            <p:ph sz="half" idx="2"/>
          </p:nvPr>
        </p:nvSpPr>
        <p:spPr>
          <a:xfrm>
            <a:off x="5207000" y="1549400"/>
            <a:ext cx="3543300" cy="4638675"/>
          </a:xfrm>
        </p:spPr>
        <p:txBody>
          <a:bodyPr/>
          <a:lstStyle/>
          <a:p>
            <a:r>
              <a:rPr lang="en-US" altLang="en-US" sz="1800">
                <a:ea typeface="ＭＳ Ｐゴシック" charset="-128"/>
              </a:rPr>
              <a:t>Sharing helps research</a:t>
            </a:r>
          </a:p>
          <a:p>
            <a:pPr lvl="1"/>
            <a:r>
              <a:rPr lang="en-US" altLang="en-US" sz="1600" b="1">
                <a:solidFill>
                  <a:srgbClr val="FF0000"/>
                </a:solidFill>
                <a:ea typeface="ＭＳ Ｐゴシック" charset="-128"/>
              </a:rPr>
              <a:t>Large-scale mining</a:t>
            </a:r>
            <a:r>
              <a:rPr lang="en-US" altLang="en-US" sz="1600">
                <a:ea typeface="ＭＳ Ｐゴシック" charset="-128"/>
              </a:rPr>
              <a:t> of this information is essential for medical research</a:t>
            </a:r>
          </a:p>
          <a:p>
            <a:pPr lvl="1"/>
            <a:r>
              <a:rPr lang="en-US" altLang="en-US" sz="1600">
                <a:ea typeface="ＭＳ Ｐゴシック" charset="-128"/>
              </a:rPr>
              <a:t>For statistical association, </a:t>
            </a:r>
            <a:br>
              <a:rPr lang="en-US" altLang="en-US" sz="1600">
                <a:ea typeface="ＭＳ Ｐゴシック" charset="-128"/>
              </a:rPr>
            </a:br>
            <a:r>
              <a:rPr lang="en-US" altLang="en-US" sz="1600" b="1">
                <a:solidFill>
                  <a:srgbClr val="FF0000"/>
                </a:solidFill>
                <a:ea typeface="ＭＳ Ｐゴシック" charset="-128"/>
              </a:rPr>
              <a:t>1M is better than 1K</a:t>
            </a:r>
          </a:p>
          <a:p>
            <a:pPr lvl="1"/>
            <a:r>
              <a:rPr lang="en-US" altLang="en-US" sz="1600" b="1">
                <a:ea typeface="ＭＳ Ｐゴシック" charset="-128"/>
              </a:rPr>
              <a:t>Privacy is cumbersome</a:t>
            </a:r>
            <a:r>
              <a:rPr lang="en-US" altLang="en-US" sz="1600">
                <a:ea typeface="ＭＳ Ｐゴシック" charset="-128"/>
              </a:rPr>
              <a:t>, particularly for big data</a:t>
            </a:r>
          </a:p>
          <a:p>
            <a:r>
              <a:rPr lang="en-US" altLang="en-US" sz="1800">
                <a:ea typeface="ＭＳ Ｐゴシック" charset="-128"/>
              </a:rPr>
              <a:t>Sharing is important for </a:t>
            </a:r>
            <a:r>
              <a:rPr lang="en-US" altLang="en-US" sz="1800" b="1">
                <a:solidFill>
                  <a:srgbClr val="FF0000"/>
                </a:solidFill>
                <a:ea typeface="ＭＳ Ｐゴシック" charset="-128"/>
              </a:rPr>
              <a:t>reproducible research</a:t>
            </a:r>
          </a:p>
          <a:p>
            <a:r>
              <a:rPr lang="en-US" altLang="en-US" sz="1800">
                <a:ea typeface="ＭＳ Ｐゴシック" charset="-128"/>
              </a:rPr>
              <a:t>Data sharing &amp; doing research on identifiable individuals is useful for </a:t>
            </a:r>
            <a:r>
              <a:rPr lang="en-US" altLang="en-US" sz="1800" b="1">
                <a:solidFill>
                  <a:srgbClr val="FF0000"/>
                </a:solidFill>
                <a:ea typeface="ＭＳ Ｐゴシック" charset="-128"/>
              </a:rPr>
              <a:t>education </a:t>
            </a:r>
          </a:p>
          <a:p>
            <a:pPr lvl="1"/>
            <a:r>
              <a:rPr lang="en-US" altLang="en-US" sz="1600">
                <a:ea typeface="ＭＳ Ｐゴシック" charset="-128"/>
              </a:rPr>
              <a:t>More interesting to study the genome of someone you know</a:t>
            </a:r>
          </a:p>
          <a:p>
            <a:endParaRPr lang="en-US" altLang="en-US" sz="1800">
              <a:ea typeface="ＭＳ Ｐゴシック" charset="-128"/>
            </a:endParaRPr>
          </a:p>
          <a:p>
            <a:endParaRPr lang="en-US" altLang="en-US" sz="1800">
              <a:ea typeface="ＭＳ Ｐゴシック" charset="-128"/>
            </a:endParaRPr>
          </a:p>
        </p:txBody>
      </p:sp>
      <p:sp>
        <p:nvSpPr>
          <p:cNvPr id="289797" name="TextBox 1"/>
          <p:cNvSpPr txBox="1">
            <a:spLocks noChangeArrowheads="1"/>
          </p:cNvSpPr>
          <p:nvPr/>
        </p:nvSpPr>
        <p:spPr bwMode="auto">
          <a:xfrm>
            <a:off x="4279900" y="5994400"/>
            <a:ext cx="4470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[</a:t>
            </a:r>
            <a:r>
              <a:rPr lang="en-US" sz="1100" b="0" dirty="0" err="1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Klitzman</a:t>
            </a:r>
            <a:r>
              <a:rPr lang="en-US" sz="1100" b="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 &amp; Sweeney ('11), J Genet </a:t>
            </a:r>
            <a:r>
              <a:rPr lang="en-US" sz="1100" b="0" dirty="0" err="1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Couns</a:t>
            </a:r>
            <a:r>
              <a:rPr lang="en-US" sz="1100" b="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 20:98l;</a:t>
            </a:r>
            <a:r>
              <a:rPr lang="en-US" sz="1100" b="0" dirty="0">
                <a:solidFill>
                  <a:srgbClr val="000000">
                    <a:lumMod val="50000"/>
                    <a:lumOff val="50000"/>
                  </a:srgbClr>
                </a:solidFill>
              </a:rPr>
              <a:t> </a:t>
            </a:r>
            <a:r>
              <a:rPr lang="en-US" sz="1100" b="0" dirty="0" err="1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Greenbaum</a:t>
            </a:r>
            <a:r>
              <a:rPr lang="en-US" sz="1100" b="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 &amp; Gerstein ('09), New Sci. (Sep 23)  ]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5088" y="5994400"/>
            <a:ext cx="3529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35" tIns="45718" rIns="91435" bIns="45718">
            <a:spAutoFit/>
          </a:bodyPr>
          <a:lstStyle/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[Yale Law Roundtable (‘10). Comp. in Sci. &amp; Eng. 12:8; D </a:t>
            </a:r>
            <a:r>
              <a:rPr lang="en-US" sz="8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Greenbaum</a:t>
            </a:r>
            <a:r>
              <a:rPr lang="en-US" sz="8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 &amp; M Gerstein (‘09). Am. J. Bioethics; D </a:t>
            </a:r>
            <a:r>
              <a:rPr lang="en-US" sz="8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Greenbaum</a:t>
            </a:r>
            <a:r>
              <a:rPr lang="en-US" sz="8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 &amp; M Gerstein (‘10). SF Chronicle, May 2, Page E-4; </a:t>
            </a:r>
            <a:br>
              <a:rPr lang="en-US" sz="8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</a:br>
            <a:r>
              <a:rPr lang="en-US" sz="8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Greenbaum</a:t>
            </a:r>
            <a:r>
              <a:rPr lang="en-US" sz="8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 et al. </a:t>
            </a:r>
            <a:r>
              <a:rPr lang="en-US" sz="800" i="1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PLOS CB </a:t>
            </a:r>
            <a:r>
              <a:rPr lang="en-US" sz="8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(‘11)]</a:t>
            </a:r>
          </a:p>
        </p:txBody>
      </p:sp>
    </p:spTree>
    <p:extLst>
      <p:ext uri="{BB962C8B-B14F-4D97-AF65-F5344CB8AC3E}">
        <p14:creationId xmlns:p14="http://schemas.microsoft.com/office/powerpoint/2010/main" val="1337388432"/>
      </p:ext>
    </p:extLst>
  </p:cSld>
  <p:clrMapOvr>
    <a:masterClrMapping/>
  </p:clrMapOvr>
  <p:transition advTm="114097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>
                <a:ea typeface="ＭＳ Ｐゴシック" charset="-128"/>
              </a:rPr>
              <a:t>Genomics has similar "Big Data" Privacy Issues in the Rest of Society</a:t>
            </a:r>
            <a:r>
              <a:rPr lang="is-IS" altLang="en-US" sz="2800">
                <a:ea typeface="ＭＳ Ｐゴシック" charset="-128"/>
              </a:rPr>
              <a:t>… or does it ?</a:t>
            </a:r>
            <a:endParaRPr lang="en-US" altLang="en-US" sz="2800">
              <a:ea typeface="ＭＳ Ｐゴシック" charset="-128"/>
            </a:endParaRPr>
          </a:p>
        </p:txBody>
      </p:sp>
      <p:sp>
        <p:nvSpPr>
          <p:cNvPr id="98306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378200" cy="4638675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Sharing &amp; "peer-production" central to success of many new ventures, with the similar risks as in genomics </a:t>
            </a:r>
          </a:p>
          <a:p>
            <a:pPr lvl="1"/>
            <a:r>
              <a:rPr lang="en-US" altLang="en-US" b="1">
                <a:solidFill>
                  <a:srgbClr val="FF0000"/>
                </a:solidFill>
                <a:ea typeface="ＭＳ Ｐゴシック" charset="-128"/>
              </a:rPr>
              <a:t>EG web search</a:t>
            </a:r>
            <a:r>
              <a:rPr lang="en-US" altLang="en-US">
                <a:ea typeface="ＭＳ Ｐゴシック" charset="-128"/>
              </a:rPr>
              <a:t>: Large-scale mining essential, but we confront privacy risks every day we access the internet</a:t>
            </a:r>
          </a:p>
          <a:p>
            <a:pPr lvl="1"/>
            <a:endParaRPr lang="en-US" altLang="en-US">
              <a:ea typeface="ＭＳ Ｐゴシック" charset="-128"/>
            </a:endParaRPr>
          </a:p>
          <a:p>
            <a:pPr lvl="1"/>
            <a:endParaRPr lang="en-US" altLang="en-US">
              <a:ea typeface="ＭＳ Ｐゴシック" charset="-128"/>
            </a:endParaRPr>
          </a:p>
        </p:txBody>
      </p:sp>
      <p:sp>
        <p:nvSpPr>
          <p:cNvPr id="98307" name="Content Placeholder 1"/>
          <p:cNvSpPr>
            <a:spLocks noGrp="1"/>
          </p:cNvSpPr>
          <p:nvPr>
            <p:ph sz="half" idx="2"/>
          </p:nvPr>
        </p:nvSpPr>
        <p:spPr>
          <a:xfrm>
            <a:off x="4178300" y="1981200"/>
            <a:ext cx="4279900" cy="4638675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Or is the genome exceptional?</a:t>
            </a:r>
          </a:p>
          <a:p>
            <a:pPr lvl="1"/>
            <a:r>
              <a:rPr lang="en-US" altLang="en-US">
                <a:ea typeface="ＭＳ Ｐゴシック" charset="-128"/>
              </a:rPr>
              <a:t>We can’t change it </a:t>
            </a:r>
          </a:p>
          <a:p>
            <a:pPr lvl="1"/>
            <a:r>
              <a:rPr lang="en-US" altLang="en-US">
                <a:ea typeface="ＭＳ Ｐゴシック" charset="-128"/>
              </a:rPr>
              <a:t>The individual (harmed?) v the collective (benefits) </a:t>
            </a:r>
          </a:p>
          <a:p>
            <a:pPr lvl="2"/>
            <a:r>
              <a:rPr lang="en-US" altLang="en-US">
                <a:ea typeface="ＭＳ Ｐゴシック" charset="-128"/>
              </a:rPr>
              <a:t>(Do sick patients care about their privacy?)</a:t>
            </a:r>
          </a:p>
          <a:p>
            <a:r>
              <a:rPr lang="en-US" altLang="en-US" sz="1800" b="1">
                <a:solidFill>
                  <a:srgbClr val="FF0000"/>
                </a:solidFill>
                <a:ea typeface="ＭＳ Ｐゴシック" charset="-128"/>
              </a:rPr>
              <a:t>Different cultures</a:t>
            </a:r>
            <a:r>
              <a:rPr lang="en-US" altLang="en-US" sz="1800">
                <a:ea typeface="ＭＳ Ｐゴシック" charset="-128"/>
              </a:rPr>
              <a:t> of genomics (open-data) &amp; clinical medicine (private data)</a:t>
            </a:r>
          </a:p>
          <a:p>
            <a:r>
              <a:rPr lang="en-US" altLang="en-US" sz="1800">
                <a:ea typeface="ＭＳ Ｐゴシック" charset="-128"/>
              </a:rPr>
              <a:t>Genome is inherited so privacy risk is multi-generational</a:t>
            </a:r>
          </a:p>
          <a:p>
            <a:pPr lvl="1"/>
            <a:r>
              <a:rPr lang="en-US" altLang="en-US" sz="1600" b="1">
                <a:solidFill>
                  <a:srgbClr val="FF0000"/>
                </a:solidFill>
                <a:ea typeface="ＭＳ Ｐゴシック" charset="-128"/>
              </a:rPr>
              <a:t>What you can mine from a genome now is not clear, but what about in 20 years</a:t>
            </a:r>
          </a:p>
          <a:p>
            <a:endParaRPr lang="en-US" altLang="en-US">
              <a:ea typeface="ＭＳ Ｐゴシック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13" y="6572250"/>
            <a:ext cx="8501062" cy="260350"/>
          </a:xfrm>
          <a:prstGeom prst="rect">
            <a:avLst/>
          </a:prstGeom>
          <a:noFill/>
        </p:spPr>
        <p:txBody>
          <a:bodyPr lIns="91435" tIns="45718" rIns="91435" bIns="45718">
            <a:spAutoFit/>
          </a:bodyPr>
          <a:lstStyle/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[</a:t>
            </a:r>
            <a:r>
              <a:rPr lang="en-US" sz="1050" dirty="0" err="1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Seringhaus</a:t>
            </a:r>
            <a:r>
              <a:rPr lang="en-US" sz="105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 &amp; Gerstein ('09), </a:t>
            </a:r>
            <a:r>
              <a:rPr lang="en-US" sz="1050" i="1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Hart. Courant </a:t>
            </a:r>
            <a:r>
              <a:rPr lang="en-US" sz="105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(Jun 5); </a:t>
            </a:r>
            <a:r>
              <a:rPr lang="en-US" sz="1050" dirty="0" err="1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Greenbaum</a:t>
            </a:r>
            <a:r>
              <a:rPr lang="en-US" sz="105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 &amp; Gerstein ('11), </a:t>
            </a:r>
            <a:r>
              <a:rPr lang="en-US" sz="1050" i="1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 NY Times</a:t>
            </a:r>
            <a:r>
              <a:rPr lang="en-US" sz="105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 (6 Oct)]</a:t>
            </a:r>
          </a:p>
        </p:txBody>
      </p:sp>
    </p:spTree>
    <p:extLst>
      <p:ext uri="{BB962C8B-B14F-4D97-AF65-F5344CB8AC3E}">
        <p14:creationId xmlns:p14="http://schemas.microsoft.com/office/powerpoint/2010/main" val="1923527122"/>
      </p:ext>
    </p:extLst>
  </p:cSld>
  <p:clrMapOvr>
    <a:masterClrMapping/>
  </p:clrMapOvr>
  <p:transition advTm="9321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Current Social &amp; Technical Solutions</a:t>
            </a:r>
          </a:p>
        </p:txBody>
      </p:sp>
      <p:sp>
        <p:nvSpPr>
          <p:cNvPr id="993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200">
                <a:ea typeface="ＭＳ Ｐゴシック" charset="-128"/>
              </a:rPr>
              <a:t>Notion of </a:t>
            </a:r>
            <a:r>
              <a:rPr lang="en-US" altLang="en-US" sz="2200" b="1">
                <a:solidFill>
                  <a:srgbClr val="FF0000"/>
                </a:solidFill>
                <a:ea typeface="ＭＳ Ｐゴシック" charset="-128"/>
              </a:rPr>
              <a:t>Consent</a:t>
            </a:r>
          </a:p>
          <a:p>
            <a:r>
              <a:rPr lang="en-US" altLang="en-US" sz="2200">
                <a:ea typeface="ＭＳ Ｐゴシック" charset="-128"/>
              </a:rPr>
              <a:t>“Protected” distribution of data (</a:t>
            </a:r>
            <a:r>
              <a:rPr lang="en-US" altLang="en-US" sz="2200" b="1">
                <a:solidFill>
                  <a:srgbClr val="FF0000"/>
                </a:solidFill>
                <a:ea typeface="ＭＳ Ｐゴシック" charset="-128"/>
              </a:rPr>
              <a:t>dbGAP</a:t>
            </a:r>
            <a:r>
              <a:rPr lang="en-US" altLang="en-US" sz="2200">
                <a:ea typeface="ＭＳ Ｐゴシック" charset="-128"/>
              </a:rPr>
              <a:t>)</a:t>
            </a:r>
          </a:p>
          <a:p>
            <a:r>
              <a:rPr lang="en-US" altLang="en-US" sz="2200">
                <a:ea typeface="ＭＳ Ｐゴシック" charset="-128"/>
              </a:rPr>
              <a:t>Local computes on secure computer </a:t>
            </a:r>
          </a:p>
          <a:p>
            <a:endParaRPr lang="en-US" altLang="en-US" sz="2200">
              <a:ea typeface="ＭＳ Ｐゴシック" charset="-128"/>
            </a:endParaRPr>
          </a:p>
          <a:p>
            <a:r>
              <a:rPr lang="en-US" altLang="en-US" sz="2200">
                <a:ea typeface="ＭＳ Ｐゴシック" charset="-128"/>
              </a:rPr>
              <a:t>Practical Issues</a:t>
            </a:r>
          </a:p>
          <a:p>
            <a:pPr lvl="1"/>
            <a:r>
              <a:rPr lang="en-US" altLang="en-US" sz="2200">
                <a:ea typeface="ＭＳ Ｐゴシック" charset="-128"/>
              </a:rPr>
              <a:t>Non-uniformity of consents &amp; paperwork</a:t>
            </a:r>
          </a:p>
          <a:p>
            <a:pPr lvl="2"/>
            <a:r>
              <a:rPr lang="en-US" altLang="en-US" sz="1800">
                <a:ea typeface="ＭＳ Ｐゴシック" charset="-128"/>
              </a:rPr>
              <a:t>Different international norms, leading to confusion</a:t>
            </a:r>
            <a:endParaRPr lang="en-US" altLang="en-US">
              <a:ea typeface="ＭＳ Ｐゴシック" charset="-128"/>
            </a:endParaRPr>
          </a:p>
          <a:p>
            <a:pPr lvl="1"/>
            <a:r>
              <a:rPr lang="en-US" altLang="en-US" sz="2200">
                <a:ea typeface="ＭＳ Ｐゴシック" charset="-128"/>
              </a:rPr>
              <a:t>Encryption &amp; computer security creates </a:t>
            </a:r>
            <a:r>
              <a:rPr lang="en-US" altLang="en-US" sz="2200" b="1">
                <a:solidFill>
                  <a:srgbClr val="FF0000"/>
                </a:solidFill>
                <a:ea typeface="ＭＳ Ｐゴシック" charset="-128"/>
              </a:rPr>
              <a:t>burdensome</a:t>
            </a:r>
            <a:r>
              <a:rPr lang="en-US" altLang="en-US" sz="2200">
                <a:ea typeface="ＭＳ Ｐゴシック" charset="-128"/>
              </a:rPr>
              <a:t> requirements on data sharing &amp; large scale analysis</a:t>
            </a:r>
          </a:p>
          <a:p>
            <a:pPr lvl="1"/>
            <a:r>
              <a:rPr lang="en-US" altLang="en-US" sz="2200">
                <a:ea typeface="ＭＳ Ｐゴシック" charset="-128"/>
              </a:rPr>
              <a:t>Many schemes get “</a:t>
            </a:r>
            <a:r>
              <a:rPr lang="en-US" altLang="en-US" sz="2200" b="1">
                <a:solidFill>
                  <a:srgbClr val="FF0000"/>
                </a:solidFill>
                <a:ea typeface="ＭＳ Ｐゴシック" charset="-128"/>
              </a:rPr>
              <a:t>hacked</a:t>
            </a:r>
            <a:r>
              <a:rPr lang="en-US" altLang="en-US" sz="2200">
                <a:ea typeface="ＭＳ Ｐゴシック" charset="-128"/>
              </a:rPr>
              <a:t>”</a:t>
            </a:r>
          </a:p>
        </p:txBody>
      </p:sp>
      <p:sp>
        <p:nvSpPr>
          <p:cNvPr id="99331" name="TextBox 1"/>
          <p:cNvSpPr txBox="1">
            <a:spLocks noChangeArrowheads="1"/>
          </p:cNvSpPr>
          <p:nvPr/>
        </p:nvSpPr>
        <p:spPr bwMode="auto">
          <a:xfrm>
            <a:off x="157163" y="6500813"/>
            <a:ext cx="71485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smtClean="0">
                <a:solidFill>
                  <a:srgbClr val="7F7F7F"/>
                </a:solidFill>
              </a:rPr>
              <a:t> [Greenbuam et al ('04), Nat. Biotech; Greenbaum &amp; Gerstein ('13), The Scientist]</a:t>
            </a:r>
          </a:p>
        </p:txBody>
      </p:sp>
    </p:spTree>
    <p:extLst>
      <p:ext uri="{BB962C8B-B14F-4D97-AF65-F5344CB8AC3E}">
        <p14:creationId xmlns:p14="http://schemas.microsoft.com/office/powerpoint/2010/main" val="501517516"/>
      </p:ext>
    </p:extLst>
  </p:cSld>
  <p:clrMapOvr>
    <a:masterClrMapping/>
  </p:clrMapOvr>
  <p:transition advTm="69347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3"/>
          <p:cNvSpPr txBox="1">
            <a:spLocks noChangeArrowheads="1"/>
          </p:cNvSpPr>
          <p:nvPr/>
        </p:nvSpPr>
        <p:spPr bwMode="auto">
          <a:xfrm>
            <a:off x="152400" y="2495550"/>
            <a:ext cx="2938463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3838" indent="-223838" defTabSz="9080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566738" indent="-223838" defTabSz="9080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80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80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805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000" smtClean="0">
                <a:solidFill>
                  <a:srgbClr val="000000"/>
                </a:solidFill>
              </a:rPr>
              <a:t>Moore’s &amp; Kryder’s Laws</a:t>
            </a:r>
            <a:r>
              <a:rPr lang="en-US" altLang="en-US" sz="1600" smtClean="0">
                <a:solidFill>
                  <a:srgbClr val="000000"/>
                </a:solidFill>
              </a:rPr>
              <a:t> </a:t>
            </a:r>
            <a:endParaRPr lang="en-US" altLang="en-US" sz="2000" smtClean="0">
              <a:solidFill>
                <a:srgbClr val="000000"/>
              </a:solidFill>
            </a:endParaRPr>
          </a:p>
          <a:p>
            <a:pPr lvl="1" fontAlgn="base"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As important as the increase in computer speed has been, the ability to store large amounts of information on computers is even more crucial</a:t>
            </a:r>
          </a:p>
          <a:p>
            <a:pPr fontAlgn="base">
              <a:spcAft>
                <a:spcPct val="0"/>
              </a:spcAft>
            </a:pPr>
            <a:r>
              <a:rPr lang="en-US" altLang="en-US" sz="2000" smtClean="0">
                <a:solidFill>
                  <a:srgbClr val="000000"/>
                </a:solidFill>
              </a:rPr>
              <a:t>Exponential increase seen in Kryder’s law is a superposition of </a:t>
            </a:r>
            <a:br>
              <a:rPr lang="en-US" altLang="en-US" sz="2000" smtClean="0">
                <a:solidFill>
                  <a:srgbClr val="000000"/>
                </a:solidFill>
              </a:rPr>
            </a:br>
            <a:r>
              <a:rPr lang="en-US" altLang="en-US" sz="2000" smtClean="0">
                <a:solidFill>
                  <a:srgbClr val="000000"/>
                </a:solidFill>
              </a:rPr>
              <a:t>S-curves for different technologies</a:t>
            </a:r>
          </a:p>
          <a:p>
            <a:pPr fontAlgn="base">
              <a:spcAft>
                <a:spcPct val="0"/>
              </a:spcAft>
              <a:buFontTx/>
              <a:buNone/>
            </a:pPr>
            <a:endParaRPr lang="en-US" altLang="en-US" sz="900" smtClean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708025"/>
            <a:ext cx="3170238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2D2DB9"/>
                </a:solidFill>
                <a:ea typeface="ＭＳ Ｐゴシック" charset="-128"/>
              </a:rPr>
              <a:t>Kryder’s Law and   S-curves underlying exponential growth</a:t>
            </a:r>
          </a:p>
        </p:txBody>
      </p:sp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3251200" y="-341313"/>
            <a:ext cx="5537200" cy="7237413"/>
            <a:chOff x="4296613" y="1447800"/>
            <a:chExt cx="3988768" cy="5212165"/>
          </a:xfrm>
        </p:grpSpPr>
        <p:pic>
          <p:nvPicPr>
            <p:cNvPr id="10245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06"/>
            <a:stretch>
              <a:fillRect/>
            </a:stretch>
          </p:blipFill>
          <p:spPr bwMode="auto">
            <a:xfrm>
              <a:off x="4296613" y="1447800"/>
              <a:ext cx="3988768" cy="5212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4316054" y="1606715"/>
              <a:ext cx="339640" cy="310969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402965" y="4134484"/>
              <a:ext cx="338496" cy="310969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244" name="Rectangle 8"/>
          <p:cNvSpPr>
            <a:spLocks noChangeArrowheads="1"/>
          </p:cNvSpPr>
          <p:nvPr/>
        </p:nvSpPr>
        <p:spPr bwMode="auto">
          <a:xfrm>
            <a:off x="-31750" y="6581775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smtClean="0">
                <a:solidFill>
                  <a:srgbClr val="A6A6A6"/>
                </a:solidFill>
                <a:latin typeface="Calibri" charset="0"/>
              </a:rPr>
              <a:t>[</a:t>
            </a:r>
            <a:r>
              <a:rPr lang="en-US" altLang="ja-JP" sz="1200" smtClean="0">
                <a:solidFill>
                  <a:srgbClr val="A6A6A6"/>
                </a:solidFill>
                <a:latin typeface="Calibri" charset="0"/>
              </a:rPr>
              <a:t>Muir et al. (‘15) GenomeBiol.]</a:t>
            </a:r>
            <a:endParaRPr lang="en-US" altLang="en-US" sz="1200" smtClean="0">
              <a:solidFill>
                <a:srgbClr val="A6A6A6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41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How to Surmount the Dilemma</a:t>
            </a:r>
          </a:p>
        </p:txBody>
      </p:sp>
      <p:sp>
        <p:nvSpPr>
          <p:cNvPr id="311298" name="Content Placeholder 2"/>
          <p:cNvSpPr>
            <a:spLocks noGrp="1"/>
          </p:cNvSpPr>
          <p:nvPr>
            <p:ph idx="1"/>
          </p:nvPr>
        </p:nvSpPr>
        <p:spPr>
          <a:xfrm>
            <a:off x="444500" y="1787525"/>
            <a:ext cx="3098800" cy="4638675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One approach is </a:t>
            </a:r>
            <a:r>
              <a:rPr lang="en-US" sz="2000" b="1" dirty="0">
                <a:solidFill>
                  <a:srgbClr val="FF0000"/>
                </a:solidFill>
              </a:rPr>
              <a:t>just using open data</a:t>
            </a:r>
          </a:p>
          <a:p>
            <a:pPr lvl="1">
              <a:defRPr/>
            </a:pPr>
            <a:r>
              <a:rPr lang="en-US" sz="2000" dirty="0"/>
              <a:t>Maybe </a:t>
            </a:r>
            <a:r>
              <a:rPr lang="en-US" sz="2000" dirty="0" smtClean="0"/>
              <a:t>we </a:t>
            </a:r>
            <a:r>
              <a:rPr lang="en-US" sz="2000" dirty="0"/>
              <a:t>need a few "test pilots” (ala PGP)?</a:t>
            </a:r>
          </a:p>
          <a:p>
            <a:pPr lvl="2">
              <a:defRPr/>
            </a:pPr>
            <a:r>
              <a:rPr lang="en-US" sz="1600" dirty="0">
                <a:cs typeface="ＭＳ Ｐゴシック" pitchFamily="-65" charset="-128"/>
              </a:rPr>
              <a:t>Sports stars &amp; celebrities?</a:t>
            </a:r>
          </a:p>
          <a:p>
            <a:pPr lvl="1">
              <a:defRPr/>
            </a:pPr>
            <a:r>
              <a:rPr lang="en-US" sz="2000" dirty="0"/>
              <a:t>Some public data &amp; data donation is helpful but is </a:t>
            </a:r>
            <a:r>
              <a:rPr lang="en-US" sz="2000" dirty="0" smtClean="0"/>
              <a:t>this a </a:t>
            </a:r>
            <a:r>
              <a:rPr lang="en-US" sz="2000" dirty="0"/>
              <a:t>realistic </a:t>
            </a:r>
            <a:r>
              <a:rPr lang="en-US" sz="2000" dirty="0" smtClean="0"/>
              <a:t>solution for an unbiased sample of ~1M</a:t>
            </a:r>
            <a:endParaRPr lang="en-US" sz="2000" dirty="0"/>
          </a:p>
          <a:p>
            <a:pPr marL="0" indent="0">
              <a:buFontTx/>
              <a:buNone/>
              <a:defRPr/>
            </a:pPr>
            <a:endParaRPr lang="en-US" sz="1800" dirty="0">
              <a:ea typeface="ＭＳ Ｐゴシック" charset="0"/>
            </a:endParaRPr>
          </a:p>
          <a:p>
            <a:pPr>
              <a:defRPr/>
            </a:pPr>
            <a:endParaRPr lang="en-US" sz="18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0355" name="Content Placeholder 1"/>
          <p:cNvSpPr>
            <a:spLocks noGrp="1"/>
          </p:cNvSpPr>
          <p:nvPr>
            <p:ph sz="half" idx="4294967295"/>
          </p:nvPr>
        </p:nvSpPr>
        <p:spPr>
          <a:xfrm>
            <a:off x="3454400" y="1654175"/>
            <a:ext cx="5384800" cy="4638675"/>
          </a:xfrm>
        </p:spPr>
        <p:txBody>
          <a:bodyPr/>
          <a:lstStyle/>
          <a:p>
            <a:endParaRPr lang="en-US" altLang="en-US" sz="1800">
              <a:ea typeface="ＭＳ Ｐゴシック" charset="-128"/>
            </a:endParaRPr>
          </a:p>
          <a:p>
            <a:r>
              <a:rPr lang="en-US" altLang="en-US" sz="1800" b="1">
                <a:solidFill>
                  <a:srgbClr val="FF0000"/>
                </a:solidFill>
                <a:ea typeface="ＭＳ Ｐゴシック" charset="-128"/>
              </a:rPr>
              <a:t>Hybrid Social &amp; Tech Solution</a:t>
            </a:r>
            <a:r>
              <a:rPr lang="en-US" altLang="en-US" sz="1800">
                <a:ea typeface="ＭＳ Ｐゴシック" charset="-128"/>
              </a:rPr>
              <a:t> (a strawman)</a:t>
            </a:r>
          </a:p>
          <a:p>
            <a:pPr lvl="1"/>
            <a:r>
              <a:rPr lang="en-US" altLang="en-US" sz="1800">
                <a:ea typeface="ＭＳ Ｐゴシック" charset="-128"/>
              </a:rPr>
              <a:t>Fundamentally, researchers have to keep genetic secrets</a:t>
            </a:r>
          </a:p>
          <a:p>
            <a:pPr lvl="1"/>
            <a:r>
              <a:rPr lang="en-US" altLang="en-US" sz="1800">
                <a:ea typeface="ＭＳ Ｐゴシック" charset="-128"/>
              </a:rPr>
              <a:t>Legal framework for this (not charge of this group)</a:t>
            </a:r>
          </a:p>
          <a:p>
            <a:pPr lvl="2"/>
            <a:r>
              <a:rPr lang="en-US" altLang="en-US" sz="1400">
                <a:ea typeface="ＭＳ Ｐゴシック" charset="-128"/>
              </a:rPr>
              <a:t>Genetic licensure &amp; training for individuals </a:t>
            </a:r>
            <a:br>
              <a:rPr lang="en-US" altLang="en-US" sz="1400">
                <a:ea typeface="ＭＳ Ｐゴシック" charset="-128"/>
              </a:rPr>
            </a:br>
            <a:r>
              <a:rPr lang="en-US" altLang="en-US" sz="1400">
                <a:ea typeface="ＭＳ Ｐゴシック" charset="-128"/>
              </a:rPr>
              <a:t>(similar to medical license, drivers license)</a:t>
            </a:r>
          </a:p>
          <a:p>
            <a:pPr lvl="2"/>
            <a:r>
              <a:rPr lang="en-US" altLang="en-US" sz="1400">
                <a:ea typeface="ＭＳ Ｐゴシック" charset="-128"/>
              </a:rPr>
              <a:t>Barriers shouldn't create a incentive for “hacking”</a:t>
            </a:r>
          </a:p>
          <a:p>
            <a:pPr lvl="1"/>
            <a:r>
              <a:rPr lang="en-US" altLang="en-US" sz="1800">
                <a:ea typeface="ＭＳ Ｐゴシック" charset="-128"/>
              </a:rPr>
              <a:t>Enabling Technologies</a:t>
            </a:r>
          </a:p>
          <a:p>
            <a:pPr lvl="2"/>
            <a:r>
              <a:rPr lang="en-US" altLang="en-US" sz="1400">
                <a:ea typeface="ＭＳ Ｐゴシック" charset="-128"/>
              </a:rPr>
              <a:t>We should develop technologies for Quantifying Leakage &amp; allowing a small amounts of it </a:t>
            </a:r>
          </a:p>
          <a:p>
            <a:pPr lvl="2"/>
            <a:r>
              <a:rPr lang="en-US" altLang="en-US" sz="1400">
                <a:ea typeface="ＭＳ Ｐゴシック" charset="-128"/>
              </a:rPr>
              <a:t>We should develop technologies for the careful separation &amp; coupling of private &amp; public data </a:t>
            </a:r>
          </a:p>
          <a:p>
            <a:pPr lvl="1"/>
            <a:endParaRPr lang="en-US" altLang="en-US" sz="1800" b="1">
              <a:solidFill>
                <a:srgbClr val="FF0000"/>
              </a:solidFill>
              <a:ea typeface="ＭＳ Ｐゴシック" charset="-128"/>
            </a:endParaRPr>
          </a:p>
          <a:p>
            <a:endParaRPr lang="en-US" altLang="en-US" sz="1800">
              <a:ea typeface="ＭＳ Ｐゴシック" charset="-128"/>
            </a:endParaRPr>
          </a:p>
        </p:txBody>
      </p:sp>
      <p:sp>
        <p:nvSpPr>
          <p:cNvPr id="100356" name="TextBox 1"/>
          <p:cNvSpPr txBox="1">
            <a:spLocks noChangeArrowheads="1"/>
          </p:cNvSpPr>
          <p:nvPr/>
        </p:nvSpPr>
        <p:spPr bwMode="auto">
          <a:xfrm>
            <a:off x="31750" y="6559550"/>
            <a:ext cx="67230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smtClean="0">
                <a:solidFill>
                  <a:srgbClr val="7F7F7F"/>
                </a:solidFill>
              </a:rPr>
              <a:t>[D Greenbaum, M Gerstein (‘11). Am J Bioeth 11:39. Greenbaum &amp; Gerstein, The Scientist ('13)]</a:t>
            </a:r>
          </a:p>
        </p:txBody>
      </p:sp>
    </p:spTree>
    <p:extLst>
      <p:ext uri="{BB962C8B-B14F-4D97-AF65-F5344CB8AC3E}">
        <p14:creationId xmlns:p14="http://schemas.microsoft.com/office/powerpoint/2010/main" val="131576937"/>
      </p:ext>
    </p:extLst>
  </p:cSld>
  <p:clrMapOvr>
    <a:masterClrMapping/>
  </p:clrMapOvr>
  <p:transition advTm="68666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More on Enabling Technologies</a:t>
            </a:r>
          </a:p>
        </p:txBody>
      </p:sp>
      <p:sp>
        <p:nvSpPr>
          <p:cNvPr id="101378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5168900"/>
          </a:xfrm>
        </p:spPr>
        <p:txBody>
          <a:bodyPr/>
          <a:lstStyle/>
          <a:p>
            <a:r>
              <a:rPr lang="en-US" altLang="en-US" sz="1800" b="1">
                <a:solidFill>
                  <a:srgbClr val="FF0000"/>
                </a:solidFill>
                <a:ea typeface="ＭＳ Ｐゴシック" charset="-128"/>
              </a:rPr>
              <a:t>Making secure cloud computing easier</a:t>
            </a:r>
          </a:p>
          <a:p>
            <a:pPr lvl="1"/>
            <a:r>
              <a:rPr lang="en-US" altLang="en-US" sz="1800">
                <a:ea typeface="ＭＳ Ｐゴシック" charset="-128"/>
              </a:rPr>
              <a:t>Standard &amp; open </a:t>
            </a:r>
            <a:r>
              <a:rPr lang="en-US" altLang="en-US" sz="1800" b="1">
                <a:solidFill>
                  <a:srgbClr val="FF0000"/>
                </a:solidFill>
                <a:ea typeface="ＭＳ Ｐゴシック" charset="-128"/>
              </a:rPr>
              <a:t>workflow systems</a:t>
            </a:r>
            <a:r>
              <a:rPr lang="en-US" altLang="en-US" sz="1800">
                <a:ea typeface="ＭＳ Ｐゴシック" charset="-128"/>
              </a:rPr>
              <a:t> cloud computing &amp; enclaves (eg solution of Genomics England)</a:t>
            </a:r>
          </a:p>
          <a:p>
            <a:pPr lvl="1"/>
            <a:r>
              <a:rPr lang="en-US" altLang="en-US" sz="1800">
                <a:ea typeface="ＭＳ Ｐゴシック" charset="-128"/>
              </a:rPr>
              <a:t>Homomorphic encryption, Differential privacy</a:t>
            </a:r>
          </a:p>
          <a:p>
            <a:r>
              <a:rPr lang="en-US" altLang="en-US" sz="1800">
                <a:ea typeface="ＭＳ Ｐゴシック" charset="-128"/>
              </a:rPr>
              <a:t>We should develop technologies for quantifying privacy</a:t>
            </a:r>
          </a:p>
          <a:p>
            <a:pPr lvl="1"/>
            <a:r>
              <a:rPr lang="en-US" altLang="en-US" sz="1800">
                <a:ea typeface="ＭＳ Ｐゴシック" charset="-128"/>
              </a:rPr>
              <a:t>What is acceptable risk? What is acceptable data leakage? </a:t>
            </a:r>
            <a:r>
              <a:rPr lang="en-US" altLang="en-US" sz="1800" b="1">
                <a:solidFill>
                  <a:srgbClr val="FF0000"/>
                </a:solidFill>
                <a:ea typeface="ＭＳ Ｐゴシック" charset="-128"/>
              </a:rPr>
              <a:t>Can we quantify leakage?</a:t>
            </a:r>
          </a:p>
          <a:p>
            <a:pPr lvl="2"/>
            <a:r>
              <a:rPr lang="en-US" altLang="en-US" sz="1400">
                <a:ea typeface="ＭＳ Ｐゴシック" charset="-128"/>
              </a:rPr>
              <a:t>Ex: photos of eye color</a:t>
            </a:r>
          </a:p>
          <a:p>
            <a:pPr lvl="1"/>
            <a:r>
              <a:rPr lang="en-US" altLang="en-US" sz="1800">
                <a:ea typeface="ＭＳ Ｐゴシック" charset="-128"/>
              </a:rPr>
              <a:t>Cost Benefit Analysis: how helpful is identifiable data in genomic research v. potential harm from a breach?</a:t>
            </a:r>
          </a:p>
          <a:p>
            <a:r>
              <a:rPr lang="en-US" altLang="en-US" sz="2000">
                <a:ea typeface="ＭＳ Ｐゴシック" charset="-128"/>
              </a:rPr>
              <a:t>Separating but Linking Public &amp; Private Data</a:t>
            </a:r>
          </a:p>
          <a:p>
            <a:pPr lvl="1"/>
            <a:r>
              <a:rPr lang="en-US" altLang="en-US" sz="1600">
                <a:ea typeface="ＭＳ Ｐゴシック" charset="-128"/>
              </a:rPr>
              <a:t>Lightweight, freely accessible secondary datasets coupled to underlying variants (eg gene expression quantifications)</a:t>
            </a:r>
          </a:p>
          <a:p>
            <a:pPr lvl="1"/>
            <a:r>
              <a:rPr lang="en-US" altLang="en-US" sz="1600">
                <a:ea typeface="ＭＳ Ｐゴシック" charset="-128"/>
              </a:rPr>
              <a:t>Selection of stub &amp; "test pilot" datasets for benchmarking</a:t>
            </a:r>
          </a:p>
          <a:p>
            <a:pPr lvl="1"/>
            <a:r>
              <a:rPr lang="en-US" altLang="en-US" sz="1600">
                <a:ea typeface="ＭＳ Ｐゴシック" charset="-128"/>
              </a:rPr>
              <a:t>Developing standards for </a:t>
            </a:r>
            <a:r>
              <a:rPr lang="en-US" altLang="en-US" sz="1600" b="1">
                <a:solidFill>
                  <a:srgbClr val="FF0000"/>
                </a:solidFill>
                <a:ea typeface="ＭＳ Ｐゴシック" charset="-128"/>
              </a:rPr>
              <a:t>developing code on public stubs on your laptop</a:t>
            </a:r>
            <a:r>
              <a:rPr lang="en-US" altLang="en-US" sz="1600">
                <a:ea typeface="ＭＳ Ｐゴシック" charset="-128"/>
              </a:rPr>
              <a:t>; then move programs to the cloud for private production runs</a:t>
            </a:r>
          </a:p>
          <a:p>
            <a:endParaRPr lang="en-US" altLang="en-US" sz="200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2907396"/>
      </p:ext>
    </p:extLst>
  </p:cSld>
  <p:clrMapOvr>
    <a:masterClrMapping/>
  </p:clrMapOvr>
  <p:transition advTm="80155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>
          <a:xfrm>
            <a:off x="347663" y="244475"/>
            <a:ext cx="3622675" cy="1416050"/>
          </a:xfrm>
        </p:spPr>
        <p:txBody>
          <a:bodyPr/>
          <a:lstStyle/>
          <a:p>
            <a:r>
              <a:rPr lang="en-US" altLang="en-US" sz="2800">
                <a:ea typeface="ＭＳ Ｐゴシック" charset="-128"/>
              </a:rPr>
              <a:t>Genomics has similar "Big Data" Dilemma in the Rest of Society</a:t>
            </a:r>
          </a:p>
        </p:txBody>
      </p:sp>
      <p:sp>
        <p:nvSpPr>
          <p:cNvPr id="102402" name="Content Placeholder 2"/>
          <p:cNvSpPr>
            <a:spLocks noGrp="1"/>
          </p:cNvSpPr>
          <p:nvPr>
            <p:ph idx="1"/>
          </p:nvPr>
        </p:nvSpPr>
        <p:spPr>
          <a:xfrm>
            <a:off x="257175" y="1966913"/>
            <a:ext cx="4518025" cy="3144837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Sharing &amp; "peer-production" is central to success of many new ventures, with the same risks as in genomics</a:t>
            </a:r>
          </a:p>
          <a:p>
            <a:r>
              <a:rPr lang="en-US" altLang="en-US">
                <a:ea typeface="ＭＳ Ｐゴシック" charset="-128"/>
              </a:rPr>
              <a:t>We confront privacy risks every day we access the internet</a:t>
            </a:r>
          </a:p>
          <a:p>
            <a:r>
              <a:rPr lang="en-US" altLang="en-US">
                <a:ea typeface="ＭＳ Ｐゴシック" charset="-128"/>
              </a:rPr>
              <a:t>(...or is the genome more exceptional &amp; fundamental?)</a:t>
            </a:r>
          </a:p>
        </p:txBody>
      </p:sp>
      <p:grpSp>
        <p:nvGrpSpPr>
          <p:cNvPr id="102403" name="Group 4"/>
          <p:cNvGrpSpPr>
            <a:grpSpLocks/>
          </p:cNvGrpSpPr>
          <p:nvPr/>
        </p:nvGrpSpPr>
        <p:grpSpPr bwMode="auto">
          <a:xfrm>
            <a:off x="5473700" y="184150"/>
            <a:ext cx="3670300" cy="2830513"/>
            <a:chOff x="144463" y="0"/>
            <a:chExt cx="8999537" cy="6724650"/>
          </a:xfrm>
        </p:grpSpPr>
        <p:pic>
          <p:nvPicPr>
            <p:cNvPr id="102405" name="Picture 5" descr="ANd9GcSVncikErXRBqBL8pxBqdJaLzS8YMDUg05A9sxsovUYk-nFENRu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63" y="46038"/>
              <a:ext cx="2065337" cy="206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06" name="Picture 6" descr="ANd9GcTqtJcEBT_PY3JaOKuPafAQEbtLAZTA3-sTWDhxD-5VGOvYdwq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209800"/>
              <a:ext cx="2143125" cy="214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07" name="Picture 11" descr="ANd9GcTwCouIvt-qdBI5vr9vSxbA8W3PPlOK8Sa9djB0d9Rl5sxZ0wN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2362200"/>
              <a:ext cx="1943100" cy="194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08" name="Picture 13" descr="ANd9GcQsMogq3a7fwA-3V2XTzZ6SXlB20qgq48IxnSV0DQIseHR4lqF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572000"/>
              <a:ext cx="19050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09" name="Picture 15" descr="ANd9GcTLh14QRSBFoI4TDYAJMMpWZ5WkrSGjYDV9abFFcwFUJwjr4ge_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4572000"/>
              <a:ext cx="1943100" cy="194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10" name="Picture 17" descr="pinterest-1345141049_60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0"/>
              <a:ext cx="236220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11" name="Picture 19" descr="icon-512x51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4648200"/>
              <a:ext cx="175260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12" name="Picture 21" descr="flickr-logo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304800"/>
              <a:ext cx="2066925" cy="154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13" name="Picture 23" descr="google-plus_logo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0"/>
              <a:ext cx="2173288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14" name="Picture 25" descr="linkedin-logo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8950" y="4419600"/>
              <a:ext cx="2305050" cy="230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15" name="Picture 27" descr="youtube_logo_standard_againstwhite-vflKoO81_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971800"/>
              <a:ext cx="2519363" cy="917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16" name="Picture 29" descr="blogger-logo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2590800"/>
              <a:ext cx="1685925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6513" y="6572250"/>
            <a:ext cx="8501062" cy="230188"/>
          </a:xfrm>
          <a:prstGeom prst="rect">
            <a:avLst/>
          </a:prstGeom>
          <a:noFill/>
        </p:spPr>
        <p:txBody>
          <a:bodyPr lIns="91435" tIns="45718" rIns="91435" bIns="45718">
            <a:spAutoFit/>
          </a:bodyPr>
          <a:lstStyle/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[</a:t>
            </a:r>
            <a:r>
              <a:rPr lang="en-US" sz="900" dirty="0" err="1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Seringhaus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 &amp; Gerstein ('09), </a:t>
            </a:r>
            <a:r>
              <a:rPr lang="en-US" sz="900" i="1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Hart. Courant 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(Jun 5); </a:t>
            </a:r>
            <a:r>
              <a:rPr lang="en-US" sz="900" dirty="0" err="1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Greenbaum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 &amp; Gerstein ('11), </a:t>
            </a:r>
            <a:r>
              <a:rPr lang="en-US" sz="900" i="1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 NY Times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 (6 Oct)]</a:t>
            </a:r>
          </a:p>
        </p:txBody>
      </p:sp>
    </p:spTree>
    <p:extLst>
      <p:ext uri="{BB962C8B-B14F-4D97-AF65-F5344CB8AC3E}">
        <p14:creationId xmlns:p14="http://schemas.microsoft.com/office/powerpoint/2010/main" val="566146980"/>
      </p:ext>
    </p:extLst>
  </p:cSld>
  <p:clrMapOvr>
    <a:masterClrMapping/>
  </p:clrMapOvr>
  <p:transition advTm="44605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>
          <a:xfrm>
            <a:off x="693738" y="185738"/>
            <a:ext cx="7772400" cy="522287"/>
          </a:xfrm>
        </p:spPr>
        <p:txBody>
          <a:bodyPr/>
          <a:lstStyle/>
          <a:p>
            <a:pPr eaLnBrk="1" hangingPunct="1"/>
            <a:r>
              <a:rPr lang="en-US" altLang="en-US">
                <a:latin typeface="Calibri" charset="0"/>
                <a:ea typeface="ＭＳ Ｐゴシック" charset="-128"/>
              </a:rPr>
              <a:t>Tricky Privacy Considerations in Personal Genomics</a:t>
            </a:r>
          </a:p>
        </p:txBody>
      </p:sp>
      <p:sp>
        <p:nvSpPr>
          <p:cNvPr id="89090" name="Content Placeholder 2"/>
          <p:cNvSpPr>
            <a:spLocks noGrp="1"/>
          </p:cNvSpPr>
          <p:nvPr>
            <p:ph sz="half" idx="1"/>
          </p:nvPr>
        </p:nvSpPr>
        <p:spPr>
          <a:xfrm>
            <a:off x="474663" y="841375"/>
            <a:ext cx="3948112" cy="5245100"/>
          </a:xfrm>
        </p:spPr>
        <p:txBody>
          <a:bodyPr>
            <a:normAutofit fontScale="92500" lnSpcReduction="20000"/>
          </a:bodyPr>
          <a:lstStyle/>
          <a:p>
            <a:pPr marL="225413" indent="-225413" defTabSz="909586" eaLnBrk="1" hangingPunct="1">
              <a:defRPr/>
            </a:pPr>
            <a:r>
              <a:rPr lang="en-US" altLang="en-US" sz="2400" dirty="0">
                <a:ea typeface="ＭＳ Ｐゴシック" pitchFamily="34" charset="-128"/>
              </a:rPr>
              <a:t>Personal Genomic info. essentially meaningless currently but will it be in 20 </a:t>
            </a:r>
            <a:r>
              <a:rPr lang="en-US" altLang="en-US" sz="2400" dirty="0" err="1">
                <a:ea typeface="ＭＳ Ｐゴシック" pitchFamily="34" charset="-128"/>
              </a:rPr>
              <a:t>yrs</a:t>
            </a:r>
            <a:r>
              <a:rPr lang="en-US" altLang="en-US" sz="2400" dirty="0">
                <a:ea typeface="ＭＳ Ｐゴシック" pitchFamily="34" charset="-128"/>
              </a:rPr>
              <a:t>? 50 </a:t>
            </a:r>
            <a:r>
              <a:rPr lang="en-US" altLang="en-US" sz="2400" dirty="0" err="1">
                <a:ea typeface="ＭＳ Ｐゴシック" pitchFamily="34" charset="-128"/>
              </a:rPr>
              <a:t>yrs</a:t>
            </a:r>
            <a:r>
              <a:rPr lang="en-US" altLang="en-US" sz="2400" dirty="0">
                <a:ea typeface="ＭＳ Ｐゴシック" pitchFamily="34" charset="-128"/>
              </a:rPr>
              <a:t>?</a:t>
            </a:r>
          </a:p>
          <a:p>
            <a:pPr marL="568293" lvl="1" indent="-225413" defTabSz="909586" eaLnBrk="1" hangingPunct="1">
              <a:defRPr/>
            </a:pPr>
            <a:r>
              <a:rPr lang="en-US" altLang="en-US" sz="2200" dirty="0">
                <a:ea typeface="ＭＳ Ｐゴシック" pitchFamily="34" charset="-128"/>
              </a:rPr>
              <a:t>Genomic sequence very revealing about one’s children. Is true consent possible?</a:t>
            </a:r>
          </a:p>
          <a:p>
            <a:pPr marL="568293" lvl="1" indent="-225413" defTabSz="909586" eaLnBrk="1" hangingPunct="1">
              <a:defRPr/>
            </a:pPr>
            <a:r>
              <a:rPr lang="en-US" altLang="en-US" sz="2200" dirty="0">
                <a:ea typeface="ＭＳ Ｐゴシック" pitchFamily="34" charset="-128"/>
              </a:rPr>
              <a:t>Once put on the web it can’t be taken back </a:t>
            </a:r>
          </a:p>
          <a:p>
            <a:pPr marL="568293" lvl="1" indent="-225413" defTabSz="909586" eaLnBrk="1" hangingPunct="1">
              <a:defRPr/>
            </a:pPr>
            <a:endParaRPr lang="en-US" altLang="en-US" sz="2200" dirty="0"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en-US" altLang="en-US" sz="2400" dirty="0">
                <a:ea typeface="ＭＳ Ｐゴシック" pitchFamily="34" charset="-128"/>
              </a:rPr>
              <a:t>Culture Clash: Genomics historically has been a proponent of “open data” but not clear personal genomics fits this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Ethically challenged history of genetics </a:t>
            </a:r>
          </a:p>
          <a:p>
            <a:pPr eaLnBrk="1" hangingPunct="1">
              <a:defRPr/>
            </a:pPr>
            <a:endParaRPr lang="en-US" altLang="en-US" sz="2400" dirty="0">
              <a:ea typeface="ＭＳ Ｐゴシック" pitchFamily="34" charset="-128"/>
            </a:endParaRPr>
          </a:p>
          <a:p>
            <a:pPr lvl="1" eaLnBrk="1" hangingPunct="1">
              <a:defRPr/>
            </a:pPr>
            <a:endParaRPr lang="en-US" altLang="en-US" sz="2200" dirty="0">
              <a:ea typeface="ＭＳ Ｐゴシック" pitchFamily="34" charset="-128"/>
            </a:endParaRPr>
          </a:p>
          <a:p>
            <a:pPr lvl="1" eaLnBrk="1" hangingPunct="1">
              <a:defRPr/>
            </a:pPr>
            <a:endParaRPr lang="en-US" altLang="en-US" sz="2200" dirty="0">
              <a:ea typeface="ＭＳ Ｐゴシック" pitchFamily="34" charset="-128"/>
            </a:endParaRPr>
          </a:p>
          <a:p>
            <a:pPr eaLnBrk="1" hangingPunct="1">
              <a:defRPr/>
            </a:pPr>
            <a:endParaRPr lang="en-US" altLang="en-US" sz="2400" dirty="0">
              <a:ea typeface="ＭＳ Ｐゴシック" pitchFamily="34" charset="-128"/>
            </a:endParaRPr>
          </a:p>
        </p:txBody>
      </p:sp>
      <p:sp>
        <p:nvSpPr>
          <p:cNvPr id="19459" name="Content Placeholder 1"/>
          <p:cNvSpPr>
            <a:spLocks noGrp="1"/>
          </p:cNvSpPr>
          <p:nvPr>
            <p:ph sz="half" idx="2"/>
          </p:nvPr>
        </p:nvSpPr>
        <p:spPr>
          <a:xfrm>
            <a:off x="4583113" y="841375"/>
            <a:ext cx="3810000" cy="4638675"/>
          </a:xfrm>
          <a:extLst>
            <a:ext uri="{91240B29-F687-4f45-9708-019B960494DF}"/>
            <a:ext uri="{AF507438-7753-43e0-B8FC-AC1667EBCBE1}"/>
          </a:extLst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endParaRPr lang="en-US" sz="2200" dirty="0"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altLang="en-US" sz="2400" dirty="0">
                <a:ea typeface="ＭＳ Ｐゴシック" pitchFamily="34" charset="-128"/>
              </a:rPr>
              <a:t>Ownership of the data &amp; what consent means (</a:t>
            </a:r>
            <a:r>
              <a:rPr lang="en-US" altLang="en-US" sz="2400" dirty="0" err="1">
                <a:ea typeface="ＭＳ Ｐゴシック" pitchFamily="34" charset="-128"/>
              </a:rPr>
              <a:t>Hela</a:t>
            </a:r>
            <a:r>
              <a:rPr lang="en-US" altLang="en-US" sz="2400" dirty="0">
                <a:ea typeface="ＭＳ Ｐゴシック" pitchFamily="34" charset="-128"/>
              </a:rPr>
              <a:t>)</a:t>
            </a:r>
          </a:p>
          <a:p>
            <a:pPr lvl="1" eaLnBrk="1" hangingPunct="1">
              <a:defRPr/>
            </a:pPr>
            <a:r>
              <a:rPr lang="en-US" altLang="en-US" sz="2200" dirty="0">
                <a:ea typeface="ＭＳ Ｐゴシック" pitchFamily="34" charset="-128"/>
              </a:rPr>
              <a:t>Could your genetic data give rise to a product line? </a:t>
            </a:r>
          </a:p>
          <a:p>
            <a:pPr eaLnBrk="1" hangingPunct="1">
              <a:defRPr/>
            </a:pPr>
            <a:endParaRPr lang="en-US" sz="22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3428" name="TextBox 4"/>
          <p:cNvSpPr txBox="1">
            <a:spLocks noChangeArrowheads="1"/>
          </p:cNvSpPr>
          <p:nvPr/>
        </p:nvSpPr>
        <p:spPr bwMode="auto">
          <a:xfrm>
            <a:off x="254000" y="6424613"/>
            <a:ext cx="8555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4" tIns="45690" rIns="91374" bIns="45690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smtClean="0">
                <a:solidFill>
                  <a:srgbClr val="7F7F7F"/>
                </a:solidFill>
              </a:rPr>
              <a:t>[D Greenbaum &amp; M Gerstein (</a:t>
            </a:r>
            <a:r>
              <a:rPr lang="fr-FR" altLang="en-US" sz="1000" smtClean="0">
                <a:solidFill>
                  <a:srgbClr val="7F7F7F"/>
                </a:solidFill>
              </a:rPr>
              <a:t>’</a:t>
            </a:r>
            <a:r>
              <a:rPr lang="en-US" altLang="ja-JP" sz="1000" smtClean="0">
                <a:solidFill>
                  <a:srgbClr val="7F7F7F"/>
                </a:solidFill>
              </a:rPr>
              <a:t>08). Am J. Bioethics; D Greenbaum &amp; M Gerstein, Hartford Courant, 10 Jul. '08 ; SF Chronicle, 2 Nov. '08; </a:t>
            </a:r>
            <a:br>
              <a:rPr lang="en-US" altLang="ja-JP" sz="1000" smtClean="0">
                <a:solidFill>
                  <a:srgbClr val="7F7F7F"/>
                </a:solidFill>
              </a:rPr>
            </a:br>
            <a:r>
              <a:rPr lang="en-US" altLang="ja-JP" sz="1000" smtClean="0">
                <a:solidFill>
                  <a:srgbClr val="7F7F7F"/>
                </a:solidFill>
              </a:rPr>
              <a:t>Greenbaum et al. </a:t>
            </a:r>
            <a:r>
              <a:rPr lang="en-US" altLang="ja-JP" sz="1000" i="1" smtClean="0">
                <a:solidFill>
                  <a:srgbClr val="7F7F7F"/>
                </a:solidFill>
              </a:rPr>
              <a:t>PLOS CB </a:t>
            </a:r>
            <a:r>
              <a:rPr lang="en-US" altLang="ja-JP" sz="1000" smtClean="0">
                <a:solidFill>
                  <a:srgbClr val="7F7F7F"/>
                </a:solidFill>
              </a:rPr>
              <a:t>(</a:t>
            </a:r>
            <a:r>
              <a:rPr lang="en-US" altLang="en-US" sz="1000" smtClean="0">
                <a:solidFill>
                  <a:srgbClr val="7F7F7F"/>
                </a:solidFill>
              </a:rPr>
              <a:t>‘</a:t>
            </a:r>
            <a:r>
              <a:rPr lang="en-US" altLang="ja-JP" sz="1000" smtClean="0">
                <a:solidFill>
                  <a:srgbClr val="7F7F7F"/>
                </a:solidFill>
              </a:rPr>
              <a:t>11) ; Greenbaum &amp; Gerstein ('13), The Scientist; Photo from NY Times]</a:t>
            </a:r>
            <a:endParaRPr lang="en-US" altLang="en-US" sz="1000" smtClean="0">
              <a:solidFill>
                <a:srgbClr val="7F7F7F"/>
              </a:solidFill>
            </a:endParaRPr>
          </a:p>
        </p:txBody>
      </p:sp>
      <p:pic>
        <p:nvPicPr>
          <p:cNvPr id="103429" name="Picture 1" descr="24GENOME-superJumb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14663"/>
            <a:ext cx="2413000" cy="241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736650"/>
      </p:ext>
    </p:extLst>
  </p:cSld>
  <p:clrMapOvr>
    <a:masterClrMapping/>
  </p:clrMapOvr>
  <p:transition spd="slow" advTm="176376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4"/>
          <p:cNvSpPr>
            <a:spLocks noGrp="1"/>
          </p:cNvSpPr>
          <p:nvPr>
            <p:ph type="title"/>
          </p:nvPr>
        </p:nvSpPr>
        <p:spPr>
          <a:xfrm>
            <a:off x="557213" y="157163"/>
            <a:ext cx="4576762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The Other Side of the Coin:</a:t>
            </a:r>
            <a:br>
              <a:rPr lang="en-US" altLang="en-US">
                <a:ea typeface="ＭＳ Ｐゴシック" charset="-128"/>
              </a:rPr>
            </a:br>
            <a:r>
              <a:rPr lang="en-US" altLang="en-US">
                <a:ea typeface="ＭＳ Ｐゴシック" charset="-128"/>
              </a:rPr>
              <a:t>Why we should share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3675" y="1195388"/>
            <a:ext cx="5326063" cy="47767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Sharing helps speed research</a:t>
            </a:r>
          </a:p>
          <a:p>
            <a:pPr lvl="1">
              <a:defRPr/>
            </a:pPr>
            <a:r>
              <a:rPr lang="en-US" dirty="0" smtClean="0"/>
              <a:t>Large-scale mining of this information is important for medical research</a:t>
            </a:r>
          </a:p>
          <a:p>
            <a:pPr lvl="1">
              <a:defRPr/>
            </a:pPr>
            <a:r>
              <a:rPr lang="en-US" dirty="0" smtClean="0"/>
              <a:t>Privacy is cumbersome, particularly for big data</a:t>
            </a:r>
          </a:p>
          <a:p>
            <a:pPr>
              <a:defRPr/>
            </a:pPr>
            <a:r>
              <a:rPr lang="en-US" dirty="0" smtClean="0"/>
              <a:t>Sharing is important for reproducible research</a:t>
            </a:r>
          </a:p>
          <a:p>
            <a:pPr>
              <a:defRPr/>
            </a:pPr>
            <a:r>
              <a:rPr lang="en-US" dirty="0" smtClean="0"/>
              <a:t>Sharing is useful for education 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pic>
        <p:nvPicPr>
          <p:cNvPr id="104451" name="Content Placeholder 3" descr="961878_Enlarged_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250825"/>
            <a:ext cx="3325812" cy="4178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94916" name="Rectangle 1"/>
          <p:cNvSpPr>
            <a:spLocks noChangeArrowheads="1"/>
          </p:cNvSpPr>
          <p:nvPr/>
        </p:nvSpPr>
        <p:spPr bwMode="auto">
          <a:xfrm>
            <a:off x="5795963" y="5751513"/>
            <a:ext cx="299720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35" tIns="45718" rIns="91435" bIns="45718">
            <a:spAutoFit/>
          </a:bodyPr>
          <a:lstStyle/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[Yale Law Roundtable (‘10). Comp. in Sci. &amp; Eng. 12:8; D </a:t>
            </a:r>
            <a:r>
              <a:rPr lang="en-US" sz="11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Greenbaum</a:t>
            </a:r>
            <a:r>
              <a:rPr lang="en-US" sz="11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 &amp; M Gerstein (‘09). Am. J. Bioethics; D </a:t>
            </a:r>
            <a:r>
              <a:rPr lang="en-US" sz="11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Greenbaum</a:t>
            </a:r>
            <a:r>
              <a:rPr lang="en-US" sz="11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 &amp; M Gerstein (‘10). SF Chronicle, May 2, Page E-4; </a:t>
            </a:r>
            <a:br>
              <a:rPr lang="en-US" sz="11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</a:br>
            <a:r>
              <a:rPr lang="en-US" sz="11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Greenbaum</a:t>
            </a:r>
            <a:r>
              <a:rPr lang="en-US" sz="11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 et al. </a:t>
            </a:r>
            <a:r>
              <a:rPr lang="en-US" sz="1100" i="1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PLOS CB </a:t>
            </a:r>
            <a:r>
              <a:rPr lang="en-US" sz="11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(‘11)]</a:t>
            </a:r>
          </a:p>
        </p:txBody>
      </p:sp>
    </p:spTree>
    <p:extLst>
      <p:ext uri="{BB962C8B-B14F-4D97-AF65-F5344CB8AC3E}">
        <p14:creationId xmlns:p14="http://schemas.microsoft.com/office/powerpoint/2010/main" val="1101945533"/>
      </p:ext>
    </p:extLst>
  </p:cSld>
  <p:clrMapOvr>
    <a:masterClrMapping/>
  </p:clrMapOvr>
  <p:transition advTm="96373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/>
          <p:cNvSpPr>
            <a:spLocks noGrp="1"/>
          </p:cNvSpPr>
          <p:nvPr>
            <p:ph type="title"/>
          </p:nvPr>
        </p:nvSpPr>
        <p:spPr>
          <a:xfrm>
            <a:off x="5351463" y="965200"/>
            <a:ext cx="3632200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The Dilemma</a:t>
            </a:r>
          </a:p>
        </p:txBody>
      </p:sp>
      <p:sp>
        <p:nvSpPr>
          <p:cNvPr id="105474" name="Content Placeholder 2"/>
          <p:cNvSpPr>
            <a:spLocks noGrp="1"/>
          </p:cNvSpPr>
          <p:nvPr>
            <p:ph idx="1"/>
          </p:nvPr>
        </p:nvSpPr>
        <p:spPr>
          <a:xfrm>
            <a:off x="550863" y="3294063"/>
            <a:ext cx="7450137" cy="3232150"/>
          </a:xfrm>
        </p:spPr>
        <p:txBody>
          <a:bodyPr/>
          <a:lstStyle/>
          <a:p>
            <a:r>
              <a:rPr lang="en-US" altLang="en-US" sz="2000">
                <a:ea typeface="ＭＳ Ｐゴシック" charset="-128"/>
              </a:rPr>
              <a:t>The individual (harmed?) v the collective (benefits)</a:t>
            </a:r>
          </a:p>
          <a:p>
            <a:pPr lvl="1"/>
            <a:r>
              <a:rPr lang="en-US" altLang="en-US" sz="2000">
                <a:ea typeface="ＭＳ Ｐゴシック" charset="-128"/>
              </a:rPr>
              <a:t>But do sick patients care about their privacy?</a:t>
            </a:r>
          </a:p>
          <a:p>
            <a:r>
              <a:rPr lang="en-US" altLang="en-US" sz="2000">
                <a:ea typeface="ＭＳ Ｐゴシック" charset="-128"/>
              </a:rPr>
              <a:t>Quantification</a:t>
            </a:r>
          </a:p>
          <a:p>
            <a:pPr lvl="1"/>
            <a:r>
              <a:rPr lang="en-US" altLang="en-US" sz="2000">
                <a:ea typeface="ＭＳ Ｐゴシック" charset="-128"/>
              </a:rPr>
              <a:t>What is acceptable risk? What is acceptable data leakage? Can we quantify leakage?</a:t>
            </a:r>
          </a:p>
          <a:p>
            <a:pPr lvl="2"/>
            <a:r>
              <a:rPr lang="en-US" altLang="en-US" sz="1600">
                <a:ea typeface="ＭＳ Ｐゴシック" charset="-128"/>
              </a:rPr>
              <a:t>Ex: photos of eye color</a:t>
            </a:r>
          </a:p>
          <a:p>
            <a:pPr lvl="1"/>
            <a:r>
              <a:rPr lang="en-US" altLang="en-US" sz="2000">
                <a:ea typeface="ＭＳ Ｐゴシック" charset="-128"/>
              </a:rPr>
              <a:t>Cost Benefit Analysis: how helpful is identifiable data in genomic research v. potential harm from a breach?</a:t>
            </a:r>
          </a:p>
          <a:p>
            <a:r>
              <a:rPr lang="en-US" altLang="en-US" sz="2000">
                <a:ea typeface="ＭＳ Ｐゴシック" charset="-128"/>
              </a:rPr>
              <a:t>Maybe a we need a few "test pilots” (ala PGP)?</a:t>
            </a:r>
          </a:p>
          <a:p>
            <a:pPr lvl="1"/>
            <a:r>
              <a:rPr lang="en-US" altLang="en-US" sz="2000">
                <a:ea typeface="ＭＳ Ｐゴシック" charset="-128"/>
              </a:rPr>
              <a:t>Sports stars &amp; celebrities?</a:t>
            </a:r>
          </a:p>
          <a:p>
            <a:pPr lvl="1"/>
            <a:endParaRPr lang="en-US" altLang="en-US" sz="2000">
              <a:ea typeface="ＭＳ Ｐゴシック" charset="-128"/>
            </a:endParaRPr>
          </a:p>
          <a:p>
            <a:endParaRPr lang="en-US" altLang="en-US" sz="2800">
              <a:ea typeface="ＭＳ Ｐゴシック" charset="-128"/>
            </a:endParaRPr>
          </a:p>
        </p:txBody>
      </p:sp>
      <p:pic>
        <p:nvPicPr>
          <p:cNvPr id="105475" name="Picture 3" descr="Screen Shot 2015-10-02 at 11.32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0"/>
          <a:stretch>
            <a:fillRect/>
          </a:stretch>
        </p:blipFill>
        <p:spPr bwMode="auto">
          <a:xfrm>
            <a:off x="-17463" y="-33338"/>
            <a:ext cx="5300663" cy="298767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986088"/>
            <a:ext cx="3217863" cy="231775"/>
          </a:xfrm>
          <a:prstGeom prst="rect">
            <a:avLst/>
          </a:prstGeom>
          <a:noFill/>
        </p:spPr>
        <p:txBody>
          <a:bodyPr lIns="91435" tIns="45718" rIns="91435" bIns="45718">
            <a:spAutoFit/>
          </a:bodyPr>
          <a:lstStyle/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[Economist, 15 Aug ‘15]</a:t>
            </a:r>
          </a:p>
        </p:txBody>
      </p:sp>
    </p:spTree>
    <p:extLst>
      <p:ext uri="{BB962C8B-B14F-4D97-AF65-F5344CB8AC3E}">
        <p14:creationId xmlns:p14="http://schemas.microsoft.com/office/powerpoint/2010/main" val="499601403"/>
      </p:ext>
    </p:extLst>
  </p:cSld>
  <p:clrMapOvr>
    <a:masterClrMapping/>
  </p:clrMapOvr>
  <p:transition advTm="90829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Current Social &amp; Technical Solutions</a:t>
            </a:r>
          </a:p>
        </p:txBody>
      </p:sp>
      <p:sp>
        <p:nvSpPr>
          <p:cNvPr id="1064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200">
                <a:ea typeface="ＭＳ Ｐゴシック" charset="-128"/>
              </a:rPr>
              <a:t>Consents</a:t>
            </a:r>
          </a:p>
          <a:p>
            <a:r>
              <a:rPr lang="en-US" altLang="en-US" sz="2200">
                <a:ea typeface="ＭＳ Ｐゴシック" charset="-128"/>
              </a:rPr>
              <a:t>“Protected” distribution of data (dbGAP)</a:t>
            </a:r>
          </a:p>
          <a:p>
            <a:r>
              <a:rPr lang="en-US" altLang="en-US" sz="2200">
                <a:ea typeface="ＭＳ Ｐゴシック" charset="-128"/>
              </a:rPr>
              <a:t>Local computes on secure computer</a:t>
            </a:r>
          </a:p>
          <a:p>
            <a:endParaRPr lang="en-US" altLang="en-US" sz="2200">
              <a:ea typeface="ＭＳ Ｐゴシック" charset="-128"/>
            </a:endParaRPr>
          </a:p>
          <a:p>
            <a:r>
              <a:rPr lang="en-US" altLang="en-US" sz="2200">
                <a:ea typeface="ＭＳ Ｐゴシック" charset="-128"/>
              </a:rPr>
              <a:t>Issues</a:t>
            </a:r>
          </a:p>
          <a:p>
            <a:pPr lvl="1"/>
            <a:r>
              <a:rPr lang="en-US" altLang="en-US" sz="2200">
                <a:ea typeface="ＭＳ Ｐゴシック" charset="-128"/>
              </a:rPr>
              <a:t>Non-uniformity of consents &amp; paperwork</a:t>
            </a:r>
          </a:p>
          <a:p>
            <a:pPr lvl="2"/>
            <a:r>
              <a:rPr lang="en-US" altLang="en-US" sz="1800">
                <a:ea typeface="ＭＳ Ｐゴシック" charset="-128"/>
              </a:rPr>
              <a:t>Different international norms, leading to confusion</a:t>
            </a:r>
            <a:endParaRPr lang="en-US" altLang="en-US">
              <a:ea typeface="ＭＳ Ｐゴシック" charset="-128"/>
            </a:endParaRPr>
          </a:p>
          <a:p>
            <a:pPr lvl="1"/>
            <a:r>
              <a:rPr lang="en-US" altLang="en-US" sz="2200">
                <a:ea typeface="ＭＳ Ｐゴシック" charset="-128"/>
              </a:rPr>
              <a:t>Encryption &amp; computer security creates burdensome requirements on data sharing &amp; large scale analysis</a:t>
            </a:r>
          </a:p>
          <a:p>
            <a:pPr lvl="1"/>
            <a:r>
              <a:rPr lang="en-US" altLang="en-US" sz="2200">
                <a:ea typeface="ＭＳ Ｐゴシック" charset="-128"/>
              </a:rPr>
              <a:t>Many schemes get “hacked”</a:t>
            </a:r>
          </a:p>
        </p:txBody>
      </p:sp>
      <p:sp>
        <p:nvSpPr>
          <p:cNvPr id="106499" name="TextBox 1"/>
          <p:cNvSpPr txBox="1">
            <a:spLocks noChangeArrowheads="1"/>
          </p:cNvSpPr>
          <p:nvPr/>
        </p:nvSpPr>
        <p:spPr bwMode="auto">
          <a:xfrm>
            <a:off x="157163" y="6500813"/>
            <a:ext cx="71485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smtClean="0">
                <a:solidFill>
                  <a:srgbClr val="7F7F7F"/>
                </a:solidFill>
              </a:rPr>
              <a:t> [Greenbuam et al ('04), Nat. Biotech; Greenbaum &amp; Gerstein ('13), The Scientist]</a:t>
            </a:r>
          </a:p>
        </p:txBody>
      </p:sp>
    </p:spTree>
    <p:extLst>
      <p:ext uri="{BB962C8B-B14F-4D97-AF65-F5344CB8AC3E}">
        <p14:creationId xmlns:p14="http://schemas.microsoft.com/office/powerpoint/2010/main" val="139720451"/>
      </p:ext>
    </p:extLst>
  </p:cSld>
  <p:clrMapOvr>
    <a:masterClrMapping/>
  </p:clrMapOvr>
  <p:transition advTm="110469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>
          <a:xfrm>
            <a:off x="2457450" y="468313"/>
            <a:ext cx="3840163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Difficulty in Securing Computers &amp; Data</a:t>
            </a:r>
          </a:p>
        </p:txBody>
      </p:sp>
      <p:sp>
        <p:nvSpPr>
          <p:cNvPr id="107522" name="TextBox 1"/>
          <p:cNvSpPr txBox="1">
            <a:spLocks noChangeArrowheads="1"/>
          </p:cNvSpPr>
          <p:nvPr/>
        </p:nvSpPr>
        <p:spPr bwMode="auto">
          <a:xfrm>
            <a:off x="2430463" y="5986463"/>
            <a:ext cx="3892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smtClean="0">
                <a:solidFill>
                  <a:srgbClr val="7F7F7F"/>
                </a:solidFill>
              </a:rPr>
              <a:t> [Smith et al ('05), Genome Bio]</a:t>
            </a:r>
          </a:p>
        </p:txBody>
      </p:sp>
      <p:pic>
        <p:nvPicPr>
          <p:cNvPr id="107523" name="Picture 2" descr="gb-2005-6-9-119-1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2095500"/>
            <a:ext cx="4659313" cy="34067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993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9"/>
          <p:cNvSpPr>
            <a:spLocks noGrp="1"/>
          </p:cNvSpPr>
          <p:nvPr>
            <p:ph type="title"/>
          </p:nvPr>
        </p:nvSpPr>
        <p:spPr>
          <a:xfrm>
            <a:off x="0" y="139700"/>
            <a:ext cx="9144000" cy="635000"/>
          </a:xfrm>
        </p:spPr>
        <p:txBody>
          <a:bodyPr/>
          <a:lstStyle/>
          <a:p>
            <a:r>
              <a:rPr lang="en-US" altLang="en-US" sz="2800">
                <a:ea typeface="ＭＳ Ｐゴシック" charset="-128"/>
              </a:rPr>
              <a:t>Genomic Privacy Hacks, </a:t>
            </a:r>
            <a:br>
              <a:rPr lang="en-US" altLang="en-US" sz="2800">
                <a:ea typeface="ＭＳ Ｐゴシック" charset="-128"/>
              </a:rPr>
            </a:br>
            <a:r>
              <a:rPr lang="en-US" altLang="en-US" sz="2800">
                <a:ea typeface="ＭＳ Ｐゴシック" charset="-128"/>
              </a:rPr>
              <a:t>Mostly Focusing on Identification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100" y="1066800"/>
            <a:ext cx="7772400" cy="478790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 smtClean="0"/>
              <a:t>Early genomic studies were based </a:t>
            </a:r>
            <a:r>
              <a:rPr lang="en-US" dirty="0"/>
              <a:t>on </a:t>
            </a:r>
            <a:r>
              <a:rPr lang="en-US" dirty="0" smtClean="0"/>
              <a:t>small cohorts</a:t>
            </a:r>
          </a:p>
          <a:p>
            <a:pPr lvl="1">
              <a:defRPr/>
            </a:pPr>
            <a:r>
              <a:rPr lang="en-US" dirty="0" smtClean="0"/>
              <a:t>Individuals give consent to participate but request anonymity</a:t>
            </a:r>
          </a:p>
          <a:p>
            <a:pPr lvl="2">
              <a:defRPr/>
            </a:pPr>
            <a:r>
              <a:rPr lang="en-US" dirty="0" smtClean="0"/>
              <a:t>HAPMAP,  PGP, 1000 Genomes…</a:t>
            </a:r>
          </a:p>
          <a:p>
            <a:pPr lvl="1">
              <a:defRPr/>
            </a:pPr>
            <a:r>
              <a:rPr lang="en-US" dirty="0" smtClean="0"/>
              <a:t>Focus on hiding the participation of individuals</a:t>
            </a:r>
          </a:p>
          <a:p>
            <a:pPr lvl="1">
              <a:defRPr/>
            </a:pPr>
            <a:r>
              <a:rPr lang="en-US" dirty="0" smtClean="0"/>
              <a:t>Attacks aimed at detecting whether an individual with known genotypes participated a study</a:t>
            </a:r>
          </a:p>
          <a:p>
            <a:pPr lvl="2">
              <a:defRPr/>
            </a:pPr>
            <a:r>
              <a:rPr lang="en-US" dirty="0" smtClean="0"/>
              <a:t>“Detection </a:t>
            </a:r>
            <a:r>
              <a:rPr lang="en-US" dirty="0"/>
              <a:t>of genomes in a </a:t>
            </a:r>
            <a:r>
              <a:rPr lang="en-US" dirty="0" smtClean="0"/>
              <a:t>mixture” (Homer et al 2008, </a:t>
            </a:r>
            <a:r>
              <a:rPr lang="en-US" dirty="0" err="1" smtClean="0"/>
              <a:t>Im</a:t>
            </a:r>
            <a:r>
              <a:rPr lang="en-US" dirty="0" smtClean="0"/>
              <a:t> et al 2012)</a:t>
            </a:r>
          </a:p>
          <a:p>
            <a:pPr>
              <a:defRPr/>
            </a:pPr>
            <a:r>
              <a:rPr lang="en-US" dirty="0" smtClean="0"/>
              <a:t>As </a:t>
            </a:r>
            <a:r>
              <a:rPr lang="en-US" dirty="0"/>
              <a:t>more people are genotyped, more individuals are in large private genomic databases</a:t>
            </a:r>
          </a:p>
          <a:p>
            <a:pPr lvl="1">
              <a:defRPr/>
            </a:pPr>
            <a:r>
              <a:rPr lang="en-US" dirty="0"/>
              <a:t>Detection of an individual is irrelevant, as their participation is already known</a:t>
            </a:r>
          </a:p>
          <a:p>
            <a:pPr lvl="2">
              <a:defRPr/>
            </a:pPr>
            <a:r>
              <a:rPr lang="en-US" dirty="0" smtClean="0"/>
              <a:t>Current EX: </a:t>
            </a:r>
            <a:r>
              <a:rPr lang="en-US" dirty="0"/>
              <a:t>“An individual’s genomic/phenotypic data is most certainly stored in their hospital”</a:t>
            </a:r>
          </a:p>
          <a:p>
            <a:pPr lvl="2">
              <a:defRPr/>
            </a:pPr>
            <a:r>
              <a:rPr lang="en-US" dirty="0"/>
              <a:t>Future: &gt;1M people’s health information is part of a </a:t>
            </a:r>
            <a:r>
              <a:rPr lang="en-US" dirty="0" smtClean="0"/>
              <a:t>NIH/PMI or NHS databases </a:t>
            </a:r>
            <a:endParaRPr lang="en-US" dirty="0"/>
          </a:p>
          <a:p>
            <a:pPr>
              <a:defRPr/>
            </a:pPr>
            <a:r>
              <a:rPr lang="en-US" dirty="0" smtClean="0"/>
              <a:t>Identification attacks now focus on pinpointing individuals by cross-referencing large seemingly independent datasets</a:t>
            </a:r>
          </a:p>
          <a:p>
            <a:pPr lvl="1">
              <a:defRPr/>
            </a:pPr>
            <a:r>
              <a:rPr lang="en-US" dirty="0" smtClean="0"/>
              <a:t>Illustrates that a leaked/hacker/stolen dataset, even when </a:t>
            </a:r>
            <a:r>
              <a:rPr lang="en-US" dirty="0" err="1" smtClean="0"/>
              <a:t>anonymized</a:t>
            </a:r>
            <a:r>
              <a:rPr lang="en-US" dirty="0" smtClean="0"/>
              <a:t>, can leak information</a:t>
            </a:r>
          </a:p>
          <a:p>
            <a:pPr lvl="1">
              <a:defRPr/>
            </a:pPr>
            <a:r>
              <a:rPr lang="en-US" dirty="0" smtClean="0"/>
              <a:t>Sweeney et al 2013, </a:t>
            </a:r>
            <a:r>
              <a:rPr lang="en-US" dirty="0" err="1" smtClean="0"/>
              <a:t>Gymrek</a:t>
            </a:r>
            <a:r>
              <a:rPr lang="en-US" dirty="0" smtClean="0"/>
              <a:t> et al 2013</a:t>
            </a:r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08547" name="TextBox 6"/>
          <p:cNvSpPr txBox="1">
            <a:spLocks noChangeArrowheads="1"/>
          </p:cNvSpPr>
          <p:nvPr/>
        </p:nvSpPr>
        <p:spPr bwMode="auto">
          <a:xfrm>
            <a:off x="0" y="5922963"/>
            <a:ext cx="7793038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Gymrek et al, “Identifying Personal Genomes by Surname Inference” (2013)</a:t>
            </a:r>
          </a:p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Homer et al, “Resolving individuals contributing trace amounts of DNA to highly complex mixtures using high-density SNP genotyping microarrays.” (2008)</a:t>
            </a:r>
          </a:p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Im et al, “On Sharing Quantitative Trait GWAS Results in an Era of Multiple-omics Data and the Limits of Genomic Privacy” (2012)</a:t>
            </a:r>
          </a:p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Sweeney et al, “Identifying Participants in the Personal Genome Project by Name” (2013)</a:t>
            </a:r>
            <a:endParaRPr lang="en-US" altLang="en-US" sz="2400" smtClean="0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038506"/>
      </p:ext>
    </p:extLst>
  </p:cSld>
  <p:clrMapOvr>
    <a:masterClrMapping/>
  </p:clrMapOvr>
  <p:transition advTm="133868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Strawman Hybrid Social &amp; Tech Proposed Solution?</a:t>
            </a:r>
          </a:p>
        </p:txBody>
      </p:sp>
      <p:sp>
        <p:nvSpPr>
          <p:cNvPr id="311298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54175"/>
            <a:ext cx="3611563" cy="463867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Fundamentally, </a:t>
            </a:r>
            <a:r>
              <a:rPr lang="en-US" dirty="0">
                <a:ea typeface="ＭＳ Ｐゴシック" charset="0"/>
                <a:cs typeface="ＭＳ Ｐゴシック" charset="0"/>
              </a:rPr>
              <a:t>researchers have to keep genetic secrets</a:t>
            </a:r>
          </a:p>
          <a:p>
            <a:pPr lvl="1"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Genetic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Licensure &amp; training for individuals </a:t>
            </a:r>
            <a:br>
              <a:rPr lang="en-US" dirty="0" smtClean="0"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ea typeface="ＭＳ Ｐゴシック" charset="0"/>
                <a:cs typeface="ＭＳ Ｐゴシック" charset="0"/>
              </a:rPr>
              <a:t>(similar to medical license, drivers license)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Technology </a:t>
            </a:r>
            <a:r>
              <a:rPr lang="en-US" dirty="0">
                <a:ea typeface="ＭＳ Ｐゴシック" charset="0"/>
                <a:cs typeface="ＭＳ Ｐゴシック" charset="0"/>
              </a:rPr>
              <a:t>to make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things easier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>
              <a:defRPr/>
            </a:pPr>
            <a:r>
              <a:rPr lang="en-US" dirty="0" smtClean="0">
                <a:ea typeface="ＭＳ Ｐゴシック" charset="0"/>
              </a:rPr>
              <a:t>Cloud </a:t>
            </a:r>
            <a:r>
              <a:rPr lang="en-US" dirty="0">
                <a:ea typeface="ＭＳ Ｐゴシック" charset="0"/>
              </a:rPr>
              <a:t>computing &amp; </a:t>
            </a:r>
            <a:r>
              <a:rPr lang="en-US" dirty="0" smtClean="0">
                <a:ea typeface="ＭＳ Ｐゴシック" charset="0"/>
              </a:rPr>
              <a:t>enclaves (</a:t>
            </a:r>
            <a:r>
              <a:rPr lang="en-US" dirty="0" err="1" smtClean="0">
                <a:ea typeface="ＭＳ Ｐゴシック" charset="0"/>
              </a:rPr>
              <a:t>eg</a:t>
            </a:r>
            <a:r>
              <a:rPr lang="en-US" dirty="0" smtClean="0">
                <a:ea typeface="ＭＳ Ｐゴシック" charset="0"/>
              </a:rPr>
              <a:t> solution of Genomics England)</a:t>
            </a:r>
            <a:endParaRPr lang="en-US" dirty="0">
              <a:ea typeface="ＭＳ Ｐゴシック" charset="0"/>
            </a:endParaRPr>
          </a:p>
          <a:p>
            <a:pPr>
              <a:defRPr/>
            </a:pPr>
            <a:r>
              <a:rPr lang="en-US" dirty="0" smtClean="0">
                <a:ea typeface="ＭＳ Ｐゴシック" charset="0"/>
              </a:rPr>
              <a:t>Technological barriers shouldn't create a social incentive for “hacking”</a:t>
            </a:r>
          </a:p>
          <a:p>
            <a:pPr marL="0" indent="0">
              <a:buFontTx/>
              <a:buNone/>
              <a:defRPr/>
            </a:pPr>
            <a:endParaRPr lang="en-US" dirty="0">
              <a:ea typeface="ＭＳ Ｐゴシック" charset="0"/>
            </a:endParaRPr>
          </a:p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9571" name="Content Placeholder 1"/>
          <p:cNvSpPr>
            <a:spLocks noGrp="1"/>
          </p:cNvSpPr>
          <p:nvPr>
            <p:ph sz="half" idx="2"/>
          </p:nvPr>
        </p:nvSpPr>
        <p:spPr>
          <a:xfrm>
            <a:off x="4419600" y="1654175"/>
            <a:ext cx="4038600" cy="4638675"/>
          </a:xfrm>
        </p:spPr>
        <p:txBody>
          <a:bodyPr/>
          <a:lstStyle/>
          <a:p>
            <a:r>
              <a:rPr lang="en-US" altLang="en-US" b="1">
                <a:solidFill>
                  <a:srgbClr val="FF0000"/>
                </a:solidFill>
                <a:ea typeface="ＭＳ Ｐゴシック" charset="-128"/>
              </a:rPr>
              <a:t>Quantifying Leakage &amp; allowing a small amounts of it </a:t>
            </a:r>
          </a:p>
          <a:p>
            <a:r>
              <a:rPr lang="en-US" altLang="en-US" b="1">
                <a:solidFill>
                  <a:srgbClr val="FF0000"/>
                </a:solidFill>
                <a:ea typeface="ＭＳ Ｐゴシック" charset="-128"/>
              </a:rPr>
              <a:t>Careful separation &amp; coupling of private &amp; public data </a:t>
            </a:r>
          </a:p>
          <a:p>
            <a:pPr lvl="1"/>
            <a:r>
              <a:rPr lang="en-US" altLang="en-US" b="1">
                <a:solidFill>
                  <a:srgbClr val="FF0000"/>
                </a:solidFill>
                <a:ea typeface="ＭＳ Ｐゴシック" charset="-128"/>
              </a:rPr>
              <a:t>Lightweight, freely accessible secondary datasets coupled to underlying variants </a:t>
            </a:r>
          </a:p>
          <a:p>
            <a:pPr lvl="1"/>
            <a:r>
              <a:rPr lang="en-US" altLang="en-US">
                <a:ea typeface="ＭＳ Ｐゴシック" charset="-128"/>
              </a:rPr>
              <a:t>Selection of stub &amp; "test pilot" datasets for benchmarking</a:t>
            </a:r>
          </a:p>
          <a:p>
            <a:pPr lvl="1"/>
            <a:r>
              <a:rPr lang="en-US" altLang="en-US">
                <a:ea typeface="ＭＳ Ｐゴシック" charset="-128"/>
              </a:rPr>
              <a:t>Develop programs on public stubs on your laptop, then move the program to the cloud for private production run</a:t>
            </a:r>
          </a:p>
          <a:p>
            <a:pPr lvl="1"/>
            <a:endParaRPr lang="en-US" altLang="en-US" b="1">
              <a:solidFill>
                <a:srgbClr val="FF0000"/>
              </a:solidFill>
              <a:ea typeface="ＭＳ Ｐゴシック" charset="-128"/>
            </a:endParaRPr>
          </a:p>
          <a:p>
            <a:endParaRPr lang="en-US" altLang="en-US">
              <a:ea typeface="ＭＳ Ｐゴシック" charset="-128"/>
            </a:endParaRPr>
          </a:p>
        </p:txBody>
      </p:sp>
      <p:sp>
        <p:nvSpPr>
          <p:cNvPr id="109572" name="TextBox 1"/>
          <p:cNvSpPr txBox="1">
            <a:spLocks noChangeArrowheads="1"/>
          </p:cNvSpPr>
          <p:nvPr/>
        </p:nvSpPr>
        <p:spPr bwMode="auto">
          <a:xfrm>
            <a:off x="31750" y="6559550"/>
            <a:ext cx="67230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smtClean="0">
                <a:solidFill>
                  <a:srgbClr val="7F7F7F"/>
                </a:solidFill>
              </a:rPr>
              <a:t>[D Greenbaum, M Gerstein (‘11). Am J Bioeth 11:39. Greenbaum &amp; Gerstein, The Scientist ('13)]</a:t>
            </a:r>
          </a:p>
        </p:txBody>
      </p:sp>
    </p:spTree>
    <p:extLst>
      <p:ext uri="{BB962C8B-B14F-4D97-AF65-F5344CB8AC3E}">
        <p14:creationId xmlns:p14="http://schemas.microsoft.com/office/powerpoint/2010/main" val="848450071"/>
      </p:ext>
    </p:extLst>
  </p:cSld>
  <p:clrMapOvr>
    <a:masterClrMapping/>
  </p:clrMapOvr>
  <p:transition advTm="160231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685800" y="279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Sequencing Data Explosion: </a:t>
            </a:r>
            <a:br>
              <a:rPr lang="en-US" altLang="en-US">
                <a:ea typeface="ＭＳ Ｐゴシック" charset="-128"/>
              </a:rPr>
            </a:br>
            <a:r>
              <a:rPr lang="en-US" altLang="en-US">
                <a:ea typeface="ＭＳ Ｐゴシック" charset="-128"/>
              </a:rPr>
              <a:t>Faster than Moore’s Law for a Time (or a S-curve)</a:t>
            </a:r>
          </a:p>
        </p:txBody>
      </p:sp>
      <p:pic>
        <p:nvPicPr>
          <p:cNvPr id="1126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1666875"/>
            <a:ext cx="5418137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 txBox="1">
            <a:spLocks noChangeArrowheads="1"/>
          </p:cNvSpPr>
          <p:nvPr/>
        </p:nvSpPr>
        <p:spPr bwMode="auto">
          <a:xfrm>
            <a:off x="122238" y="1666875"/>
            <a:ext cx="330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3838" indent="-223838" defTabSz="9080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566738" indent="-223838" defTabSz="9080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80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80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805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000" smtClean="0">
                <a:solidFill>
                  <a:srgbClr val="000000"/>
                </a:solidFill>
              </a:rPr>
              <a:t>DNA sequencing has gone through technological S-curves</a:t>
            </a:r>
          </a:p>
          <a:p>
            <a:pPr lvl="1" fontAlgn="base">
              <a:spcAft>
                <a:spcPct val="0"/>
              </a:spcAft>
            </a:pPr>
            <a:r>
              <a:rPr lang="en-US" altLang="en-US" sz="1600" smtClean="0">
                <a:solidFill>
                  <a:srgbClr val="000000"/>
                </a:solidFill>
              </a:rPr>
              <a:t>In the early 2000’s, improvements in Sanger sequencing produced a scaling pattern similar to Moore’s law.</a:t>
            </a:r>
          </a:p>
          <a:p>
            <a:pPr lvl="1" fontAlgn="base">
              <a:spcAft>
                <a:spcPct val="0"/>
              </a:spcAft>
            </a:pPr>
            <a:endParaRPr lang="en-US" altLang="en-US" sz="1600" smtClean="0">
              <a:solidFill>
                <a:srgbClr val="000000"/>
              </a:solidFill>
            </a:endParaRPr>
          </a:p>
          <a:p>
            <a:pPr lvl="1" fontAlgn="base">
              <a:spcAft>
                <a:spcPct val="0"/>
              </a:spcAft>
            </a:pPr>
            <a:r>
              <a:rPr lang="en-US" altLang="en-US" sz="1600" smtClean="0">
                <a:solidFill>
                  <a:srgbClr val="000000"/>
                </a:solidFill>
              </a:rPr>
              <a:t>The advent of NGS was a shift to a new technology with dramatic decrease in cost). </a:t>
            </a:r>
          </a:p>
          <a:p>
            <a:pPr fontAlgn="base">
              <a:spcAft>
                <a:spcPct val="0"/>
              </a:spcAft>
            </a:pPr>
            <a:endParaRPr lang="en-US" altLang="en-US" sz="2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39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3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29718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Sequencing cost reductions have resulted in an explosion of data</a:t>
            </a:r>
          </a:p>
        </p:txBody>
      </p:sp>
      <p:pic>
        <p:nvPicPr>
          <p:cNvPr id="1229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-22225"/>
            <a:ext cx="5414963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304800" y="2376488"/>
            <a:ext cx="2971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3838" indent="-223838" defTabSz="9080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566738" indent="-223838" defTabSz="9080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80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80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805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000" smtClean="0">
                <a:solidFill>
                  <a:srgbClr val="000000"/>
                </a:solidFill>
              </a:rPr>
              <a:t>The type of sequence data deposited has changed as well.</a:t>
            </a:r>
          </a:p>
          <a:p>
            <a:pPr lvl="1" fontAlgn="base">
              <a:spcAft>
                <a:spcPct val="0"/>
              </a:spcAft>
            </a:pPr>
            <a:r>
              <a:rPr lang="en-US" altLang="en-US" sz="1600" smtClean="0">
                <a:solidFill>
                  <a:srgbClr val="000000"/>
                </a:solidFill>
              </a:rPr>
              <a:t> Protected data represents an increasing fraction of all submitted sequences.</a:t>
            </a:r>
          </a:p>
          <a:p>
            <a:pPr fontAlgn="base">
              <a:spcAft>
                <a:spcPct val="0"/>
              </a:spcAft>
              <a:buFont typeface="Lucida Grande" charset="0"/>
              <a:buChar char="-"/>
            </a:pPr>
            <a:endParaRPr lang="en-US" altLang="en-US" sz="1600" smtClean="0">
              <a:solidFill>
                <a:srgbClr val="000000"/>
              </a:solidFill>
            </a:endParaRPr>
          </a:p>
          <a:p>
            <a:pPr lvl="1" fontAlgn="base">
              <a:spcAft>
                <a:spcPct val="0"/>
              </a:spcAft>
            </a:pPr>
            <a:r>
              <a:rPr lang="en-US" altLang="en-US" sz="1600" smtClean="0">
                <a:solidFill>
                  <a:srgbClr val="000000"/>
                </a:solidFill>
              </a:rPr>
              <a:t>Data from techniques utilizing NGS machines has replaced that generated via microarray.</a:t>
            </a:r>
          </a:p>
          <a:p>
            <a:pPr fontAlgn="base">
              <a:spcAft>
                <a:spcPct val="0"/>
              </a:spcAft>
            </a:pPr>
            <a:endParaRPr lang="en-US" altLang="en-US" sz="2000" smtClean="0">
              <a:solidFill>
                <a:srgbClr val="000000"/>
              </a:solidFill>
            </a:endParaRPr>
          </a:p>
        </p:txBody>
      </p:sp>
      <p:sp>
        <p:nvSpPr>
          <p:cNvPr id="12292" name="Rectangle 8"/>
          <p:cNvSpPr>
            <a:spLocks noChangeArrowheads="1"/>
          </p:cNvSpPr>
          <p:nvPr/>
        </p:nvSpPr>
        <p:spPr bwMode="auto">
          <a:xfrm>
            <a:off x="-31750" y="6581775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smtClean="0">
                <a:solidFill>
                  <a:srgbClr val="A6A6A6"/>
                </a:solidFill>
                <a:latin typeface="Calibri" charset="0"/>
              </a:rPr>
              <a:t>[</a:t>
            </a:r>
            <a:r>
              <a:rPr lang="en-US" altLang="ja-JP" sz="1200" smtClean="0">
                <a:solidFill>
                  <a:srgbClr val="A6A6A6"/>
                </a:solidFill>
                <a:latin typeface="Calibri" charset="0"/>
              </a:rPr>
              <a:t>Muir et al. (‘15) GenomeBiol.]</a:t>
            </a:r>
            <a:endParaRPr lang="en-US" altLang="en-US" sz="1200" smtClean="0">
              <a:solidFill>
                <a:srgbClr val="A6A6A6"/>
              </a:solidFill>
              <a:latin typeface="Calibri" charset="0"/>
            </a:endParaRPr>
          </a:p>
        </p:txBody>
      </p:sp>
      <p:pic>
        <p:nvPicPr>
          <p:cNvPr id="1229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8"/>
          <a:stretch>
            <a:fillRect/>
          </a:stretch>
        </p:blipFill>
        <p:spPr bwMode="auto">
          <a:xfrm>
            <a:off x="3741738" y="3573463"/>
            <a:ext cx="474662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227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Documents and Settings\sofiahj\Desktop\hs-2012-26-g-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3" y="33338"/>
            <a:ext cx="9283701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068"/>
          <p:cNvSpPr>
            <a:spLocks noChangeArrowheads="1"/>
          </p:cNvSpPr>
          <p:nvPr/>
        </p:nvSpPr>
        <p:spPr bwMode="auto">
          <a:xfrm>
            <a:off x="152400" y="152400"/>
            <a:ext cx="54800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808080"/>
                </a:solidFill>
              </a:rPr>
              <a:t>Sequence Universe</a:t>
            </a:r>
          </a:p>
        </p:txBody>
      </p:sp>
      <p:sp>
        <p:nvSpPr>
          <p:cNvPr id="25603" name="TextBox 2069"/>
          <p:cNvSpPr txBox="1">
            <a:spLocks noChangeArrowheads="1"/>
          </p:cNvSpPr>
          <p:nvPr/>
        </p:nvSpPr>
        <p:spPr bwMode="auto">
          <a:xfrm>
            <a:off x="292100" y="1130300"/>
            <a:ext cx="34766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FFFF"/>
                </a:solidFill>
                <a:latin typeface="Calibri" charset="0"/>
              </a:rPr>
              <a:t>TCGA endpoint: ~2.5 Petabytes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Calibri" charset="0"/>
              </a:rPr>
              <a:t>    ~1.5 PB exome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Calibri" charset="0"/>
              </a:rPr>
              <a:t>    ~1 PB whole genome</a:t>
            </a:r>
          </a:p>
        </p:txBody>
      </p:sp>
      <p:sp>
        <p:nvSpPr>
          <p:cNvPr id="25604" name="TextBox 2074"/>
          <p:cNvSpPr txBox="1">
            <a:spLocks noChangeArrowheads="1"/>
          </p:cNvSpPr>
          <p:nvPr/>
        </p:nvSpPr>
        <p:spPr bwMode="auto">
          <a:xfrm>
            <a:off x="4710113" y="798513"/>
            <a:ext cx="1973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>
                <a:solidFill>
                  <a:srgbClr val="FFFFFF"/>
                </a:solidFill>
                <a:latin typeface="Calibri" charset="0"/>
              </a:rPr>
              <a:t>SRA ~1 petabyte</a:t>
            </a:r>
          </a:p>
        </p:txBody>
      </p:sp>
      <p:sp>
        <p:nvSpPr>
          <p:cNvPr id="25605" name="TextBox 101"/>
          <p:cNvSpPr txBox="1">
            <a:spLocks noChangeArrowheads="1"/>
          </p:cNvSpPr>
          <p:nvPr/>
        </p:nvSpPr>
        <p:spPr bwMode="auto">
          <a:xfrm>
            <a:off x="6940550" y="5883275"/>
            <a:ext cx="19065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i="1">
                <a:solidFill>
                  <a:srgbClr val="FFFFFF"/>
                </a:solidFill>
                <a:latin typeface="Calibri" charset="0"/>
              </a:rPr>
              <a:t>Star formation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i="1">
                <a:solidFill>
                  <a:srgbClr val="FFFFFF"/>
                </a:solidFill>
                <a:latin typeface="Calibri" charset="0"/>
              </a:rPr>
              <a:t>100K Genomes England</a:t>
            </a:r>
          </a:p>
        </p:txBody>
      </p:sp>
      <p:sp>
        <p:nvSpPr>
          <p:cNvPr id="105" name="Up Arrow 104"/>
          <p:cNvSpPr/>
          <p:nvPr/>
        </p:nvSpPr>
        <p:spPr>
          <a:xfrm rot="20031542">
            <a:off x="7370763" y="5546725"/>
            <a:ext cx="182562" cy="273050"/>
          </a:xfrm>
          <a:prstGeom prst="up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25607" name="Group 1033"/>
          <p:cNvGrpSpPr>
            <a:grpSpLocks/>
          </p:cNvGrpSpPr>
          <p:nvPr/>
        </p:nvGrpSpPr>
        <p:grpSpPr bwMode="auto">
          <a:xfrm>
            <a:off x="344488" y="1790700"/>
            <a:ext cx="8281987" cy="4543425"/>
            <a:chOff x="259301" y="1878914"/>
            <a:chExt cx="8281995" cy="4544716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3955005" y="2285429"/>
              <a:ext cx="1587" cy="298535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Donut 1"/>
            <p:cNvSpPr/>
            <p:nvPr/>
          </p:nvSpPr>
          <p:spPr>
            <a:xfrm rot="20001731">
              <a:off x="1337214" y="2693533"/>
              <a:ext cx="7204082" cy="2413686"/>
            </a:xfrm>
            <a:prstGeom prst="donut">
              <a:avLst>
                <a:gd name="adj" fmla="val 603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>
                    <a:lumMod val="65000"/>
                  </a:srgbClr>
                </a:solidFill>
              </a:endParaRPr>
            </a:p>
          </p:txBody>
        </p:sp>
        <p:grpSp>
          <p:nvGrpSpPr>
            <p:cNvPr id="25613" name="Group 81"/>
            <p:cNvGrpSpPr>
              <a:grpSpLocks/>
            </p:cNvGrpSpPr>
            <p:nvPr/>
          </p:nvGrpSpPr>
          <p:grpSpPr bwMode="auto">
            <a:xfrm>
              <a:off x="2925387" y="1914182"/>
              <a:ext cx="3706140" cy="3778898"/>
              <a:chOff x="2849601" y="2129571"/>
              <a:chExt cx="3706140" cy="3778898"/>
            </a:xfrm>
          </p:grpSpPr>
          <p:pic>
            <p:nvPicPr>
              <p:cNvPr id="2051" name="Picture 3" descr="C:\Documents and Settings\sofiahj\Desktop\latest_256_0304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3" t="7671" r="3681" b="6826"/>
              <a:stretch/>
            </p:blipFill>
            <p:spPr bwMode="auto">
              <a:xfrm>
                <a:off x="2849601" y="2129571"/>
                <a:ext cx="3706140" cy="3778898"/>
              </a:xfrm>
              <a:prstGeom prst="ellipse">
                <a:avLst/>
              </a:prstGeom>
              <a:noFill/>
              <a:extLst>
                <a:ext uri="{909E8E84-426E-40dd-AFC4-6F175D3DCCD1}"/>
              </a:extLst>
            </p:spPr>
          </p:pic>
          <p:sp>
            <p:nvSpPr>
              <p:cNvPr id="3" name="Donut 2"/>
              <p:cNvSpPr/>
              <p:nvPr/>
            </p:nvSpPr>
            <p:spPr>
              <a:xfrm>
                <a:off x="3096580" y="2435713"/>
                <a:ext cx="3201991" cy="3279118"/>
              </a:xfrm>
              <a:prstGeom prst="donut">
                <a:avLst>
                  <a:gd name="adj" fmla="val 4276"/>
                </a:avLst>
              </a:prstGeom>
              <a:solidFill>
                <a:schemeClr val="accent6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3478754" y="5267602"/>
              <a:ext cx="731838" cy="732046"/>
            </a:xfrm>
            <a:prstGeom prst="ellipse">
              <a:avLst/>
            </a:prstGeom>
            <a:gradFill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5400000" scaled="0"/>
            </a:gra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966369" y="2099640"/>
              <a:ext cx="136525" cy="13656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628231" y="2266374"/>
              <a:ext cx="46037" cy="4605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761581" y="2198093"/>
              <a:ext cx="90487" cy="9210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44" name="Straight Connector 43"/>
            <p:cNvCxnSpPr>
              <a:stCxn id="37" idx="7"/>
              <a:endCxn id="19" idx="3"/>
            </p:cNvCxnSpPr>
            <p:nvPr/>
          </p:nvCxnSpPr>
          <p:spPr>
            <a:xfrm flipV="1">
              <a:off x="6174332" y="4543496"/>
              <a:ext cx="161925" cy="120684"/>
            </a:xfrm>
            <a:prstGeom prst="line">
              <a:avLst/>
            </a:prstGeom>
            <a:ln w="317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19" name="TextBox 105"/>
            <p:cNvSpPr txBox="1">
              <a:spLocks noChangeArrowheads="1"/>
            </p:cNvSpPr>
            <p:nvPr/>
          </p:nvSpPr>
          <p:spPr bwMode="auto">
            <a:xfrm>
              <a:off x="2962816" y="6109216"/>
              <a:ext cx="588964" cy="30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en-US" sz="1400" b="1">
                  <a:solidFill>
                    <a:srgbClr val="666666"/>
                  </a:solidFill>
                </a:rPr>
                <a:t>ADSP</a:t>
              </a:r>
            </a:p>
          </p:txBody>
        </p:sp>
        <p:cxnSp>
          <p:nvCxnSpPr>
            <p:cNvPr id="146" name="Straight Connector 145"/>
            <p:cNvCxnSpPr/>
            <p:nvPr/>
          </p:nvCxnSpPr>
          <p:spPr>
            <a:xfrm flipH="1">
              <a:off x="5274218" y="2198093"/>
              <a:ext cx="114300" cy="39698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H="1">
              <a:off x="3410491" y="4662593"/>
              <a:ext cx="236538" cy="223901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4205830" y="5394638"/>
              <a:ext cx="457200" cy="92101"/>
            </a:xfrm>
            <a:prstGeom prst="line">
              <a:avLst/>
            </a:prstGeom>
            <a:ln w="317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623" name="Picture 7" descr="C:\Documents and Settings\sofiahj\Desktop\ENCODE_logo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7201" y="3748270"/>
              <a:ext cx="621969" cy="376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624" name="Group 126"/>
            <p:cNvGrpSpPr>
              <a:grpSpLocks/>
            </p:cNvGrpSpPr>
            <p:nvPr/>
          </p:nvGrpSpPr>
          <p:grpSpPr bwMode="auto">
            <a:xfrm>
              <a:off x="259301" y="1878914"/>
              <a:ext cx="8078762" cy="4544716"/>
              <a:chOff x="259301" y="1878914"/>
              <a:chExt cx="8078762" cy="4544716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6282282" y="4230670"/>
                <a:ext cx="366712" cy="365229"/>
              </a:xfrm>
              <a:prstGeom prst="ellipse">
                <a:avLst/>
              </a:prstGeom>
              <a:blipFill>
                <a:blip r:embed="rId6"/>
                <a:tile tx="0" ty="0" sx="100000" sy="100000" flip="none" algn="tl"/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26" name="TextBox 99"/>
              <p:cNvSpPr txBox="1">
                <a:spLocks noChangeArrowheads="1"/>
              </p:cNvSpPr>
              <p:nvPr/>
            </p:nvSpPr>
            <p:spPr bwMode="auto">
              <a:xfrm>
                <a:off x="6319031" y="4213618"/>
                <a:ext cx="34496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Lucida Grande" charset="0"/>
                  <a:buChar char="-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Lucida Grande" charset="0"/>
                  <a:buChar char="*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charset="0"/>
                  <a:buChar char="*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charset="0"/>
                  <a:buChar char="*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charset="0"/>
                  <a:buChar char="*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charset="0"/>
                  <a:buChar char="*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00" b="1">
                    <a:solidFill>
                      <a:srgbClr val="000000"/>
                    </a:solidFill>
                    <a:latin typeface="Calibri" charset="0"/>
                  </a:rPr>
                  <a:t>29 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00" b="1">
                    <a:solidFill>
                      <a:srgbClr val="000000"/>
                    </a:solidFill>
                    <a:latin typeface="Calibri" charset="0"/>
                  </a:rPr>
                  <a:t>TB</a:t>
                </a:r>
              </a:p>
            </p:txBody>
          </p:sp>
          <p:grpSp>
            <p:nvGrpSpPr>
              <p:cNvPr id="25627" name="Group 122"/>
              <p:cNvGrpSpPr>
                <a:grpSpLocks/>
              </p:cNvGrpSpPr>
              <p:nvPr/>
            </p:nvGrpSpPr>
            <p:grpSpPr bwMode="auto">
              <a:xfrm>
                <a:off x="259301" y="1878914"/>
                <a:ext cx="8078762" cy="4544716"/>
                <a:chOff x="259301" y="1878914"/>
                <a:chExt cx="8078762" cy="4544716"/>
              </a:xfrm>
            </p:grpSpPr>
            <p:sp>
              <p:nvSpPr>
                <p:cNvPr id="11" name="Oval 10"/>
                <p:cNvSpPr/>
                <p:nvPr/>
              </p:nvSpPr>
              <p:spPr>
                <a:xfrm>
                  <a:off x="7425283" y="3439870"/>
                  <a:ext cx="273050" cy="273128"/>
                </a:xfrm>
                <a:prstGeom prst="ellipse">
                  <a:avLst/>
                </a:prstGeom>
                <a:blipFill>
                  <a:blip r:embed="rId7"/>
                  <a:tile tx="0" ty="0" sx="100000" sy="100000" flip="none" algn="tl"/>
                </a:blip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" name="Oval 3"/>
                <p:cNvSpPr/>
                <p:nvPr/>
              </p:nvSpPr>
              <p:spPr>
                <a:xfrm>
                  <a:off x="959389" y="3316010"/>
                  <a:ext cx="1828802" cy="18293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  <a:tileRect r="-100000" b="-10000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b="1" dirty="0">
                      <a:solidFill>
                        <a:srgbClr val="FFFFFF"/>
                      </a:solidFill>
                      <a:cs typeface="Arial" pitchFamily="34" charset="0"/>
                    </a:rPr>
                    <a:t>222</a:t>
                  </a:r>
                </a:p>
                <a:p>
                  <a:pPr algn="ctr">
                    <a:defRPr/>
                  </a:pPr>
                  <a:r>
                    <a:rPr lang="en-US" b="1" dirty="0">
                      <a:solidFill>
                        <a:srgbClr val="FFFFFF"/>
                      </a:solidFill>
                      <a:cs typeface="Arial" pitchFamily="34" charset="0"/>
                    </a:rPr>
                    <a:t>TB</a:t>
                  </a:r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7077620" y="3747933"/>
                  <a:ext cx="274638" cy="274715"/>
                </a:xfrm>
                <a:prstGeom prst="ellipse">
                  <a:avLst/>
                </a:prstGeom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1972215" y="5418457"/>
                  <a:ext cx="1006476" cy="1005173"/>
                </a:xfrm>
                <a:prstGeom prst="ellipse">
                  <a:avLst/>
                </a:prstGeom>
                <a:gradFill>
                  <a:gsLst>
                    <a:gs pos="0">
                      <a:srgbClr val="CCCCFF"/>
                    </a:gs>
                    <a:gs pos="17999">
                      <a:srgbClr val="99CCFF"/>
                    </a:gs>
                    <a:gs pos="36000">
                      <a:srgbClr val="9966FF"/>
                    </a:gs>
                    <a:gs pos="61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b="1" dirty="0">
                      <a:solidFill>
                        <a:srgbClr val="FFFFFF"/>
                      </a:solidFill>
                      <a:cs typeface="Arial" pitchFamily="34" charset="0"/>
                    </a:rPr>
                    <a:t>68 TB</a:t>
                  </a: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4688430" y="5073872"/>
                  <a:ext cx="549276" cy="549431"/>
                </a:xfrm>
                <a:prstGeom prst="ellipse">
                  <a:avLst/>
                </a:prstGeom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400" b="1" dirty="0">
                      <a:solidFill>
                        <a:srgbClr val="FFFFFF"/>
                      </a:solidFill>
                    </a:rPr>
                    <a:t>34 TB</a:t>
                  </a: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7758658" y="3050822"/>
                  <a:ext cx="274637" cy="273128"/>
                </a:xfrm>
                <a:prstGeom prst="ellipse">
                  <a:avLst/>
                </a:prstGeom>
                <a:blipFill>
                  <a:blip r:embed="rId8"/>
                  <a:tile tx="0" ty="0" sx="100000" sy="100000" flip="none" algn="tl"/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6263232" y="2031357"/>
                  <a:ext cx="138112" cy="138152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6909345" y="1893206"/>
                  <a:ext cx="228600" cy="228665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8063459" y="2152042"/>
                  <a:ext cx="274637" cy="274716"/>
                </a:xfrm>
                <a:prstGeom prst="ellipse">
                  <a:avLst/>
                </a:prstGeom>
                <a:gradFill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5400000" scaled="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7977734" y="2625251"/>
                  <a:ext cx="274637" cy="273128"/>
                </a:xfrm>
                <a:prstGeom prst="ellipse">
                  <a:avLst/>
                </a:prstGeom>
                <a:gradFill>
                  <a:gsLst>
                    <a:gs pos="0">
                      <a:srgbClr val="DDEBCF"/>
                    </a:gs>
                    <a:gs pos="50000">
                      <a:srgbClr val="9CB86E"/>
                    </a:gs>
                    <a:gs pos="100000">
                      <a:srgbClr val="156B13"/>
                    </a:gs>
                  </a:gsLst>
                  <a:lin ang="5400000" scaled="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6572794" y="1940845"/>
                  <a:ext cx="182563" cy="18261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5706018" y="4584783"/>
                  <a:ext cx="549276" cy="547844"/>
                </a:xfrm>
                <a:prstGeom prst="ellipse">
                  <a:avLst/>
                </a:prstGeom>
                <a:gradFill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21001">
                      <a:srgbClr val="F8B049"/>
                    </a:gs>
                    <a:gs pos="63000">
                      <a:srgbClr val="FEE7F2"/>
                    </a:gs>
                    <a:gs pos="67000">
                      <a:srgbClr val="F952A0"/>
                    </a:gs>
                    <a:gs pos="69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</a:gra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400" b="1" dirty="0">
                      <a:solidFill>
                        <a:srgbClr val="0070C0"/>
                      </a:solidFill>
                    </a:rPr>
                    <a:t>32 TB</a:t>
                  </a:r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7347495" y="1878914"/>
                  <a:ext cx="228600" cy="22866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7703095" y="1894794"/>
                  <a:ext cx="274638" cy="274716"/>
                </a:xfrm>
                <a:prstGeom prst="ellipse">
                  <a:avLst/>
                </a:prstGeom>
                <a:blipFill>
                  <a:blip r:embed="rId9"/>
                  <a:tile tx="0" ty="0" sx="100000" sy="100000" flip="none" algn="tl"/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cxnSp>
              <p:nvCxnSpPr>
                <p:cNvPr id="6" name="Straight Connector 5"/>
                <p:cNvCxnSpPr/>
                <p:nvPr/>
              </p:nvCxnSpPr>
              <p:spPr>
                <a:xfrm flipV="1">
                  <a:off x="5237706" y="5072284"/>
                  <a:ext cx="390525" cy="158795"/>
                </a:xfrm>
                <a:prstGeom prst="line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5643" name="Picture 3" descr="C:\Documents and Settings\sofiahj\Desktop\1000G.jpeg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255" y="2670810"/>
                  <a:ext cx="2316393" cy="456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644" name="TextBox 2067"/>
                <p:cNvSpPr txBox="1">
                  <a:spLocks noChangeArrowheads="1"/>
                </p:cNvSpPr>
                <p:nvPr/>
              </p:nvSpPr>
              <p:spPr bwMode="auto">
                <a:xfrm>
                  <a:off x="3496574" y="1917543"/>
                  <a:ext cx="2514600" cy="32316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Lucida Grande" charset="0"/>
                    <a:buChar char="-"/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Lucida Grande" charset="0"/>
                    <a:buChar char="*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4556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Lucida Grande" charset="0"/>
                    <a:buChar char="*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4556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Lucida Grande" charset="0"/>
                    <a:buChar char="*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4556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Lucida Grande" charset="0"/>
                    <a:buChar char="*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4556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Lucida Grande" charset="0"/>
                    <a:buChar char="*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3600" b="1">
                      <a:solidFill>
                        <a:srgbClr val="FFFF00"/>
                      </a:solidFill>
                    </a:rPr>
                    <a:t>TCGA</a:t>
                  </a:r>
                  <a:r>
                    <a:rPr lang="en-US" altLang="en-US" sz="8000">
                      <a:solidFill>
                        <a:srgbClr val="FFFF00"/>
                      </a:solidFill>
                    </a:rPr>
                    <a:t> </a:t>
                  </a:r>
                  <a:r>
                    <a:rPr lang="en-US" altLang="en-US" sz="5400">
                      <a:solidFill>
                        <a:srgbClr val="FFFF00"/>
                      </a:solidFill>
                    </a:rPr>
                    <a:t>2.3</a:t>
                  </a:r>
                  <a:r>
                    <a:rPr lang="en-US" altLang="en-US" sz="6000" b="1">
                      <a:solidFill>
                        <a:srgbClr val="FFFF00"/>
                      </a:solidFill>
                    </a:rPr>
                    <a:t> </a:t>
                  </a:r>
                  <a:r>
                    <a:rPr lang="en-US" altLang="en-US" sz="3600" b="1">
                      <a:solidFill>
                        <a:srgbClr val="FFFF00"/>
                      </a:solidFill>
                    </a:rPr>
                    <a:t>Petabytes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b="1">
                      <a:solidFill>
                        <a:srgbClr val="FFFF00"/>
                      </a:solidFill>
                    </a:rPr>
                    <a:t>in CGHub</a:t>
                  </a:r>
                </a:p>
              </p:txBody>
            </p:sp>
            <p:grpSp>
              <p:nvGrpSpPr>
                <p:cNvPr id="25645" name="Group 42"/>
                <p:cNvGrpSpPr>
                  <a:grpSpLocks/>
                </p:cNvGrpSpPr>
                <p:nvPr/>
              </p:nvGrpSpPr>
              <p:grpSpPr bwMode="auto">
                <a:xfrm>
                  <a:off x="6087374" y="5194143"/>
                  <a:ext cx="1447800" cy="307777"/>
                  <a:chOff x="5570638" y="4102341"/>
                  <a:chExt cx="1447800" cy="307777"/>
                </a:xfrm>
              </p:grpSpPr>
              <p:pic>
                <p:nvPicPr>
                  <p:cNvPr id="25657" name="Picture 4" descr="C:\Documents and Settings\sofiahj\Desktop\NHLBI_ESP.png"/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70638" y="4102341"/>
                    <a:ext cx="309678" cy="2641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5658" name="Text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75438" y="4102341"/>
                    <a:ext cx="1143000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Lucida Grande" charset="0"/>
                      <a:buChar char="-"/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Lucida Grande" charset="0"/>
                      <a:buChar char="*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defTabSz="4556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Lucida Grande" charset="0"/>
                      <a:buChar char="*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defTabSz="4556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Lucida Grande" charset="0"/>
                      <a:buChar char="*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defTabSz="4556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Lucida Grande" charset="0"/>
                      <a:buChar char="*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defTabSz="4556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Lucida Grande" charset="0"/>
                      <a:buChar char="*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400" b="1">
                        <a:solidFill>
                          <a:srgbClr val="FF0000"/>
                        </a:solidFill>
                        <a:latin typeface="Calibri" charset="0"/>
                      </a:rPr>
                      <a:t>NHLBI ESP</a:t>
                    </a:r>
                  </a:p>
                </p:txBody>
              </p:sp>
            </p:grpSp>
            <p:sp>
              <p:nvSpPr>
                <p:cNvPr id="25646" name="Rectangle 50"/>
                <p:cNvSpPr>
                  <a:spLocks noChangeArrowheads="1"/>
                </p:cNvSpPr>
                <p:nvPr/>
              </p:nvSpPr>
              <p:spPr bwMode="auto">
                <a:xfrm>
                  <a:off x="3615279" y="5335884"/>
                  <a:ext cx="457200" cy="5843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pPr algn="ctr"/>
                  <a:r>
                    <a:rPr lang="en-US" altLang="en-US" sz="1600" b="1">
                      <a:solidFill>
                        <a:srgbClr val="000000"/>
                      </a:solidFill>
                      <a:latin typeface="Arial" charset="0"/>
                    </a:rPr>
                    <a:t>40</a:t>
                  </a:r>
                </a:p>
                <a:p>
                  <a:pPr algn="ctr"/>
                  <a:r>
                    <a:rPr lang="en-US" altLang="en-US" sz="1600" b="1">
                      <a:solidFill>
                        <a:srgbClr val="000000"/>
                      </a:solidFill>
                      <a:latin typeface="Arial" charset="0"/>
                    </a:rPr>
                    <a:t>TB</a:t>
                  </a:r>
                </a:p>
              </p:txBody>
            </p:sp>
            <p:sp>
              <p:nvSpPr>
                <p:cNvPr id="25647" name="TextBox 51"/>
                <p:cNvSpPr txBox="1">
                  <a:spLocks noChangeArrowheads="1"/>
                </p:cNvSpPr>
                <p:nvPr/>
              </p:nvSpPr>
              <p:spPr bwMode="auto">
                <a:xfrm>
                  <a:off x="3953417" y="6032994"/>
                  <a:ext cx="936626" cy="276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r>
                    <a:rPr lang="en-US" altLang="en-US" sz="1200" b="1">
                      <a:solidFill>
                        <a:srgbClr val="A5A5E9"/>
                      </a:solidFill>
                    </a:rPr>
                    <a:t>NHGRI LSSP</a:t>
                  </a:r>
                </a:p>
              </p:txBody>
            </p:sp>
            <p:pic>
              <p:nvPicPr>
                <p:cNvPr id="1029" name="Picture 5" descr="C:\Documents and Settings\sofiahj\Desktop\720px-US-NIH-NHGRI-Logo.svg.png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9301" y="5714235"/>
                  <a:ext cx="1611036" cy="539249"/>
                </a:xfrm>
                <a:prstGeom prst="rect">
                  <a:avLst/>
                </a:prstGeom>
                <a:noFill/>
                <a:extLst>
                  <a:ext uri="{909E8E84-426E-40dd-AFC4-6F175D3DCCD1}"/>
                </a:extLst>
              </p:spPr>
            </p:pic>
            <p:pic>
              <p:nvPicPr>
                <p:cNvPr id="25649" name="Picture 6" descr="C:\Documents and Settings\sofiahj\Desktop\HMP final 6_24 (150 x 101).jpg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96974" y="4584543"/>
                  <a:ext cx="471232" cy="317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650" name="TextBox 91"/>
                <p:cNvSpPr txBox="1">
                  <a:spLocks noChangeArrowheads="1"/>
                </p:cNvSpPr>
                <p:nvPr/>
              </p:nvSpPr>
              <p:spPr bwMode="auto">
                <a:xfrm>
                  <a:off x="7169695" y="4073462"/>
                  <a:ext cx="698501" cy="522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r>
                    <a:rPr lang="en-US" altLang="en-US" sz="1400">
                      <a:solidFill>
                        <a:srgbClr val="CCCCCC"/>
                      </a:solidFill>
                    </a:rPr>
                    <a:t>ARRA</a:t>
                  </a:r>
                </a:p>
                <a:p>
                  <a:r>
                    <a:rPr lang="en-US" altLang="en-US" sz="1400">
                      <a:solidFill>
                        <a:srgbClr val="CCCCCC"/>
                      </a:solidFill>
                    </a:rPr>
                    <a:t>Autism</a:t>
                  </a:r>
                </a:p>
              </p:txBody>
            </p: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3278729" y="2914258"/>
                  <a:ext cx="228600" cy="228665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4353467" y="2147278"/>
                  <a:ext cx="36513" cy="304887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653" name="TextBox 113"/>
                <p:cNvSpPr txBox="1">
                  <a:spLocks noChangeArrowheads="1"/>
                </p:cNvSpPr>
                <p:nvPr/>
              </p:nvSpPr>
              <p:spPr bwMode="auto">
                <a:xfrm rot="-2272973">
                  <a:off x="3353341" y="2418817"/>
                  <a:ext cx="1041401" cy="400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r>
                    <a:rPr lang="en-US" altLang="en-US" sz="2000" b="1" i="1">
                      <a:solidFill>
                        <a:srgbClr val="000000"/>
                      </a:solidFill>
                    </a:rPr>
                    <a:t>RNASeq</a:t>
                  </a:r>
                </a:p>
              </p:txBody>
            </p:sp>
            <p:sp>
              <p:nvSpPr>
                <p:cNvPr id="25654" name="TextBox 116"/>
                <p:cNvSpPr txBox="1">
                  <a:spLocks noChangeArrowheads="1"/>
                </p:cNvSpPr>
                <p:nvPr/>
              </p:nvSpPr>
              <p:spPr bwMode="auto">
                <a:xfrm rot="216050">
                  <a:off x="4385217" y="2104403"/>
                  <a:ext cx="941389" cy="400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r>
                    <a:rPr lang="en-US" altLang="en-US" sz="2000" b="1" i="1">
                      <a:solidFill>
                        <a:srgbClr val="000000"/>
                      </a:solidFill>
                    </a:rPr>
                    <a:t>Clinical</a:t>
                  </a:r>
                </a:p>
              </p:txBody>
            </p:sp>
            <p:sp>
              <p:nvSpPr>
                <p:cNvPr id="25655" name="TextBox 118"/>
                <p:cNvSpPr txBox="1">
                  <a:spLocks noChangeArrowheads="1"/>
                </p:cNvSpPr>
                <p:nvPr/>
              </p:nvSpPr>
              <p:spPr bwMode="auto">
                <a:xfrm rot="3455921">
                  <a:off x="5400230" y="2891290"/>
                  <a:ext cx="1370402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r>
                    <a:rPr lang="en-US" altLang="en-US" sz="2000" b="1" i="1">
                      <a:solidFill>
                        <a:srgbClr val="000000"/>
                      </a:solidFill>
                    </a:rPr>
                    <a:t>Epigenome</a:t>
                  </a:r>
                </a:p>
              </p:txBody>
            </p:sp>
            <p:sp>
              <p:nvSpPr>
                <p:cNvPr id="25656" name="TextBox 120"/>
                <p:cNvSpPr txBox="1">
                  <a:spLocks noChangeArrowheads="1"/>
                </p:cNvSpPr>
                <p:nvPr/>
              </p:nvSpPr>
              <p:spPr bwMode="auto">
                <a:xfrm rot="-4780644">
                  <a:off x="2796791" y="3312097"/>
                  <a:ext cx="9226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r>
                    <a:rPr lang="en-US" altLang="en-US" sz="2000" b="1" i="1">
                      <a:solidFill>
                        <a:srgbClr val="000000"/>
                      </a:solidFill>
                    </a:rPr>
                    <a:t>miRNA</a:t>
                  </a:r>
                </a:p>
              </p:txBody>
            </p:sp>
          </p:grpSp>
        </p:grpSp>
      </p:grpSp>
      <p:sp>
        <p:nvSpPr>
          <p:cNvPr id="25608" name="TextBox 58"/>
          <p:cNvSpPr txBox="1">
            <a:spLocks noChangeArrowheads="1"/>
          </p:cNvSpPr>
          <p:nvPr/>
        </p:nvSpPr>
        <p:spPr bwMode="auto">
          <a:xfrm>
            <a:off x="5105400" y="5562600"/>
            <a:ext cx="558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en-US" sz="1400" b="1">
                <a:solidFill>
                  <a:srgbClr val="7878DE"/>
                </a:solidFill>
              </a:rPr>
              <a:t>GTeX</a:t>
            </a:r>
          </a:p>
        </p:txBody>
      </p:sp>
      <p:pic>
        <p:nvPicPr>
          <p:cNvPr id="25609" name="Picture 59" descr="C:\Documents and Settings\sofiahj\Desktop\logo_JESS3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477000"/>
            <a:ext cx="454025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TextBox 4"/>
          <p:cNvSpPr txBox="1"/>
          <p:nvPr/>
        </p:nvSpPr>
        <p:spPr>
          <a:xfrm>
            <a:off x="4763" y="6400800"/>
            <a:ext cx="1595437" cy="2540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50" i="1" dirty="0" smtClean="0">
                <a:solidFill>
                  <a:srgbClr val="FFFFFF"/>
                </a:solidFill>
              </a:rPr>
              <a:t>Heidi Sofia, 7-16-15</a:t>
            </a:r>
            <a:endParaRPr lang="en-US" sz="105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68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3" name="Group 13"/>
          <p:cNvGrpSpPr>
            <a:grpSpLocks/>
          </p:cNvGrpSpPr>
          <p:nvPr/>
        </p:nvGrpSpPr>
        <p:grpSpPr bwMode="auto">
          <a:xfrm>
            <a:off x="628650" y="1560513"/>
            <a:ext cx="8572500" cy="5351462"/>
            <a:chOff x="92524" y="274638"/>
            <a:chExt cx="9313886" cy="5759080"/>
          </a:xfrm>
        </p:grpSpPr>
        <p:pic>
          <p:nvPicPr>
            <p:cNvPr id="13323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24" y="274638"/>
              <a:ext cx="9144000" cy="5713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4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910"/>
            <a:stretch>
              <a:fillRect/>
            </a:stretch>
          </p:blipFill>
          <p:spPr bwMode="auto">
            <a:xfrm>
              <a:off x="168348" y="4885997"/>
              <a:ext cx="9144000" cy="1147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834185" y="4853201"/>
              <a:ext cx="200076" cy="1520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744089" y="4873702"/>
              <a:ext cx="662321" cy="5689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3314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3" y="-82550"/>
            <a:ext cx="42799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2673350" y="3336925"/>
            <a:ext cx="18573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270250" y="4360863"/>
            <a:ext cx="398462" cy="4159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489825" y="2533650"/>
            <a:ext cx="177800" cy="330358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smtClean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22463" y="2409825"/>
            <a:ext cx="3170237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&gt;30 TCGA Cancer Types</a:t>
            </a:r>
          </a:p>
          <a:p>
            <a:pPr defTabSz="457200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&gt;73K Experiments</a:t>
            </a:r>
          </a:p>
          <a:p>
            <a:pPr defTabSz="457200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&gt;11K Patients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84900" y="-17463"/>
            <a:ext cx="19161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Breast Cancer</a:t>
            </a:r>
          </a:p>
        </p:txBody>
      </p:sp>
      <p:sp>
        <p:nvSpPr>
          <p:cNvPr id="13320" name="Title 1"/>
          <p:cNvSpPr>
            <a:spLocks noGrp="1"/>
          </p:cNvSpPr>
          <p:nvPr>
            <p:ph type="title"/>
          </p:nvPr>
        </p:nvSpPr>
        <p:spPr>
          <a:xfrm>
            <a:off x="63500" y="519113"/>
            <a:ext cx="494665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charset="-128"/>
              </a:rPr>
              <a:t>TCGA: What’s in a petabyte?</a:t>
            </a:r>
          </a:p>
        </p:txBody>
      </p:sp>
      <p:cxnSp>
        <p:nvCxnSpPr>
          <p:cNvPr id="27" name="Straight Arrow Connector 26"/>
          <p:cNvCxnSpPr>
            <a:cxnSpLocks noChangeShapeType="1"/>
            <a:stCxn id="17" idx="0"/>
          </p:cNvCxnSpPr>
          <p:nvPr/>
        </p:nvCxnSpPr>
        <p:spPr bwMode="auto">
          <a:xfrm flipH="1" flipV="1">
            <a:off x="7131050" y="1420813"/>
            <a:ext cx="447675" cy="111283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Rectangle 34"/>
          <p:cNvSpPr/>
          <p:nvPr/>
        </p:nvSpPr>
        <p:spPr>
          <a:xfrm>
            <a:off x="7772400" y="6646863"/>
            <a:ext cx="1441450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000" dirty="0">
                <a:solidFill>
                  <a:prstClr val="black"/>
                </a:solidFill>
                <a:latin typeface="Calibri"/>
              </a:rPr>
              <a:t>https://</a:t>
            </a:r>
            <a:r>
              <a:rPr lang="en-US" sz="1000" dirty="0" err="1">
                <a:solidFill>
                  <a:prstClr val="black"/>
                </a:solidFill>
                <a:latin typeface="Calibri"/>
              </a:rPr>
              <a:t>cghub.ucsc.edu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650197782"/>
      </p:ext>
    </p:extLst>
  </p:cSld>
  <p:clrMapOvr>
    <a:masterClrMapping/>
  </p:clrMapOvr>
  <p:transition advTm="54322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The changing costs of a sequencing pipeline</a:t>
            </a:r>
          </a:p>
        </p:txBody>
      </p:sp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160338" y="4465638"/>
            <a:ext cx="342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smtClean="0">
                <a:solidFill>
                  <a:srgbClr val="000000"/>
                </a:solidFill>
              </a:rPr>
              <a:t>From </a:t>
            </a:r>
            <a:r>
              <a:rPr lang="ja-JP" altLang="en-US" sz="1400" smtClean="0">
                <a:solidFill>
                  <a:srgbClr val="000000"/>
                </a:solidFill>
              </a:rPr>
              <a:t>‘</a:t>
            </a:r>
            <a:r>
              <a:rPr lang="en-US" altLang="ja-JP" sz="1400" smtClean="0">
                <a:solidFill>
                  <a:srgbClr val="000000"/>
                </a:solidFill>
              </a:rPr>
              <a:t>00 to ~</a:t>
            </a:r>
            <a:r>
              <a:rPr lang="ja-JP" altLang="en-US" sz="1400" smtClean="0">
                <a:solidFill>
                  <a:srgbClr val="000000"/>
                </a:solidFill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</a:rPr>
              <a:t>20, </a:t>
            </a:r>
            <a:br>
              <a:rPr lang="en-US" altLang="ja-JP" sz="1400" smtClean="0">
                <a:solidFill>
                  <a:srgbClr val="000000"/>
                </a:solidFill>
              </a:rPr>
            </a:br>
            <a:r>
              <a:rPr lang="en-US" altLang="ja-JP" sz="1400" smtClean="0">
                <a:solidFill>
                  <a:srgbClr val="000000"/>
                </a:solidFill>
              </a:rPr>
              <a:t>cost of DNA sequencing expt. shifts from the actual seq. to sample </a:t>
            </a:r>
            <a:br>
              <a:rPr lang="en-US" altLang="ja-JP" sz="1400" smtClean="0">
                <a:solidFill>
                  <a:srgbClr val="000000"/>
                </a:solidFill>
              </a:rPr>
            </a:br>
            <a:r>
              <a:rPr lang="en-US" altLang="ja-JP" sz="1400" smtClean="0">
                <a:solidFill>
                  <a:srgbClr val="000000"/>
                </a:solidFill>
              </a:rPr>
              <a:t>collection &amp; analysis</a:t>
            </a:r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-31750" y="6581775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smtClean="0">
                <a:solidFill>
                  <a:srgbClr val="A6A6A6"/>
                </a:solidFill>
                <a:latin typeface="Calibri" charset="0"/>
              </a:rPr>
              <a:t>[</a:t>
            </a:r>
            <a:r>
              <a:rPr lang="en-US" altLang="en-US" sz="1200" smtClean="0">
                <a:solidFill>
                  <a:srgbClr val="A6A6A6"/>
                </a:solidFill>
                <a:latin typeface="Calibri" charset="0"/>
              </a:rPr>
              <a:t>Sboner et al. (</a:t>
            </a:r>
            <a:r>
              <a:rPr lang="ja-JP" altLang="en-US" sz="1200" smtClean="0">
                <a:solidFill>
                  <a:srgbClr val="A6A6A6"/>
                </a:solidFill>
                <a:latin typeface="Calibri" charset="0"/>
              </a:rPr>
              <a:t>‘</a:t>
            </a:r>
            <a:r>
              <a:rPr lang="en-US" altLang="ja-JP" sz="1200" smtClean="0">
                <a:solidFill>
                  <a:srgbClr val="A6A6A6"/>
                </a:solidFill>
                <a:latin typeface="Calibri" charset="0"/>
              </a:rPr>
              <a:t>11), Muir et al. (‘15) Genome Biology</a:t>
            </a:r>
            <a:r>
              <a:rPr lang="en-US" altLang="ja-JP" sz="1200" b="1" smtClean="0">
                <a:solidFill>
                  <a:srgbClr val="A6A6A6"/>
                </a:solidFill>
                <a:latin typeface="Calibri" charset="0"/>
              </a:rPr>
              <a:t>]</a:t>
            </a:r>
            <a:endParaRPr lang="en-US" altLang="en-US" sz="1200" b="1" smtClean="0">
              <a:solidFill>
                <a:srgbClr val="A6A6A6"/>
              </a:solidFill>
              <a:latin typeface="Calibri" charset="0"/>
            </a:endParaRPr>
          </a:p>
        </p:txBody>
      </p:sp>
      <p:pic>
        <p:nvPicPr>
          <p:cNvPr id="133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776413"/>
            <a:ext cx="4295775" cy="250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432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The changing costs of a sequencing pipeline</a:t>
            </a:r>
          </a:p>
        </p:txBody>
      </p:sp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160338" y="4465638"/>
            <a:ext cx="342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smtClean="0">
                <a:solidFill>
                  <a:srgbClr val="000000"/>
                </a:solidFill>
              </a:rPr>
              <a:t>From </a:t>
            </a:r>
            <a:r>
              <a:rPr lang="ja-JP" altLang="en-US" sz="1400" smtClean="0">
                <a:solidFill>
                  <a:srgbClr val="000000"/>
                </a:solidFill>
              </a:rPr>
              <a:t>‘</a:t>
            </a:r>
            <a:r>
              <a:rPr lang="en-US" altLang="ja-JP" sz="1400" smtClean="0">
                <a:solidFill>
                  <a:srgbClr val="000000"/>
                </a:solidFill>
              </a:rPr>
              <a:t>00 to ~</a:t>
            </a:r>
            <a:r>
              <a:rPr lang="ja-JP" altLang="en-US" sz="1400" smtClean="0">
                <a:solidFill>
                  <a:srgbClr val="000000"/>
                </a:solidFill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</a:rPr>
              <a:t>20, </a:t>
            </a:r>
            <a:br>
              <a:rPr lang="en-US" altLang="ja-JP" sz="1400" smtClean="0">
                <a:solidFill>
                  <a:srgbClr val="000000"/>
                </a:solidFill>
              </a:rPr>
            </a:br>
            <a:r>
              <a:rPr lang="en-US" altLang="ja-JP" sz="1400" smtClean="0">
                <a:solidFill>
                  <a:srgbClr val="000000"/>
                </a:solidFill>
              </a:rPr>
              <a:t>cost of DNA sequencing expt. shifts from the actual seq. to sample </a:t>
            </a:r>
            <a:br>
              <a:rPr lang="en-US" altLang="ja-JP" sz="1400" smtClean="0">
                <a:solidFill>
                  <a:srgbClr val="000000"/>
                </a:solidFill>
              </a:rPr>
            </a:br>
            <a:r>
              <a:rPr lang="en-US" altLang="ja-JP" sz="1400" smtClean="0">
                <a:solidFill>
                  <a:srgbClr val="000000"/>
                </a:solidFill>
              </a:rPr>
              <a:t>collection &amp; analysis</a:t>
            </a:r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4339" name="Rectangle 8"/>
          <p:cNvSpPr>
            <a:spLocks noChangeArrowheads="1"/>
          </p:cNvSpPr>
          <p:nvPr/>
        </p:nvSpPr>
        <p:spPr bwMode="auto">
          <a:xfrm>
            <a:off x="-31750" y="6581775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smtClean="0">
                <a:solidFill>
                  <a:srgbClr val="A6A6A6"/>
                </a:solidFill>
                <a:latin typeface="Calibri" charset="0"/>
              </a:rPr>
              <a:t>[</a:t>
            </a:r>
            <a:r>
              <a:rPr lang="en-US" altLang="en-US" sz="1200" smtClean="0">
                <a:solidFill>
                  <a:srgbClr val="A6A6A6"/>
                </a:solidFill>
                <a:latin typeface="Calibri" charset="0"/>
              </a:rPr>
              <a:t>Sboner et al. (</a:t>
            </a:r>
            <a:r>
              <a:rPr lang="ja-JP" altLang="en-US" sz="1200" smtClean="0">
                <a:solidFill>
                  <a:srgbClr val="A6A6A6"/>
                </a:solidFill>
                <a:latin typeface="Calibri" charset="0"/>
              </a:rPr>
              <a:t>‘</a:t>
            </a:r>
            <a:r>
              <a:rPr lang="en-US" altLang="ja-JP" sz="1200" smtClean="0">
                <a:solidFill>
                  <a:srgbClr val="A6A6A6"/>
                </a:solidFill>
                <a:latin typeface="Calibri" charset="0"/>
              </a:rPr>
              <a:t>11), Muir et al. (‘15) Genome Biology</a:t>
            </a:r>
            <a:r>
              <a:rPr lang="en-US" altLang="ja-JP" sz="1200" b="1" smtClean="0">
                <a:solidFill>
                  <a:srgbClr val="A6A6A6"/>
                </a:solidFill>
                <a:latin typeface="Calibri" charset="0"/>
              </a:rPr>
              <a:t>]</a:t>
            </a:r>
            <a:endParaRPr lang="en-US" altLang="en-US" sz="1200" b="1" smtClean="0">
              <a:solidFill>
                <a:srgbClr val="A6A6A6"/>
              </a:solidFill>
              <a:latin typeface="Calibri" charset="0"/>
            </a:endParaRPr>
          </a:p>
        </p:txBody>
      </p:sp>
      <p:pic>
        <p:nvPicPr>
          <p:cNvPr id="1434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776413"/>
            <a:ext cx="4295775" cy="250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8" t="9393" r="17488" b="9251"/>
          <a:stretch>
            <a:fillRect/>
          </a:stretch>
        </p:blipFill>
        <p:spPr bwMode="auto">
          <a:xfrm>
            <a:off x="3390900" y="5091113"/>
            <a:ext cx="1417638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66" name="Straight Arrow Connector 2"/>
          <p:cNvCxnSpPr>
            <a:cxnSpLocks noChangeShapeType="1"/>
          </p:cNvCxnSpPr>
          <p:nvPr/>
        </p:nvCxnSpPr>
        <p:spPr bwMode="auto">
          <a:xfrm flipH="1" flipV="1">
            <a:off x="3213100" y="2706688"/>
            <a:ext cx="676275" cy="2384425"/>
          </a:xfrm>
          <a:prstGeom prst="straightConnector1">
            <a:avLst/>
          </a:prstGeom>
          <a:noFill/>
          <a:ln w="28575" cmpd="sng">
            <a:solidFill>
              <a:schemeClr val="accent6">
                <a:lumMod val="75000"/>
              </a:schemeClr>
            </a:solidFill>
            <a:round/>
            <a:headEnd type="triangle" w="sm" len="sm"/>
            <a:tailEnd type="none" w="med" len="med"/>
          </a:ln>
          <a:extLst>
            <a:ext uri="{909E8E84-426E-40dd-AFC4-6F175D3DCCD1}"/>
          </a:extLst>
        </p:spPr>
      </p:cxnSp>
      <p:pic>
        <p:nvPicPr>
          <p:cNvPr id="1434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t="-623" r="433" b="623"/>
          <a:stretch>
            <a:fillRect/>
          </a:stretch>
        </p:blipFill>
        <p:spPr bwMode="auto">
          <a:xfrm>
            <a:off x="103188" y="5419725"/>
            <a:ext cx="3230562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808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utline-Style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_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_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_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</TotalTime>
  <Words>2368</Words>
  <Application>Microsoft Macintosh PowerPoint</Application>
  <PresentationFormat>On-screen Show (4:3)</PresentationFormat>
  <Paragraphs>349</Paragraphs>
  <Slides>40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Arno Pro</vt:lpstr>
      <vt:lpstr>Calibri Light</vt:lpstr>
      <vt:lpstr>ＭＳ Ｐゴシック</vt:lpstr>
      <vt:lpstr>Arial</vt:lpstr>
      <vt:lpstr>Calibri</vt:lpstr>
      <vt:lpstr>Courier New</vt:lpstr>
      <vt:lpstr>Helvetica</vt:lpstr>
      <vt:lpstr>Lucida Grande</vt:lpstr>
      <vt:lpstr>Office Theme</vt:lpstr>
      <vt:lpstr>Basic-template-i0jhhsb-20160605</vt:lpstr>
      <vt:lpstr>Outline-Style-20160605</vt:lpstr>
      <vt:lpstr>1_Basic-template-i0jhhsb-20160605</vt:lpstr>
      <vt:lpstr>2_Basic-template-i0jhhsb-20160605</vt:lpstr>
      <vt:lpstr>Equation</vt:lpstr>
      <vt:lpstr>PowerPoint Presentation</vt:lpstr>
      <vt:lpstr>Moore’s Law: Exponential Scaling of Computer Technology</vt:lpstr>
      <vt:lpstr>Kryder’s Law and   S-curves underlying exponential growth</vt:lpstr>
      <vt:lpstr>Sequencing Data Explosion:  Faster than Moore’s Law for a Time (or a S-curve)</vt:lpstr>
      <vt:lpstr>Sequencing cost reductions have resulted in an explosion of data</vt:lpstr>
      <vt:lpstr>PowerPoint Presentation</vt:lpstr>
      <vt:lpstr>TCGA: What’s in a petabyte?</vt:lpstr>
      <vt:lpstr>The changing costs of a sequencing pipeline</vt:lpstr>
      <vt:lpstr>The changing costs of a sequencing pipeline</vt:lpstr>
      <vt:lpstr>The changing costs of a sequencing pipeline</vt:lpstr>
      <vt:lpstr>The changing costs of a sequencing pipeline</vt:lpstr>
      <vt:lpstr>The changing costs of a sequencing pipeline</vt:lpstr>
      <vt:lpstr>PowerPoint Presentation</vt:lpstr>
      <vt:lpstr>PowerPoint Presentation</vt:lpstr>
      <vt:lpstr>Where is Waldo? (Finding the key mutations in ~3M Germline variants &amp;  ~5K Somatic Variants in a Tumor Sample)</vt:lpstr>
      <vt:lpstr>PowerPoint Presentation</vt:lpstr>
      <vt:lpstr>PowerPoint Presentation</vt:lpstr>
      <vt:lpstr>Personal Genomics:  Identifying High-impact Variants in Coding &amp; Non-coding Regions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ENCODE: Encyclopedia of DNA Elements</vt:lpstr>
      <vt:lpstr>PCAWG: PANCANCER ANALYSIS OF WHOLE GENOMES</vt:lpstr>
      <vt:lpstr>The Conundrum of Genomic Privacy: Is it a Problem?</vt:lpstr>
      <vt:lpstr>Background:  The Conundrum of Genomic Privacy</vt:lpstr>
      <vt:lpstr>Genomics has similar "Big Data" Privacy Issues in the Rest of Society… or does it ?</vt:lpstr>
      <vt:lpstr>Current Social &amp; Technical Solutions</vt:lpstr>
      <vt:lpstr>How to Surmount the Dilemma</vt:lpstr>
      <vt:lpstr>More on Enabling Technologies</vt:lpstr>
      <vt:lpstr>Genomics has similar "Big Data" Dilemma in the Rest of Society</vt:lpstr>
      <vt:lpstr>Tricky Privacy Considerations in Personal Genomics</vt:lpstr>
      <vt:lpstr>The Other Side of the Coin: Why we should share</vt:lpstr>
      <vt:lpstr>The Dilemma</vt:lpstr>
      <vt:lpstr>Current Social &amp; Technical Solutions</vt:lpstr>
      <vt:lpstr>Difficulty in Securing Computers &amp; Data</vt:lpstr>
      <vt:lpstr>Genomic Privacy Hacks,  Mostly Focusing on Identification</vt:lpstr>
      <vt:lpstr>Strawman Hybrid Social &amp; Tech Proposed Solution?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Xiaotong Li</dc:creator>
  <cp:lastModifiedBy>Xiaotong Li</cp:lastModifiedBy>
  <cp:revision>22</cp:revision>
  <dcterms:created xsi:type="dcterms:W3CDTF">2016-11-07T19:18:53Z</dcterms:created>
  <dcterms:modified xsi:type="dcterms:W3CDTF">2016-11-08T21:28:45Z</dcterms:modified>
</cp:coreProperties>
</file>