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57" r:id="rId3"/>
    <p:sldId id="256" r:id="rId4"/>
    <p:sldId id="258" r:id="rId5"/>
    <p:sldId id="265" r:id="rId6"/>
    <p:sldId id="266" r:id="rId7"/>
    <p:sldId id="259" r:id="rId8"/>
    <p:sldId id="262" r:id="rId9"/>
    <p:sldId id="260" r:id="rId10"/>
    <p:sldId id="261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18FF"/>
    <a:srgbClr val="A9D18E"/>
    <a:srgbClr val="FFD14B"/>
    <a:srgbClr val="FF6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13"/>
  </p:normalViewPr>
  <p:slideViewPr>
    <p:cSldViewPr snapToGrid="0" snapToObjects="1">
      <p:cViewPr>
        <p:scale>
          <a:sx n="95" d="100"/>
          <a:sy n="95" d="100"/>
        </p:scale>
        <p:origin x="45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D4A-513F-7143-8F5A-C87066288FAF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134-514D-BB45-80AE-C3E761231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D4A-513F-7143-8F5A-C87066288FAF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134-514D-BB45-80AE-C3E761231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D4A-513F-7143-8F5A-C87066288FAF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134-514D-BB45-80AE-C3E761231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7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D4A-513F-7143-8F5A-C87066288FAF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134-514D-BB45-80AE-C3E761231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D4A-513F-7143-8F5A-C87066288FAF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134-514D-BB45-80AE-C3E761231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0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D4A-513F-7143-8F5A-C87066288FAF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134-514D-BB45-80AE-C3E761231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0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D4A-513F-7143-8F5A-C87066288FAF}" type="datetimeFigureOut">
              <a:rPr lang="en-US" smtClean="0"/>
              <a:t>11/2/16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134-514D-BB45-80AE-C3E761231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2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D4A-513F-7143-8F5A-C87066288FAF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134-514D-BB45-80AE-C3E761231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5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D4A-513F-7143-8F5A-C87066288FAF}" type="datetimeFigureOut">
              <a:rPr lang="en-US" smtClean="0"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134-514D-BB45-80AE-C3E761231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1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D4A-513F-7143-8F5A-C87066288FAF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134-514D-BB45-80AE-C3E761231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1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D4A-513F-7143-8F5A-C87066288FAF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134-514D-BB45-80AE-C3E761231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CD4A-513F-7143-8F5A-C87066288FAF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83134-514D-BB45-80AE-C3E761231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7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1553" y="1479170"/>
            <a:ext cx="7960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ENCODE Transcription Factor Network Analysis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76774" y="4397186"/>
            <a:ext cx="1190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Jason Liu</a:t>
            </a:r>
          </a:p>
          <a:p>
            <a:pPr algn="ctr"/>
            <a:r>
              <a:rPr lang="en-US" dirty="0" smtClean="0"/>
              <a:t>Mentor: JZ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1" y="2659065"/>
            <a:ext cx="1968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9758" y="174812"/>
            <a:ext cx="520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Loyalty Score </a:t>
            </a:r>
            <a:r>
              <a:rPr lang="mr-IN" sz="2400" dirty="0" smtClean="0"/>
              <a:t>–</a:t>
            </a:r>
            <a:r>
              <a:rPr lang="en-US" sz="2400" dirty="0" smtClean="0"/>
              <a:t> Do TFs Change Partners?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92395" y="865076"/>
                <a:ext cx="6389514" cy="2253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How “loyal” a focus TF is to its partner TFs between cell lines</a:t>
                </a:r>
              </a:p>
              <a:p>
                <a:endParaRPr lang="en-US" sz="1400" dirty="0"/>
              </a:p>
              <a:p>
                <a:r>
                  <a:rPr lang="en-US" sz="1400" dirty="0" smtClean="0"/>
                  <a:t>Define L(</a:t>
                </a:r>
                <a:r>
                  <a:rPr lang="en-US" sz="1400" dirty="0" err="1" smtClean="0"/>
                  <a:t>TF</a:t>
                </a:r>
                <a:r>
                  <a:rPr lang="en-US" sz="1400" baseline="-25000" dirty="0" err="1" smtClean="0"/>
                  <a:t>focus</a:t>
                </a:r>
                <a:r>
                  <a:rPr lang="en-US" sz="1400" dirty="0" smtClean="0"/>
                  <a:t>) = Set of TFs such that </a:t>
                </a:r>
                <a:r>
                  <a:rPr lang="en-US" sz="1400" dirty="0" err="1" smtClean="0"/>
                  <a:t>RI</a:t>
                </a:r>
                <a:r>
                  <a:rPr lang="en-US" sz="1400" baseline="-25000" dirty="0" err="1" smtClean="0"/>
                  <a:t>TFfocus</a:t>
                </a:r>
                <a:r>
                  <a:rPr lang="en-US" sz="1400" baseline="-25000" dirty="0" smtClean="0"/>
                  <a:t>-TF</a:t>
                </a:r>
                <a:r>
                  <a:rPr lang="en-US" sz="1400" dirty="0" smtClean="0"/>
                  <a:t> &gt; 5</a:t>
                </a:r>
              </a:p>
              <a:p>
                <a:endParaRPr lang="en-US" sz="1400" dirty="0"/>
              </a:p>
              <a:p>
                <a:r>
                  <a:rPr lang="en-US" sz="1400" dirty="0" smtClean="0"/>
                  <a:t>Loyalty score for a </a:t>
                </a:r>
                <a:r>
                  <a:rPr lang="en-US" sz="1400" dirty="0" err="1" smtClean="0"/>
                  <a:t>TF</a:t>
                </a:r>
                <a:r>
                  <a:rPr lang="en-US" sz="1400" baseline="-25000" dirty="0" err="1" smtClean="0"/>
                  <a:t>focus</a:t>
                </a:r>
                <a:r>
                  <a:rPr lang="en-US" sz="1400" dirty="0"/>
                  <a:t>:</a:t>
                </a:r>
                <a:r>
                  <a:rPr lang="en-US" sz="1400" dirty="0" smtClean="0"/>
                  <a:t> </a:t>
                </a:r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400" dirty="0"/>
                            <m:t>L</m:t>
                          </m:r>
                          <m:r>
                            <m:rPr>
                              <m:nor/>
                            </m:rPr>
                            <a:rPr lang="en-US" sz="1400" baseline="-25000" dirty="0"/>
                            <m:t>K</m:t>
                          </m:r>
                          <m:r>
                            <m:rPr>
                              <m:nor/>
                            </m:rPr>
                            <a:rPr lang="en-US" sz="1400" baseline="-25000" dirty="0"/>
                            <m:t>562(</m:t>
                          </m:r>
                          <m:r>
                            <m:rPr>
                              <m:nor/>
                            </m:rPr>
                            <a:rPr lang="en-US" sz="1400" dirty="0"/>
                            <m:t>TF</m:t>
                          </m:r>
                          <m:r>
                            <m:rPr>
                              <m:nor/>
                            </m:rPr>
                            <a:rPr lang="en-US" sz="1400" dirty="0" smtClean="0"/>
                            <m:t>fo</m:t>
                          </m:r>
                          <m:r>
                            <m:rPr>
                              <m:nor/>
                            </m:rPr>
                            <a:rPr lang="en-US" sz="1400" baseline="-25000" dirty="0" smtClean="0"/>
                            <m:t>cus</m:t>
                          </m:r>
                          <m:r>
                            <m:rPr>
                              <m:nor/>
                            </m:rPr>
                            <a:rPr lang="en-US" sz="1400" dirty="0"/>
                            <m:t>) </m:t>
                          </m:r>
                          <m:r>
                            <m:rPr>
                              <m:nor/>
                            </m:rPr>
                            <a:rPr lang="en-US" sz="1400" b="0" i="0" dirty="0" smtClean="0"/>
                            <m:t>⋂</m:t>
                          </m:r>
                          <m:r>
                            <m:rPr>
                              <m:nor/>
                            </m:rPr>
                            <a:rPr lang="en-US" sz="14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400" dirty="0"/>
                            <m:t>LGM</m:t>
                          </m:r>
                          <m:r>
                            <m:rPr>
                              <m:nor/>
                            </m:rPr>
                            <a:rPr lang="en-US" sz="1400" baseline="-25000" dirty="0"/>
                            <m:t>12878(</m:t>
                          </m:r>
                          <m:r>
                            <m:rPr>
                              <m:nor/>
                            </m:rPr>
                            <a:rPr lang="en-US" sz="1400" dirty="0"/>
                            <m:t>TFfo</m:t>
                          </m:r>
                          <m:r>
                            <m:rPr>
                              <m:nor/>
                            </m:rPr>
                            <a:rPr lang="en-US" sz="1400" baseline="-25000" dirty="0"/>
                            <m:t>cus</m:t>
                          </m:r>
                          <m:r>
                            <m:rPr>
                              <m:nor/>
                            </m:rPr>
                            <a:rPr lang="en-US" sz="1400" dirty="0"/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400" dirty="0"/>
                            <m:t>L</m:t>
                          </m:r>
                          <m:r>
                            <m:rPr>
                              <m:nor/>
                            </m:rPr>
                            <a:rPr lang="en-US" sz="1400" baseline="-25000" dirty="0"/>
                            <m:t>K</m:t>
                          </m:r>
                          <m:r>
                            <m:rPr>
                              <m:nor/>
                            </m:rPr>
                            <a:rPr lang="en-US" sz="1400" baseline="-25000" dirty="0"/>
                            <m:t>562(</m:t>
                          </m:r>
                          <m:r>
                            <m:rPr>
                              <m:nor/>
                            </m:rPr>
                            <a:rPr lang="en-US" sz="1400" dirty="0"/>
                            <m:t>TFfo</m:t>
                          </m:r>
                          <m:r>
                            <m:rPr>
                              <m:nor/>
                            </m:rPr>
                            <a:rPr lang="en-US" sz="1400" baseline="-25000" dirty="0"/>
                            <m:t>cus</m:t>
                          </m:r>
                          <m:r>
                            <m:rPr>
                              <m:nor/>
                            </m:rPr>
                            <a:rPr lang="en-US" sz="1400" dirty="0"/>
                            <m:t>) </m:t>
                          </m:r>
                          <m:r>
                            <m:rPr>
                              <m:nor/>
                            </m:rPr>
                            <a:rPr lang="en-US" sz="1400" b="0" i="0" dirty="0" smtClean="0"/>
                            <m:t>∪</m:t>
                          </m:r>
                          <m:r>
                            <m:rPr>
                              <m:nor/>
                            </m:rPr>
                            <a:rPr lang="en-US" sz="14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400" dirty="0"/>
                            <m:t>LGM</m:t>
                          </m:r>
                          <m:r>
                            <m:rPr>
                              <m:nor/>
                            </m:rPr>
                            <a:rPr lang="en-US" sz="1400" baseline="-25000" dirty="0"/>
                            <m:t>12878(</m:t>
                          </m:r>
                          <m:r>
                            <m:rPr>
                              <m:nor/>
                            </m:rPr>
                            <a:rPr lang="en-US" sz="1400" dirty="0"/>
                            <m:t>TFfo</m:t>
                          </m:r>
                          <m:r>
                            <m:rPr>
                              <m:nor/>
                            </m:rPr>
                            <a:rPr lang="en-US" sz="1400" baseline="-25000" dirty="0"/>
                            <m:t>cus</m:t>
                          </m:r>
                          <m:r>
                            <m:rPr>
                              <m:nor/>
                            </m:rPr>
                            <a:rPr lang="en-US" sz="1400" dirty="0"/>
                            <m:t>)</m:t>
                          </m:r>
                        </m:den>
                      </m:f>
                    </m:oMath>
                  </m:oMathPara>
                </a14:m>
                <a:endParaRPr lang="en-US" sz="1400" dirty="0" smtClean="0"/>
              </a:p>
              <a:p>
                <a:endParaRPr lang="en-US" sz="1400" dirty="0"/>
              </a:p>
              <a:p>
                <a:endParaRPr lang="en-US" sz="1400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395" y="865076"/>
                <a:ext cx="6389514" cy="2253246"/>
              </a:xfrm>
              <a:prstGeom prst="rect">
                <a:avLst/>
              </a:prstGeom>
              <a:blipFill rotWithShape="0">
                <a:blip r:embed="rId2"/>
                <a:stretch>
                  <a:fillRect l="-28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0" y="2954274"/>
            <a:ext cx="8659906" cy="41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Jing Zhang</a:t>
            </a:r>
          </a:p>
          <a:p>
            <a:pPr marL="0" indent="0">
              <a:buNone/>
            </a:pPr>
            <a:r>
              <a:rPr lang="en-US" dirty="0" err="1" smtClean="0"/>
              <a:t>Donghoon</a:t>
            </a:r>
            <a:r>
              <a:rPr lang="en-US" dirty="0" smtClean="0"/>
              <a:t> Lee</a:t>
            </a:r>
          </a:p>
          <a:p>
            <a:pPr marL="0" indent="0">
              <a:buNone/>
            </a:pPr>
            <a:r>
              <a:rPr lang="en-US" dirty="0" smtClean="0"/>
              <a:t>Mark Gerstein</a:t>
            </a:r>
          </a:p>
          <a:p>
            <a:pPr marL="0" indent="0">
              <a:buNone/>
            </a:pPr>
            <a:r>
              <a:rPr lang="en-US" dirty="0" smtClean="0"/>
              <a:t>Gerstein Lab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ENCODE2</a:t>
            </a:r>
            <a:r>
              <a:rPr lang="en-US" sz="3200" dirty="0" smtClean="0"/>
              <a:t>&amp;</a:t>
            </a:r>
            <a:r>
              <a:rPr lang="en-US" dirty="0" smtClean="0"/>
              <a:t>3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867585" cy="2732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K562</a:t>
            </a:r>
          </a:p>
          <a:p>
            <a:r>
              <a:rPr lang="en-US" sz="2000" dirty="0" smtClean="0"/>
              <a:t>216 TF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GM12878</a:t>
            </a:r>
          </a:p>
          <a:p>
            <a:r>
              <a:rPr lang="en-US" sz="2000" dirty="0" smtClean="0"/>
              <a:t>98 TF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66 TF in common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825625"/>
            <a:ext cx="3943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ENCODE </a:t>
            </a:r>
            <a:r>
              <a:rPr lang="en-US" sz="2000" dirty="0" err="1" smtClean="0"/>
              <a:t>narrowPeak</a:t>
            </a:r>
            <a:r>
              <a:rPr lang="en-US" sz="2000" dirty="0" smtClean="0"/>
              <a:t> file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From ENCODE2&amp;3 </a:t>
            </a:r>
            <a:r>
              <a:rPr lang="en-US" sz="2000" dirty="0" err="1" smtClean="0"/>
              <a:t>ChIP-seq</a:t>
            </a:r>
            <a:endParaRPr lang="en-US" sz="2000" dirty="0" smtClean="0"/>
          </a:p>
          <a:p>
            <a:r>
              <a:rPr lang="en-US" sz="2000" dirty="0" smtClean="0"/>
              <a:t>Optimal IDR threshold peak calling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182035" y="1690689"/>
            <a:ext cx="0" cy="28678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81503" y="5257800"/>
            <a:ext cx="738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we compare these two cell lines and </a:t>
            </a:r>
            <a:r>
              <a:rPr lang="en-US" smtClean="0"/>
              <a:t>the </a:t>
            </a:r>
            <a:r>
              <a:rPr lang="en-US" smtClean="0"/>
              <a:t>paired behavior </a:t>
            </a:r>
            <a:r>
              <a:rPr lang="en-US" dirty="0" smtClean="0"/>
              <a:t>of the TFs?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342998" y="151012"/>
            <a:ext cx="6458004" cy="3626324"/>
            <a:chOff x="-571554" y="278949"/>
            <a:chExt cx="10477355" cy="5883285"/>
          </a:xfrm>
        </p:grpSpPr>
        <p:grpSp>
          <p:nvGrpSpPr>
            <p:cNvPr id="6" name="Group 5"/>
            <p:cNvGrpSpPr/>
            <p:nvPr/>
          </p:nvGrpSpPr>
          <p:grpSpPr>
            <a:xfrm>
              <a:off x="1106501" y="2197240"/>
              <a:ext cx="1248073" cy="1730986"/>
              <a:chOff x="2881416" y="2280575"/>
              <a:chExt cx="1248073" cy="173098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881416" y="3215148"/>
                <a:ext cx="274320" cy="796413"/>
              </a:xfrm>
              <a:prstGeom prst="rect">
                <a:avLst/>
              </a:prstGeom>
              <a:solidFill>
                <a:srgbClr val="FF66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5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358501" y="3580673"/>
                <a:ext cx="274320" cy="430887"/>
              </a:xfrm>
              <a:prstGeom prst="rect">
                <a:avLst/>
              </a:prstGeom>
              <a:solidFill>
                <a:srgbClr val="FFD0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5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855169" y="2280575"/>
                <a:ext cx="274320" cy="17309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5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624151" y="2197240"/>
              <a:ext cx="1248073" cy="1734493"/>
              <a:chOff x="9399066" y="2280575"/>
              <a:chExt cx="1248073" cy="1734493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9399066" y="3153736"/>
                <a:ext cx="274320" cy="859536"/>
              </a:xfrm>
              <a:prstGeom prst="rect">
                <a:avLst/>
              </a:prstGeom>
              <a:solidFill>
                <a:srgbClr val="FF66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5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372819" y="2280575"/>
                <a:ext cx="274320" cy="173449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5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286740" y="3070401"/>
              <a:ext cx="751405" cy="887298"/>
              <a:chOff x="6061656" y="3121078"/>
              <a:chExt cx="751405" cy="88729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061656" y="3769623"/>
                <a:ext cx="288642" cy="231012"/>
              </a:xfrm>
              <a:prstGeom prst="rect">
                <a:avLst/>
              </a:prstGeom>
              <a:solidFill>
                <a:srgbClr val="FFD0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5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538741" y="3121078"/>
                <a:ext cx="274320" cy="88729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5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60362" y="3928226"/>
              <a:ext cx="9645439" cy="280220"/>
              <a:chOff x="2035277" y="4011561"/>
              <a:chExt cx="9645439" cy="28022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035277" y="4011561"/>
                <a:ext cx="6086796" cy="28022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5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8109002" y="4011561"/>
                <a:ext cx="3571714" cy="28022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5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612356" y="4011561"/>
                <a:ext cx="1786192" cy="2802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5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305720" y="4011561"/>
                <a:ext cx="1786192" cy="2802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5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130006" y="4011561"/>
                <a:ext cx="1786192" cy="2802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50"/>
              </a:p>
            </p:txBody>
          </p:sp>
        </p:grpSp>
        <p:cxnSp>
          <p:nvCxnSpPr>
            <p:cNvPr id="5" name="Straight Connector 4"/>
            <p:cNvCxnSpPr/>
            <p:nvPr/>
          </p:nvCxnSpPr>
          <p:spPr>
            <a:xfrm>
              <a:off x="24384" y="1569002"/>
              <a:ext cx="0" cy="2639444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262717" y="4208448"/>
              <a:ext cx="968183" cy="449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Peak 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571554" y="1619351"/>
              <a:ext cx="599198" cy="258909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TF Binding Strength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56082" y="4208448"/>
              <a:ext cx="968183" cy="449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Peak 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79564" y="4208448"/>
              <a:ext cx="968183" cy="449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Peak </a:t>
              </a:r>
              <a:r>
                <a:rPr lang="en-US" sz="1200" i="1" dirty="0"/>
                <a:t>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2225" y="4699627"/>
              <a:ext cx="2562716" cy="449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Focus TF Peak Regions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38167" y="278949"/>
              <a:ext cx="4857914" cy="94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/>
                <a:t>Peak Intersection </a:t>
              </a:r>
              <a:r>
                <a:rPr lang="en-US" sz="1600" dirty="0" smtClean="0"/>
                <a:t>to Obtain Relative Importance (RI) Score</a:t>
              </a:r>
              <a:endParaRPr lang="en-US" sz="16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02910" y="1339971"/>
              <a:ext cx="754443" cy="1016787"/>
              <a:chOff x="8821445" y="1392012"/>
              <a:chExt cx="754443" cy="101678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8821445" y="1471851"/>
                <a:ext cx="182880" cy="178876"/>
              </a:xfrm>
              <a:prstGeom prst="rect">
                <a:avLst/>
              </a:prstGeom>
              <a:solidFill>
                <a:srgbClr val="FF66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5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821445" y="1782603"/>
                <a:ext cx="182880" cy="182880"/>
              </a:xfrm>
              <a:prstGeom prst="rect">
                <a:avLst/>
              </a:prstGeom>
              <a:solidFill>
                <a:srgbClr val="FFD0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5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821445" y="2102643"/>
                <a:ext cx="182880" cy="18288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5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008417" y="1392012"/>
                <a:ext cx="567471" cy="399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dirty="0"/>
                  <a:t>TF</a:t>
                </a:r>
                <a:r>
                  <a:rPr lang="en-US" sz="1000" baseline="-25000" dirty="0"/>
                  <a:t>1</a:t>
                </a:r>
                <a:endParaRPr lang="en-US" sz="10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004325" y="2009335"/>
                <a:ext cx="567470" cy="399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dirty="0" smtClean="0"/>
                  <a:t>TF</a:t>
                </a:r>
                <a:r>
                  <a:rPr lang="en-US" sz="1000" baseline="-25000" dirty="0"/>
                  <a:t>3</a:t>
                </a:r>
                <a:endParaRPr lang="en-US" sz="10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004325" y="1689075"/>
                <a:ext cx="567470" cy="399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dirty="0"/>
                  <a:t>TF</a:t>
                </a:r>
                <a:r>
                  <a:rPr lang="en-US" sz="1000" baseline="-25000" dirty="0"/>
                  <a:t>2</a:t>
                </a:r>
                <a:endParaRPr lang="en-US" sz="1000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98814" y="5750285"/>
              <a:ext cx="4936621" cy="411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Algorithm </a:t>
              </a:r>
              <a:r>
                <a:rPr lang="en-US" sz="1050" dirty="0"/>
                <a:t>for predictive learning via Rule Ensembles</a:t>
              </a: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03" y="3764601"/>
            <a:ext cx="1533882" cy="322923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3995349" y="5051059"/>
            <a:ext cx="0" cy="1109617"/>
          </a:xfrm>
          <a:prstGeom prst="line">
            <a:avLst/>
          </a:prstGeom>
          <a:ln w="28575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15766" y="4914190"/>
            <a:ext cx="369332" cy="15958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mtClean="0"/>
              <a:t>RI Score</a:t>
            </a:r>
            <a:endParaRPr lang="en-US" sz="12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4187358" y="5263734"/>
            <a:ext cx="769284" cy="897870"/>
            <a:chOff x="4031405" y="4608368"/>
            <a:chExt cx="769284" cy="897870"/>
          </a:xfrm>
        </p:grpSpPr>
        <p:sp>
          <p:nvSpPr>
            <p:cNvPr id="41" name="Rectangle 40"/>
            <p:cNvSpPr/>
            <p:nvPr/>
          </p:nvSpPr>
          <p:spPr>
            <a:xfrm>
              <a:off x="4031405" y="4940877"/>
              <a:ext cx="169085" cy="563159"/>
            </a:xfrm>
            <a:prstGeom prst="rect">
              <a:avLst/>
            </a:prstGeom>
            <a:pattFill prst="wdDnDiag">
              <a:fgClr>
                <a:srgbClr val="FF6661"/>
              </a:fgClr>
              <a:bgClr>
                <a:schemeClr val="bg1"/>
              </a:bgClr>
            </a:pattFill>
            <a:ln>
              <a:solidFill>
                <a:srgbClr val="FF6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25469" y="5211041"/>
              <a:ext cx="169085" cy="295197"/>
            </a:xfrm>
            <a:prstGeom prst="rect">
              <a:avLst/>
            </a:prstGeom>
            <a:pattFill prst="wdDnDiag">
              <a:fgClr>
                <a:srgbClr val="FFD04C"/>
              </a:fgClr>
              <a:bgClr>
                <a:schemeClr val="bg1"/>
              </a:bgClr>
            </a:pattFill>
            <a:ln>
              <a:solidFill>
                <a:srgbClr val="FFD1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31604" y="4608368"/>
              <a:ext cx="169085" cy="896775"/>
            </a:xfrm>
            <a:prstGeom prst="rect">
              <a:avLst/>
            </a:prstGeom>
            <a:pattFill prst="wdDnDiag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rgbClr val="A9D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50"/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3985914" y="6161018"/>
            <a:ext cx="1125489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506835" y="4495344"/>
            <a:ext cx="2083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Co-binding Potential</a:t>
            </a:r>
          </a:p>
          <a:p>
            <a:pPr algn="ctr"/>
            <a:r>
              <a:rPr lang="en-US" sz="1600" dirty="0" smtClean="0"/>
              <a:t>(Focus TF </a:t>
            </a:r>
            <a:r>
              <a:rPr lang="mr-IN" sz="1600" dirty="0" smtClean="0"/>
              <a:t>–</a:t>
            </a:r>
            <a:r>
              <a:rPr lang="en-US" sz="1600" dirty="0"/>
              <a:t> </a:t>
            </a:r>
            <a:r>
              <a:rPr lang="en-US" sz="1600" dirty="0" smtClean="0"/>
              <a:t>Partner </a:t>
            </a:r>
            <a:r>
              <a:rPr lang="en-US" sz="1600" dirty="0" err="1" smtClean="0"/>
              <a:t>Tf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53" name="Rectangle 52"/>
          <p:cNvSpPr/>
          <p:nvPr/>
        </p:nvSpPr>
        <p:spPr>
          <a:xfrm>
            <a:off x="5275033" y="5412003"/>
            <a:ext cx="112723" cy="110255"/>
          </a:xfrm>
          <a:prstGeom prst="rect">
            <a:avLst/>
          </a:prstGeom>
          <a:pattFill prst="wdDnDiag">
            <a:fgClr>
              <a:srgbClr val="FF6661"/>
            </a:fgClr>
            <a:bgClr>
              <a:schemeClr val="bg1"/>
            </a:bgClr>
          </a:pattFill>
          <a:ln>
            <a:solidFill>
              <a:srgbClr val="FF6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/>
          </a:p>
        </p:txBody>
      </p:sp>
      <p:sp>
        <p:nvSpPr>
          <p:cNvPr id="54" name="Rectangle 53"/>
          <p:cNvSpPr/>
          <p:nvPr/>
        </p:nvSpPr>
        <p:spPr>
          <a:xfrm>
            <a:off x="5275033" y="5603544"/>
            <a:ext cx="112723" cy="112723"/>
          </a:xfrm>
          <a:prstGeom prst="rect">
            <a:avLst/>
          </a:prstGeom>
          <a:pattFill prst="wdDnDiag">
            <a:fgClr>
              <a:srgbClr val="FFD04C"/>
            </a:fgClr>
            <a:bgClr>
              <a:schemeClr val="bg1"/>
            </a:bgClr>
          </a:pattFill>
          <a:ln>
            <a:solidFill>
              <a:srgbClr val="FFD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/>
          </a:p>
        </p:txBody>
      </p:sp>
      <p:sp>
        <p:nvSpPr>
          <p:cNvPr id="55" name="Rectangle 54"/>
          <p:cNvSpPr/>
          <p:nvPr/>
        </p:nvSpPr>
        <p:spPr>
          <a:xfrm>
            <a:off x="5275033" y="5800809"/>
            <a:ext cx="112723" cy="112723"/>
          </a:xfrm>
          <a:prstGeom prst="rect">
            <a:avLst/>
          </a:prstGeom>
          <a:pattFill prst="wdDn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/>
          </a:p>
        </p:txBody>
      </p:sp>
      <p:sp>
        <p:nvSpPr>
          <p:cNvPr id="56" name="TextBox 55"/>
          <p:cNvSpPr txBox="1"/>
          <p:nvPr/>
        </p:nvSpPr>
        <p:spPr>
          <a:xfrm>
            <a:off x="5390278" y="5362792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Focus TF </a:t>
            </a:r>
            <a:r>
              <a:rPr lang="mr-IN" sz="1000" dirty="0" smtClean="0"/>
              <a:t>–</a:t>
            </a:r>
            <a:r>
              <a:rPr lang="en-US" sz="1000" dirty="0" smtClean="0"/>
              <a:t> Partner TF</a:t>
            </a:r>
            <a:r>
              <a:rPr lang="en-US" sz="1000" baseline="-25000" dirty="0" smtClean="0"/>
              <a:t>1</a:t>
            </a:r>
            <a:endParaRPr lang="en-US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5387756" y="5743296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Focus TF </a:t>
            </a:r>
            <a:r>
              <a:rPr lang="mr-IN" sz="1000" dirty="0" smtClean="0"/>
              <a:t>–</a:t>
            </a:r>
            <a:r>
              <a:rPr lang="en-US" sz="1000" dirty="0" smtClean="0"/>
              <a:t> Partner TF</a:t>
            </a:r>
            <a:r>
              <a:rPr lang="en-US" sz="1000" baseline="-25000" dirty="0" smtClean="0"/>
              <a:t>3</a:t>
            </a:r>
            <a:endParaRPr lang="en-US" sz="1000" dirty="0"/>
          </a:p>
        </p:txBody>
      </p:sp>
      <p:sp>
        <p:nvSpPr>
          <p:cNvPr id="58" name="TextBox 57"/>
          <p:cNvSpPr txBox="1"/>
          <p:nvPr/>
        </p:nvSpPr>
        <p:spPr>
          <a:xfrm>
            <a:off x="5387756" y="5545895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Focus </a:t>
            </a:r>
            <a:r>
              <a:rPr lang="en-US" sz="1000" dirty="0" smtClean="0"/>
              <a:t>TF </a:t>
            </a:r>
            <a:r>
              <a:rPr lang="mr-IN" sz="1000" dirty="0" smtClean="0"/>
              <a:t>–</a:t>
            </a:r>
            <a:r>
              <a:rPr lang="en-US" sz="1000" dirty="0" smtClean="0"/>
              <a:t> Partner TF</a:t>
            </a:r>
            <a:r>
              <a:rPr lang="en-US" sz="1000" baseline="-25000" dirty="0" smtClean="0"/>
              <a:t>2</a:t>
            </a:r>
            <a:endParaRPr lang="en-US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2097508" y="6254277"/>
            <a:ext cx="4948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RI Score is interpreted as co-binding potential between two TFs (0&lt;=RI</a:t>
            </a:r>
            <a:r>
              <a:rPr lang="en-US" sz="1200" smtClean="0"/>
              <a:t>&lt;=100)</a:t>
            </a:r>
            <a:endParaRPr lang="en-US" sz="1200" dirty="0"/>
          </a:p>
        </p:txBody>
      </p:sp>
      <p:cxnSp>
        <p:nvCxnSpPr>
          <p:cNvPr id="3" name="Straight Arrow Connector 2"/>
          <p:cNvCxnSpPr>
            <a:endCxn id="36" idx="0"/>
          </p:cNvCxnSpPr>
          <p:nvPr/>
        </p:nvCxnSpPr>
        <p:spPr>
          <a:xfrm>
            <a:off x="4565964" y="3171425"/>
            <a:ext cx="6037" cy="351995"/>
          </a:xfrm>
          <a:prstGeom prst="straightConnector1">
            <a:avLst/>
          </a:prstGeom>
          <a:ln w="31750">
            <a:solidFill>
              <a:srgbClr val="AB18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565964" y="4133339"/>
            <a:ext cx="6037" cy="351995"/>
          </a:xfrm>
          <a:prstGeom prst="straightConnector1">
            <a:avLst/>
          </a:prstGeom>
          <a:ln w="31750">
            <a:solidFill>
              <a:srgbClr val="AB18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87631" y="605934"/>
            <a:ext cx="8338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Partner TFs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5464501" y="5124617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TF Pair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57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41" y="927843"/>
            <a:ext cx="4397188" cy="3664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6" y="927843"/>
            <a:ext cx="4502075" cy="3751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9567" y="309282"/>
            <a:ext cx="214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K562 RI score, n=216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28874" y="309282"/>
            <a:ext cx="248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GM12878 RI score, n=98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0080" y="4922531"/>
            <a:ext cx="176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 &gt; 5 significant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4435" y="5728447"/>
            <a:ext cx="278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K562: 92 significant TF pairs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48835" y="5728447"/>
            <a:ext cx="324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GM12878: 40 significant TF pairs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05316" y="6349697"/>
            <a:ext cx="261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*excludes matrix diagonal</a:t>
            </a:r>
          </a:p>
        </p:txBody>
      </p:sp>
    </p:spTree>
    <p:extLst>
      <p:ext uri="{BB962C8B-B14F-4D97-AF65-F5344CB8AC3E}">
        <p14:creationId xmlns:p14="http://schemas.microsoft.com/office/powerpoint/2010/main" val="16410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36" y="1062381"/>
            <a:ext cx="3731208" cy="3469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9" y="1062382"/>
            <a:ext cx="4265765" cy="3469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3121" y="309282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K562, n=66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76592" y="309282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GM12878, n=66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0080" y="4922531"/>
            <a:ext cx="176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 &gt; 5 significant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4435" y="5728447"/>
            <a:ext cx="278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K562: 22 significant TF pairs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48835" y="5728447"/>
            <a:ext cx="324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GM12878: 20 significant TF pairs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05316" y="6349697"/>
            <a:ext cx="261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*excludes matrix diagonal</a:t>
            </a:r>
          </a:p>
        </p:txBody>
      </p:sp>
    </p:spTree>
    <p:extLst>
      <p:ext uri="{BB962C8B-B14F-4D97-AF65-F5344CB8AC3E}">
        <p14:creationId xmlns:p14="http://schemas.microsoft.com/office/powerpoint/2010/main" val="11577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4147" y="6185648"/>
            <a:ext cx="7495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These TF pairs show significant change ( |Diff. RI| &gt; </a:t>
            </a:r>
            <a:r>
              <a:rPr lang="en-US" dirty="0" smtClean="0"/>
              <a:t>5) </a:t>
            </a:r>
            <a:r>
              <a:rPr lang="en-US" dirty="0" smtClean="0"/>
              <a:t>in co-binding potential</a:t>
            </a:r>
          </a:p>
          <a:p>
            <a:pPr algn="ctr"/>
            <a:r>
              <a:rPr lang="en-US" dirty="0" smtClean="0"/>
              <a:t> between K562 and GM12878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753036"/>
            <a:ext cx="8606118" cy="4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2586" y="201706"/>
            <a:ext cx="461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Relevant TF </a:t>
            </a:r>
            <a:r>
              <a:rPr lang="en-US" dirty="0" smtClean="0"/>
              <a:t>Pairs </a:t>
            </a:r>
            <a:r>
              <a:rPr lang="mr-IN" dirty="0" smtClean="0"/>
              <a:t>–</a:t>
            </a:r>
            <a:r>
              <a:rPr lang="en-US" dirty="0" smtClean="0"/>
              <a:t> Positive Differential RI Score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917487"/>
              </p:ext>
            </p:extLst>
          </p:nvPr>
        </p:nvGraphicFramePr>
        <p:xfrm>
          <a:off x="268941" y="753035"/>
          <a:ext cx="8672823" cy="33224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6377"/>
                <a:gridCol w="4625788"/>
                <a:gridCol w="2110658"/>
              </a:tblGrid>
              <a:tr h="2689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TF Pair</a:t>
                      </a:r>
                      <a:endParaRPr lang="en-US" sz="1800" b="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b="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PBMID</a:t>
                      </a:r>
                      <a:endParaRPr lang="en-US" sz="1800" b="0" dirty="0"/>
                    </a:p>
                  </a:txBody>
                  <a:tcPr marL="149053" marR="149053" marT="74526" marB="74526"/>
                </a:tc>
              </a:tr>
              <a:tr h="3368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MYC-MAX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Heterodimer pair, MYC</a:t>
                      </a:r>
                      <a:r>
                        <a:rPr lang="en-US" sz="1200" baseline="0" dirty="0" smtClean="0"/>
                        <a:t> - Oncogene</a:t>
                      </a:r>
                    </a:p>
                    <a:p>
                      <a:endParaRPr lang="en-US" sz="120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14663479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</a:tr>
              <a:tr h="5960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USF1-USF2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USF1-USF2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mr-IN" sz="1200" baseline="0" dirty="0" smtClean="0"/>
                        <a:t>–</a:t>
                      </a:r>
                      <a:r>
                        <a:rPr lang="en-US" sz="1200" baseline="0" dirty="0" smtClean="0"/>
                        <a:t> Promote gene expression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18230803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</a:tr>
              <a:tr h="5960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POLR3G-BCL3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POLR3G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mr-IN" sz="1200" baseline="0" dirty="0" smtClean="0"/>
                        <a:t>–</a:t>
                      </a:r>
                      <a:r>
                        <a:rPr lang="en-US" sz="1200" baseline="0" dirty="0" smtClean="0"/>
                        <a:t> transcription increase in cancer</a:t>
                      </a:r>
                      <a:br>
                        <a:rPr lang="en-US" sz="1200" baseline="0" dirty="0" smtClean="0"/>
                      </a:br>
                      <a:r>
                        <a:rPr lang="en-US" sz="1200" baseline="0" dirty="0" smtClean="0"/>
                        <a:t>BCL3 </a:t>
                      </a:r>
                      <a:r>
                        <a:rPr lang="mr-IN" sz="1200" baseline="0" dirty="0" smtClean="0"/>
                        <a:t>–</a:t>
                      </a:r>
                      <a:r>
                        <a:rPr lang="en-US" sz="1200" baseline="0" dirty="0" smtClean="0"/>
                        <a:t> Oncogene</a:t>
                      </a:r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19191868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</a:tr>
              <a:tr h="5960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SUZ12-ZNF143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SUZ12 </a:t>
                      </a:r>
                      <a:r>
                        <a:rPr lang="mr-IN" sz="1200" dirty="0" smtClean="0"/>
                        <a:t>–</a:t>
                      </a:r>
                      <a:r>
                        <a:rPr lang="en-US" sz="1200" dirty="0" smtClean="0"/>
                        <a:t> needed</a:t>
                      </a:r>
                      <a:r>
                        <a:rPr lang="en-US" sz="1200" baseline="0" dirty="0" smtClean="0"/>
                        <a:t> for normal blood cell</a:t>
                      </a:r>
                    </a:p>
                    <a:p>
                      <a:r>
                        <a:rPr lang="en-US" sz="1200" baseline="0" dirty="0" smtClean="0"/>
                        <a:t>ZNF143 </a:t>
                      </a:r>
                      <a:r>
                        <a:rPr lang="mr-IN" sz="1200" baseline="0" dirty="0" smtClean="0"/>
                        <a:t>–</a:t>
                      </a:r>
                      <a:r>
                        <a:rPr lang="en-US" sz="1200" baseline="0" dirty="0" smtClean="0"/>
                        <a:t> targets genes for cell proliferation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26036803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</a:tr>
              <a:tr h="5960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POLR3G-ETS1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ETS1 </a:t>
                      </a:r>
                      <a:r>
                        <a:rPr lang="mr-IN" sz="1200" dirty="0" smtClean="0"/>
                        <a:t>–</a:t>
                      </a:r>
                      <a:r>
                        <a:rPr lang="en-US" sz="1200" dirty="0" smtClean="0"/>
                        <a:t> Oncogene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12971829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1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2893" y="201706"/>
            <a:ext cx="471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Relevant TF </a:t>
            </a:r>
            <a:r>
              <a:rPr lang="en-US" dirty="0" smtClean="0"/>
              <a:t>Pairs </a:t>
            </a:r>
            <a:r>
              <a:rPr lang="mr-IN" dirty="0" smtClean="0"/>
              <a:t>–</a:t>
            </a:r>
            <a:r>
              <a:rPr lang="en-US" dirty="0" smtClean="0"/>
              <a:t> Negative Differential RI Score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58204"/>
              </p:ext>
            </p:extLst>
          </p:nvPr>
        </p:nvGraphicFramePr>
        <p:xfrm>
          <a:off x="268941" y="753035"/>
          <a:ext cx="8672823" cy="3918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377"/>
                <a:gridCol w="4625788"/>
                <a:gridCol w="2110658"/>
              </a:tblGrid>
              <a:tr h="268941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TF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="0" baseline="0" dirty="0" smtClean="0"/>
                        <a:t>Pair</a:t>
                      </a:r>
                      <a:endParaRPr lang="en-US" sz="1800" b="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Description</a:t>
                      </a:r>
                      <a:endParaRPr lang="en-US" sz="1800" b="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PBMID</a:t>
                      </a:r>
                      <a:endParaRPr lang="en-US" sz="1800" b="0" dirty="0"/>
                    </a:p>
                  </a:txBody>
                  <a:tcPr marL="149053" marR="149053" marT="74526" marB="74526"/>
                </a:tc>
              </a:tr>
              <a:tr h="3368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SMC</a:t>
                      </a:r>
                      <a:r>
                        <a:rPr lang="en-US" sz="1200" baseline="0" dirty="0" smtClean="0"/>
                        <a:t>3-CTCF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SMC3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mr-IN" sz="1200" baseline="0" dirty="0" smtClean="0"/>
                        <a:t>–</a:t>
                      </a:r>
                      <a:r>
                        <a:rPr lang="en-US" sz="1200" baseline="0" dirty="0" smtClean="0"/>
                        <a:t> subunit of </a:t>
                      </a:r>
                      <a:r>
                        <a:rPr lang="en-US" sz="1200" baseline="0" dirty="0" err="1" smtClean="0"/>
                        <a:t>cohesin</a:t>
                      </a:r>
                      <a:r>
                        <a:rPr lang="en-US" sz="1200" baseline="0" dirty="0" smtClean="0"/>
                        <a:t>, CTCF </a:t>
                      </a:r>
                      <a:r>
                        <a:rPr lang="mr-IN" sz="1200" baseline="0" dirty="0" smtClean="0"/>
                        <a:t>–</a:t>
                      </a:r>
                      <a:r>
                        <a:rPr lang="en-US" sz="1200" baseline="0" dirty="0" smtClean="0"/>
                        <a:t> binding protein</a:t>
                      </a:r>
                    </a:p>
                    <a:p>
                      <a:endParaRPr lang="en-US" sz="120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26686651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</a:tr>
              <a:tr h="5960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SMC3-RAD21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SMC3-RAD21</a:t>
                      </a:r>
                      <a:r>
                        <a:rPr lang="en-US" sz="1200" baseline="0" dirty="0" smtClean="0"/>
                        <a:t> both are subunits of </a:t>
                      </a:r>
                      <a:r>
                        <a:rPr lang="en-US" sz="1200" baseline="0" dirty="0" err="1" smtClean="0"/>
                        <a:t>cohesin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24335803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</a:tr>
              <a:tr h="5960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POLR2A-TAF1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POLR2a </a:t>
                      </a:r>
                      <a:r>
                        <a:rPr lang="mr-IN" sz="1200" dirty="0" smtClean="0"/>
                        <a:t>–</a:t>
                      </a:r>
                      <a:r>
                        <a:rPr lang="en-US" sz="1200" dirty="0" smtClean="0"/>
                        <a:t> RNA</a:t>
                      </a:r>
                      <a:r>
                        <a:rPr lang="en-US" sz="1200" baseline="0" dirty="0" smtClean="0"/>
                        <a:t> Polymerase II Subunit A</a:t>
                      </a:r>
                    </a:p>
                    <a:p>
                      <a:r>
                        <a:rPr lang="en-US" sz="1200" baseline="0" dirty="0" smtClean="0"/>
                        <a:t>TAF1 </a:t>
                      </a:r>
                      <a:r>
                        <a:rPr lang="mr-IN" sz="1200" baseline="0" dirty="0" smtClean="0"/>
                        <a:t>–</a:t>
                      </a:r>
                      <a:r>
                        <a:rPr lang="en-US" sz="1200" baseline="0" dirty="0" smtClean="0"/>
                        <a:t> inhibits p53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15053879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</a:tr>
              <a:tr h="5960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POLR2A-SMAD5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SMAD5 </a:t>
                      </a:r>
                      <a:r>
                        <a:rPr lang="mr-IN" sz="1200" dirty="0" smtClean="0"/>
                        <a:t>–</a:t>
                      </a:r>
                      <a:r>
                        <a:rPr lang="en-US" sz="1200" dirty="0" smtClean="0"/>
                        <a:t> inhibition of proliferation of normal blood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cells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15053879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</a:tr>
              <a:tr h="5960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PML-SMAD5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PML </a:t>
                      </a:r>
                      <a:r>
                        <a:rPr lang="mr-IN" sz="1200" dirty="0" smtClean="0"/>
                        <a:t>–</a:t>
                      </a:r>
                      <a:r>
                        <a:rPr lang="en-US" sz="1200" dirty="0" smtClean="0"/>
                        <a:t> Tumor</a:t>
                      </a:r>
                      <a:r>
                        <a:rPr lang="en-US" sz="1200" baseline="0" dirty="0" smtClean="0"/>
                        <a:t> suppressor gene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14630830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</a:tr>
              <a:tr h="5960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CTCF-RAD21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RAD21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mr-IN" sz="1200" baseline="0" dirty="0" smtClean="0"/>
                        <a:t>–</a:t>
                      </a:r>
                      <a:r>
                        <a:rPr lang="en-US" sz="1200" baseline="0" dirty="0" smtClean="0"/>
                        <a:t> unit of </a:t>
                      </a:r>
                      <a:r>
                        <a:rPr lang="en-US" sz="1200" baseline="0" dirty="0" err="1" smtClean="0"/>
                        <a:t>cohesin</a:t>
                      </a:r>
                      <a:r>
                        <a:rPr lang="en-US" sz="1200" baseline="0" dirty="0" smtClean="0"/>
                        <a:t> binds with CTCF for transcription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24335803</a:t>
                      </a:r>
                      <a:endParaRPr lang="en-US" sz="1200" dirty="0"/>
                    </a:p>
                  </a:txBody>
                  <a:tcPr marL="149053" marR="149053" marT="74526" marB="745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7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390</Words>
  <Application>Microsoft Macintosh PowerPoint</Application>
  <PresentationFormat>On-screen Show (4:3)</PresentationFormat>
  <Paragraphs>105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Cambria Math</vt:lpstr>
      <vt:lpstr>Mangal</vt:lpstr>
      <vt:lpstr>Arial</vt:lpstr>
      <vt:lpstr>Office Theme</vt:lpstr>
      <vt:lpstr>PowerPoint Presentation</vt:lpstr>
      <vt:lpstr>ENCODE2&amp;3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39</cp:revision>
  <cp:lastPrinted>2016-11-01T07:02:14Z</cp:lastPrinted>
  <dcterms:created xsi:type="dcterms:W3CDTF">2016-11-01T06:59:32Z</dcterms:created>
  <dcterms:modified xsi:type="dcterms:W3CDTF">2016-11-03T09:42:06Z</dcterms:modified>
</cp:coreProperties>
</file>