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3.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6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773.xml" ContentType="application/vnd.openxmlformats-officedocument.presentationml.slideLayout+xml"/>
  <Override PartName="/ppt/theme/theme65.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6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xml" ContentType="application/vnd.openxmlformats-officedocument.themeOverrid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67.xml" ContentType="application/vnd.openxmlformats-officedocument.theme+xml"/>
  <Override PartName="/ppt/slideLayouts/slideLayout782.xml" ContentType="application/vnd.openxmlformats-officedocument.presentationml.slideLayout+xml"/>
  <Override PartName="/ppt/theme/theme68.xml" ContentType="application/vnd.openxmlformats-officedocument.theme+xml"/>
  <Override PartName="/ppt/slideLayouts/slideLayout783.xml" ContentType="application/vnd.openxmlformats-officedocument.presentationml.slideLayout+xml"/>
  <Override PartName="/ppt/theme/theme69.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62" r:id="rId61"/>
    <p:sldMasterId id="2147533988" r:id="rId62"/>
    <p:sldMasterId id="2147534002" r:id="rId63"/>
    <p:sldMasterId id="2147534016" r:id="rId64"/>
    <p:sldMasterId id="2147534030" r:id="rId65"/>
    <p:sldMasterId id="2147534032" r:id="rId66"/>
    <p:sldMasterId id="2147534038" r:id="rId67"/>
    <p:sldMasterId id="2147534040" r:id="rId68"/>
    <p:sldMasterId id="2147534042" r:id="rId69"/>
    <p:sldMasterId id="2147534046" r:id="rId70"/>
  </p:sldMasterIdLst>
  <p:notesMasterIdLst>
    <p:notesMasterId r:id="rId139"/>
  </p:notesMasterIdLst>
  <p:handoutMasterIdLst>
    <p:handoutMasterId r:id="rId140"/>
  </p:handoutMasterIdLst>
  <p:sldIdLst>
    <p:sldId id="5769" r:id="rId71"/>
    <p:sldId id="5698" r:id="rId72"/>
    <p:sldId id="5700" r:id="rId73"/>
    <p:sldId id="5809" r:id="rId74"/>
    <p:sldId id="5817" r:id="rId75"/>
    <p:sldId id="5824" r:id="rId76"/>
    <p:sldId id="5825" r:id="rId77"/>
    <p:sldId id="5826" r:id="rId78"/>
    <p:sldId id="5827" r:id="rId79"/>
    <p:sldId id="5828" r:id="rId80"/>
    <p:sldId id="5544" r:id="rId81"/>
    <p:sldId id="5566" r:id="rId82"/>
    <p:sldId id="5554" r:id="rId83"/>
    <p:sldId id="5569" r:id="rId84"/>
    <p:sldId id="5620" r:id="rId85"/>
    <p:sldId id="5618" r:id="rId86"/>
    <p:sldId id="5794" r:id="rId87"/>
    <p:sldId id="5771" r:id="rId88"/>
    <p:sldId id="5619" r:id="rId89"/>
    <p:sldId id="5550" r:id="rId90"/>
    <p:sldId id="5835" r:id="rId91"/>
    <p:sldId id="5836" r:id="rId92"/>
    <p:sldId id="5837" r:id="rId93"/>
    <p:sldId id="5838" r:id="rId94"/>
    <p:sldId id="5839" r:id="rId95"/>
    <p:sldId id="5818" r:id="rId96"/>
    <p:sldId id="5804" r:id="rId97"/>
    <p:sldId id="5805" r:id="rId98"/>
    <p:sldId id="5807" r:id="rId99"/>
    <p:sldId id="5616" r:id="rId100"/>
    <p:sldId id="5556" r:id="rId101"/>
    <p:sldId id="5557" r:id="rId102"/>
    <p:sldId id="5588" r:id="rId103"/>
    <p:sldId id="5730" r:id="rId104"/>
    <p:sldId id="5829" r:id="rId105"/>
    <p:sldId id="5772" r:id="rId106"/>
    <p:sldId id="5731" r:id="rId107"/>
    <p:sldId id="5732" r:id="rId108"/>
    <p:sldId id="5830" r:id="rId109"/>
    <p:sldId id="5726" r:id="rId110"/>
    <p:sldId id="5733" r:id="rId111"/>
    <p:sldId id="5773" r:id="rId112"/>
    <p:sldId id="5831" r:id="rId113"/>
    <p:sldId id="5840" r:id="rId114"/>
    <p:sldId id="5832" r:id="rId115"/>
    <p:sldId id="5833" r:id="rId116"/>
    <p:sldId id="5834" r:id="rId117"/>
    <p:sldId id="5806" r:id="rId118"/>
    <p:sldId id="5819" r:id="rId119"/>
    <p:sldId id="5797" r:id="rId120"/>
    <p:sldId id="5798" r:id="rId121"/>
    <p:sldId id="5810" r:id="rId122"/>
    <p:sldId id="5811" r:id="rId123"/>
    <p:sldId id="5799" r:id="rId124"/>
    <p:sldId id="5800" r:id="rId125"/>
    <p:sldId id="5801" r:id="rId126"/>
    <p:sldId id="5802" r:id="rId127"/>
    <p:sldId id="5803" r:id="rId128"/>
    <p:sldId id="5812" r:id="rId129"/>
    <p:sldId id="5813" r:id="rId130"/>
    <p:sldId id="5814" r:id="rId131"/>
    <p:sldId id="5815" r:id="rId132"/>
    <p:sldId id="5816" r:id="rId133"/>
    <p:sldId id="5822" r:id="rId134"/>
    <p:sldId id="5823" r:id="rId135"/>
    <p:sldId id="5679" r:id="rId136"/>
    <p:sldId id="5505" r:id="rId137"/>
    <p:sldId id="5506" r:id="rId13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77"/>
  </p:normalViewPr>
  <p:slideViewPr>
    <p:cSldViewPr snapToGrid="0">
      <p:cViewPr>
        <p:scale>
          <a:sx n="75" d="100"/>
          <a:sy n="75" d="100"/>
        </p:scale>
        <p:origin x="354" y="-138"/>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4.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38"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4.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28" Type="http://schemas.openxmlformats.org/officeDocument/2006/relationships/slide" Target="slides/slide58.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20.xml"/><Relationship Id="rId95" Type="http://schemas.openxmlformats.org/officeDocument/2006/relationships/slide" Target="slides/slide2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43.xml"/><Relationship Id="rId118" Type="http://schemas.openxmlformats.org/officeDocument/2006/relationships/slide" Target="slides/slide48.xml"/><Relationship Id="rId134" Type="http://schemas.openxmlformats.org/officeDocument/2006/relationships/slide" Target="slides/slide64.xml"/><Relationship Id="rId13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80" Type="http://schemas.openxmlformats.org/officeDocument/2006/relationships/slide" Target="slides/slide10.xml"/><Relationship Id="rId85" Type="http://schemas.openxmlformats.org/officeDocument/2006/relationships/slide" Target="slides/slide15.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103" Type="http://schemas.openxmlformats.org/officeDocument/2006/relationships/slide" Target="slides/slide33.xml"/><Relationship Id="rId108" Type="http://schemas.openxmlformats.org/officeDocument/2006/relationships/slide" Target="slides/slide38.xml"/><Relationship Id="rId116" Type="http://schemas.openxmlformats.org/officeDocument/2006/relationships/slide" Target="slides/slide46.xml"/><Relationship Id="rId124" Type="http://schemas.openxmlformats.org/officeDocument/2006/relationships/slide" Target="slides/slide54.xml"/><Relationship Id="rId129" Type="http://schemas.openxmlformats.org/officeDocument/2006/relationships/slide" Target="slides/slide59.xml"/><Relationship Id="rId137" Type="http://schemas.openxmlformats.org/officeDocument/2006/relationships/slide" Target="slides/slide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 Target="slides/slide5.xml"/><Relationship Id="rId83" Type="http://schemas.openxmlformats.org/officeDocument/2006/relationships/slide" Target="slides/slide13.xml"/><Relationship Id="rId88" Type="http://schemas.openxmlformats.org/officeDocument/2006/relationships/slide" Target="slides/slide18.xml"/><Relationship Id="rId91" Type="http://schemas.openxmlformats.org/officeDocument/2006/relationships/slide" Target="slides/slide21.xml"/><Relationship Id="rId96" Type="http://schemas.openxmlformats.org/officeDocument/2006/relationships/slide" Target="slides/slide26.xml"/><Relationship Id="rId111" Type="http://schemas.openxmlformats.org/officeDocument/2006/relationships/slide" Target="slides/slide41.xml"/><Relationship Id="rId132" Type="http://schemas.openxmlformats.org/officeDocument/2006/relationships/slide" Target="slides/slide62.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36.xml"/><Relationship Id="rId114" Type="http://schemas.openxmlformats.org/officeDocument/2006/relationships/slide" Target="slides/slide44.xml"/><Relationship Id="rId119" Type="http://schemas.openxmlformats.org/officeDocument/2006/relationships/slide" Target="slides/slide49.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3.xml"/><Relationship Id="rId78" Type="http://schemas.openxmlformats.org/officeDocument/2006/relationships/slide" Target="slides/slide8.xml"/><Relationship Id="rId81" Type="http://schemas.openxmlformats.org/officeDocument/2006/relationships/slide" Target="slides/slide11.xml"/><Relationship Id="rId86" Type="http://schemas.openxmlformats.org/officeDocument/2006/relationships/slide" Target="slides/slide16.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30" Type="http://schemas.openxmlformats.org/officeDocument/2006/relationships/slide" Target="slides/slide60.xml"/><Relationship Id="rId135" Type="http://schemas.openxmlformats.org/officeDocument/2006/relationships/slide" Target="slides/slide65.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61" Type="http://schemas.openxmlformats.org/officeDocument/2006/relationships/slideMaster" Target="slideMasters/slideMaster61.xml"/><Relationship Id="rId82" Type="http://schemas.openxmlformats.org/officeDocument/2006/relationships/slide" Target="slides/slide1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399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that we did was formulating the predictability of a variant genotype and also</a:t>
            </a:r>
            <a:r>
              <a:rPr lang="en-US" baseline="0" dirty="0" smtClean="0"/>
              <a:t> the information content of a variant genotype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35</a:t>
            </a:fld>
            <a:endParaRPr lang="en-US"/>
          </a:p>
        </p:txBody>
      </p:sp>
    </p:spTree>
    <p:extLst>
      <p:ext uri="{BB962C8B-B14F-4D97-AF65-F5344CB8AC3E}">
        <p14:creationId xmlns:p14="http://schemas.microsoft.com/office/powerpoint/2010/main" val="139643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an</a:t>
            </a:r>
            <a:r>
              <a:rPr lang="en-US" baseline="0" dirty="0" smtClean="0"/>
              <a:t> adversary will use multiple </a:t>
            </a:r>
            <a:r>
              <a:rPr lang="en-US" baseline="0" dirty="0" err="1" smtClean="0"/>
              <a:t>eQTLs</a:t>
            </a:r>
            <a:r>
              <a:rPr lang="en-US" baseline="0" dirty="0" smtClean="0"/>
              <a:t> in a possible attack. We can also estimate the average predictability and information leakage cumulatively. This is shown in this plot. Starting from the best </a:t>
            </a:r>
            <a:r>
              <a:rPr lang="en-US" baseline="0" dirty="0" err="1" smtClean="0"/>
              <a:t>eQTL</a:t>
            </a:r>
            <a:r>
              <a:rPr lang="en-US" baseline="0" dirty="0" smtClean="0"/>
              <a:t> with highest correlation, we can evaluate the predictability at different levels of information leakage. For example top 5 </a:t>
            </a:r>
            <a:r>
              <a:rPr lang="en-US" baseline="0" dirty="0" err="1" smtClean="0"/>
              <a:t>eQTLs</a:t>
            </a:r>
            <a:r>
              <a:rPr lang="en-US" baseline="0" dirty="0" smtClean="0"/>
              <a:t> bring around 8 bits of information at around 20% predictability. This tradeoff plot is useful for assessing the leakage and predictability levels for risk assessment while </a:t>
            </a:r>
            <a:r>
              <a:rPr lang="en-US" baseline="0" dirty="0" err="1" smtClean="0"/>
              <a:t>eQTLs</a:t>
            </a:r>
            <a:r>
              <a:rPr lang="en-US" baseline="0" dirty="0" smtClean="0"/>
              <a:t> are being released.</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39</a:t>
            </a:fld>
            <a:endParaRPr lang="en-US"/>
          </a:p>
        </p:txBody>
      </p:sp>
    </p:spTree>
    <p:extLst>
      <p:ext uri="{BB962C8B-B14F-4D97-AF65-F5344CB8AC3E}">
        <p14:creationId xmlns:p14="http://schemas.microsoft.com/office/powerpoint/2010/main" val="16704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409459B3-1F3C-7D4D-80EE-087FDDABA9E5}" type="slidenum">
              <a:rPr lang="en-US" sz="1400">
                <a:solidFill>
                  <a:srgbClr val="000000"/>
                </a:solidFill>
                <a:latin typeface="Arial" charset="0"/>
              </a:rPr>
              <a:pPr fontAlgn="base">
                <a:spcBef>
                  <a:spcPct val="0"/>
                </a:spcBef>
                <a:spcAft>
                  <a:spcPct val="0"/>
                </a:spcAft>
              </a:pPr>
              <a:t>52</a:t>
            </a:fld>
            <a:endParaRPr lang="en-US" sz="1400">
              <a:solidFill>
                <a:srgbClr val="000000"/>
              </a:solidFill>
              <a:latin typeface="Arial" charset="0"/>
            </a:endParaRPr>
          </a:p>
        </p:txBody>
      </p:sp>
    </p:spTree>
    <p:extLst>
      <p:ext uri="{BB962C8B-B14F-4D97-AF65-F5344CB8AC3E}">
        <p14:creationId xmlns:p14="http://schemas.microsoft.com/office/powerpoint/2010/main" val="45697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53</a:t>
            </a:fld>
            <a:endParaRPr lang="en-US" sz="1400">
              <a:solidFill>
                <a:srgbClr val="000000"/>
              </a:solidFill>
              <a:latin typeface="Arial" charset="0"/>
            </a:endParaRPr>
          </a:p>
        </p:txBody>
      </p:sp>
    </p:spTree>
    <p:extLst>
      <p:ext uri="{BB962C8B-B14F-4D97-AF65-F5344CB8AC3E}">
        <p14:creationId xmlns:p14="http://schemas.microsoft.com/office/powerpoint/2010/main" val="97269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67</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37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68</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508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869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researchers, however, came up with a fairly simple scheme</a:t>
            </a:r>
            <a:r>
              <a:rPr lang="en-US" baseline="0" dirty="0" smtClean="0"/>
              <a:t> to reveal identities of users from this training dataset. They did this by linking the Netflix training data to IMDB’s online database. </a:t>
            </a:r>
          </a:p>
          <a:p>
            <a:endParaRPr lang="en-US" baseline="0" dirty="0" smtClean="0"/>
          </a:p>
          <a:p>
            <a:r>
              <a:rPr lang="en-US" baseline="0" dirty="0" smtClean="0"/>
              <a:t>There are several key points here. Firstly these two databases are independent, very large, and many users will be shared. Both datasets contain movie ratings and one user will likely rate a movie with similar scores and around the same date. </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8025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23</a:t>
            </a:fld>
            <a:endParaRPr lang="en-US"/>
          </a:p>
        </p:txBody>
      </p:sp>
    </p:spTree>
    <p:extLst>
      <p:ext uri="{BB962C8B-B14F-4D97-AF65-F5344CB8AC3E}">
        <p14:creationId xmlns:p14="http://schemas.microsoft.com/office/powerpoint/2010/main" val="149909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24</a:t>
            </a:fld>
            <a:endParaRPr lang="en-US"/>
          </a:p>
        </p:txBody>
      </p:sp>
    </p:spTree>
    <p:extLst>
      <p:ext uri="{BB962C8B-B14F-4D97-AF65-F5344CB8AC3E}">
        <p14:creationId xmlns:p14="http://schemas.microsoft.com/office/powerpoint/2010/main" val="128862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25</a:t>
            </a:fld>
            <a:endParaRPr lang="en-US"/>
          </a:p>
        </p:txBody>
      </p:sp>
    </p:spTree>
    <p:extLst>
      <p:ext uri="{BB962C8B-B14F-4D97-AF65-F5344CB8AC3E}">
        <p14:creationId xmlns:p14="http://schemas.microsoft.com/office/powerpoint/2010/main" val="131186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31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47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32</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00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0.xml"/></Relationships>
</file>

<file path=ppt/slideLayouts/_rels/slideLayout412.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1.xml"/></Relationships>
</file>

<file path=ppt/slideLayouts/_rels/slideLayout413.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2.xml"/></Relationships>
</file>

<file path=ppt/slideLayouts/_rels/slideLayout414.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3.xml"/></Relationships>
</file>

<file path=ppt/slideLayouts/_rels/slideLayout415.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4.xml"/></Relationships>
</file>

<file path=ppt/slideLayouts/_rels/slideLayout416.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5.xml"/></Relationships>
</file>

<file path=ppt/slideLayouts/_rels/slideLayout417.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6.xml"/></Relationships>
</file>

<file path=ppt/slideLayouts/_rels/slideLayout418.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7.xml"/></Relationships>
</file>

<file path=ppt/slideLayouts/_rels/slideLayout419.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49.xml"/></Relationships>
</file>

<file path=ppt/slideLayouts/_rels/slideLayout421.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0.xml"/></Relationships>
</file>

<file path=ppt/slideLayouts/_rels/slideLayout422.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1.xml"/></Relationships>
</file>

<file path=ppt/slideLayouts/_rels/slideLayout423.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2.xml"/></Relationships>
</file>

<file path=ppt/slideLayouts/_rels/slideLayout424.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653.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2" Type="http://schemas.openxmlformats.org/officeDocument/2006/relationships/tags" Target="../tags/tag660.xml"/><Relationship Id="rId1" Type="http://schemas.openxmlformats.org/officeDocument/2006/relationships/tags" Target="../tags/tag659.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2" Type="http://schemas.openxmlformats.org/officeDocument/2006/relationships/tags" Target="../tags/tag663.xml"/><Relationship Id="rId1" Type="http://schemas.openxmlformats.org/officeDocument/2006/relationships/tags" Target="../tags/tag662.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2" Type="http://schemas.openxmlformats.org/officeDocument/2006/relationships/tags" Target="../tags/tag666.xml"/><Relationship Id="rId1" Type="http://schemas.openxmlformats.org/officeDocument/2006/relationships/tags" Target="../tags/tag665.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2" Type="http://schemas.openxmlformats.org/officeDocument/2006/relationships/tags" Target="../tags/tag669.xml"/><Relationship Id="rId1" Type="http://schemas.openxmlformats.org/officeDocument/2006/relationships/tags" Target="../tags/tag668.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2" Type="http://schemas.openxmlformats.org/officeDocument/2006/relationships/tags" Target="../tags/tag672.xml"/><Relationship Id="rId1" Type="http://schemas.openxmlformats.org/officeDocument/2006/relationships/tags" Target="../tags/tag671.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2" Type="http://schemas.openxmlformats.org/officeDocument/2006/relationships/tags" Target="../tags/tag675.xml"/><Relationship Id="rId1" Type="http://schemas.openxmlformats.org/officeDocument/2006/relationships/tags" Target="../tags/tag674.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2" Type="http://schemas.openxmlformats.org/officeDocument/2006/relationships/tags" Target="../tags/tag678.xml"/><Relationship Id="rId1" Type="http://schemas.openxmlformats.org/officeDocument/2006/relationships/tags" Target="../tags/tag677.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2" Type="http://schemas.openxmlformats.org/officeDocument/2006/relationships/tags" Target="../tags/tag681.xml"/><Relationship Id="rId1" Type="http://schemas.openxmlformats.org/officeDocument/2006/relationships/tags" Target="../tags/tag680.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2" Type="http://schemas.openxmlformats.org/officeDocument/2006/relationships/tags" Target="../tags/tag684.xml"/><Relationship Id="rId1" Type="http://schemas.openxmlformats.org/officeDocument/2006/relationships/tags" Target="../tags/tag683.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2" Type="http://schemas.openxmlformats.org/officeDocument/2006/relationships/tags" Target="../tags/tag687.xml"/><Relationship Id="rId1" Type="http://schemas.openxmlformats.org/officeDocument/2006/relationships/tags" Target="../tags/tag686.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2" Type="http://schemas.openxmlformats.org/officeDocument/2006/relationships/tags" Target="../tags/tag690.xml"/><Relationship Id="rId1" Type="http://schemas.openxmlformats.org/officeDocument/2006/relationships/tags" Target="../tags/tag689.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tags" Target="../tags/tag713.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2" Type="http://schemas.openxmlformats.org/officeDocument/2006/relationships/tags" Target="../tags/tag723.xml"/><Relationship Id="rId1" Type="http://schemas.openxmlformats.org/officeDocument/2006/relationships/tags" Target="../tags/tag722.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2" Type="http://schemas.openxmlformats.org/officeDocument/2006/relationships/slideMaster" Target="../slideMasters/slideMaster66.xml"/><Relationship Id="rId1" Type="http://schemas.openxmlformats.org/officeDocument/2006/relationships/themeOverride" Target="../theme/themeOverride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11/9/2016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11/9/2016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11/9/2016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11/9/2016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11/9/2016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11/9/2016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11/9/2016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11/9/2016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11/9/2016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11/9/2016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11/9/2016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11/9/2016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11/9/2016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588704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898304"/>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7590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07596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423833"/>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847246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3689"/>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98495100"/>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077650875"/>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588551"/>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51243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616215"/>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072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4156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48887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146768"/>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735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2823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3576151"/>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53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06629486"/>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074447884"/>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1065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15601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444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5075310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663183"/>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607688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577817"/>
      </p:ext>
    </p:extLst>
  </p:cSld>
  <p:clrMapOvr>
    <a:overrideClrMapping bg1="lt1" tx1="dk1" bg2="lt2" tx2="dk2" accent1="accent1" accent2="accent2" accent3="accent3" accent4="accent4" accent5="accent5" accent6="accent6" hlink="hlink" folHlink="folHlink"/>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03737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101172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11/9/2016</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344356521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11/9/2016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46846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716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AA04B3D1-E9B2-9149-AC57-6BF0DF0E03B8}" type="datetime1">
              <a:rPr lang="en-US"/>
              <a:pPr>
                <a:defRPr/>
              </a:pPr>
              <a:t>11/9/2016</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4ACCCB5A-7416-5D46-9EB5-F74FEA5611B0}" type="slidenum">
              <a:rPr lang="en-US"/>
              <a:pPr>
                <a:defRPr/>
              </a:pPr>
              <a:t>‹#›</a:t>
            </a:fld>
            <a:endParaRPr lang="en-US"/>
          </a:p>
        </p:txBody>
      </p:sp>
    </p:spTree>
    <p:extLst>
      <p:ext uri="{BB962C8B-B14F-4D97-AF65-F5344CB8AC3E}">
        <p14:creationId xmlns:p14="http://schemas.microsoft.com/office/powerpoint/2010/main" val="19321479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11/9/2016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2830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909843"/>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4F619-7F35-40A0-9F4B-B2EE24B65997}" type="datetime1">
              <a:rPr lang="en-US" smtClean="0">
                <a:solidFill>
                  <a:prstClr val="black">
                    <a:tint val="75000"/>
                  </a:prstClr>
                </a:solidFill>
              </a:rPr>
              <a:pPr/>
              <a:t>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1450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D29C-DCCC-446A-AC4F-037806AB290F}" type="datetime1">
              <a:rPr lang="en-US" smtClean="0">
                <a:solidFill>
                  <a:prstClr val="black">
                    <a:tint val="75000"/>
                  </a:prstClr>
                </a:solidFill>
              </a:rPr>
              <a:pPr/>
              <a:t>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4592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AEE5D-A1F7-4757-A082-E0C08F053CC6}" type="datetime1">
              <a:rPr lang="en-US" smtClean="0">
                <a:solidFill>
                  <a:prstClr val="black">
                    <a:tint val="75000"/>
                  </a:prstClr>
                </a:solidFill>
              </a:rPr>
              <a:pPr/>
              <a:t>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9062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93F23-5E63-4F57-97C3-6093818E5485}" type="datetime1">
              <a:rPr lang="en-US" smtClean="0">
                <a:solidFill>
                  <a:prstClr val="black">
                    <a:tint val="75000"/>
                  </a:prstClr>
                </a:solidFill>
              </a:rPr>
              <a:pPr/>
              <a:t>11/9/2016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179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C3E60D-EFF8-4F00-A84E-7FE93742A7BB}" type="datetime1">
              <a:rPr lang="en-US" smtClean="0">
                <a:solidFill>
                  <a:prstClr val="black">
                    <a:tint val="75000"/>
                  </a:prstClr>
                </a:solidFill>
              </a:rPr>
              <a:pPr/>
              <a:t>11/9/2016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4486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847259-0407-4359-8ADF-B0A72537340F}" type="datetime1">
              <a:rPr lang="en-US" smtClean="0">
                <a:solidFill>
                  <a:prstClr val="black">
                    <a:tint val="75000"/>
                  </a:prstClr>
                </a:solidFill>
              </a:rPr>
              <a:pPr/>
              <a:t>11/9/2016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30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3CAFC-BDB9-46C3-9D8D-271FDF6E51AC}" type="datetime1">
              <a:rPr lang="en-US" smtClean="0">
                <a:solidFill>
                  <a:prstClr val="black">
                    <a:tint val="75000"/>
                  </a:prstClr>
                </a:solidFill>
              </a:rPr>
              <a:pPr/>
              <a:t>11/9/2016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5225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E6077-12CE-49C5-A183-F0FB40E44667}" type="datetime1">
              <a:rPr lang="en-US" smtClean="0">
                <a:solidFill>
                  <a:prstClr val="black">
                    <a:tint val="75000"/>
                  </a:prstClr>
                </a:solidFill>
              </a:rPr>
              <a:pPr/>
              <a:t>11/9/2016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87792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A210-F419-4C09-9B62-3721BD760693}" type="datetime1">
              <a:rPr lang="en-US" smtClean="0">
                <a:solidFill>
                  <a:prstClr val="black">
                    <a:tint val="75000"/>
                  </a:prstClr>
                </a:solidFill>
              </a:rPr>
              <a:pPr/>
              <a:t>11/9/2016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80610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3B0F0-E6C1-4BD6-8F7B-279A7465D7DF}" type="datetime1">
              <a:rPr lang="en-US" smtClean="0">
                <a:solidFill>
                  <a:prstClr val="black">
                    <a:tint val="75000"/>
                  </a:prstClr>
                </a:solidFill>
              </a:rPr>
              <a:pPr/>
              <a:t>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0806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1148B-0315-41E8-A798-04B0F55A1757}" type="datetime1">
              <a:rPr lang="en-US" smtClean="0">
                <a:solidFill>
                  <a:prstClr val="black">
                    <a:tint val="75000"/>
                  </a:prstClr>
                </a:solidFill>
              </a:rPr>
              <a:pPr/>
              <a:t>11/9/2016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1.vml"/><Relationship Id="rId18" Type="http://schemas.openxmlformats.org/officeDocument/2006/relationships/tags" Target="../tags/tag222.xml"/><Relationship Id="rId26" Type="http://schemas.openxmlformats.org/officeDocument/2006/relationships/image" Target="../media/image1.png"/><Relationship Id="rId3" Type="http://schemas.openxmlformats.org/officeDocument/2006/relationships/slideLayout" Target="../slideLayouts/slideLayout195.xml"/><Relationship Id="rId21" Type="http://schemas.openxmlformats.org/officeDocument/2006/relationships/tags" Target="../tags/tag225.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1.xml"/><Relationship Id="rId25" Type="http://schemas.openxmlformats.org/officeDocument/2006/relationships/oleObject" Target="../embeddings/oleObject1.bin"/><Relationship Id="rId2" Type="http://schemas.openxmlformats.org/officeDocument/2006/relationships/slideLayout" Target="../slideLayouts/slideLayout194.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tags" Target="../tags/tag228.xml"/><Relationship Id="rId5" Type="http://schemas.openxmlformats.org/officeDocument/2006/relationships/slideLayout" Target="../slideLayouts/slideLayout197.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slideLayout" Target="../slideLayouts/slideLayout202.xml"/><Relationship Id="rId19" Type="http://schemas.openxmlformats.org/officeDocument/2006/relationships/tags" Target="../tags/tag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8.xml"/><Relationship Id="rId22" Type="http://schemas.openxmlformats.org/officeDocument/2006/relationships/tags" Target="../tags/tag226.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54.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58.xml"/><Relationship Id="rId2" Type="http://schemas.openxmlformats.org/officeDocument/2006/relationships/slideLayout" Target="../slideLayouts/slideLayout426.xml"/><Relationship Id="rId16" Type="http://schemas.openxmlformats.org/officeDocument/2006/relationships/tags" Target="../tags/tag657.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56.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5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694.xml"/><Relationship Id="rId2" Type="http://schemas.openxmlformats.org/officeDocument/2006/relationships/slideLayout" Target="../slideLayouts/slideLayout437.xml"/><Relationship Id="rId16" Type="http://schemas.openxmlformats.org/officeDocument/2006/relationships/tags" Target="../tags/tag693.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692.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697.xml"/><Relationship Id="rId2" Type="http://schemas.openxmlformats.org/officeDocument/2006/relationships/slideLayout" Target="../slideLayouts/slideLayout450.xml"/><Relationship Id="rId16" Type="http://schemas.openxmlformats.org/officeDocument/2006/relationships/tags" Target="../tags/tag696.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695.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00.xml"/><Relationship Id="rId2" Type="http://schemas.openxmlformats.org/officeDocument/2006/relationships/slideLayout" Target="../slideLayouts/slideLayout463.xml"/><Relationship Id="rId16" Type="http://schemas.openxmlformats.org/officeDocument/2006/relationships/tags" Target="../tags/tag699.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698.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03.xml"/><Relationship Id="rId2" Type="http://schemas.openxmlformats.org/officeDocument/2006/relationships/slideLayout" Target="../slideLayouts/slideLayout476.xml"/><Relationship Id="rId16" Type="http://schemas.openxmlformats.org/officeDocument/2006/relationships/tags" Target="../tags/tag702.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01.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06.xml"/><Relationship Id="rId2" Type="http://schemas.openxmlformats.org/officeDocument/2006/relationships/slideLayout" Target="../slideLayouts/slideLayout489.xml"/><Relationship Id="rId16" Type="http://schemas.openxmlformats.org/officeDocument/2006/relationships/tags" Target="../tags/tag705.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04.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09.xml"/><Relationship Id="rId2" Type="http://schemas.openxmlformats.org/officeDocument/2006/relationships/slideLayout" Target="../slideLayouts/slideLayout502.xml"/><Relationship Id="rId16" Type="http://schemas.openxmlformats.org/officeDocument/2006/relationships/tags" Target="../tags/tag708.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07.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12.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11.xml"/><Relationship Id="rId2" Type="http://schemas.openxmlformats.org/officeDocument/2006/relationships/slideLayout" Target="../slideLayouts/slideLayout515.xml"/><Relationship Id="rId16" Type="http://schemas.openxmlformats.org/officeDocument/2006/relationships/tags" Target="../tags/tag710.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18.xml"/><Relationship Id="rId2" Type="http://schemas.openxmlformats.org/officeDocument/2006/relationships/slideLayout" Target="../slideLayouts/slideLayout529.xml"/><Relationship Id="rId16" Type="http://schemas.openxmlformats.org/officeDocument/2006/relationships/tags" Target="../tags/tag717.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16.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21.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20.xml"/><Relationship Id="rId2" Type="http://schemas.openxmlformats.org/officeDocument/2006/relationships/slideLayout" Target="../slideLayouts/slideLayout542.xml"/><Relationship Id="rId16" Type="http://schemas.openxmlformats.org/officeDocument/2006/relationships/tags" Target="../tags/tag719.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5" Type="http://schemas.openxmlformats.org/officeDocument/2006/relationships/theme" Target="../theme/theme52.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slideLayout" Target="../slideLayouts/slideLayout62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slideLayout" Target="../slideLayouts/slideLayout633.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slideLayout" Target="../slideLayouts/slideLayout646.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17" Type="http://schemas.openxmlformats.org/officeDocument/2006/relationships/tags" Target="../tags/tag727.xml"/><Relationship Id="rId2" Type="http://schemas.openxmlformats.org/officeDocument/2006/relationships/slideLayout" Target="../slideLayouts/slideLayout635.xml"/><Relationship Id="rId16" Type="http://schemas.openxmlformats.org/officeDocument/2006/relationships/tags" Target="../tags/tag726.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5" Type="http://schemas.openxmlformats.org/officeDocument/2006/relationships/tags" Target="../tags/tag725.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slideLayout" Target="../slideLayouts/slideLayout659.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17" Type="http://schemas.openxmlformats.org/officeDocument/2006/relationships/tags" Target="../tags/tag730.xml"/><Relationship Id="rId2" Type="http://schemas.openxmlformats.org/officeDocument/2006/relationships/slideLayout" Target="../slideLayouts/slideLayout648.xml"/><Relationship Id="rId16" Type="http://schemas.openxmlformats.org/officeDocument/2006/relationships/tags" Target="../tags/tag729.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5" Type="http://schemas.openxmlformats.org/officeDocument/2006/relationships/tags" Target="../tags/tag728.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17" Type="http://schemas.openxmlformats.org/officeDocument/2006/relationships/tags" Target="../tags/tag733.xml"/><Relationship Id="rId2" Type="http://schemas.openxmlformats.org/officeDocument/2006/relationships/slideLayout" Target="../slideLayouts/slideLayout661.xml"/><Relationship Id="rId16" Type="http://schemas.openxmlformats.org/officeDocument/2006/relationships/tags" Target="../tags/tag732.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5" Type="http://schemas.openxmlformats.org/officeDocument/2006/relationships/tags" Target="../tags/tag731.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slideLayout" Target="../slideLayouts/slideLayout685.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slideLayout" Target="../slideLayouts/slideLayout698.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6.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theme" Target="../theme/theme59.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7.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60.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slideLayout" Target="../slideLayouts/slideLayout733.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17" Type="http://schemas.openxmlformats.org/officeDocument/2006/relationships/tags" Target="../tags/tag736.xml"/><Relationship Id="rId2" Type="http://schemas.openxmlformats.org/officeDocument/2006/relationships/slideLayout" Target="../slideLayouts/slideLayout722.xml"/><Relationship Id="rId16" Type="http://schemas.openxmlformats.org/officeDocument/2006/relationships/tags" Target="../tags/tag735.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5" Type="http://schemas.openxmlformats.org/officeDocument/2006/relationships/tags" Target="../tags/tag734.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slideLayout" Target="../slideLayouts/slideLayout746.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slideLayout" Target="../slideLayouts/slideLayout745.xml"/><Relationship Id="rId17" Type="http://schemas.openxmlformats.org/officeDocument/2006/relationships/tags" Target="../tags/tag739.xml"/><Relationship Id="rId2" Type="http://schemas.openxmlformats.org/officeDocument/2006/relationships/slideLayout" Target="../slideLayouts/slideLayout735.xml"/><Relationship Id="rId16" Type="http://schemas.openxmlformats.org/officeDocument/2006/relationships/tags" Target="../tags/tag738.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5" Type="http://schemas.openxmlformats.org/officeDocument/2006/relationships/tags" Target="../tags/tag737.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4.xml"/><Relationship Id="rId13" Type="http://schemas.openxmlformats.org/officeDocument/2006/relationships/slideLayout" Target="../slideLayouts/slideLayout759.xml"/><Relationship Id="rId3" Type="http://schemas.openxmlformats.org/officeDocument/2006/relationships/slideLayout" Target="../slideLayouts/slideLayout749.xml"/><Relationship Id="rId7" Type="http://schemas.openxmlformats.org/officeDocument/2006/relationships/slideLayout" Target="../slideLayouts/slideLayout753.xml"/><Relationship Id="rId12" Type="http://schemas.openxmlformats.org/officeDocument/2006/relationships/slideLayout" Target="../slideLayouts/slideLayout758.xml"/><Relationship Id="rId17" Type="http://schemas.openxmlformats.org/officeDocument/2006/relationships/tags" Target="../tags/tag742.xml"/><Relationship Id="rId2" Type="http://schemas.openxmlformats.org/officeDocument/2006/relationships/slideLayout" Target="../slideLayouts/slideLayout748.xml"/><Relationship Id="rId16" Type="http://schemas.openxmlformats.org/officeDocument/2006/relationships/tags" Target="../tags/tag741.xml"/><Relationship Id="rId1" Type="http://schemas.openxmlformats.org/officeDocument/2006/relationships/slideLayout" Target="../slideLayouts/slideLayout747.xml"/><Relationship Id="rId6" Type="http://schemas.openxmlformats.org/officeDocument/2006/relationships/slideLayout" Target="../slideLayouts/slideLayout752.xml"/><Relationship Id="rId11" Type="http://schemas.openxmlformats.org/officeDocument/2006/relationships/slideLayout" Target="../slideLayouts/slideLayout757.xml"/><Relationship Id="rId5" Type="http://schemas.openxmlformats.org/officeDocument/2006/relationships/slideLayout" Target="../slideLayouts/slideLayout751.xml"/><Relationship Id="rId15" Type="http://schemas.openxmlformats.org/officeDocument/2006/relationships/tags" Target="../tags/tag740.xml"/><Relationship Id="rId10" Type="http://schemas.openxmlformats.org/officeDocument/2006/relationships/slideLayout" Target="../slideLayouts/slideLayout756.xml"/><Relationship Id="rId4" Type="http://schemas.openxmlformats.org/officeDocument/2006/relationships/slideLayout" Target="../slideLayouts/slideLayout750.xml"/><Relationship Id="rId9" Type="http://schemas.openxmlformats.org/officeDocument/2006/relationships/slideLayout" Target="../slideLayouts/slideLayout755.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slideLayout" Target="../slideLayouts/slideLayout7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17" Type="http://schemas.openxmlformats.org/officeDocument/2006/relationships/tags" Target="../tags/tag745.xml"/><Relationship Id="rId2" Type="http://schemas.openxmlformats.org/officeDocument/2006/relationships/slideLayout" Target="../slideLayouts/slideLayout761.xml"/><Relationship Id="rId16" Type="http://schemas.openxmlformats.org/officeDocument/2006/relationships/tags" Target="../tags/tag744.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5" Type="http://schemas.openxmlformats.org/officeDocument/2006/relationships/tags" Target="../tags/tag743.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73.xml"/></Relationships>
</file>

<file path=ppt/slideMasters/_rels/slideMaster66.xml.rels><?xml version="1.0" encoding="UTF-8" standalone="yes"?>
<Relationships xmlns="http://schemas.openxmlformats.org/package/2006/relationships"><Relationship Id="rId8" Type="http://schemas.openxmlformats.org/officeDocument/2006/relationships/tags" Target="../tags/tag747.xml"/><Relationship Id="rId3" Type="http://schemas.openxmlformats.org/officeDocument/2006/relationships/slideLayout" Target="../slideLayouts/slideLayout776.xml"/><Relationship Id="rId7" Type="http://schemas.openxmlformats.org/officeDocument/2006/relationships/tags" Target="../tags/tag746.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theme" Target="../theme/theme66.xml"/><Relationship Id="rId5" Type="http://schemas.openxmlformats.org/officeDocument/2006/relationships/slideLayout" Target="../slideLayouts/slideLayout778.xml"/><Relationship Id="rId4" Type="http://schemas.openxmlformats.org/officeDocument/2006/relationships/slideLayout" Target="../slideLayouts/slideLayout777.xml"/><Relationship Id="rId9" Type="http://schemas.openxmlformats.org/officeDocument/2006/relationships/tags" Target="../tags/tag748.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81.xml"/><Relationship Id="rId2" Type="http://schemas.openxmlformats.org/officeDocument/2006/relationships/slideLayout" Target="../slideLayouts/slideLayout780.xml"/><Relationship Id="rId1" Type="http://schemas.openxmlformats.org/officeDocument/2006/relationships/slideLayout" Target="../slideLayouts/slideLayout779.xml"/><Relationship Id="rId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2.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91.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theme" Target="../theme/theme70.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70"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11/9/2016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11/9/2016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11/9/2016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11/9/2016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11/9/2016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11/9/2016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11/9/2016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11/9/2016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250815594"/>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 id="2147534014" r:id="rId12"/>
    <p:sldLayoutId id="214753401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156463956"/>
      </p:ext>
    </p:extLst>
  </p:cSld>
  <p:clrMap bg1="lt1" tx1="dk1" bg2="lt2" tx2="dk2" accent1="accent1" accent2="accent2" accent3="accent3" accent4="accent4" accent5="accent5" accent6="accent6" hlink="hlink" folHlink="folHlink"/>
  <p:sldLayoutIdLst>
    <p:sldLayoutId id="2147534017" r:id="rId1"/>
    <p:sldLayoutId id="2147534018" r:id="rId2"/>
    <p:sldLayoutId id="2147534019" r:id="rId3"/>
    <p:sldLayoutId id="2147534020" r:id="rId4"/>
    <p:sldLayoutId id="2147534021" r:id="rId5"/>
    <p:sldLayoutId id="2147534022" r:id="rId6"/>
    <p:sldLayoutId id="2147534023" r:id="rId7"/>
    <p:sldLayoutId id="2147534024" r:id="rId8"/>
    <p:sldLayoutId id="2147534025" r:id="rId9"/>
    <p:sldLayoutId id="2147534026" r:id="rId10"/>
    <p:sldLayoutId id="2147534027" r:id="rId11"/>
    <p:sldLayoutId id="2147534028" r:id="rId12"/>
    <p:sldLayoutId id="2147534029"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45686521"/>
      </p:ext>
    </p:extLst>
  </p:cSld>
  <p:clrMap bg1="lt1" tx1="dk1" bg2="lt2" tx2="dk2" accent1="accent1" accent2="accent2" accent3="accent3" accent4="accent4" accent5="accent5" accent6="accent6" hlink="hlink" folHlink="folHlink"/>
  <p:sldLayoutIdLst>
    <p:sldLayoutId id="2147534031"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756090770"/>
      </p:ext>
    </p:extLst>
  </p:cSld>
  <p:clrMap bg1="lt1" tx1="dk1" bg2="lt2" tx2="dk2" accent1="accent1" accent2="accent2" accent3="accent3" accent4="accent4" accent5="accent5" accent6="accent6" hlink="hlink" folHlink="folHlink"/>
  <p:sldLayoutIdLst>
    <p:sldLayoutId id="2147534033" r:id="rId1"/>
    <p:sldLayoutId id="2147534034" r:id="rId2"/>
    <p:sldLayoutId id="2147534035" r:id="rId3"/>
    <p:sldLayoutId id="2147534036" r:id="rId4"/>
    <p:sldLayoutId id="2147534037" r:id="rId5"/>
  </p:sldLayoutIdLst>
  <p:transition/>
  <p:timing>
    <p:tnLst>
      <p:par>
        <p:cT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4196421217"/>
      </p:ext>
    </p:extLst>
  </p:cSld>
  <p:clrMap bg1="lt1" tx1="dk1" bg2="lt2" tx2="dk2" accent1="accent1" accent2="accent2" accent3="accent3" accent4="accent4" accent5="accent5" accent6="accent6" hlink="hlink" folHlink="folHlink"/>
  <p:sldLayoutIdLst>
    <p:sldLayoutId id="2147534039" r:id="rId1"/>
    <p:sldLayoutId id="2147534044" r:id="rId2"/>
    <p:sldLayoutId id="2147534045" r:id="rId3"/>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8F7B72-A9EB-4E3F-885F-9BDF0C4D8B11}" type="datetime1">
              <a:rPr lang="en-US" b="0" smtClean="0">
                <a:solidFill>
                  <a:prstClr val="black">
                    <a:tint val="75000"/>
                  </a:prstClr>
                </a:solidFill>
                <a:latin typeface="Calibri"/>
              </a:rPr>
              <a:pPr fontAlgn="auto">
                <a:spcBef>
                  <a:spcPts val="0"/>
                </a:spcBef>
                <a:spcAft>
                  <a:spcPts val="0"/>
                </a:spcAft>
              </a:pPr>
              <a:t>11/9/2016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8AA581-3C7A-4175-96A2-5C54E2C0C5D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95843288"/>
      </p:ext>
    </p:extLst>
  </p:cSld>
  <p:clrMap bg1="lt1" tx1="dk1" bg2="lt2" tx2="dk2" accent1="accent1" accent2="accent2" accent3="accent3" accent4="accent4" accent5="accent5" accent6="accent6" hlink="hlink" folHlink="folHlink"/>
  <p:sldLayoutIdLst>
    <p:sldLayoutId id="21475340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906940"/>
      </p:ext>
    </p:extLst>
  </p:cSld>
  <p:clrMap bg1="lt1" tx1="dk1" bg2="lt2" tx2="dk2" accent1="accent1" accent2="accent2" accent3="accent3" accent4="accent4" accent5="accent5" accent6="accent6" hlink="hlink" folHlink="folHlink"/>
  <p:sldLayoutIdLst>
    <p:sldLayoutId id="2147534043"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94C0C56-85C7-4581-AACF-05FFD69B6333}" type="datetime1">
              <a:rPr lang="en-US" b="0" smtClean="0">
                <a:solidFill>
                  <a:prstClr val="black">
                    <a:tint val="75000"/>
                  </a:prstClr>
                </a:solidFill>
                <a:latin typeface="Calibri" panose="020F0502020204030204"/>
                <a:ea typeface=""/>
                <a:cs typeface=""/>
              </a:rPr>
              <a:pPr fontAlgn="auto">
                <a:spcBef>
                  <a:spcPts val="0"/>
                </a:spcBef>
                <a:spcAft>
                  <a:spcPts val="0"/>
                </a:spcAft>
              </a:pPr>
              <a:t>11/9/2016</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F068B97E-5631-405C-87BA-F8CC00DDD808}"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084799887"/>
      </p:ext>
    </p:extLst>
  </p:cSld>
  <p:clrMap bg1="lt1" tx1="dk1" bg2="lt2" tx2="dk2" accent1="accent1" accent2="accent2" accent3="accent3" accent4="accent4" accent5="accent5" accent6="accent6" hlink="hlink" folHlink="folHlink"/>
  <p:sldLayoutIdLst>
    <p:sldLayoutId id="2147534047" r:id="rId1"/>
    <p:sldLayoutId id="2147534048" r:id="rId2"/>
    <p:sldLayoutId id="2147534049" r:id="rId3"/>
    <p:sldLayoutId id="2147534050" r:id="rId4"/>
    <p:sldLayoutId id="2147534051" r:id="rId5"/>
    <p:sldLayoutId id="2147534052" r:id="rId6"/>
    <p:sldLayoutId id="2147534053" r:id="rId7"/>
    <p:sldLayoutId id="2147534054" r:id="rId8"/>
    <p:sldLayoutId id="2147534055" r:id="rId9"/>
    <p:sldLayoutId id="2147534056" r:id="rId10"/>
    <p:sldLayoutId id="214753405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124.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6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86.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9.xml"/><Relationship Id="rId1" Type="http://schemas.openxmlformats.org/officeDocument/2006/relationships/vmlDrawing" Target="../drawings/vmlDrawing2.v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85.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78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8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8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8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8.xml.rels><?xml version="1.0" encoding="UTF-8" standalone="yes"?>
<Relationships xmlns="http://schemas.openxmlformats.org/package/2006/relationships"><Relationship Id="rId8" Type="http://schemas.openxmlformats.org/officeDocument/2006/relationships/tags" Target="../tags/tag756.xml"/><Relationship Id="rId13" Type="http://schemas.openxmlformats.org/officeDocument/2006/relationships/tags" Target="../tags/tag761.xml"/><Relationship Id="rId18" Type="http://schemas.openxmlformats.org/officeDocument/2006/relationships/tags" Target="../tags/tag766.xml"/><Relationship Id="rId26" Type="http://schemas.openxmlformats.org/officeDocument/2006/relationships/image" Target="../media/image42.png"/><Relationship Id="rId3" Type="http://schemas.openxmlformats.org/officeDocument/2006/relationships/tags" Target="../tags/tag751.xml"/><Relationship Id="rId21" Type="http://schemas.openxmlformats.org/officeDocument/2006/relationships/image" Target="../media/image37.png"/><Relationship Id="rId7" Type="http://schemas.openxmlformats.org/officeDocument/2006/relationships/tags" Target="../tags/tag755.xml"/><Relationship Id="rId12" Type="http://schemas.openxmlformats.org/officeDocument/2006/relationships/tags" Target="../tags/tag760.xml"/><Relationship Id="rId17" Type="http://schemas.openxmlformats.org/officeDocument/2006/relationships/tags" Target="../tags/tag765.xml"/><Relationship Id="rId25" Type="http://schemas.openxmlformats.org/officeDocument/2006/relationships/image" Target="../media/image41.png"/><Relationship Id="rId2" Type="http://schemas.openxmlformats.org/officeDocument/2006/relationships/tags" Target="../tags/tag750.xml"/><Relationship Id="rId16" Type="http://schemas.openxmlformats.org/officeDocument/2006/relationships/tags" Target="../tags/tag764.xml"/><Relationship Id="rId20" Type="http://schemas.openxmlformats.org/officeDocument/2006/relationships/image" Target="../media/image36.jpeg"/><Relationship Id="rId29" Type="http://schemas.openxmlformats.org/officeDocument/2006/relationships/image" Target="../media/image45.jpeg"/><Relationship Id="rId1" Type="http://schemas.openxmlformats.org/officeDocument/2006/relationships/tags" Target="../tags/tag749.xml"/><Relationship Id="rId6" Type="http://schemas.openxmlformats.org/officeDocument/2006/relationships/tags" Target="../tags/tag754.xml"/><Relationship Id="rId11" Type="http://schemas.openxmlformats.org/officeDocument/2006/relationships/tags" Target="../tags/tag759.xml"/><Relationship Id="rId24" Type="http://schemas.openxmlformats.org/officeDocument/2006/relationships/image" Target="../media/image40.png"/><Relationship Id="rId5" Type="http://schemas.openxmlformats.org/officeDocument/2006/relationships/tags" Target="../tags/tag753.xml"/><Relationship Id="rId15" Type="http://schemas.openxmlformats.org/officeDocument/2006/relationships/tags" Target="../tags/tag763.xml"/><Relationship Id="rId23" Type="http://schemas.openxmlformats.org/officeDocument/2006/relationships/image" Target="../media/image39.jpeg"/><Relationship Id="rId28" Type="http://schemas.openxmlformats.org/officeDocument/2006/relationships/image" Target="../media/image44.jpeg"/><Relationship Id="rId10" Type="http://schemas.openxmlformats.org/officeDocument/2006/relationships/tags" Target="../tags/tag758.xml"/><Relationship Id="rId19" Type="http://schemas.openxmlformats.org/officeDocument/2006/relationships/slideLayout" Target="../slideLayouts/slideLayout635.xml"/><Relationship Id="rId31" Type="http://schemas.openxmlformats.org/officeDocument/2006/relationships/image" Target="../media/image47.png"/><Relationship Id="rId4" Type="http://schemas.openxmlformats.org/officeDocument/2006/relationships/tags" Target="../tags/tag752.xml"/><Relationship Id="rId9" Type="http://schemas.openxmlformats.org/officeDocument/2006/relationships/tags" Target="../tags/tag757.xml"/><Relationship Id="rId14" Type="http://schemas.openxmlformats.org/officeDocument/2006/relationships/tags" Target="../tags/tag762.xml"/><Relationship Id="rId22" Type="http://schemas.openxmlformats.org/officeDocument/2006/relationships/image" Target="../media/image38.jpeg"/><Relationship Id="rId27" Type="http://schemas.openxmlformats.org/officeDocument/2006/relationships/image" Target="../media/image43.jpeg"/><Relationship Id="rId30"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68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60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620.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1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00.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11.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11.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11.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11.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11.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11.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71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711.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11.xml"/><Relationship Id="rId4" Type="http://schemas.openxmlformats.org/officeDocument/2006/relationships/image" Target="../media/image29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75.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79.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79.xml"/></Relationships>
</file>

<file path=ppt/slides/_rels/slide5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3.xml"/><Relationship Id="rId1" Type="http://schemas.openxmlformats.org/officeDocument/2006/relationships/slideLayout" Target="../slideLayouts/slideLayout780.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75.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75.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75.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82.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75.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7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79.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779.xml"/></Relationships>
</file>

<file path=ppt/slides/_rels/slide6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79.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7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900" y="0"/>
            <a:ext cx="10312782" cy="6858000"/>
          </a:xfrm>
          <a:prstGeom prst="rect">
            <a:avLst/>
          </a:prstGeom>
        </p:spPr>
      </p:pic>
      <p:sp>
        <p:nvSpPr>
          <p:cNvPr id="285698" name="Rectangle 2"/>
          <p:cNvSpPr>
            <a:spLocks noGrp="1" noChangeArrowheads="1"/>
          </p:cNvSpPr>
          <p:nvPr>
            <p:ph type="title" idx="4294967295"/>
          </p:nvPr>
        </p:nvSpPr>
        <p:spPr>
          <a:xfrm>
            <a:off x="526490" y="224431"/>
            <a:ext cx="4121710" cy="1337669"/>
          </a:xfrm>
        </p:spPr>
        <p:txBody>
          <a:bodyPr/>
          <a:lstStyle/>
          <a:p>
            <a:pPr algn="l" eaLnBrk="1" hangingPunct="1">
              <a:defRPr/>
            </a:pPr>
            <a:r>
              <a:rPr lang="en-US" dirty="0">
                <a:solidFill>
                  <a:srgbClr val="000000"/>
                </a:solidFill>
                <a:latin typeface="Arial" charset="0"/>
                <a:ea typeface="ＭＳ Ｐゴシック" charset="0"/>
                <a:cs typeface="ＭＳ Ｐゴシック" charset="0"/>
              </a:rPr>
              <a:t>Genomic Privacy &amp; Individualized RNA-</a:t>
            </a:r>
            <a:r>
              <a:rPr lang="en-US" dirty="0" err="1">
                <a:solidFill>
                  <a:srgbClr val="000000"/>
                </a:solidFill>
                <a:latin typeface="Arial" charset="0"/>
                <a:ea typeface="ＭＳ Ｐゴシック" charset="0"/>
                <a:cs typeface="ＭＳ Ｐゴシック" charset="0"/>
              </a:rPr>
              <a:t>seq</a:t>
            </a:r>
            <a:r>
              <a:rPr lang="en-US" dirty="0">
                <a:solidFill>
                  <a:srgbClr val="000000"/>
                </a:solidFill>
                <a:latin typeface="Arial" charset="0"/>
                <a:ea typeface="ＭＳ Ｐゴシック" charset="0"/>
                <a:cs typeface="ＭＳ Ｐゴシック" charset="0"/>
              </a:rPr>
              <a:t>: Incompatible or Feasible?</a:t>
            </a:r>
          </a:p>
        </p:txBody>
      </p:sp>
      <p:sp>
        <p:nvSpPr>
          <p:cNvPr id="301060" name="Rectangle 2"/>
          <p:cNvSpPr>
            <a:spLocks noChangeArrowheads="1"/>
          </p:cNvSpPr>
          <p:nvPr/>
        </p:nvSpPr>
        <p:spPr bwMode="auto">
          <a:xfrm>
            <a:off x="2705100" y="3447032"/>
            <a:ext cx="4356100" cy="1950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nchor="ctr"/>
          <a:lstStyle/>
          <a:p>
            <a:pPr algn="ctr" defTabSz="912762"/>
            <a:r>
              <a:rPr lang="en-US" sz="1400" b="0" dirty="0" smtClean="0"/>
              <a:t>Slides </a:t>
            </a:r>
            <a:r>
              <a:rPr lang="en-US" sz="1400" b="0" dirty="0"/>
              <a:t>freely </a:t>
            </a:r>
            <a:r>
              <a:rPr lang="en-US" sz="1400" b="0" dirty="0" smtClean="0"/>
              <a:t/>
            </a:r>
            <a:br>
              <a:rPr lang="en-US" sz="1400" b="0" dirty="0" smtClean="0"/>
            </a:br>
            <a:r>
              <a:rPr lang="en-US" sz="1400" b="0" dirty="0" smtClean="0"/>
              <a:t>downloadable </a:t>
            </a:r>
            <a:r>
              <a:rPr lang="en-US" sz="1400" b="0" dirty="0"/>
              <a:t>from </a:t>
            </a:r>
            <a:r>
              <a:rPr lang="en-US" sz="1400" b="0" dirty="0" err="1" smtClean="0"/>
              <a:t>Lectures.GersteinLab.org</a:t>
            </a:r>
            <a:r>
              <a:rPr lang="en-US" sz="1400" b="0" dirty="0"/>
              <a:t> </a:t>
            </a:r>
            <a:r>
              <a:rPr lang="en-US" sz="1400" b="0" dirty="0" smtClean="0"/>
              <a:t/>
            </a:r>
            <a:br>
              <a:rPr lang="en-US" sz="1400" b="0" dirty="0" smtClean="0"/>
            </a:br>
            <a:r>
              <a:rPr lang="en-US" sz="1400" b="0" dirty="0" smtClean="0"/>
              <a:t>&amp; </a:t>
            </a:r>
            <a:r>
              <a:rPr lang="en-US" sz="1400" b="0" dirty="0"/>
              <a:t>“</a:t>
            </a:r>
            <a:r>
              <a:rPr lang="en-US" altLang="ja-JP" sz="1400" b="0" dirty="0" err="1"/>
              <a:t>tweetable</a:t>
            </a:r>
            <a:r>
              <a:rPr lang="en-US" sz="1400" b="0" dirty="0"/>
              <a:t>”</a:t>
            </a:r>
            <a:r>
              <a:rPr lang="en-US" altLang="ja-JP" sz="1400" b="0" dirty="0"/>
              <a:t> </a:t>
            </a:r>
            <a:r>
              <a:rPr lang="en-US" altLang="ja-JP" sz="1400" b="0" dirty="0" smtClean="0"/>
              <a:t>(</a:t>
            </a:r>
            <a:r>
              <a:rPr lang="en-US" altLang="ja-JP" sz="1400" b="0" dirty="0"/>
              <a:t>via @</a:t>
            </a:r>
            <a:r>
              <a:rPr lang="en-US" altLang="ja-JP" sz="1400" b="0" dirty="0" err="1"/>
              <a:t>markgerstein</a:t>
            </a:r>
            <a:r>
              <a:rPr lang="en-US" altLang="ja-JP" sz="1400" b="0" dirty="0"/>
              <a:t>). </a:t>
            </a:r>
            <a:r>
              <a:rPr lang="en-US" altLang="ja-JP" sz="1400" b="0" dirty="0" smtClean="0"/>
              <a:t/>
            </a:r>
            <a:br>
              <a:rPr lang="en-US" altLang="ja-JP" sz="1400" b="0" dirty="0" smtClean="0"/>
            </a:br>
            <a:r>
              <a:rPr lang="en-US" altLang="ja-JP" sz="1400" b="0" dirty="0" smtClean="0"/>
              <a:t>See </a:t>
            </a:r>
            <a:r>
              <a:rPr lang="en-US" altLang="ja-JP" sz="1400" b="0" dirty="0"/>
              <a:t>last slide for more info</a:t>
            </a:r>
            <a:r>
              <a:rPr lang="en-US" altLang="ja-JP" sz="1400" b="0" dirty="0" smtClean="0"/>
              <a:t>.</a:t>
            </a:r>
            <a:endParaRPr lang="en-US" sz="1400" b="0" dirty="0"/>
          </a:p>
        </p:txBody>
      </p:sp>
      <p:sp>
        <p:nvSpPr>
          <p:cNvPr id="10" name="Rectangle 2"/>
          <p:cNvSpPr>
            <a:spLocks noChangeArrowheads="1"/>
          </p:cNvSpPr>
          <p:nvPr/>
        </p:nvSpPr>
        <p:spPr bwMode="auto">
          <a:xfrm>
            <a:off x="6692900" y="876300"/>
            <a:ext cx="1879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nchor="ctr"/>
          <a:lstStyle/>
          <a:p>
            <a:pPr algn="r" defTabSz="912762"/>
            <a:endParaRPr lang="en-US" sz="1400" b="0" dirty="0"/>
          </a:p>
          <a:p>
            <a:pPr algn="r"/>
            <a:r>
              <a:rPr lang="en-US" sz="1400" b="0" dirty="0" smtClean="0"/>
              <a:t>Mark Gerstein, Yale</a:t>
            </a:r>
            <a:endParaRPr lang="en-US" sz="1400" b="0" dirty="0"/>
          </a:p>
        </p:txBody>
      </p:sp>
    </p:spTree>
    <p:extLst>
      <p:ext uri="{BB962C8B-B14F-4D97-AF65-F5344CB8AC3E}">
        <p14:creationId xmlns:p14="http://schemas.microsoft.com/office/powerpoint/2010/main" val="4020146572"/>
      </p:ext>
    </p:extLst>
  </p:cSld>
  <p:clrMapOvr>
    <a:masterClrMapping/>
  </p:clrMapOvr>
  <p:transition advTm="2219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Enabling Technologies</a:t>
            </a:r>
            <a:endParaRPr lang="en-US" dirty="0"/>
          </a:p>
        </p:txBody>
      </p:sp>
      <p:sp>
        <p:nvSpPr>
          <p:cNvPr id="3" name="Content Placeholder 2"/>
          <p:cNvSpPr>
            <a:spLocks noGrp="1"/>
          </p:cNvSpPr>
          <p:nvPr>
            <p:ph idx="1"/>
          </p:nvPr>
        </p:nvSpPr>
        <p:spPr>
          <a:xfrm>
            <a:off x="685800" y="1524000"/>
            <a:ext cx="7772400" cy="5168900"/>
          </a:xfrm>
        </p:spPr>
        <p:txBody>
          <a:bodyPr/>
          <a:lstStyle/>
          <a:p>
            <a:pPr>
              <a:defRPr/>
            </a:pPr>
            <a:r>
              <a:rPr lang="en-US" sz="1800" b="1" dirty="0" smtClean="0">
                <a:solidFill>
                  <a:srgbClr val="FF0000"/>
                </a:solidFill>
              </a:rPr>
              <a:t>Making secure cloud computing easier</a:t>
            </a:r>
          </a:p>
          <a:p>
            <a:pPr lvl="1">
              <a:defRPr/>
            </a:pPr>
            <a:r>
              <a:rPr lang="en-US" sz="1800" dirty="0">
                <a:latin typeface="Arial" charset="0"/>
                <a:ea typeface="ＭＳ Ｐゴシック" charset="0"/>
              </a:rPr>
              <a:t>Standard &amp; open </a:t>
            </a:r>
            <a:r>
              <a:rPr lang="en-US" sz="1800" b="1" dirty="0">
                <a:solidFill>
                  <a:srgbClr val="FF0000"/>
                </a:solidFill>
                <a:latin typeface="Arial" charset="0"/>
                <a:ea typeface="ＭＳ Ｐゴシック" charset="0"/>
              </a:rPr>
              <a:t>workflow systems</a:t>
            </a:r>
            <a:r>
              <a:rPr lang="en-US" sz="1800" dirty="0">
                <a:latin typeface="Arial" charset="0"/>
                <a:ea typeface="ＭＳ Ｐゴシック" charset="0"/>
              </a:rPr>
              <a:t> cloud computing &amp; enclaves (</a:t>
            </a:r>
            <a:r>
              <a:rPr lang="en-US" sz="1800" dirty="0" err="1">
                <a:latin typeface="Arial" charset="0"/>
                <a:ea typeface="ＭＳ Ｐゴシック" charset="0"/>
              </a:rPr>
              <a:t>eg</a:t>
            </a:r>
            <a:r>
              <a:rPr lang="en-US" sz="1800" dirty="0">
                <a:latin typeface="Arial" charset="0"/>
                <a:ea typeface="ＭＳ Ｐゴシック" charset="0"/>
              </a:rPr>
              <a:t> solution of Genomics England</a:t>
            </a:r>
            <a:r>
              <a:rPr lang="en-US" sz="1800" dirty="0" smtClean="0">
                <a:latin typeface="Arial" charset="0"/>
                <a:ea typeface="ＭＳ Ｐゴシック" charset="0"/>
              </a:rPr>
              <a:t>)</a:t>
            </a:r>
          </a:p>
          <a:p>
            <a:pPr lvl="1">
              <a:defRPr/>
            </a:pPr>
            <a:r>
              <a:rPr lang="en-US" sz="1800" dirty="0"/>
              <a:t>Homomorphic </a:t>
            </a:r>
            <a:r>
              <a:rPr lang="en-US" sz="1800" dirty="0" smtClean="0"/>
              <a:t>encryption, </a:t>
            </a:r>
            <a:r>
              <a:rPr lang="en-US" sz="1800" smtClean="0"/>
              <a:t>Differential privacy</a:t>
            </a:r>
            <a:endParaRPr lang="en-US" sz="1800" dirty="0" smtClean="0"/>
          </a:p>
          <a:p>
            <a:pPr>
              <a:defRPr/>
            </a:pPr>
            <a:r>
              <a:rPr lang="en-US" sz="1800" dirty="0" smtClean="0"/>
              <a:t>We should develop technologies for quantifying privacy</a:t>
            </a:r>
          </a:p>
          <a:p>
            <a:pPr lvl="1">
              <a:defRPr/>
            </a:pPr>
            <a:r>
              <a:rPr lang="en-US" sz="1800" dirty="0" smtClean="0"/>
              <a:t>What is acceptable risk? What is acceptable data leakage? </a:t>
            </a:r>
            <a:r>
              <a:rPr lang="en-US" sz="1800" b="1" dirty="0" smtClean="0">
                <a:solidFill>
                  <a:srgbClr val="FF0000"/>
                </a:solidFill>
              </a:rPr>
              <a:t>Can we quantify leakage?</a:t>
            </a:r>
          </a:p>
          <a:p>
            <a:pPr lvl="2">
              <a:defRPr/>
            </a:pPr>
            <a:r>
              <a:rPr lang="en-US" sz="1400" dirty="0" smtClean="0">
                <a:latin typeface="Arial" charset="0"/>
                <a:ea typeface="ＭＳ Ｐゴシック" charset="0"/>
              </a:rPr>
              <a:t>Ex: photos of eye color</a:t>
            </a:r>
            <a:endParaRPr lang="en-US" sz="1400" dirty="0" smtClean="0"/>
          </a:p>
          <a:p>
            <a:pPr lvl="1">
              <a:defRPr/>
            </a:pPr>
            <a:r>
              <a:rPr lang="en-US" sz="1800" dirty="0" smtClean="0"/>
              <a:t>Cost Benefit Analysis: how helpful is identifiable data in genomic research v. potential harm from a breach?</a:t>
            </a:r>
          </a:p>
          <a:p>
            <a:r>
              <a:rPr lang="en-US" sz="2000" dirty="0" smtClean="0"/>
              <a:t>Separating but Linking Public &amp; Private Data</a:t>
            </a:r>
          </a:p>
          <a:p>
            <a:pPr lvl="1">
              <a:defRPr/>
            </a:pPr>
            <a:r>
              <a:rPr lang="en-US" sz="1600" dirty="0">
                <a:latin typeface="Arial" charset="0"/>
                <a:ea typeface="ＭＳ Ｐゴシック" charset="0"/>
              </a:rPr>
              <a:t>Lightweight, freely accessible secondary datasets coupled to underlying variants </a:t>
            </a:r>
            <a:r>
              <a:rPr lang="en-US" sz="1600" dirty="0" smtClean="0">
                <a:latin typeface="Arial" charset="0"/>
                <a:ea typeface="ＭＳ Ｐゴシック" charset="0"/>
              </a:rPr>
              <a:t>(</a:t>
            </a:r>
            <a:r>
              <a:rPr lang="en-US" sz="1600" dirty="0" err="1" smtClean="0">
                <a:latin typeface="Arial" charset="0"/>
                <a:ea typeface="ＭＳ Ｐゴシック" charset="0"/>
              </a:rPr>
              <a:t>eg</a:t>
            </a:r>
            <a:r>
              <a:rPr lang="en-US" sz="1600" dirty="0" smtClean="0">
                <a:latin typeface="Arial" charset="0"/>
                <a:ea typeface="ＭＳ Ｐゴシック" charset="0"/>
              </a:rPr>
              <a:t> gene expression quantifications)</a:t>
            </a:r>
            <a:endParaRPr lang="en-US" sz="1600" dirty="0">
              <a:latin typeface="Arial" charset="0"/>
              <a:ea typeface="ＭＳ Ｐゴシック" charset="0"/>
            </a:endParaRPr>
          </a:p>
          <a:p>
            <a:pPr lvl="1">
              <a:defRPr/>
            </a:pPr>
            <a:r>
              <a:rPr lang="en-US" sz="1600" dirty="0">
                <a:latin typeface="Arial" charset="0"/>
                <a:ea typeface="ＭＳ Ｐゴシック" charset="0"/>
              </a:rPr>
              <a:t>Selection of stub &amp; "test pilot" datasets for benchmarking</a:t>
            </a:r>
          </a:p>
          <a:p>
            <a:pPr lvl="1">
              <a:defRPr/>
            </a:pPr>
            <a:r>
              <a:rPr lang="en-US" sz="1600" dirty="0" smtClean="0">
                <a:latin typeface="Arial" charset="0"/>
                <a:ea typeface="ＭＳ Ｐゴシック" charset="0"/>
              </a:rPr>
              <a:t>Developing standards for </a:t>
            </a:r>
            <a:r>
              <a:rPr lang="en-US" sz="1600" b="1" dirty="0" smtClean="0">
                <a:solidFill>
                  <a:srgbClr val="FF0000"/>
                </a:solidFill>
                <a:latin typeface="Arial" charset="0"/>
                <a:ea typeface="ＭＳ Ｐゴシック" charset="0"/>
              </a:rPr>
              <a:t>developing code on </a:t>
            </a:r>
            <a:r>
              <a:rPr lang="en-US" sz="1600" b="1" dirty="0">
                <a:solidFill>
                  <a:srgbClr val="FF0000"/>
                </a:solidFill>
                <a:latin typeface="Arial" charset="0"/>
                <a:ea typeface="ＭＳ Ｐゴシック" charset="0"/>
              </a:rPr>
              <a:t>public stubs on your </a:t>
            </a:r>
            <a:r>
              <a:rPr lang="en-US" sz="1600" b="1" dirty="0" smtClean="0">
                <a:solidFill>
                  <a:srgbClr val="FF0000"/>
                </a:solidFill>
                <a:latin typeface="Arial" charset="0"/>
                <a:ea typeface="ＭＳ Ｐゴシック" charset="0"/>
              </a:rPr>
              <a:t>laptop</a:t>
            </a:r>
            <a:r>
              <a:rPr lang="en-US" sz="1600" dirty="0" smtClean="0">
                <a:latin typeface="Arial" charset="0"/>
                <a:ea typeface="ＭＳ Ｐゴシック" charset="0"/>
              </a:rPr>
              <a:t>; </a:t>
            </a:r>
            <a:r>
              <a:rPr lang="en-US" sz="1600" dirty="0">
                <a:latin typeface="Arial" charset="0"/>
                <a:ea typeface="ＭＳ Ｐゴシック" charset="0"/>
              </a:rPr>
              <a:t>then move </a:t>
            </a:r>
            <a:r>
              <a:rPr lang="en-US" sz="1600" dirty="0" smtClean="0">
                <a:latin typeface="Arial" charset="0"/>
                <a:ea typeface="ＭＳ Ｐゴシック" charset="0"/>
              </a:rPr>
              <a:t>programs to </a:t>
            </a:r>
            <a:r>
              <a:rPr lang="en-US" sz="1600" dirty="0">
                <a:latin typeface="Arial" charset="0"/>
                <a:ea typeface="ＭＳ Ｐゴシック" charset="0"/>
              </a:rPr>
              <a:t>the cloud for private production </a:t>
            </a:r>
            <a:r>
              <a:rPr lang="en-US" sz="1600" dirty="0" smtClean="0">
                <a:latin typeface="Arial" charset="0"/>
                <a:ea typeface="ＭＳ Ｐゴシック" charset="0"/>
              </a:rPr>
              <a:t>runs</a:t>
            </a:r>
          </a:p>
          <a:p>
            <a:endParaRPr lang="en-US" sz="2000" dirty="0"/>
          </a:p>
        </p:txBody>
      </p:sp>
    </p:spTree>
    <p:extLst>
      <p:ext uri="{BB962C8B-B14F-4D97-AF65-F5344CB8AC3E}">
        <p14:creationId xmlns:p14="http://schemas.microsoft.com/office/powerpoint/2010/main" val="1939810227"/>
      </p:ext>
    </p:extLst>
  </p:cSld>
  <p:clrMapOvr>
    <a:masterClrMapping/>
  </p:clrMapOvr>
  <p:transition advTm="8015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smtClean="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smtClean="0">
                <a:solidFill>
                  <a:srgbClr val="008000"/>
                </a:solidFill>
                <a:latin typeface="Arial" charset="0"/>
                <a:ea typeface="ＭＳ Ｐゴシック" charset="0"/>
                <a:cs typeface="ＭＳ Ｐゴシック" charset="0"/>
              </a:rPr>
              <a:t>Finding you were in study X </a:t>
            </a:r>
            <a:r>
              <a:rPr lang="en-US" sz="2000" dirty="0" err="1" smtClean="0">
                <a:solidFill>
                  <a:srgbClr val="008000"/>
                </a:solidFill>
                <a:latin typeface="Arial" charset="0"/>
                <a:ea typeface="ＭＳ Ｐゴシック" charset="0"/>
                <a:cs typeface="ＭＳ Ｐゴシック" charset="0"/>
              </a:rPr>
              <a:t>vs</a:t>
            </a:r>
            <a:r>
              <a:rPr lang="en-US" sz="2000" dirty="0" smtClean="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
        <p:nvSpPr>
          <p:cNvPr id="8" name="Rectangle 5"/>
          <p:cNvSpPr txBox="1">
            <a:spLocks/>
          </p:cNvSpPr>
          <p:nvPr/>
        </p:nvSpPr>
        <p:spPr>
          <a:xfrm>
            <a:off x="3174862" y="3738606"/>
            <a:ext cx="4743590" cy="4638675"/>
          </a:xfrm>
          <a:prstGeom prst="rect">
            <a:avLst/>
          </a:prstGeom>
        </p:spPr>
        <p:txBody>
          <a:bodyPr/>
          <a:lst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buFont typeface="Arial" charset="0"/>
              <a:buChar char="•"/>
            </a:pPr>
            <a:r>
              <a:rPr lang="en-US" sz="1800" b="0" kern="0" dirty="0" smtClean="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Identification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 that someone participated in a study [Craig, </a:t>
            </a:r>
            <a:r>
              <a:rPr lang="en-US" sz="1800" b="0" kern="0" dirty="0" err="1" smtClean="0">
                <a:latin typeface="Arial" charset="0"/>
                <a:ea typeface="ＭＳ Ｐゴシック" charset="0"/>
                <a:cs typeface="ＭＳ Ｐゴシック" charset="0"/>
              </a:rPr>
              <a:t>Erlich</a:t>
            </a:r>
            <a:r>
              <a:rPr lang="en-US" sz="1800" b="0" kern="0" dirty="0" smtClean="0">
                <a:latin typeface="Arial" charset="0"/>
                <a:ea typeface="ＭＳ Ｐゴシック" charset="0"/>
                <a:cs typeface="ＭＳ Ｐゴシック" charset="0"/>
              </a:rPr>
              <a:t>]</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Characterization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Finding that you have a particular trait from studying your identified genome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a:t>
            </a:r>
            <a:r>
              <a:rPr lang="en-US" sz="1800" b="0" kern="0" dirty="0" err="1" smtClean="0">
                <a:latin typeface="Arial" charset="0"/>
                <a:ea typeface="ＭＳ Ｐゴシック" charset="0"/>
                <a:cs typeface="ＭＳ Ｐゴシック" charset="0"/>
              </a:rPr>
              <a:t>eg</a:t>
            </a:r>
            <a:r>
              <a:rPr lang="en-US" sz="1800" b="0" kern="0" dirty="0" smtClean="0">
                <a:latin typeface="Arial" charset="0"/>
                <a:ea typeface="ＭＳ Ｐゴシック" charset="0"/>
                <a:cs typeface="ＭＳ Ｐゴシック" charset="0"/>
              </a:rPr>
              <a:t> Watson </a:t>
            </a:r>
            <a:r>
              <a:rPr lang="en-US" sz="1800" b="0" kern="0" dirty="0" err="1" smtClean="0">
                <a:latin typeface="Arial" charset="0"/>
                <a:ea typeface="ＭＳ Ｐゴシック" charset="0"/>
                <a:cs typeface="ＭＳ Ｐゴシック" charset="0"/>
              </a:rPr>
              <a:t>ApoE</a:t>
            </a:r>
            <a:r>
              <a:rPr lang="en-US" sz="1800" b="0" kern="0" dirty="0" smtClean="0">
                <a:latin typeface="Arial" charset="0"/>
                <a:ea typeface="ＭＳ Ｐゴシック" charset="0"/>
                <a:cs typeface="ＭＳ Ｐゴシック" charset="0"/>
              </a:rPr>
              <a:t> status]</a:t>
            </a: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a:latin typeface="Arial" charset="0"/>
              <a:ea typeface="ＭＳ Ｐゴシック" charset="0"/>
              <a:cs typeface="ＭＳ Ｐゴシック" charset="0"/>
            </a:endParaRPr>
          </a:p>
        </p:txBody>
      </p:sp>
    </p:spTree>
  </p:cSld>
  <p:clrMapOvr>
    <a:masterClrMapping/>
  </p:clrMapOvr>
  <p:transition advTm="760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
        <p:nvSpPr>
          <p:cNvPr id="2" name="Rectangle 1"/>
          <p:cNvSpPr/>
          <p:nvPr/>
        </p:nvSpPr>
        <p:spPr>
          <a:xfrm>
            <a:off x="4482655" y="3944853"/>
            <a:ext cx="4572000" cy="1015663"/>
          </a:xfrm>
          <a:prstGeom prst="rect">
            <a:avLst/>
          </a:prstGeom>
        </p:spPr>
        <p:txBody>
          <a:bodyPr>
            <a:spAutoFit/>
          </a:bodyPr>
          <a:lstStyle/>
          <a:p>
            <a:r>
              <a:rPr lang="en-US" dirty="0"/>
              <a:t>Different cultures of genomics (open-data) &amp; clinical medicine (private data)</a:t>
            </a:r>
          </a:p>
          <a:p>
            <a:r>
              <a:rPr lang="en-US" dirty="0"/>
              <a:t>Genome is inherited so privacy risk is multi-generational</a:t>
            </a:r>
          </a:p>
          <a:p>
            <a:r>
              <a:rPr lang="en-US" dirty="0"/>
              <a:t>What you can mine from a genome now is not clear, but what about in 20 years</a:t>
            </a:r>
          </a:p>
        </p:txBody>
      </p:sp>
    </p:spTree>
  </p:cSld>
  <p:clrMapOvr>
    <a:masterClrMapping/>
  </p:clrMapOvr>
  <p:transition advTm="4460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17637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advTm="9637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a:defRPr/>
            </a:pPr>
            <a:r>
              <a:rPr lang="en-US" sz="2000" dirty="0" smtClean="0"/>
              <a:t>Maybe </a:t>
            </a:r>
            <a:r>
              <a:rPr lang="en-US" sz="2000" dirty="0"/>
              <a:t>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advTm="90829"/>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advTm="11046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2456767" y="469029"/>
            <a:ext cx="3840269"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430136" y="5985696"/>
            <a:ext cx="38935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14" y="2095861"/>
            <a:ext cx="4659375" cy="3406003"/>
          </a:xfrm>
          <a:prstGeom prst="rect">
            <a:avLst/>
          </a:prstGeom>
          <a:ln w="19050" cmpd="sng">
            <a:solidFill>
              <a:schemeClr val="tx1"/>
            </a:solidFill>
          </a:ln>
        </p:spPr>
      </p:pic>
    </p:spTree>
    <p:extLst>
      <p:ext uri="{BB962C8B-B14F-4D97-AF65-F5344CB8AC3E}">
        <p14:creationId xmlns:p14="http://schemas.microsoft.com/office/powerpoint/2010/main" val="7180063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advTm="1338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advTm="16023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advTm="7399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extLst>
              <p:ext uri="{D42A27DB-BD31-4B8C-83A1-F6EECF244321}">
                <p14:modId xmlns:p14="http://schemas.microsoft.com/office/powerpoint/2010/main" val="776764151"/>
              </p:ext>
            </p:extLst>
          </p:nvPr>
        </p:nvGraphicFramePr>
        <p:xfrm>
          <a:off x="1016000" y="1066808"/>
          <a:ext cx="7086600" cy="4202113"/>
        </p:xfrm>
        <a:graphic>
          <a:graphicData uri="http://schemas.openxmlformats.org/presentationml/2006/ole">
            <mc:AlternateContent xmlns:mc="http://schemas.openxmlformats.org/markup-compatibility/2006">
              <mc:Choice xmlns:v="urn:schemas-microsoft-com:vml" Requires="v">
                <p:oleObj spid="_x0000_s318720"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066808"/>
                        <a:ext cx="7086600" cy="4202113"/>
                      </a:xfrm>
                      <a:prstGeom prst="rect">
                        <a:avLst/>
                      </a:prstGeom>
                      <a:noFill/>
                      <a:ln>
                        <a:noFill/>
                      </a:ln>
                      <a:effectLs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52"/>
            <a:ext cx="2733675"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8049"/>
            <a:ext cx="4391025"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25500" y="1714500"/>
            <a:ext cx="1257300" cy="37465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0" y="6148169"/>
            <a:ext cx="8724900" cy="830997"/>
          </a:xfrm>
          <a:prstGeom prst="rect">
            <a:avLst/>
          </a:prstGeom>
          <a:noFill/>
        </p:spPr>
        <p:txBody>
          <a:bodyPr wrap="square" rtlCol="0">
            <a:spAutoFit/>
          </a:bodyPr>
          <a:lstStyle/>
          <a:p>
            <a:pPr eaLnBrk="1" hangingPunct="1"/>
            <a:r>
              <a:rPr lang="en-US" sz="1600" b="0" dirty="0">
                <a:cs typeface="Arial" charset="0"/>
              </a:rPr>
              <a:t>Cross correlated small set of identifiable IMDB </a:t>
            </a:r>
            <a:r>
              <a:rPr lang="en-US" sz="1600" b="0" dirty="0" smtClean="0">
                <a:cs typeface="Arial" charset="0"/>
              </a:rPr>
              <a:t>rating records </a:t>
            </a:r>
            <a:r>
              <a:rPr lang="en-US" sz="1600" b="0" dirty="0">
                <a:cs typeface="Arial" charset="0"/>
              </a:rPr>
              <a:t>with large set of “</a:t>
            </a:r>
            <a:r>
              <a:rPr lang="en-US" sz="1600" b="0" dirty="0" err="1">
                <a:cs typeface="Arial" charset="0"/>
              </a:rPr>
              <a:t>anonymized</a:t>
            </a:r>
            <a:r>
              <a:rPr lang="en-US" sz="1600" b="0" dirty="0">
                <a:cs typeface="Arial" charset="0"/>
              </a:rPr>
              <a:t>” Netflix customer </a:t>
            </a:r>
            <a:r>
              <a:rPr lang="en-US" sz="1600" b="0" dirty="0" smtClean="0">
                <a:cs typeface="Arial" charset="0"/>
              </a:rPr>
              <a:t>ratings, which were being used for a Machine Learning competition</a:t>
            </a:r>
            <a:endParaRPr lang="en-US" sz="1600" b="0" dirty="0">
              <a:cs typeface="Arial" charset="0"/>
            </a:endParaRPr>
          </a:p>
          <a:p>
            <a:endParaRPr lang="en-US" sz="1600" b="0" dirty="0"/>
          </a:p>
        </p:txBody>
      </p:sp>
      <p:sp>
        <p:nvSpPr>
          <p:cNvPr id="318468" name="Text Box 8"/>
          <p:cNvSpPr txBox="1">
            <a:spLocks noChangeArrowheads="1"/>
          </p:cNvSpPr>
          <p:nvPr/>
        </p:nvSpPr>
        <p:spPr bwMode="auto">
          <a:xfrm>
            <a:off x="0" y="5092751"/>
            <a:ext cx="9004300" cy="92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dirty="0" err="1" smtClean="0">
                <a:solidFill>
                  <a:srgbClr val="000090"/>
                </a:solidFill>
                <a:cs typeface="Arial" charset="0"/>
              </a:rPr>
              <a:t>NetFlix</a:t>
            </a:r>
            <a:r>
              <a:rPr lang="en-US" sz="1800" dirty="0" smtClean="0">
                <a:solidFill>
                  <a:srgbClr val="000090"/>
                </a:solidFill>
                <a:cs typeface="Arial" charset="0"/>
              </a:rPr>
              <a:t> challenge as an example of a </a:t>
            </a:r>
            <a:r>
              <a:rPr lang="en-US" sz="1800" dirty="0" smtClean="0">
                <a:solidFill>
                  <a:srgbClr val="FF0000"/>
                </a:solidFill>
                <a:cs typeface="Arial" charset="0"/>
              </a:rPr>
              <a:t>“Linking Attack”</a:t>
            </a:r>
            <a:r>
              <a:rPr lang="en-US" sz="1800" dirty="0" smtClean="0">
                <a:solidFill>
                  <a:srgbClr val="000090"/>
                </a:solidFill>
                <a:cs typeface="Arial" charset="0"/>
              </a:rPr>
              <a:t>, </a:t>
            </a:r>
            <a:br>
              <a:rPr lang="en-US" sz="1800" dirty="0" smtClean="0">
                <a:solidFill>
                  <a:srgbClr val="000090"/>
                </a:solidFill>
                <a:cs typeface="Arial" charset="0"/>
              </a:rPr>
            </a:br>
            <a:r>
              <a:rPr lang="en-US" sz="1800" dirty="0" smtClean="0">
                <a:solidFill>
                  <a:srgbClr val="000090"/>
                </a:solidFill>
                <a:cs typeface="Arial" charset="0"/>
              </a:rPr>
              <a:t>characterizing already identified individuals in IMDB, </a:t>
            </a:r>
            <a:br>
              <a:rPr lang="en-US" sz="1800" dirty="0" smtClean="0">
                <a:solidFill>
                  <a:srgbClr val="000090"/>
                </a:solidFill>
                <a:cs typeface="Arial" charset="0"/>
              </a:rPr>
            </a:br>
            <a:r>
              <a:rPr lang="en-US" sz="1800" dirty="0" smtClean="0">
                <a:solidFill>
                  <a:srgbClr val="000090"/>
                </a:solidFill>
                <a:cs typeface="Arial" charset="0"/>
              </a:rPr>
              <a:t>with their (previously hidden) movie viewing habits</a:t>
            </a:r>
          </a:p>
        </p:txBody>
      </p:sp>
    </p:spTree>
  </p:cSld>
  <p:clrMapOvr>
    <a:masterClrMapping/>
  </p:clrMapOvr>
  <p:transition advTm="11093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16955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48" y="1423719"/>
            <a:ext cx="7059002" cy="17270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0716"/>
            <a:ext cx="2892830" cy="1627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25" y="3124596"/>
            <a:ext cx="3249976" cy="1564634"/>
          </a:xfrm>
          <a:prstGeom prst="rect">
            <a:avLst/>
          </a:prstGeom>
        </p:spPr>
      </p:pic>
      <p:cxnSp>
        <p:nvCxnSpPr>
          <p:cNvPr id="8" name="Straight Arrow Connector 7"/>
          <p:cNvCxnSpPr/>
          <p:nvPr/>
        </p:nvCxnSpPr>
        <p:spPr>
          <a:xfrm>
            <a:off x="3045417" y="3870285"/>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360" y="4989845"/>
            <a:ext cx="5582041" cy="923330"/>
          </a:xfrm>
          <a:prstGeom prst="rect">
            <a:avLst/>
          </a:prstGeom>
          <a:noFill/>
        </p:spPr>
        <p:txBody>
          <a:bodyPr wrap="none" rtlCol="0">
            <a:spAutoFit/>
          </a:bodyPr>
          <a:lstStyle/>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Very large datasets</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lot of users have a Netflix and an IMDb account</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similar scores to a movie in Netflix and IMDb</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a particular movie around the same date in Netflix and IMDb</a:t>
            </a:r>
          </a:p>
        </p:txBody>
      </p:sp>
      <p:sp>
        <p:nvSpPr>
          <p:cNvPr id="9" name="Title 1"/>
          <p:cNvSpPr txBox="1">
            <a:spLocks/>
          </p:cNvSpPr>
          <p:nvPr/>
        </p:nvSpPr>
        <p:spPr>
          <a:xfrm>
            <a:off x="553835" y="70623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300" b="0">
                <a:solidFill>
                  <a:prstClr val="black"/>
                </a:solidFill>
              </a:rPr>
              <a:t>What is a linking attack? Case of Netflix Prize</a:t>
            </a:r>
            <a:endParaRPr lang="en-US" sz="3300" b="0" dirty="0">
              <a:solidFill>
                <a:prstClr val="black"/>
              </a:solidFill>
            </a:endParaRPr>
          </a:p>
        </p:txBody>
      </p:sp>
      <p:sp>
        <p:nvSpPr>
          <p:cNvPr id="2" name="Slide Number Placeholder 1"/>
          <p:cNvSpPr>
            <a:spLocks noGrp="1"/>
          </p:cNvSpPr>
          <p:nvPr>
            <p:ph type="sldNum" sz="quarter" idx="12"/>
          </p:nvPr>
        </p:nvSpPr>
        <p:spPr/>
        <p:txBody>
          <a:bodyPr/>
          <a:lstStyle/>
          <a:p>
            <a:fld id="{F068B97E-5631-405C-87BA-F8CC00DDD808}"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536340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Slide Number Placeholder 8"/>
          <p:cNvSpPr>
            <a:spLocks noGrp="1"/>
          </p:cNvSpPr>
          <p:nvPr>
            <p:ph type="sldNum" sz="quarter" idx="12"/>
          </p:nvPr>
        </p:nvSpPr>
        <p:spPr/>
        <p:txBody>
          <a:bodyPr/>
          <a:lstStyle/>
          <a:p>
            <a:fld id="{F068B97E-5631-405C-87BA-F8CC00DDD808}" type="slidenum">
              <a:rPr lang="en-US" smtClean="0"/>
              <a:t>23</a:t>
            </a:fld>
            <a:endParaRPr lang="en-US"/>
          </a:p>
        </p:txBody>
      </p:sp>
    </p:spTree>
    <p:extLst>
      <p:ext uri="{BB962C8B-B14F-4D97-AF65-F5344CB8AC3E}">
        <p14:creationId xmlns:p14="http://schemas.microsoft.com/office/powerpoint/2010/main" val="649304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24</a:t>
            </a:fld>
            <a:endParaRPr lang="en-US"/>
          </a:p>
        </p:txBody>
      </p:sp>
    </p:spTree>
    <p:extLst>
      <p:ext uri="{BB962C8B-B14F-4D97-AF65-F5344CB8AC3E}">
        <p14:creationId xmlns:p14="http://schemas.microsoft.com/office/powerpoint/2010/main" val="998879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NTFLX-666</a:t>
                      </a:r>
                      <a:endParaRPr lang="en-US" sz="1000" dirty="0"/>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25</a:t>
            </a:fld>
            <a:endParaRPr lang="en-US"/>
          </a:p>
        </p:txBody>
      </p:sp>
    </p:spTree>
    <p:extLst>
      <p:ext uri="{BB962C8B-B14F-4D97-AF65-F5344CB8AC3E}">
        <p14:creationId xmlns:p14="http://schemas.microsoft.com/office/powerpoint/2010/main" val="559980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9283332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98500" y="381000"/>
            <a:ext cx="7772400" cy="495300"/>
          </a:xfrm>
        </p:spPr>
        <p:txBody>
          <a:bodyPr/>
          <a:lstStyle/>
          <a:p>
            <a:pPr eaLnBrk="1" hangingPunct="1"/>
            <a:r>
              <a:rPr lang="en-US" dirty="0">
                <a:latin typeface="Arial" charset="0"/>
                <a:ea typeface="ＭＳ Ｐゴシック" charset="0"/>
                <a:cs typeface="ＭＳ Ｐゴシック" charset="0"/>
              </a:rPr>
              <a:t>Large-scale RNA</a:t>
            </a:r>
          </a:p>
        </p:txBody>
      </p:sp>
      <p:sp>
        <p:nvSpPr>
          <p:cNvPr id="12290" name="Content Placeholder 2"/>
          <p:cNvSpPr>
            <a:spLocks noGrp="1"/>
          </p:cNvSpPr>
          <p:nvPr>
            <p:ph idx="1"/>
          </p:nvPr>
        </p:nvSpPr>
        <p:spPr>
          <a:xfrm>
            <a:off x="685800" y="927144"/>
            <a:ext cx="7772400" cy="4638675"/>
          </a:xfrm>
        </p:spPr>
        <p:txBody>
          <a:bodyPr/>
          <a:lstStyle/>
          <a:p>
            <a:pPr eaLnBrk="1" hangingPunct="1"/>
            <a:r>
              <a:rPr lang="en-US" dirty="0">
                <a:latin typeface="Arial" charset="0"/>
                <a:ea typeface="ＭＳ Ｐゴシック" charset="0"/>
                <a:cs typeface="ＭＳ Ｐゴシック" charset="0"/>
              </a:rPr>
              <a:t>Recent advent of </a:t>
            </a:r>
            <a:r>
              <a:rPr lang="en-US" dirty="0" smtClean="0">
                <a:latin typeface="Arial" charset="0"/>
                <a:ea typeface="ＭＳ Ｐゴシック" charset="0"/>
                <a:cs typeface="ＭＳ Ｐゴシック" charset="0"/>
              </a:rPr>
              <a:t>much large </a:t>
            </a:r>
            <a:r>
              <a:rPr lang="en-US" dirty="0">
                <a:latin typeface="Arial" charset="0"/>
                <a:ea typeface="ＭＳ Ｐゴシック" charset="0"/>
                <a:cs typeface="ＭＳ Ｐゴシック" charset="0"/>
              </a:rPr>
              <a:t>scale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(&amp; other functional genomics data) following </a:t>
            </a:r>
            <a:r>
              <a:rPr lang="en-US" dirty="0">
                <a:latin typeface="Arial" charset="0"/>
                <a:ea typeface="ＭＳ Ｐゴシック" charset="0"/>
                <a:cs typeface="ＭＳ Ｐゴシック" charset="0"/>
              </a:rPr>
              <a:t>on DNA </a:t>
            </a:r>
            <a:r>
              <a:rPr lang="en-US" dirty="0" smtClean="0">
                <a:latin typeface="Arial" charset="0"/>
                <a:ea typeface="ＭＳ Ｐゴシック" charset="0"/>
                <a:cs typeface="ＭＳ Ｐゴシック" charset="0"/>
              </a:rPr>
              <a:t>sequencing</a:t>
            </a:r>
          </a:p>
          <a:p>
            <a:pPr eaLnBrk="1" hangingPunct="1"/>
            <a:r>
              <a:rPr lang="en-US" dirty="0">
                <a:latin typeface="Arial" charset="0"/>
                <a:ea typeface="ＭＳ Ｐゴシック" charset="0"/>
                <a:cs typeface="ＭＳ Ｐゴシック" charset="0"/>
              </a:rPr>
              <a:t>Often this is of human subjects </a:t>
            </a:r>
            <a:r>
              <a:rPr lang="en-US" dirty="0" smtClean="0">
                <a:latin typeface="Arial" charset="0"/>
                <a:ea typeface="ＭＳ Ｐゴシック" charset="0"/>
                <a:cs typeface="ＭＳ Ｐゴシック" charset="0"/>
              </a:rPr>
              <a:t>&amp; produced by large consortia (</a:t>
            </a:r>
            <a:r>
              <a:rPr lang="en-US" dirty="0" err="1">
                <a:latin typeface="Arial" charset="0"/>
                <a:ea typeface="ＭＳ Ｐゴシック" charset="0"/>
                <a:cs typeface="ＭＳ Ｐゴシック" charset="0"/>
              </a:rPr>
              <a:t>eg</a:t>
            </a:r>
            <a:r>
              <a:rPr lang="en-US" dirty="0">
                <a:latin typeface="Arial" charset="0"/>
                <a:ea typeface="ＭＳ Ｐゴシック" charset="0"/>
                <a:cs typeface="ＭＳ Ｐゴシック" charset="0"/>
              </a:rPr>
              <a:t> TCGA, PCAWG, </a:t>
            </a:r>
            <a:r>
              <a:rPr lang="en-US" dirty="0" err="1">
                <a:latin typeface="Arial" charset="0"/>
                <a:ea typeface="ＭＳ Ｐゴシック" charset="0"/>
                <a:cs typeface="ＭＳ Ｐゴシック" charset="0"/>
              </a:rPr>
              <a:t>GTEx</a:t>
            </a:r>
            <a:r>
              <a:rPr lang="en-US" dirty="0">
                <a:latin typeface="Arial" charset="0"/>
                <a:ea typeface="ＭＳ Ｐゴシック" charset="0"/>
                <a:cs typeface="ＭＳ Ｐゴシック" charset="0"/>
              </a:rPr>
              <a:t>) and needs to be protected</a:t>
            </a:r>
          </a:p>
          <a:p>
            <a:pPr eaLnBrk="1" hangingPunct="1"/>
            <a:r>
              <a:rPr lang="en-US" dirty="0">
                <a:latin typeface="Arial" charset="0"/>
                <a:ea typeface="ＭＳ Ｐゴシック" charset="0"/>
                <a:cs typeface="ＭＳ Ｐゴシック" charset="0"/>
              </a:rPr>
              <a:t>Useful to build tools &amp; approaches that interact with these </a:t>
            </a:r>
            <a:r>
              <a:rPr lang="en-US" dirty="0" smtClean="0">
                <a:latin typeface="Arial" charset="0"/>
                <a:ea typeface="ＭＳ Ｐゴシック" charset="0"/>
                <a:cs typeface="ＭＳ Ｐゴシック" charset="0"/>
              </a:rPr>
              <a:t>data</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18381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856930"/>
      </p:ext>
    </p:extLst>
  </p:cSld>
  <p:clrMapOvr>
    <a:masterClrMapping/>
  </p:clrMapOvr>
  <p:transition advTm="1525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63212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advTm="2883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advTm="31171"/>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spd="slow" advTm="2938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spd="slow" advTm="3095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5344"/>
            <a:ext cx="7886700" cy="994172"/>
          </a:xfrm>
        </p:spPr>
        <p:txBody>
          <a:bodyPr>
            <a:normAutofit fontScale="90000"/>
          </a:bodyPr>
          <a:lstStyle/>
          <a:p>
            <a:r>
              <a:rPr lang="en-US" dirty="0" smtClean="0"/>
              <a:t>Quantification of Predictability and  Information Leakage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Predictability of a variant genotype</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m:t>
                        </m:r>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exp</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e>
                    </m:d>
                    <m:r>
                      <a:rPr lang="en-US" b="0" i="0" smtClean="0">
                        <a:latin typeface="Cambria Math" panose="02040503050406030204" pitchFamily="18" charset="0"/>
                        <a:ea typeface="Cambria Math" panose="02040503050406030204" pitchFamily="18" charset="0"/>
                      </a:rPr>
                      <m:t>)</m:t>
                    </m:r>
                  </m:oMath>
                </a14:m>
                <a:endParaRPr lang="en-US" dirty="0" smtClean="0"/>
              </a:p>
              <a:p>
                <a:pPr lvl="1"/>
                <a:r>
                  <a:rPr lang="en-US" dirty="0" smtClean="0"/>
                  <a:t>Higher (lower) entropy: Lower (higher) predictability</a:t>
                </a:r>
              </a:p>
              <a:p>
                <a:pPr lvl="1"/>
                <a:endParaRPr lang="en-US" dirty="0"/>
              </a:p>
              <a:p>
                <a:pPr lvl="1"/>
                <a:r>
                  <a:rPr lang="en-US" dirty="0"/>
                  <a:t>ADDITIVE</a:t>
                </a:r>
              </a:p>
              <a:p>
                <a:pPr lvl="1"/>
                <a:endParaRPr lang="en-US" dirty="0" smtClean="0"/>
              </a:p>
              <a:p>
                <a:r>
                  <a:rPr lang="en-US" dirty="0" smtClean="0"/>
                  <a:t>Individual characterizing </a:t>
                </a:r>
                <a:r>
                  <a:rPr lang="en-US" dirty="0"/>
                  <a:t>i</a:t>
                </a:r>
                <a:r>
                  <a:rPr lang="en-US" dirty="0" smtClean="0"/>
                  <a:t>nformation of a variant genotype</a:t>
                </a:r>
              </a:p>
              <a:p>
                <a:pPr lvl="1"/>
                <a14:m>
                  <m:oMath xmlns:m="http://schemas.openxmlformats.org/officeDocument/2006/math">
                    <m:r>
                      <a:rPr lang="en-US" b="0" i="1" smtClean="0">
                        <a:latin typeface="Cambria Math" panose="02040503050406030204" pitchFamily="18" charset="0"/>
                        <a:ea typeface="Cambria Math" panose="02040503050406030204" pitchFamily="18" charset="0"/>
                      </a:rPr>
                      <m:t>𝐼𝐶𝐼</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m:rPr>
                                    <m:sty m:val="p"/>
                                  </m:rPr>
                                  <a:rPr lang="en-US" b="0" i="0" smtClean="0">
                                    <a:latin typeface="Cambria Math" panose="02040503050406030204" pitchFamily="18" charset="0"/>
                                    <a:ea typeface="Cambria Math" panose="02040503050406030204" pitchFamily="18" charset="0"/>
                                  </a:rPr>
                                  <m:t>frequency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population</m:t>
                                </m:r>
                              </m:den>
                            </m:f>
                          </m:e>
                        </m:d>
                      </m:e>
                    </m:func>
                  </m:oMath>
                </a14:m>
                <a:endParaRPr lang="en-US" b="0" dirty="0" smtClean="0">
                  <a:ea typeface="Cambria Math" panose="02040503050406030204" pitchFamily="18" charset="0"/>
                </a:endParaRPr>
              </a:p>
              <a:p>
                <a:pPr lvl="1"/>
                <a:r>
                  <a:rPr lang="en-US" dirty="0"/>
                  <a:t>High </a:t>
                </a:r>
                <a:r>
                  <a:rPr lang="en-US" dirty="0" smtClean="0"/>
                  <a:t>genotype frequency</a:t>
                </a:r>
                <a:r>
                  <a:rPr lang="en-US" dirty="0"/>
                  <a:t>: Low information </a:t>
                </a:r>
                <a:r>
                  <a:rPr lang="en-US" dirty="0" smtClean="0"/>
                  <a:t>content</a:t>
                </a:r>
              </a:p>
              <a:p>
                <a:pPr lvl="1"/>
                <a:r>
                  <a:rPr lang="en-US" dirty="0" smtClean="0"/>
                  <a:t>Low genotype </a:t>
                </a:r>
                <a:r>
                  <a:rPr lang="en-US" dirty="0"/>
                  <a:t>frequency: </a:t>
                </a:r>
                <a:r>
                  <a:rPr lang="en-US" dirty="0" smtClean="0"/>
                  <a:t>High information content</a:t>
                </a:r>
              </a:p>
              <a:p>
                <a:pPr lvl="1"/>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2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068B97E-5631-405C-87BA-F8CC00DDD808}" type="slidenum">
              <a:rPr lang="en-US" smtClean="0"/>
              <a:t>35</a:t>
            </a:fld>
            <a:endParaRPr lang="en-US"/>
          </a:p>
        </p:txBody>
      </p:sp>
    </p:spTree>
    <p:extLst>
      <p:ext uri="{BB962C8B-B14F-4D97-AF65-F5344CB8AC3E}">
        <p14:creationId xmlns:p14="http://schemas.microsoft.com/office/powerpoint/2010/main" val="442817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4780"/>
            <a:ext cx="7886700" cy="994172"/>
          </a:xfrm>
        </p:spPr>
        <p:txBody>
          <a:bodyPr>
            <a:normAutofit fontScale="90000"/>
          </a:bodyPr>
          <a:lstStyle/>
          <a:p>
            <a:r>
              <a:rPr lang="en-US" dirty="0" smtClean="0"/>
              <a:t>Predictability vs Leakage: Multiple </a:t>
            </a:r>
            <a:r>
              <a:rPr lang="en-US" dirty="0" err="1" smtClean="0"/>
              <a:t>eQTLs</a:t>
            </a:r>
            <a:endParaRPr lang="en-US" dirty="0"/>
          </a:p>
        </p:txBody>
      </p:sp>
      <p:grpSp>
        <p:nvGrpSpPr>
          <p:cNvPr id="3" name="Group 2"/>
          <p:cNvGrpSpPr/>
          <p:nvPr/>
        </p:nvGrpSpPr>
        <p:grpSpPr>
          <a:xfrm>
            <a:off x="1520559" y="1483202"/>
            <a:ext cx="5364195" cy="3881013"/>
            <a:chOff x="14120987" y="7451302"/>
            <a:chExt cx="7152260" cy="517468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987" y="7451302"/>
              <a:ext cx="7152260" cy="5174684"/>
            </a:xfrm>
            <a:prstGeom prst="rect">
              <a:avLst/>
            </a:prstGeom>
          </p:spPr>
        </p:pic>
        <p:sp>
          <p:nvSpPr>
            <p:cNvPr id="7" name="TextBox 6"/>
            <p:cNvSpPr txBox="1"/>
            <p:nvPr/>
          </p:nvSpPr>
          <p:spPr>
            <a:xfrm>
              <a:off x="19464398" y="11506629"/>
              <a:ext cx="1528624"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a:t>
              </a:r>
              <a:r>
                <a:rPr lang="en-US" sz="1500" dirty="0" err="1">
                  <a:latin typeface="Helvetica" panose="020B0604020202020204" pitchFamily="34" charset="0"/>
                  <a:cs typeface="Helvetica" panose="020B0604020202020204" pitchFamily="34" charset="0"/>
                </a:rPr>
                <a:t>eQTL</a:t>
              </a:r>
              <a:endParaRPr lang="en-US" sz="1500" dirty="0">
                <a:latin typeface="Helvetica" panose="020B0604020202020204" pitchFamily="34" charset="0"/>
                <a:cs typeface="Helvetica" panose="020B0604020202020204" pitchFamily="34" charset="0"/>
              </a:endParaRPr>
            </a:p>
          </p:txBody>
        </p:sp>
        <p:sp>
          <p:nvSpPr>
            <p:cNvPr id="8" name="TextBox 7"/>
            <p:cNvSpPr txBox="1"/>
            <p:nvPr/>
          </p:nvSpPr>
          <p:spPr>
            <a:xfrm>
              <a:off x="18293943" y="11006566"/>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2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9" name="TextBox 8"/>
            <p:cNvSpPr txBox="1"/>
            <p:nvPr/>
          </p:nvSpPr>
          <p:spPr>
            <a:xfrm>
              <a:off x="17408267" y="10612439"/>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3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0" name="TextBox 9"/>
            <p:cNvSpPr txBox="1"/>
            <p:nvPr/>
          </p:nvSpPr>
          <p:spPr>
            <a:xfrm>
              <a:off x="16997246" y="10237650"/>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4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1" name="TextBox 10"/>
            <p:cNvSpPr txBox="1"/>
            <p:nvPr/>
          </p:nvSpPr>
          <p:spPr>
            <a:xfrm>
              <a:off x="16165287" y="9860978"/>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5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2" name="Half Frame 11"/>
            <p:cNvSpPr/>
            <p:nvPr/>
          </p:nvSpPr>
          <p:spPr>
            <a:xfrm rot="19975698">
              <a:off x="19374915" y="11540051"/>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Half Frame 12"/>
            <p:cNvSpPr/>
            <p:nvPr/>
          </p:nvSpPr>
          <p:spPr>
            <a:xfrm rot="19975698">
              <a:off x="18147256" y="11221358"/>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4" name="Half Frame 13"/>
            <p:cNvSpPr/>
            <p:nvPr/>
          </p:nvSpPr>
          <p:spPr>
            <a:xfrm>
              <a:off x="17171258" y="10869613"/>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7" name="Half Frame 16"/>
            <p:cNvSpPr/>
            <p:nvPr/>
          </p:nvSpPr>
          <p:spPr>
            <a:xfrm rot="20444211">
              <a:off x="16826390" y="105214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8" name="Half Frame 17"/>
            <p:cNvSpPr/>
            <p:nvPr/>
          </p:nvSpPr>
          <p:spPr>
            <a:xfrm rot="21262437">
              <a:off x="16203464" y="101998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sp>
        <p:nvSpPr>
          <p:cNvPr id="15" name="TextBox 14"/>
          <p:cNvSpPr txBox="1"/>
          <p:nvPr/>
        </p:nvSpPr>
        <p:spPr>
          <a:xfrm>
            <a:off x="634382" y="4691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16" name="TextBox 15"/>
          <p:cNvSpPr txBox="1"/>
          <p:nvPr/>
        </p:nvSpPr>
        <p:spPr>
          <a:xfrm>
            <a:off x="563031" y="1364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sp>
        <p:nvSpPr>
          <p:cNvPr id="19" name="TextBox 18"/>
          <p:cNvSpPr txBox="1"/>
          <p:nvPr/>
        </p:nvSpPr>
        <p:spPr>
          <a:xfrm>
            <a:off x="1968867" y="5329844"/>
            <a:ext cx="678392" cy="369332"/>
          </a:xfrm>
          <a:prstGeom prst="rect">
            <a:avLst/>
          </a:prstGeom>
          <a:noFill/>
        </p:spPr>
        <p:txBody>
          <a:bodyPr wrap="none" rtlCol="0">
            <a:spAutoFit/>
          </a:bodyPr>
          <a:lstStyle/>
          <a:p>
            <a:pPr algn="ctr"/>
            <a:r>
              <a:rPr lang="en-US" sz="900" i="1" dirty="0">
                <a:solidFill>
                  <a:srgbClr val="FF0000"/>
                </a:solidFill>
              </a:rPr>
              <a:t>Less</a:t>
            </a:r>
          </a:p>
          <a:p>
            <a:pPr algn="ctr"/>
            <a:r>
              <a:rPr lang="en-US" sz="900" i="1" dirty="0">
                <a:solidFill>
                  <a:srgbClr val="FF0000"/>
                </a:solidFill>
              </a:rPr>
              <a:t>Accurate</a:t>
            </a:r>
          </a:p>
        </p:txBody>
      </p:sp>
      <p:sp>
        <p:nvSpPr>
          <p:cNvPr id="20" name="TextBox 19"/>
          <p:cNvSpPr txBox="1"/>
          <p:nvPr/>
        </p:nvSpPr>
        <p:spPr>
          <a:xfrm>
            <a:off x="6298067" y="5332082"/>
            <a:ext cx="67839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Accurate</a:t>
            </a:r>
          </a:p>
        </p:txBody>
      </p:sp>
      <p:cxnSp>
        <p:nvCxnSpPr>
          <p:cNvPr id="5" name="Straight Arrow Connector 4"/>
          <p:cNvCxnSpPr/>
          <p:nvPr/>
        </p:nvCxnSpPr>
        <p:spPr>
          <a:xfrm>
            <a:off x="2827176" y="5558097"/>
            <a:ext cx="3275045" cy="0"/>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37727" y="1976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2"/>
          </p:nvPr>
        </p:nvSpPr>
        <p:spPr/>
        <p:txBody>
          <a:bodyPr/>
          <a:lstStyle/>
          <a:p>
            <a:fld id="{F068B97E-5631-405C-87BA-F8CC00DDD808}" type="slidenum">
              <a:rPr lang="en-US" smtClean="0"/>
              <a:t>39</a:t>
            </a:fld>
            <a:endParaRPr lang="en-US"/>
          </a:p>
        </p:txBody>
      </p:sp>
    </p:spTree>
    <p:extLst>
      <p:ext uri="{BB962C8B-B14F-4D97-AF65-F5344CB8AC3E}">
        <p14:creationId xmlns:p14="http://schemas.microsoft.com/office/powerpoint/2010/main" val="591471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8289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157" name="Rectangle 156"/>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fontScale="90000"/>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82" y="2142700"/>
            <a:ext cx="4957688" cy="3882738"/>
          </a:xfrm>
          <a:prstGeom prst="rect">
            <a:avLst/>
          </a:prstGeom>
        </p:spPr>
      </p:pic>
      <p:cxnSp>
        <p:nvCxnSpPr>
          <p:cNvPr id="17" name="Straight Arrow Connector 16"/>
          <p:cNvCxnSpPr/>
          <p:nvPr/>
        </p:nvCxnSpPr>
        <p:spPr>
          <a:xfrm>
            <a:off x="1191217" y="6117610"/>
            <a:ext cx="4330819"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2"/>
          </p:nvPr>
        </p:nvSpPr>
        <p:spPr/>
        <p:txBody>
          <a:bodyPr/>
          <a:lstStyle/>
          <a:p>
            <a:fld id="{F068B97E-5631-405C-87BA-F8CC00DDD808}" type="slidenum">
              <a:rPr lang="en-US" smtClean="0"/>
              <a:t>43</a:t>
            </a:fld>
            <a:endParaRPr lang="en-US"/>
          </a:p>
        </p:txBody>
      </p:sp>
      <p:sp>
        <p:nvSpPr>
          <p:cNvPr id="3" name="TextBox 2"/>
          <p:cNvSpPr txBox="1"/>
          <p:nvPr/>
        </p:nvSpPr>
        <p:spPr>
          <a:xfrm>
            <a:off x="5435600" y="2597056"/>
            <a:ext cx="3708400" cy="2062103"/>
          </a:xfrm>
          <a:prstGeom prst="rect">
            <a:avLst/>
          </a:prstGeom>
          <a:noFill/>
        </p:spPr>
        <p:txBody>
          <a:bodyPr wrap="square" rtlCol="0">
            <a:spAutoFit/>
          </a:bodyPr>
          <a:lstStyle/>
          <a:p>
            <a:pPr marL="171450" indent="-171450">
              <a:buFont typeface="Arial" panose="020B0604020202020204" pitchFamily="34" charset="0"/>
              <a:buChar char="•"/>
            </a:pPr>
            <a:r>
              <a:rPr lang="en-US" sz="1600" b="0" dirty="0" smtClean="0"/>
              <a:t>X-axis: The threshold of association for selecting the </a:t>
            </a:r>
            <a:r>
              <a:rPr lang="en-US" sz="1600" b="0" dirty="0" err="1" smtClean="0"/>
              <a:t>eQTLs</a:t>
            </a:r>
            <a:r>
              <a:rPr lang="en-US" sz="1600" b="0" dirty="0" smtClean="0"/>
              <a:t> </a:t>
            </a:r>
          </a:p>
          <a:p>
            <a:pPr marL="628624" lvl="1" indent="-171450">
              <a:buFont typeface="Arial" panose="020B0604020202020204" pitchFamily="34" charset="0"/>
              <a:buChar char="•"/>
            </a:pPr>
            <a:r>
              <a:rPr lang="en-US" sz="1600" b="0" dirty="0" smtClean="0"/>
              <a:t>Higher threshold: Smaller number of </a:t>
            </a:r>
            <a:r>
              <a:rPr lang="en-US" sz="1600" b="0" dirty="0" err="1" smtClean="0"/>
              <a:t>eQTLs</a:t>
            </a:r>
            <a:endParaRPr lang="en-US" sz="1600" b="0" dirty="0" smtClean="0"/>
          </a:p>
          <a:p>
            <a:pPr marL="171450" indent="-171450">
              <a:buFont typeface="Arial" panose="020B0604020202020204" pitchFamily="34" charset="0"/>
              <a:buChar char="•"/>
            </a:pPr>
            <a:r>
              <a:rPr lang="en-US" sz="1600" b="0" dirty="0" smtClean="0"/>
              <a:t>Y-axis: Fraction of correctly linked individuals</a:t>
            </a:r>
          </a:p>
          <a:p>
            <a:pPr marL="628624" lvl="1" indent="-171450">
              <a:buFont typeface="Arial" panose="020B0604020202020204" pitchFamily="34" charset="0"/>
              <a:buChar char="•"/>
            </a:pPr>
            <a:r>
              <a:rPr lang="en-US" sz="1600" b="0" dirty="0" smtClean="0"/>
              <a:t>Measures the </a:t>
            </a:r>
            <a:r>
              <a:rPr lang="en-US" sz="1600" i="1" dirty="0" smtClean="0"/>
              <a:t>Sensitivity of the attack</a:t>
            </a:r>
            <a:endParaRPr lang="en-US" sz="1600" i="1" dirty="0"/>
          </a:p>
        </p:txBody>
      </p:sp>
      <p:cxnSp>
        <p:nvCxnSpPr>
          <p:cNvPr id="16" name="Straight Arrow Connector 15"/>
          <p:cNvCxnSpPr/>
          <p:nvPr/>
        </p:nvCxnSpPr>
        <p:spPr>
          <a:xfrm flipV="1">
            <a:off x="482600" y="2186940"/>
            <a:ext cx="0" cy="337566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5677" y="1679867"/>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21" name="TextBox 20"/>
          <p:cNvSpPr txBox="1"/>
          <p:nvPr/>
        </p:nvSpPr>
        <p:spPr>
          <a:xfrm>
            <a:off x="0" y="5489867"/>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22" name="TextBox 21"/>
          <p:cNvSpPr txBox="1"/>
          <p:nvPr/>
        </p:nvSpPr>
        <p:spPr>
          <a:xfrm>
            <a:off x="659284"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23" name="TextBox 22"/>
          <p:cNvSpPr txBox="1"/>
          <p:nvPr/>
        </p:nvSpPr>
        <p:spPr>
          <a:xfrm>
            <a:off x="4819522" y="6239167"/>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Tree>
    <p:extLst>
      <p:ext uri="{BB962C8B-B14F-4D97-AF65-F5344CB8AC3E}">
        <p14:creationId xmlns:p14="http://schemas.microsoft.com/office/powerpoint/2010/main" val="2055827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fontScale="90000"/>
          </a:bodyPr>
          <a:lstStyle/>
          <a:p>
            <a:r>
              <a:rPr lang="en-US" dirty="0"/>
              <a:t>Linking Attack with Extremity based Genotype Prediction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728945"/>
            <a:ext cx="4241800" cy="33187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sp>
        <p:nvSpPr>
          <p:cNvPr id="15" name="TextBox 14"/>
          <p:cNvSpPr txBox="1"/>
          <p:nvPr/>
        </p:nvSpPr>
        <p:spPr>
          <a:xfrm>
            <a:off x="4976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100,200 individuals in Linking Attack</a:t>
            </a:r>
          </a:p>
        </p:txBody>
      </p:sp>
      <p:sp>
        <p:nvSpPr>
          <p:cNvPr id="20" name="Slide Number Placeholder 19"/>
          <p:cNvSpPr>
            <a:spLocks noGrp="1"/>
          </p:cNvSpPr>
          <p:nvPr>
            <p:ph type="sldNum" sz="quarter" idx="12"/>
          </p:nvPr>
        </p:nvSpPr>
        <p:spPr/>
        <p:txBody>
          <a:bodyPr/>
          <a:lstStyle/>
          <a:p>
            <a:fld id="{F068B97E-5631-405C-87BA-F8CC00DDD808}" type="slidenum">
              <a:rPr lang="en-US" smtClean="0"/>
              <a:t>44</a:t>
            </a:fld>
            <a:endParaRPr lang="en-US"/>
          </a:p>
        </p:txBody>
      </p:sp>
    </p:spTree>
    <p:extLst>
      <p:ext uri="{BB962C8B-B14F-4D97-AF65-F5344CB8AC3E}">
        <p14:creationId xmlns:p14="http://schemas.microsoft.com/office/powerpoint/2010/main" val="1253651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70%?</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2131219"/>
                <a:ext cx="7886700" cy="3263504"/>
              </a:xfrm>
            </p:spPr>
            <p:txBody>
              <a:bodyPr>
                <a:normAutofit fontScale="70000" lnSpcReduction="20000"/>
              </a:bodyPr>
              <a:lstStyle/>
              <a:p>
                <a:r>
                  <a:rPr lang="en-US" dirty="0" smtClean="0"/>
                  <a:t>Attacker arbitrarily selects </a:t>
                </a:r>
                <a:r>
                  <a:rPr lang="en-US" dirty="0" err="1" smtClean="0"/>
                  <a:t>eQTLs</a:t>
                </a:r>
                <a:r>
                  <a:rPr lang="en-US" dirty="0" smtClean="0"/>
                  <a:t> with </a:t>
                </a:r>
              </a:p>
              <a:p>
                <a:pPr marL="0" indent="0">
                  <a:buNone/>
                </a:pPr>
                <a:r>
                  <a:rPr lang="en-US" dirty="0"/>
                  <a:t> </a:t>
                </a:r>
                <a:r>
                  <a:rPr lang="en-US" dirty="0" smtClean="0"/>
                  <a:t>  </a:t>
                </a:r>
                <a:r>
                  <a:rPr lang="en-US" dirty="0"/>
                  <a:t>association strength above </a:t>
                </a:r>
                <a:r>
                  <a:rPr lang="en-US" dirty="0" smtClean="0"/>
                  <a:t>10</a:t>
                </a:r>
              </a:p>
              <a:p>
                <a:r>
                  <a:rPr lang="en-US" dirty="0" smtClean="0"/>
                  <a:t>70% of the individuals are linked correctly</a:t>
                </a:r>
              </a:p>
              <a:p>
                <a:r>
                  <a:rPr lang="en-US" dirty="0" smtClean="0"/>
                  <a:t>But which 70%?</a:t>
                </a:r>
              </a:p>
              <a:p>
                <a:r>
                  <a:rPr lang="en-US" dirty="0" smtClean="0"/>
                  <a:t>Is there a way to differentiate between </a:t>
                </a:r>
                <a:r>
                  <a:rPr lang="en-US" dirty="0" err="1" smtClean="0"/>
                  <a:t>linkings</a:t>
                </a:r>
                <a:r>
                  <a:rPr lang="en-US" dirty="0" smtClean="0"/>
                  <a:t> </a:t>
                </a:r>
              </a:p>
              <a:p>
                <a:pPr marL="0" indent="0">
                  <a:buNone/>
                </a:pPr>
                <a:r>
                  <a:rPr lang="en-US" dirty="0" smtClean="0"/>
                  <a:t>   to distinguish their reliability?</a:t>
                </a:r>
              </a:p>
              <a:p>
                <a:r>
                  <a:rPr lang="en-US" dirty="0" smtClean="0"/>
                  <a:t>First Distance Gap:</a:t>
                </a:r>
              </a:p>
              <a:p>
                <a:pPr lvl="1"/>
                <a:r>
                  <a:rPr lang="en-US" dirty="0" smtClean="0"/>
                  <a:t>Difference between the genotype distance of second best matching and best matching individuals</a:t>
                </a:r>
              </a:p>
              <a:p>
                <a:pPr lvl="1"/>
                <a14:m>
                  <m:oMath xmlns:m="http://schemas.openxmlformats.org/officeDocument/2006/math">
                    <m:sSub>
                      <m:sSubPr>
                        <m:ctrlPr>
                          <a:rPr lang="en-US" i="1">
                            <a:latin typeface="Cambria Math" panose="02040503050406030204" pitchFamily="18"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panose="02040503050406030204" pitchFamily="18"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𝑠𝑒𝑐𝑜𝑛𝑑</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panose="02040503050406030204" pitchFamily="18"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𝑓𝑖𝑟𝑠𝑡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2131219"/>
                <a:ext cx="7886700" cy="3263504"/>
              </a:xfrm>
              <a:blipFill rotWithShape="0">
                <a:blip r:embed="rId2"/>
                <a:stretch>
                  <a:fillRect l="-696" t="-3551"/>
                </a:stretch>
              </a:blipFill>
            </p:spPr>
            <p:txBody>
              <a:bodyPr/>
              <a:lstStyle/>
              <a:p>
                <a:r>
                  <a:rPr lang="en-US">
                    <a:noFill/>
                  </a:rPr>
                  <a:t> </a:t>
                </a:r>
              </a:p>
            </p:txBody>
          </p:sp>
        </mc:Fallback>
      </mc:AlternateContent>
      <p:grpSp>
        <p:nvGrpSpPr>
          <p:cNvPr id="9" name="Group 8"/>
          <p:cNvGrpSpPr/>
          <p:nvPr/>
        </p:nvGrpSpPr>
        <p:grpSpPr>
          <a:xfrm>
            <a:off x="5834841" y="857251"/>
            <a:ext cx="3309160" cy="2416376"/>
            <a:chOff x="6909409" y="2967141"/>
            <a:chExt cx="3453591" cy="273235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09" y="2967141"/>
              <a:ext cx="3453591" cy="2732359"/>
            </a:xfrm>
            <a:prstGeom prst="rect">
              <a:avLst/>
            </a:prstGeom>
          </p:spPr>
        </p:pic>
        <p:cxnSp>
          <p:nvCxnSpPr>
            <p:cNvPr id="12" name="Straight Connector 11"/>
            <p:cNvCxnSpPr/>
            <p:nvPr/>
          </p:nvCxnSpPr>
          <p:spPr>
            <a:xfrm flipV="1">
              <a:off x="8015346" y="3713736"/>
              <a:ext cx="0" cy="1639237"/>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07736" y="3699720"/>
              <a:ext cx="710993"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948362" y="1362075"/>
            <a:ext cx="415498" cy="230832"/>
          </a:xfrm>
          <a:prstGeom prst="rect">
            <a:avLst/>
          </a:prstGeom>
          <a:noFill/>
        </p:spPr>
        <p:txBody>
          <a:bodyPr wrap="none" rtlCol="0">
            <a:spAutoFit/>
          </a:bodyPr>
          <a:lstStyle/>
          <a:p>
            <a:r>
              <a:rPr lang="en-US" sz="900" dirty="0"/>
              <a:t>70%</a:t>
            </a:r>
          </a:p>
        </p:txBody>
      </p:sp>
      <p:sp>
        <p:nvSpPr>
          <p:cNvPr id="7" name="Slide Number Placeholder 6"/>
          <p:cNvSpPr>
            <a:spLocks noGrp="1"/>
          </p:cNvSpPr>
          <p:nvPr>
            <p:ph type="sldNum" sz="quarter" idx="12"/>
          </p:nvPr>
        </p:nvSpPr>
        <p:spPr/>
        <p:txBody>
          <a:bodyPr/>
          <a:lstStyle/>
          <a:p>
            <a:fld id="{F068B97E-5631-405C-87BA-F8CC00DDD808}" type="slidenum">
              <a:rPr lang="en-US" smtClean="0"/>
              <a:t>45</a:t>
            </a:fld>
            <a:endParaRPr lang="en-US"/>
          </a:p>
        </p:txBody>
      </p:sp>
    </p:spTree>
    <p:extLst>
      <p:ext uri="{BB962C8B-B14F-4D97-AF65-F5344CB8AC3E}">
        <p14:creationId xmlns:p14="http://schemas.microsoft.com/office/powerpoint/2010/main" val="142219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714375" y="557274"/>
                <a:ext cx="7886700" cy="994172"/>
              </a:xfrm>
            </p:spPr>
            <p:txBody>
              <a:bodyPr>
                <a:normAutofit fontScale="90000"/>
              </a:bodyPr>
              <a:lstStyle/>
              <a:p>
                <a:r>
                  <a:rPr lang="en-US" dirty="0" smtClean="0"/>
                  <a:t>Sensitivity vs PPV for </a:t>
                </a:r>
                <a:r>
                  <a:rPr lang="en-US" dirty="0" err="1" smtClean="0"/>
                  <a:t>Linkings</a:t>
                </a:r>
                <a:r>
                  <a:rPr lang="en-US" dirty="0" smtClean="0"/>
                  <a:t> selected per f</a:t>
                </a:r>
                <a:r>
                  <a:rPr lang="en-US" i="1" dirty="0" smtClean="0"/>
                  <a:t>irst distance gap, </a:t>
                </a:r>
                <a14:m>
                  <m:oMath xmlns:m="http://schemas.openxmlformats.org/officeDocument/2006/math">
                    <m:sSub>
                      <m:sSubPr>
                        <m:ctrlPr>
                          <a:rPr lang="en-US" i="1">
                            <a:latin typeface="Cambria Math" panose="02040503050406030204" pitchFamily="18"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714375" y="557274"/>
                <a:ext cx="7886700" cy="994172"/>
              </a:xfrm>
              <a:blipFill rotWithShape="0">
                <a:blip r:embed="rId2"/>
                <a:stretch>
                  <a:fillRect l="-2705" t="-28049" b="-35366"/>
                </a:stretch>
              </a:blipFill>
            </p:spPr>
            <p:txBody>
              <a:bodyPr/>
              <a:lstStyle/>
              <a:p>
                <a:r>
                  <a:rPr lang="en-US">
                    <a:noFill/>
                  </a:rPr>
                  <a:t> </a:t>
                </a:r>
              </a:p>
            </p:txBody>
          </p:sp>
        </mc:Fallback>
      </mc:AlternateContent>
      <p:grpSp>
        <p:nvGrpSpPr>
          <p:cNvPr id="3" name="Group 2"/>
          <p:cNvGrpSpPr>
            <a:grpSpLocks noChangeAspect="1"/>
          </p:cNvGrpSpPr>
          <p:nvPr/>
        </p:nvGrpSpPr>
        <p:grpSpPr>
          <a:xfrm>
            <a:off x="1792505" y="1810802"/>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3929063" y="1776413"/>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5853113" y="177165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panose="02040503050406030204" pitchFamily="18"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7804150" y="1219200"/>
                <a:ext cx="2018373" cy="445699"/>
              </a:xfrm>
              <a:prstGeom prst="rect">
                <a:avLst/>
              </a:prstGeom>
              <a:blipFill rotWithShape="0">
                <a:blip r:embed="rId4"/>
                <a:stretch>
                  <a:fillRect l="-3927" t="-8219" b="-24658"/>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22" name="Slide Number Placeholder 21"/>
          <p:cNvSpPr>
            <a:spLocks noGrp="1"/>
          </p:cNvSpPr>
          <p:nvPr>
            <p:ph type="sldNum" sz="quarter" idx="12"/>
          </p:nvPr>
        </p:nvSpPr>
        <p:spPr/>
        <p:txBody>
          <a:bodyPr/>
          <a:lstStyle/>
          <a:p>
            <a:fld id="{F068B97E-5631-405C-87BA-F8CC00DDD808}" type="slidenum">
              <a:rPr lang="en-US" smtClean="0"/>
              <a:t>46</a:t>
            </a:fld>
            <a:endParaRPr lang="en-US"/>
          </a:p>
        </p:txBody>
      </p:sp>
    </p:spTree>
    <p:extLst>
      <p:ext uri="{BB962C8B-B14F-4D97-AF65-F5344CB8AC3E}">
        <p14:creationId xmlns:p14="http://schemas.microsoft.com/office/powerpoint/2010/main" val="1323819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normAutofit fontScale="90000"/>
          </a:bodyPr>
          <a:lstStyle/>
          <a:p>
            <a:r>
              <a:rPr lang="en-US" dirty="0" smtClean="0"/>
              <a:t>Relatives are also vulnerable (30 CEU Trios)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17" y="1728363"/>
            <a:ext cx="5906026" cy="3972350"/>
          </a:xfrm>
          <a:prstGeom prst="rect">
            <a:avLst/>
          </a:prstGeom>
        </p:spPr>
      </p:pic>
      <p:sp>
        <p:nvSpPr>
          <p:cNvPr id="5" name="TextBox 4"/>
          <p:cNvSpPr txBox="1"/>
          <p:nvPr/>
        </p:nvSpPr>
        <p:spPr>
          <a:xfrm rot="20691937">
            <a:off x="1253958" y="5615546"/>
            <a:ext cx="1388522" cy="369332"/>
          </a:xfrm>
          <a:prstGeom prst="rect">
            <a:avLst/>
          </a:prstGeom>
          <a:noFill/>
        </p:spPr>
        <p:txBody>
          <a:bodyPr wrap="none" rtlCol="0">
            <a:spAutoFit/>
          </a:bodyPr>
          <a:lstStyle/>
          <a:p>
            <a:pPr algn="ctr"/>
            <a:r>
              <a:rPr lang="en-US" sz="900" dirty="0"/>
              <a:t>1</a:t>
            </a:r>
            <a:r>
              <a:rPr lang="en-US" sz="900" baseline="30000" dirty="0"/>
              <a:t>st</a:t>
            </a:r>
            <a:r>
              <a:rPr lang="en-US" sz="900" dirty="0"/>
              <a:t> rank is individual’s</a:t>
            </a:r>
          </a:p>
          <a:p>
            <a:pPr algn="ctr"/>
            <a:r>
              <a:rPr lang="en-US" sz="900" dirty="0"/>
              <a:t>self</a:t>
            </a:r>
          </a:p>
        </p:txBody>
      </p:sp>
      <p:sp>
        <p:nvSpPr>
          <p:cNvPr id="6" name="Slide Number Placeholder 5"/>
          <p:cNvSpPr>
            <a:spLocks noGrp="1"/>
          </p:cNvSpPr>
          <p:nvPr>
            <p:ph type="sldNum" sz="quarter" idx="12"/>
          </p:nvPr>
        </p:nvSpPr>
        <p:spPr/>
        <p:txBody>
          <a:bodyPr/>
          <a:lstStyle/>
          <a:p>
            <a:fld id="{F068B97E-5631-405C-87BA-F8CC00DDD808}" type="slidenum">
              <a:rPr lang="en-US" smtClean="0"/>
              <a:t>47</a:t>
            </a:fld>
            <a:endParaRPr lang="en-US"/>
          </a:p>
        </p:txBody>
      </p:sp>
    </p:spTree>
    <p:extLst>
      <p:ext uri="{BB962C8B-B14F-4D97-AF65-F5344CB8AC3E}">
        <p14:creationId xmlns:p14="http://schemas.microsoft.com/office/powerpoint/2010/main" val="1495820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3253428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56706983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5579322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variants</a:t>
            </a:r>
          </a:p>
        </p:txBody>
      </p:sp>
    </p:spTree>
    <p:extLst>
      <p:ext uri="{BB962C8B-B14F-4D97-AF65-F5344CB8AC3E}">
        <p14:creationId xmlns:p14="http://schemas.microsoft.com/office/powerpoint/2010/main" val="357362591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FF0000"/>
                </a:solidFill>
                <a:latin typeface="Courier" charset="0"/>
              </a:rPr>
              <a:t>T</a:t>
            </a:r>
            <a:r>
              <a:rPr lang="en-US" sz="1800" b="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0000FF"/>
                </a:solidFill>
                <a:latin typeface="Courier" charset="0"/>
              </a:rPr>
              <a:t>C</a:t>
            </a:r>
            <a:r>
              <a:rPr lang="en-US" sz="1800" b="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Haplotypes with a </a:t>
            </a:r>
          </a:p>
          <a:p>
            <a:pPr algn="ctr" defTabSz="457200" eaLnBrk="1" hangingPunct="1"/>
            <a:r>
              <a:rPr lang="en-US" sz="1800"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2598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33CC"/>
                </a:solidFill>
                <a:latin typeface="Arial"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ja-JP" altLang="en-US" sz="1200">
                <a:solidFill>
                  <a:srgbClr val="808080"/>
                </a:solidFill>
                <a:latin typeface="Arial" charset="0"/>
              </a:rPr>
              <a:t>‘</a:t>
            </a:r>
            <a:r>
              <a:rPr lang="en-US" altLang="ja-JP" sz="1200">
                <a:solidFill>
                  <a:srgbClr val="808080"/>
                </a:solidFill>
                <a:latin typeface="Arial" charset="0"/>
              </a:rPr>
              <a:t>11)]</a:t>
            </a:r>
            <a:endParaRPr lang="en-US" sz="1200">
              <a:solidFill>
                <a:srgbClr val="808080"/>
              </a:solidFill>
              <a:latin typeface="Arial"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200" b="1">
                <a:solidFill>
                  <a:srgbClr val="FF0000"/>
                </a:solidFill>
                <a:latin typeface="Arial" charset="0"/>
              </a:rPr>
              <a:t>Binomial Null Distribution</a:t>
            </a:r>
          </a:p>
          <a:p>
            <a:pPr algn="ctr" defTabSz="914400" eaLnBrk="1" hangingPunct="1"/>
            <a:r>
              <a:rPr lang="en-US" sz="1200" b="1">
                <a:solidFill>
                  <a:srgbClr val="FF0000"/>
                </a:solidFill>
                <a:latin typeface="Arial"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ASE/ASB Example:</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GCACGTCGGGA</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GCACGTCGAGAG</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Null Example:</a:t>
            </a:r>
          </a:p>
          <a:p>
            <a:pPr defTabSz="914400" eaLnBrk="1" hangingPunct="1">
              <a:lnSpc>
                <a:spcPct val="90000"/>
              </a:lnSpc>
              <a:buFont typeface="Arial" charset="0"/>
              <a:buNone/>
            </a:pPr>
            <a:r>
              <a:rPr lang="en-US" sz="900" b="1">
                <a:solidFill>
                  <a:srgbClr val="000000"/>
                </a:solidFill>
                <a:latin typeface="Courier" charset="0"/>
                <a:cs typeface="Courier" charset="0"/>
              </a:rPr>
              <a:t>ACTTTGATAGCGTCAA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a:t>
            </a:r>
          </a:p>
          <a:p>
            <a:pPr defTabSz="914400" eaLnBrk="1" hangingPunct="1">
              <a:lnSpc>
                <a:spcPct val="90000"/>
              </a:lnSpc>
              <a:buFont typeface="Arial" charset="0"/>
              <a:buNone/>
            </a:pPr>
            <a:r>
              <a:rPr lang="en-US" sz="900" b="1">
                <a:solidFill>
                  <a:srgbClr val="000000"/>
                </a:solidFill>
                <a:latin typeface="Courier" charset="0"/>
                <a:cs typeface="Courier" charset="0"/>
              </a:rPr>
              <a:t> CTTTGATAGCGTCAA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t>
            </a:r>
          </a:p>
          <a:p>
            <a:pPr defTabSz="914400" eaLnBrk="1" hangingPunct="1">
              <a:lnSpc>
                <a:spcPct val="90000"/>
              </a:lnSpc>
              <a:buFont typeface="Arial" charset="0"/>
              <a:buNone/>
            </a:pPr>
            <a:r>
              <a:rPr lang="en-US" sz="900" b="1">
                <a:solidFill>
                  <a:srgbClr val="000000"/>
                </a:solidFill>
                <a:latin typeface="Courier" charset="0"/>
                <a:cs typeface="Courier" charset="0"/>
              </a:rPr>
              <a:t>   TTGACAGCGTCAA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30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29552754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Build </a:t>
            </a:r>
            <a:r>
              <a:rPr lang="en-US" sz="1800" b="0" dirty="0" smtClean="0">
                <a:solidFill>
                  <a:prstClr val="black"/>
                </a:solidFill>
                <a:latin typeface="Arial" panose="020B0604020202020204" pitchFamily="34" charset="0"/>
                <a:cs typeface="Arial" panose="020B0604020202020204" pitchFamily="34" charset="0"/>
              </a:rPr>
              <a:t>personal </a:t>
            </a:r>
            <a:r>
              <a:rPr lang="en-US" sz="1800" b="0" dirty="0">
                <a:solidFill>
                  <a:prstClr val="black"/>
                </a:solidFill>
                <a:latin typeface="Arial" panose="020B0604020202020204" pitchFamily="34" charset="0"/>
                <a:cs typeface="Arial" panose="020B0604020202020204" pitchFamily="34" charset="0"/>
              </a:rPr>
              <a:t>genomes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smtClean="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Align </a:t>
            </a:r>
            <a:r>
              <a:rPr lang="en-US" sz="1800" b="0" dirty="0" err="1">
                <a:solidFill>
                  <a:prstClr val="black"/>
                </a:solidFill>
                <a:latin typeface="Arial" panose="020B0604020202020204" pitchFamily="34" charset="0"/>
                <a:cs typeface="Arial" panose="020B0604020202020204" pitchFamily="34" charset="0"/>
              </a:rPr>
              <a:t>ChIP-seq</a:t>
            </a:r>
            <a:r>
              <a:rPr lang="en-US" sz="1800" b="0" dirty="0">
                <a:solidFill>
                  <a:prstClr val="black"/>
                </a:solidFill>
                <a:latin typeface="Arial" panose="020B0604020202020204" pitchFamily="34" charset="0"/>
                <a:cs typeface="Arial" panose="020B0604020202020204" pitchFamily="34" charset="0"/>
              </a:rPr>
              <a:t> </a:t>
            </a:r>
            <a:r>
              <a:rPr lang="en-US" sz="1800" b="0" dirty="0" smtClean="0">
                <a:solidFill>
                  <a:prstClr val="black"/>
                </a:solidFill>
                <a:latin typeface="Arial" panose="020B0604020202020204" pitchFamily="34" charset="0"/>
                <a:cs typeface="Arial" panose="020B0604020202020204" pitchFamily="34" charset="0"/>
              </a:rPr>
              <a:t>&amp; RNA</a:t>
            </a:r>
            <a:r>
              <a:rPr lang="en-US" sz="1800" b="0" dirty="0">
                <a:solidFill>
                  <a:prstClr val="black"/>
                </a:solidFill>
                <a:latin typeface="Arial" panose="020B0604020202020204" pitchFamily="34" charset="0"/>
                <a:cs typeface="Arial" panose="020B0604020202020204" pitchFamily="34" charset="0"/>
              </a:rPr>
              <a:t>-</a:t>
            </a:r>
            <a:r>
              <a:rPr lang="en-US" sz="1800" b="0" dirty="0" err="1">
                <a:solidFill>
                  <a:prstClr val="black"/>
                </a:solidFill>
                <a:latin typeface="Arial" panose="020B0604020202020204" pitchFamily="34" charset="0"/>
                <a:cs typeface="Arial" panose="020B0604020202020204" pitchFamily="34" charset="0"/>
              </a:rPr>
              <a:t>seq</a:t>
            </a:r>
            <a:r>
              <a:rPr lang="en-US" sz="1800" b="0" dirty="0">
                <a:solidFill>
                  <a:prstClr val="black"/>
                </a:solidFill>
                <a:latin typeface="Arial" panose="020B0604020202020204" pitchFamily="34" charset="0"/>
                <a:cs typeface="Arial" panose="020B0604020202020204" pitchFamily="34" charset="0"/>
              </a:rPr>
              <a:t> reads </a:t>
            </a:r>
            <a:endParaRPr lang="en-US" sz="1800" b="0"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Detect allele-specific variants </a:t>
            </a:r>
            <a:r>
              <a:rPr lang="en-US" sz="1800" b="0" dirty="0" smtClean="0">
                <a:solidFill>
                  <a:prstClr val="black"/>
                </a:solidFill>
                <a:latin typeface="Arial" panose="020B0604020202020204" pitchFamily="34" charset="0"/>
                <a:cs typeface="Arial" panose="020B0604020202020204" pitchFamily="34" charset="0"/>
              </a:rPr>
              <a:t/>
            </a:r>
            <a:br>
              <a:rPr lang="en-US" sz="1800" b="0" dirty="0" smtClean="0">
                <a:solidFill>
                  <a:prstClr val="black"/>
                </a:solidFill>
                <a:latin typeface="Arial" panose="020B0604020202020204" pitchFamily="34" charset="0"/>
                <a:cs typeface="Arial" panose="020B0604020202020204" pitchFamily="34" charset="0"/>
              </a:rPr>
            </a:br>
            <a:r>
              <a:rPr lang="en-US" sz="1800" b="0" dirty="0" smtClean="0">
                <a:solidFill>
                  <a:prstClr val="black"/>
                </a:solidFill>
                <a:latin typeface="Arial" panose="020B0604020202020204" pitchFamily="34" charset="0"/>
                <a:cs typeface="Arial" panose="020B0604020202020204" pitchFamily="34" charset="0"/>
              </a:rPr>
              <a:t>via </a:t>
            </a:r>
            <a:r>
              <a:rPr lang="en-US" sz="1800" b="0" dirty="0">
                <a:solidFill>
                  <a:prstClr val="black"/>
                </a:solidFill>
                <a:latin typeface="Arial" panose="020B0604020202020204" pitchFamily="34" charset="0"/>
                <a:cs typeface="Arial" panose="020B0604020202020204" pitchFamily="34" charset="0"/>
              </a:rPr>
              <a:t>a series of filters and tests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06838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Chen J. </a:t>
            </a:r>
            <a:r>
              <a:rPr lang="en-US" sz="1400" b="0" i="1" dirty="0">
                <a:solidFill>
                  <a:prstClr val="black"/>
                </a:solidFill>
                <a:latin typeface="Arial" panose="020B0604020202020204" pitchFamily="34" charset="0"/>
                <a:cs typeface="Arial" panose="020B0604020202020204" pitchFamily="34" charset="0"/>
              </a:rPr>
              <a:t>et al.</a:t>
            </a:r>
            <a:r>
              <a:rPr lang="en-US" sz="1400" b="0" dirty="0">
                <a:solidFill>
                  <a:prstClr val="black"/>
                </a:solidFill>
                <a:latin typeface="Arial" panose="020B0604020202020204" pitchFamily="34" charset="0"/>
                <a:cs typeface="Arial" panose="020B0604020202020204" pitchFamily="34" charset="0"/>
              </a:rPr>
              <a:t> (</a:t>
            </a:r>
            <a:r>
              <a:rPr lang="en-US" sz="1400" b="0" i="1" dirty="0">
                <a:solidFill>
                  <a:prstClr val="black"/>
                </a:solidFill>
                <a:latin typeface="Arial" panose="020B0604020202020204" pitchFamily="34" charset="0"/>
                <a:cs typeface="Arial" panose="020B0604020202020204" pitchFamily="34" charset="0"/>
              </a:rPr>
              <a:t>Nature </a:t>
            </a:r>
            <a:r>
              <a:rPr lang="en-US" sz="1400" b="0" i="1" dirty="0" err="1">
                <a:solidFill>
                  <a:prstClr val="black"/>
                </a:solidFill>
                <a:latin typeface="Arial" panose="020B0604020202020204" pitchFamily="34" charset="0"/>
                <a:cs typeface="Arial" panose="020B0604020202020204" pitchFamily="34" charset="0"/>
              </a:rPr>
              <a:t>Commun</a:t>
            </a:r>
            <a:r>
              <a:rPr lang="en-US" sz="1400" b="0" dirty="0" smtClean="0">
                <a:solidFill>
                  <a:prstClr val="black"/>
                </a:solidFill>
                <a:latin typeface="Arial" panose="020B0604020202020204" pitchFamily="34" charset="0"/>
                <a:cs typeface="Arial" panose="020B0604020202020204" pitchFamily="34" charset="0"/>
              </a:rPr>
              <a:t>, ‘16)</a:t>
            </a:r>
            <a:endParaRPr lang="en-US" sz="1400" b="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177127" y="6334680"/>
            <a:ext cx="204113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pPr defTabSz="455613"/>
            <a:r>
              <a:rPr lang="en-US" sz="1800" dirty="0" smtClean="0">
                <a:solidFill>
                  <a:srgbClr val="FF0000"/>
                </a:solidFill>
                <a:latin typeface="Calibri" charset="0"/>
              </a:rPr>
              <a:t>Many Technical Issues: Reference bias, Ambiguous </a:t>
            </a:r>
            <a:r>
              <a:rPr lang="en-US" sz="1800" dirty="0">
                <a:solidFill>
                  <a:srgbClr val="FF0000"/>
                </a:solidFill>
                <a:latin typeface="Calibri" charset="0"/>
              </a:rPr>
              <a:t>mapping </a:t>
            </a:r>
            <a:r>
              <a:rPr lang="en-US" sz="1800" dirty="0" smtClean="0">
                <a:solidFill>
                  <a:srgbClr val="FF0000"/>
                </a:solidFill>
                <a:latin typeface="Calibri" charset="0"/>
              </a:rPr>
              <a:t>bias, Over</a:t>
            </a:r>
            <a:r>
              <a:rPr lang="en-US" sz="1800" dirty="0">
                <a:solidFill>
                  <a:srgbClr val="FF0000"/>
                </a:solidFill>
                <a:latin typeface="Calibri" charset="0"/>
              </a:rPr>
              <a:t>-</a:t>
            </a:r>
            <a:r>
              <a:rPr lang="en-US" sz="1800" dirty="0" smtClean="0">
                <a:solidFill>
                  <a:srgbClr val="FF0000"/>
                </a:solidFill>
                <a:latin typeface="Calibri" charset="0"/>
              </a:rPr>
              <a:t>dispersed (non binomial null) </a:t>
            </a:r>
            <a:endParaRPr lang="en-US" sz="1800" u="sng" dirty="0">
              <a:solidFill>
                <a:srgbClr val="FF0000"/>
              </a:solidFill>
              <a:latin typeface="Calibri" charset="0"/>
            </a:endParaRPr>
          </a:p>
        </p:txBody>
      </p:sp>
    </p:spTree>
    <p:extLst>
      <p:ext uri="{BB962C8B-B14F-4D97-AF65-F5344CB8AC3E}">
        <p14:creationId xmlns:p14="http://schemas.microsoft.com/office/powerpoint/2010/main" val="173622960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Tree>
    <p:extLst>
      <p:ext uri="{BB962C8B-B14F-4D97-AF65-F5344CB8AC3E}">
        <p14:creationId xmlns:p14="http://schemas.microsoft.com/office/powerpoint/2010/main" val="325976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a:t>
            </a:r>
            <a:r>
              <a:rPr lang="en-US" sz="1600" b="0" dirty="0" smtClean="0">
                <a:solidFill>
                  <a:prstClr val="black"/>
                </a:solidFill>
                <a:latin typeface="Arial" panose="020B0604020202020204" pitchFamily="34" charset="0"/>
                <a:cs typeface="Arial" panose="020B0604020202020204" pitchFamily="34" charset="0"/>
              </a:rPr>
              <a:t>‘16)</a:t>
            </a:r>
            <a:endParaRPr lang="en-US" sz="1600" b="0" dirty="0">
              <a:solidFill>
                <a:prstClr val="black"/>
              </a:solidFill>
              <a:latin typeface="Arial" panose="020B0604020202020204" pitchFamily="34" charset="0"/>
              <a:cs typeface="Arial" panose="020B0604020202020204" pitchFamily="34" charset="0"/>
            </a:endParaRPr>
          </a:p>
        </p:txBody>
      </p:sp>
      <p:sp>
        <p:nvSpPr>
          <p:cNvPr id="49" name="Rectangle 48"/>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srgbClr val="FF0000"/>
                </a:solidFill>
                <a:latin typeface="Arial" panose="020B0604020202020204" pitchFamily="34" charset="0"/>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45071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3828166"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Chen J. </a:t>
            </a:r>
            <a:r>
              <a:rPr lang="en-US" sz="1800" b="0" i="1" dirty="0">
                <a:solidFill>
                  <a:prstClr val="black"/>
                </a:solidFill>
                <a:latin typeface="Arial" panose="020B0604020202020204" pitchFamily="34" charset="0"/>
                <a:cs typeface="Arial" panose="020B0604020202020204" pitchFamily="34" charset="0"/>
              </a:rPr>
              <a:t>et al.</a:t>
            </a:r>
            <a:r>
              <a:rPr lang="en-US" sz="1800" b="0" dirty="0">
                <a:solidFill>
                  <a:prstClr val="black"/>
                </a:solidFill>
                <a:latin typeface="Arial" panose="020B0604020202020204" pitchFamily="34" charset="0"/>
                <a:cs typeface="Arial" panose="020B0604020202020204" pitchFamily="34" charset="0"/>
              </a:rPr>
              <a:t> (</a:t>
            </a:r>
            <a:r>
              <a:rPr lang="en-US" sz="1800" b="0" i="1" dirty="0">
                <a:solidFill>
                  <a:prstClr val="black"/>
                </a:solidFill>
                <a:latin typeface="Arial" panose="020B0604020202020204" pitchFamily="34" charset="0"/>
                <a:cs typeface="Arial" panose="020B0604020202020204" pitchFamily="34" charset="0"/>
              </a:rPr>
              <a:t>Nature Commun</a:t>
            </a:r>
            <a:r>
              <a:rPr lang="en-US" sz="1800" b="0" dirty="0" smtClean="0">
                <a:solidFill>
                  <a:prstClr val="black"/>
                </a:solidFill>
                <a:latin typeface="Arial" panose="020B0604020202020204" pitchFamily="34" charset="0"/>
                <a:cs typeface="Arial" panose="020B0604020202020204" pitchFamily="34" charset="0"/>
              </a:rPr>
              <a:t>,’16)</a:t>
            </a:r>
            <a:endParaRPr lang="en-US" sz="1800" b="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fontAlgn="auto">
              <a:spcBef>
                <a:spcPts val="0"/>
              </a:spcBef>
              <a:spcAft>
                <a:spcPts val="0"/>
              </a:spcAft>
            </a:pPr>
            <a:r>
              <a:rPr lang="en-US" sz="1800" b="0" dirty="0">
                <a:solidFill>
                  <a:prstClr val="black"/>
                </a:solidFill>
                <a:latin typeface="Calibri"/>
              </a:rPr>
              <a:t>Human reference</a:t>
            </a:r>
          </a:p>
          <a:p>
            <a:pPr algn="r" fontAlgn="auto">
              <a:spcBef>
                <a:spcPts val="0"/>
              </a:spcBef>
              <a:spcAft>
                <a:spcPts val="0"/>
              </a:spcAft>
            </a:pPr>
            <a:r>
              <a:rPr lang="en-US" sz="1800" b="0"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4784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smtClean="0">
                <a:solidFill>
                  <a:prstClr val="black"/>
                </a:solidFill>
                <a:latin typeface="Arial" panose="020B0604020202020204" pitchFamily="34" charset="0"/>
                <a:cs typeface="Arial" panose="020B0604020202020204" pitchFamily="34" charset="0"/>
              </a:rPr>
              <a:t>, ’16)</a:t>
            </a:r>
            <a:endParaRPr lang="en-US" sz="1600" b="0" dirty="0">
              <a:solidFill>
                <a:prstClr val="black"/>
              </a:solidFill>
              <a:latin typeface="Arial" panose="020B0604020202020204" pitchFamily="34" charset="0"/>
              <a:cs typeface="Arial" panose="020B0604020202020204" pitchFamily="34" charset="0"/>
            </a:endParaRP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5960165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7"/>
          <p:cNvSpPr>
            <a:spLocks noGrp="1"/>
          </p:cNvSpPr>
          <p:nvPr>
            <p:ph type="ctrTitle"/>
          </p:nvPr>
        </p:nvSpPr>
        <p:spPr>
          <a:xfrm>
            <a:off x="42863" y="-61913"/>
            <a:ext cx="7704137" cy="765176"/>
          </a:xfrm>
        </p:spPr>
        <p:txBody>
          <a:bodyPr/>
          <a:lstStyle/>
          <a:p>
            <a:r>
              <a:rPr lang="en-US" sz="2400" b="1">
                <a:latin typeface="Arial" charset="0"/>
              </a:rPr>
              <a:t>Allele-Specific Behavior in the Regulatory Network</a:t>
            </a:r>
            <a:endParaRPr lang="en-US" sz="2400" b="1">
              <a:latin typeface="Calibri" charset="0"/>
            </a:endParaRPr>
          </a:p>
        </p:txBody>
      </p:sp>
      <p:sp>
        <p:nvSpPr>
          <p:cNvPr id="160770" name="Content Placeholder 2"/>
          <p:cNvSpPr txBox="1">
            <a:spLocks/>
          </p:cNvSpPr>
          <p:nvPr/>
        </p:nvSpPr>
        <p:spPr bwMode="auto">
          <a:xfrm>
            <a:off x="304800" y="728663"/>
            <a:ext cx="4044950" cy="25050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r>
              <a:rPr lang="en-US" sz="1800">
                <a:solidFill>
                  <a:srgbClr val="000000"/>
                </a:solidFill>
              </a:rPr>
              <a:t>In GM12878, determine ASB for ~50 TFs &amp; ASE using RNA-Seq </a:t>
            </a:r>
          </a:p>
          <a:p>
            <a:pPr lvl="1">
              <a:spcBef>
                <a:spcPct val="20000"/>
              </a:spcBef>
              <a:buFont typeface="Lucida Grande" charset="0"/>
              <a:buChar char="-"/>
            </a:pPr>
            <a:r>
              <a:rPr lang="en-US" sz="1800">
                <a:solidFill>
                  <a:srgbClr val="000000"/>
                </a:solidFill>
              </a:rPr>
              <a:t>~20% of expressed genes show ASE</a:t>
            </a:r>
          </a:p>
          <a:p>
            <a:pPr lvl="1">
              <a:spcBef>
                <a:spcPct val="20000"/>
              </a:spcBef>
              <a:buFont typeface="Lucida Grande" charset="0"/>
              <a:buChar char="-"/>
            </a:pPr>
            <a:r>
              <a:rPr lang="en-US" sz="1800">
                <a:solidFill>
                  <a:srgbClr val="000000"/>
                </a:solidFill>
              </a:rPr>
              <a:t>~10% of binding sites show ASB</a:t>
            </a:r>
          </a:p>
          <a:p>
            <a:pPr>
              <a:spcBef>
                <a:spcPct val="20000"/>
              </a:spcBef>
              <a:buFont typeface="Arial" charset="0"/>
              <a:buChar char="•"/>
            </a:pPr>
            <a:r>
              <a:rPr lang="en-US" sz="1800">
                <a:solidFill>
                  <a:srgbClr val="000000"/>
                </a:solidFill>
              </a:rPr>
              <a:t>GM12878  Allele-Specific "Difference" Network </a:t>
            </a:r>
          </a:p>
          <a:p>
            <a:pPr lvl="1">
              <a:spcBef>
                <a:spcPct val="20000"/>
              </a:spcBef>
              <a:buFont typeface="Lucida Grande" charset="0"/>
              <a:buChar char="-"/>
            </a:pPr>
            <a:r>
              <a:rPr lang="en-US" sz="1800">
                <a:solidFill>
                  <a:srgbClr val="000000"/>
                </a:solidFill>
              </a:rPr>
              <a:t>Just proximal edges with ASB</a:t>
            </a:r>
          </a:p>
          <a:p>
            <a:pPr lvl="1">
              <a:spcBef>
                <a:spcPct val="20000"/>
              </a:spcBef>
              <a:buFont typeface="Lucida Grande" charset="0"/>
              <a:buChar char="-"/>
            </a:pPr>
            <a:r>
              <a:rPr lang="en-US" sz="1800">
                <a:solidFill>
                  <a:srgbClr val="000000"/>
                </a:solidFill>
              </a:rPr>
              <a:t>Just target nodes with ASE</a:t>
            </a:r>
          </a:p>
          <a:p>
            <a:pPr lvl="1">
              <a:spcBef>
                <a:spcPct val="20000"/>
              </a:spcBef>
              <a:buFont typeface="Lucida Grande" charset="0"/>
              <a:buChar char="-"/>
            </a:pPr>
            <a:endParaRPr lang="en-US" sz="1800">
              <a:solidFill>
                <a:srgbClr val="000000"/>
              </a:solidFill>
            </a:endParaRPr>
          </a:p>
        </p:txBody>
      </p:sp>
      <p:pic>
        <p:nvPicPr>
          <p:cNvPr id="160771" name="Picture 8" descr="fig7.eps"/>
          <p:cNvPicPr>
            <a:picLocks noChangeAspect="1"/>
          </p:cNvPicPr>
          <p:nvPr/>
        </p:nvPicPr>
        <p:blipFill>
          <a:blip r:embed="rId2">
            <a:extLst>
              <a:ext uri="{28A0092B-C50C-407E-A947-70E740481C1C}">
                <a14:useLocalDpi xmlns:a14="http://schemas.microsoft.com/office/drawing/2010/main" val="0"/>
              </a:ext>
            </a:extLst>
          </a:blip>
          <a:srcRect t="13489" r="75912"/>
          <a:stretch>
            <a:fillRect/>
          </a:stretch>
        </p:blipFill>
        <p:spPr bwMode="auto">
          <a:xfrm>
            <a:off x="1266825" y="3816350"/>
            <a:ext cx="2492375" cy="1129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2" name="Picture 51"/>
          <p:cNvPicPr>
            <a:picLocks noChangeAspect="1"/>
          </p:cNvPicPr>
          <p:nvPr/>
        </p:nvPicPr>
        <p:blipFill>
          <a:blip r:embed="rId3">
            <a:extLst>
              <a:ext uri="{28A0092B-C50C-407E-A947-70E740481C1C}">
                <a14:useLocalDpi xmlns:a14="http://schemas.microsoft.com/office/drawing/2010/main" val="0"/>
              </a:ext>
            </a:extLst>
          </a:blip>
          <a:srcRect l="67950" t="4895" b="60606"/>
          <a:stretch>
            <a:fillRect/>
          </a:stretch>
        </p:blipFill>
        <p:spPr bwMode="auto">
          <a:xfrm>
            <a:off x="5045075" y="1509713"/>
            <a:ext cx="3617913" cy="4297362"/>
          </a:xfrm>
          <a:prstGeom prst="rect">
            <a:avLst/>
          </a:prstGeom>
          <a:noFill/>
          <a:ln w="57150">
            <a:solidFill>
              <a:schemeClr val="tx1"/>
            </a:solidFill>
            <a:prstDash val="sysDash"/>
            <a:miter lim="800000"/>
            <a:headEnd/>
            <a:tailEnd/>
          </a:ln>
          <a:extLst>
            <a:ext uri="{909E8E84-426E-40dd-AFC4-6F175D3DCCD1}">
              <a14:hiddenFill xmlns:a14="http://schemas.microsoft.com/office/drawing/2010/main" xmlns="">
                <a:solidFill>
                  <a:srgbClr val="FFFFFF"/>
                </a:solidFill>
              </a14:hiddenFill>
            </a:ext>
          </a:extLst>
        </p:spPr>
      </p:pic>
      <p:sp>
        <p:nvSpPr>
          <p:cNvPr id="160773" name="TextBox 55"/>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Tree>
    <p:extLst>
      <p:ext uri="{BB962C8B-B14F-4D97-AF65-F5344CB8AC3E}">
        <p14:creationId xmlns:p14="http://schemas.microsoft.com/office/powerpoint/2010/main" val="2959996535"/>
      </p:ext>
    </p:extLst>
  </p:cSld>
  <p:clrMapOvr>
    <a:masterClrMapping/>
  </p:clrMapOvr>
  <p:transition spd="slow" advTm="4686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p:nvPr>
        </p:nvSpPr>
        <p:spPr>
          <a:xfrm>
            <a:off x="685800" y="368300"/>
            <a:ext cx="7772400" cy="1143000"/>
          </a:xfrm>
        </p:spPr>
        <p:txBody>
          <a:bodyPr/>
          <a:lstStyle/>
          <a:p>
            <a:r>
              <a:rPr lang="en-US" dirty="0" smtClean="0">
                <a:latin typeface="Arial" charset="0"/>
                <a:ea typeface="ＭＳ Ｐゴシック" charset="0"/>
                <a:cs typeface="ＭＳ Ｐゴシック" charset="0"/>
              </a:rPr>
              <a:t>Background: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a:t>
            </a:r>
            <a:r>
              <a:rPr lang="en-US" dirty="0">
                <a:solidFill>
                  <a:srgbClr val="FF0000"/>
                </a:solidFill>
                <a:latin typeface="Arial" charset="0"/>
                <a:ea typeface="ＭＳ Ｐゴシック" charset="0"/>
                <a:cs typeface="ＭＳ Ｐゴシック" charset="0"/>
              </a:rPr>
              <a:t>Conundrum of Genomic </a:t>
            </a:r>
            <a:r>
              <a:rPr lang="en-US" dirty="0" smtClean="0">
                <a:solidFill>
                  <a:srgbClr val="FF0000"/>
                </a:solidFill>
                <a:latin typeface="Arial" charset="0"/>
                <a:ea typeface="ＭＳ Ｐゴシック" charset="0"/>
                <a:cs typeface="ＭＳ Ｐゴシック" charset="0"/>
              </a:rPr>
              <a:t>Privacy</a:t>
            </a:r>
            <a:endParaRPr lang="en-US" dirty="0">
              <a:solidFill>
                <a:srgbClr val="FF0000"/>
              </a:solidFill>
              <a:latin typeface="Arial" charset="0"/>
              <a:ea typeface="ＭＳ Ｐゴシック" charset="0"/>
              <a:cs typeface="ＭＳ Ｐゴシック" charset="0"/>
            </a:endParaRPr>
          </a:p>
        </p:txBody>
      </p:sp>
      <p:sp>
        <p:nvSpPr>
          <p:cNvPr id="308226" name="Rectangle 5"/>
          <p:cNvSpPr>
            <a:spLocks noGrp="1"/>
          </p:cNvSpPr>
          <p:nvPr>
            <p:ph sz="half" idx="1"/>
          </p:nvPr>
        </p:nvSpPr>
        <p:spPr>
          <a:xfrm>
            <a:off x="653910" y="1549403"/>
            <a:ext cx="4743590" cy="4638675"/>
          </a:xfrm>
        </p:spPr>
        <p:txBody>
          <a:bodyPr/>
          <a:lstStyle/>
          <a:p>
            <a:pPr>
              <a:buFont typeface="Arial" charset="0"/>
              <a:buChar char="•"/>
            </a:pPr>
            <a:r>
              <a:rPr lang="en-US" sz="1800" dirty="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dirty="0" smtClean="0">
                <a:solidFill>
                  <a:srgbClr val="FF0000"/>
                </a:solidFill>
                <a:latin typeface="Arial" charset="0"/>
                <a:ea typeface="ＭＳ Ｐゴシック" charset="0"/>
                <a:cs typeface="ＭＳ Ｐゴシック" charset="0"/>
              </a:rPr>
              <a:t>Identification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 that someone participated in a study [Craig</a:t>
            </a:r>
            <a:r>
              <a:rPr lang="en-US" sz="1800" dirty="0">
                <a:latin typeface="Arial" charset="0"/>
                <a:ea typeface="ＭＳ Ｐゴシック" charset="0"/>
                <a:cs typeface="ＭＳ Ｐゴシック" charset="0"/>
              </a:rPr>
              <a:t>, </a:t>
            </a:r>
            <a:r>
              <a:rPr lang="en-US" sz="1800" dirty="0" err="1">
                <a:latin typeface="Arial" charset="0"/>
                <a:ea typeface="ＭＳ Ｐゴシック" charset="0"/>
                <a:cs typeface="ＭＳ Ｐゴシック" charset="0"/>
              </a:rPr>
              <a:t>Erlich</a:t>
            </a:r>
            <a:r>
              <a:rPr lang="en-US" sz="1800" dirty="0">
                <a:latin typeface="Arial" charset="0"/>
                <a:ea typeface="ＭＳ Ｐゴシック" charset="0"/>
                <a:cs typeface="ＭＳ Ｐゴシック" charset="0"/>
              </a:rPr>
              <a:t>]</a:t>
            </a:r>
            <a:endParaRPr lang="en-US" sz="1800" dirty="0" smtClean="0">
              <a:latin typeface="Arial" charset="0"/>
              <a:ea typeface="ＭＳ Ｐゴシック" charset="0"/>
              <a:cs typeface="ＭＳ Ｐゴシック" charset="0"/>
            </a:endParaRPr>
          </a:p>
          <a:p>
            <a:pPr>
              <a:buFont typeface="Arial" charset="0"/>
              <a:buChar char="•"/>
            </a:pPr>
            <a:r>
              <a:rPr lang="en-US" sz="1800" b="1" dirty="0" smtClean="0">
                <a:solidFill>
                  <a:srgbClr val="FF0000"/>
                </a:solidFill>
                <a:latin typeface="Arial" charset="0"/>
                <a:ea typeface="ＭＳ Ｐゴシック" charset="0"/>
                <a:cs typeface="ＭＳ Ｐゴシック" charset="0"/>
              </a:rPr>
              <a:t>Characterization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Finding </a:t>
            </a:r>
            <a:r>
              <a:rPr lang="en-US" sz="1800" dirty="0">
                <a:latin typeface="Arial" charset="0"/>
                <a:ea typeface="ＭＳ Ｐゴシック" charset="0"/>
                <a:cs typeface="ＭＳ Ｐゴシック" charset="0"/>
              </a:rPr>
              <a:t>that you have </a:t>
            </a:r>
            <a:r>
              <a:rPr lang="en-US" sz="1800" dirty="0" smtClean="0">
                <a:latin typeface="Arial" charset="0"/>
                <a:ea typeface="ＭＳ Ｐゴシック" charset="0"/>
                <a:cs typeface="ＭＳ Ｐゴシック" charset="0"/>
              </a:rPr>
              <a:t>a particular trait from </a:t>
            </a:r>
            <a:r>
              <a:rPr lang="en-US" sz="1800" dirty="0">
                <a:latin typeface="Arial" charset="0"/>
                <a:ea typeface="ＭＳ Ｐゴシック" charset="0"/>
                <a:cs typeface="ＭＳ Ｐゴシック" charset="0"/>
              </a:rPr>
              <a:t>studying your identified </a:t>
            </a:r>
            <a:r>
              <a:rPr lang="en-US" sz="1800" dirty="0" smtClean="0">
                <a:latin typeface="Arial" charset="0"/>
                <a:ea typeface="ＭＳ Ｐゴシック" charset="0"/>
                <a:cs typeface="ＭＳ Ｐゴシック" charset="0"/>
              </a:rPr>
              <a:t>genome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t>
            </a:r>
            <a:r>
              <a:rPr lang="en-US" sz="1800" dirty="0" err="1" smtClean="0">
                <a:latin typeface="Arial" charset="0"/>
                <a:ea typeface="ＭＳ Ｐゴシック" charset="0"/>
                <a:cs typeface="ＭＳ Ｐゴシック" charset="0"/>
              </a:rPr>
              <a:t>eg</a:t>
            </a:r>
            <a:r>
              <a:rPr lang="en-US" sz="1800" dirty="0" smtClean="0">
                <a:latin typeface="Arial" charset="0"/>
                <a:ea typeface="ＭＳ Ｐゴシック" charset="0"/>
                <a:cs typeface="ＭＳ Ｐゴシック" charset="0"/>
              </a:rPr>
              <a:t> Watson </a:t>
            </a:r>
            <a:r>
              <a:rPr lang="en-US" sz="1800" dirty="0" err="1" smtClean="0">
                <a:latin typeface="Arial" charset="0"/>
                <a:ea typeface="ＭＳ Ｐゴシック" charset="0"/>
                <a:cs typeface="ＭＳ Ｐゴシック" charset="0"/>
              </a:rPr>
              <a:t>ApoE</a:t>
            </a:r>
            <a:r>
              <a:rPr lang="en-US" sz="1800" dirty="0" smtClean="0">
                <a:latin typeface="Arial" charset="0"/>
                <a:ea typeface="ＭＳ Ｐゴシック" charset="0"/>
                <a:cs typeface="ＭＳ Ｐゴシック" charset="0"/>
              </a:rPr>
              <a:t> status]</a:t>
            </a:r>
            <a:endParaRPr lang="en-US" sz="1800" dirty="0">
              <a:latin typeface="Arial" charset="0"/>
              <a:ea typeface="ＭＳ Ｐゴシック" charset="0"/>
              <a:cs typeface="ＭＳ Ｐゴシック" charset="0"/>
            </a:endParaRPr>
          </a:p>
          <a:p>
            <a:pPr>
              <a:buFont typeface="Arial" charset="0"/>
              <a:buChar char="•"/>
            </a:pPr>
            <a:r>
              <a:rPr lang="en-US" sz="1800" dirty="0" smtClean="0">
                <a:latin typeface="Arial" charset="0"/>
                <a:ea typeface="ＭＳ Ｐゴシック" charset="0"/>
                <a:cs typeface="ＭＳ Ｐゴシック" charset="0"/>
              </a:rPr>
              <a:t>Genetics </a:t>
            </a:r>
            <a:r>
              <a:rPr lang="en-US" sz="1800" dirty="0">
                <a:latin typeface="Arial" charset="0"/>
                <a:ea typeface="ＭＳ Ｐゴシック" charset="0"/>
                <a:cs typeface="ＭＳ Ｐゴシック" charset="0"/>
              </a:rPr>
              <a:t>has a problematic ethical </a:t>
            </a:r>
            <a:r>
              <a:rPr lang="en-US" sz="1800" dirty="0" smtClean="0">
                <a:latin typeface="Arial" charset="0"/>
                <a:ea typeface="ＭＳ Ｐゴシック" charset="0"/>
                <a:cs typeface="ＭＳ Ｐゴシック" charset="0"/>
              </a:rPr>
              <a:t>history </a:t>
            </a:r>
            <a:r>
              <a:rPr lang="en-US" sz="1800" dirty="0">
                <a:latin typeface="Arial" charset="0"/>
                <a:ea typeface="ＭＳ Ｐゴシック" charset="0"/>
                <a:cs typeface="ＭＳ Ｐゴシック" charset="0"/>
              </a:rPr>
              <a:t>&amp; might need to be particularly careful to keep public trust</a:t>
            </a:r>
          </a:p>
          <a:p>
            <a:pPr lvl="1">
              <a:buFont typeface="Arial" charset="0"/>
              <a:buChar char="•"/>
            </a:pPr>
            <a:r>
              <a:rPr lang="en-US" sz="1600" dirty="0" smtClean="0">
                <a:latin typeface="Arial" charset="0"/>
                <a:ea typeface="ＭＳ Ｐゴシック" charset="0"/>
                <a:cs typeface="ＭＳ Ｐゴシック" charset="0"/>
              </a:rPr>
              <a:t>A single bad </a:t>
            </a:r>
            <a:r>
              <a:rPr lang="en-US" sz="1600" dirty="0">
                <a:latin typeface="Arial" charset="0"/>
                <a:ea typeface="ＭＳ Ｐゴシック" charset="0"/>
                <a:cs typeface="ＭＳ Ｐゴシック" charset="0"/>
              </a:rPr>
              <a:t>event (</a:t>
            </a:r>
            <a:r>
              <a:rPr lang="en-US" sz="1600" dirty="0" err="1">
                <a:latin typeface="Arial" charset="0"/>
                <a:ea typeface="ＭＳ Ｐゴシック" charset="0"/>
                <a:cs typeface="ＭＳ Ｐゴシック" charset="0"/>
              </a:rPr>
              <a:t>eg</a:t>
            </a:r>
            <a:r>
              <a:rPr lang="en-US" sz="1600" dirty="0">
                <a:latin typeface="Arial" charset="0"/>
                <a:ea typeface="ＭＳ Ｐゴシック" charset="0"/>
                <a:cs typeface="ＭＳ Ｐゴシック" charset="0"/>
              </a:rPr>
              <a:t> </a:t>
            </a:r>
            <a:r>
              <a:rPr lang="en-US" sz="1600" b="1" dirty="0">
                <a:solidFill>
                  <a:srgbClr val="FF0000"/>
                </a:solidFill>
                <a:latin typeface="Arial" charset="0"/>
                <a:ea typeface="ＭＳ Ｐゴシック" charset="0"/>
                <a:cs typeface="ＭＳ Ｐゴシック" charset="0"/>
              </a:rPr>
              <a:t>HELA</a:t>
            </a:r>
            <a:r>
              <a:rPr lang="en-US" sz="1600" dirty="0">
                <a:latin typeface="Arial" charset="0"/>
                <a:ea typeface="ＭＳ Ｐゴシック" charset="0"/>
                <a:cs typeface="ＭＳ Ｐゴシック" charset="0"/>
              </a:rPr>
              <a:t> like) could cause great damage to genomics research</a:t>
            </a: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5206858" y="1549403"/>
            <a:ext cx="3543301" cy="4638675"/>
          </a:xfrm>
        </p:spPr>
        <p:txBody>
          <a:bodyPr/>
          <a:lstStyle/>
          <a:p>
            <a:pPr>
              <a:defRPr/>
            </a:pPr>
            <a:r>
              <a:rPr lang="en-US" sz="1800" dirty="0"/>
              <a:t>Sharing helps </a:t>
            </a:r>
            <a:r>
              <a:rPr lang="en-US" sz="1800" dirty="0" smtClean="0"/>
              <a:t>research</a:t>
            </a:r>
            <a:endParaRPr lang="en-US" sz="1800" dirty="0"/>
          </a:p>
          <a:p>
            <a:pPr lvl="1">
              <a:defRPr/>
            </a:pPr>
            <a:r>
              <a:rPr lang="en-US" sz="1600" b="1" dirty="0" smtClean="0">
                <a:solidFill>
                  <a:srgbClr val="FF0000"/>
                </a:solidFill>
              </a:rPr>
              <a:t>Large-scale </a:t>
            </a:r>
            <a:r>
              <a:rPr lang="en-US" sz="1600" b="1" dirty="0">
                <a:solidFill>
                  <a:srgbClr val="FF0000"/>
                </a:solidFill>
              </a:rPr>
              <a:t>mining</a:t>
            </a:r>
            <a:r>
              <a:rPr lang="en-US" sz="1600" dirty="0"/>
              <a:t> of this information is </a:t>
            </a:r>
            <a:r>
              <a:rPr lang="en-US" sz="1600" dirty="0" smtClean="0"/>
              <a:t>essential for </a:t>
            </a:r>
            <a:r>
              <a:rPr lang="en-US" sz="1600" dirty="0"/>
              <a:t>medical </a:t>
            </a:r>
            <a:r>
              <a:rPr lang="en-US" sz="1600" dirty="0" smtClean="0"/>
              <a:t>research</a:t>
            </a:r>
          </a:p>
          <a:p>
            <a:pPr lvl="1">
              <a:defRPr/>
            </a:pPr>
            <a:r>
              <a:rPr lang="en-US" sz="1600" dirty="0" smtClean="0"/>
              <a:t>For statistical association, </a:t>
            </a:r>
            <a:br>
              <a:rPr lang="en-US" sz="1600" dirty="0" smtClean="0"/>
            </a:br>
            <a:r>
              <a:rPr lang="en-US" sz="1600" b="1" dirty="0" smtClean="0">
                <a:solidFill>
                  <a:srgbClr val="FF0000"/>
                </a:solidFill>
              </a:rPr>
              <a:t>1M is better than 1K</a:t>
            </a:r>
            <a:endParaRPr lang="en-US" sz="1600" b="1" dirty="0">
              <a:solidFill>
                <a:srgbClr val="FF0000"/>
              </a:solidFill>
            </a:endParaRPr>
          </a:p>
          <a:p>
            <a:pPr lvl="1">
              <a:defRPr/>
            </a:pPr>
            <a:r>
              <a:rPr lang="en-US" sz="1600" b="1" dirty="0"/>
              <a:t>Privacy is cumbersome</a:t>
            </a:r>
            <a:r>
              <a:rPr lang="en-US" sz="1600" dirty="0"/>
              <a:t>, particularly for big data</a:t>
            </a:r>
          </a:p>
          <a:p>
            <a:pPr>
              <a:defRPr/>
            </a:pPr>
            <a:r>
              <a:rPr lang="en-US" sz="1800" dirty="0"/>
              <a:t>Sharing is important for </a:t>
            </a:r>
            <a:r>
              <a:rPr lang="en-US" sz="1800" b="1" dirty="0">
                <a:solidFill>
                  <a:srgbClr val="FF0000"/>
                </a:solidFill>
              </a:rPr>
              <a:t>reproducible research</a:t>
            </a:r>
          </a:p>
          <a:p>
            <a:pPr>
              <a:defRPr/>
            </a:pPr>
            <a:r>
              <a:rPr lang="en-US" sz="1800" dirty="0" smtClean="0"/>
              <a:t>Data sharing &amp; doing research on identifiable individuals is </a:t>
            </a:r>
            <a:r>
              <a:rPr lang="en-US" sz="1800" dirty="0"/>
              <a:t>useful for </a:t>
            </a:r>
            <a:r>
              <a:rPr lang="en-US" sz="1800" b="1" dirty="0">
                <a:solidFill>
                  <a:srgbClr val="FF0000"/>
                </a:solidFill>
              </a:rPr>
              <a:t>education </a:t>
            </a:r>
            <a:endParaRPr lang="en-US" sz="1800" b="1" dirty="0" smtClean="0">
              <a:solidFill>
                <a:srgbClr val="FF0000"/>
              </a:solidFill>
            </a:endParaRPr>
          </a:p>
          <a:p>
            <a:pPr lvl="1">
              <a:defRPr/>
            </a:pPr>
            <a:r>
              <a:rPr lang="en-US" sz="1600" dirty="0" smtClean="0"/>
              <a:t>More interesting to study the genome of someone you know</a:t>
            </a:r>
            <a:endParaRPr lang="en-US" sz="1600" dirty="0"/>
          </a:p>
          <a:p>
            <a:pPr>
              <a:defRPr/>
            </a:pPr>
            <a:endParaRPr lang="en-US" sz="1800" dirty="0"/>
          </a:p>
          <a:p>
            <a:endParaRPr lang="en-US" sz="1800" dirty="0"/>
          </a:p>
        </p:txBody>
      </p:sp>
      <p:sp>
        <p:nvSpPr>
          <p:cNvPr id="289797" name="TextBox 1"/>
          <p:cNvSpPr txBox="1">
            <a:spLocks noChangeArrowheads="1"/>
          </p:cNvSpPr>
          <p:nvPr/>
        </p:nvSpPr>
        <p:spPr bwMode="auto">
          <a:xfrm>
            <a:off x="4279900" y="5994401"/>
            <a:ext cx="4470259" cy="430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100" b="0" dirty="0" smtClean="0">
                <a:solidFill>
                  <a:schemeClr val="tx1">
                    <a:lumMod val="50000"/>
                    <a:lumOff val="50000"/>
                  </a:schemeClr>
                </a:solidFill>
              </a:rPr>
              <a:t>[</a:t>
            </a:r>
            <a:r>
              <a:rPr lang="en-US" sz="1100" b="0" dirty="0" err="1" smtClean="0">
                <a:solidFill>
                  <a:schemeClr val="tx1">
                    <a:lumMod val="50000"/>
                    <a:lumOff val="50000"/>
                  </a:schemeClr>
                </a:solidFill>
              </a:rPr>
              <a:t>Klitzman</a:t>
            </a:r>
            <a:r>
              <a:rPr lang="en-US" sz="1100" b="0" dirty="0" smtClean="0">
                <a:solidFill>
                  <a:schemeClr val="tx1">
                    <a:lumMod val="50000"/>
                    <a:lumOff val="50000"/>
                  </a:schemeClr>
                </a:solidFill>
              </a:rPr>
              <a:t> &amp; Sweeney ('11), J Genet </a:t>
            </a:r>
            <a:r>
              <a:rPr lang="en-US" sz="1100" b="0" dirty="0" err="1" smtClean="0">
                <a:solidFill>
                  <a:schemeClr val="tx1">
                    <a:lumMod val="50000"/>
                    <a:lumOff val="50000"/>
                  </a:schemeClr>
                </a:solidFill>
              </a:rPr>
              <a:t>Couns</a:t>
            </a:r>
            <a:r>
              <a:rPr lang="en-US" sz="1100" b="0" dirty="0" smtClean="0">
                <a:solidFill>
                  <a:schemeClr val="tx1">
                    <a:lumMod val="50000"/>
                    <a:lumOff val="50000"/>
                  </a:schemeClr>
                </a:solidFill>
              </a:rPr>
              <a:t> 20:98l;</a:t>
            </a:r>
            <a:r>
              <a:rPr lang="en-US" sz="1100" b="0" dirty="0">
                <a:solidFill>
                  <a:schemeClr val="tx1">
                    <a:lumMod val="50000"/>
                    <a:lumOff val="50000"/>
                  </a:schemeClr>
                </a:solidFill>
              </a:rPr>
              <a:t> </a:t>
            </a:r>
            <a:r>
              <a:rPr lang="en-US" sz="1100" b="0" dirty="0" err="1" smtClean="0">
                <a:solidFill>
                  <a:schemeClr val="tx1">
                    <a:lumMod val="50000"/>
                    <a:lumOff val="50000"/>
                  </a:schemeClr>
                </a:solidFill>
              </a:rPr>
              <a:t>Greenbaum</a:t>
            </a:r>
            <a:r>
              <a:rPr lang="en-US" sz="1100" b="0" dirty="0" smtClean="0">
                <a:solidFill>
                  <a:schemeClr val="tx1">
                    <a:lumMod val="50000"/>
                    <a:lumOff val="50000"/>
                  </a:schemeClr>
                </a:solidFill>
              </a:rPr>
              <a:t> &amp; Gerstein ('09), New Sci. (Sep 23)  ] </a:t>
            </a:r>
          </a:p>
        </p:txBody>
      </p:sp>
      <p:sp>
        <p:nvSpPr>
          <p:cNvPr id="6" name="Rectangle 5"/>
          <p:cNvSpPr>
            <a:spLocks noChangeArrowheads="1"/>
          </p:cNvSpPr>
          <p:nvPr/>
        </p:nvSpPr>
        <p:spPr bwMode="auto">
          <a:xfrm>
            <a:off x="65517" y="5994401"/>
            <a:ext cx="3528584" cy="584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p>
            <a:pPr>
              <a:defRPr/>
            </a:pPr>
            <a:r>
              <a:rPr lang="en-US" sz="800" b="0" dirty="0">
                <a:solidFill>
                  <a:schemeClr val="tx1">
                    <a:lumMod val="50000"/>
                    <a:lumOff val="50000"/>
                  </a:schemeClr>
                </a:solidFill>
              </a:rPr>
              <a:t>[Yale Law Roundtable (‘10). Comp. in Sci. &amp; Eng. 12:8;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(‘09). Am. J. Bioethics;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(‘10). SF Chronicle, May 2, Page E-4; </a:t>
            </a:r>
            <a:br>
              <a:rPr lang="en-US" sz="800" b="0" dirty="0">
                <a:solidFill>
                  <a:schemeClr val="tx1">
                    <a:lumMod val="50000"/>
                    <a:lumOff val="50000"/>
                  </a:schemeClr>
                </a:solidFill>
              </a:rPr>
            </a:br>
            <a:r>
              <a:rPr lang="en-US" sz="800" b="0" dirty="0" err="1">
                <a:solidFill>
                  <a:schemeClr val="tx1">
                    <a:lumMod val="50000"/>
                    <a:lumOff val="50000"/>
                  </a:schemeClr>
                </a:solidFill>
              </a:rPr>
              <a:t>Greenbaum</a:t>
            </a:r>
            <a:r>
              <a:rPr lang="en-US" sz="800" b="0" dirty="0">
                <a:solidFill>
                  <a:schemeClr val="tx1">
                    <a:lumMod val="50000"/>
                    <a:lumOff val="50000"/>
                  </a:schemeClr>
                </a:solidFill>
              </a:rPr>
              <a:t> et al. </a:t>
            </a:r>
            <a:r>
              <a:rPr lang="en-US" sz="800" b="0" i="1" dirty="0">
                <a:solidFill>
                  <a:schemeClr val="tx1">
                    <a:lumMod val="50000"/>
                    <a:lumOff val="50000"/>
                  </a:schemeClr>
                </a:solidFill>
              </a:rPr>
              <a:t>PLOS CB </a:t>
            </a:r>
            <a:r>
              <a:rPr lang="en-US" sz="800" b="0" dirty="0">
                <a:solidFill>
                  <a:schemeClr val="tx1">
                    <a:lumMod val="50000"/>
                    <a:lumOff val="50000"/>
                  </a:schemeClr>
                </a:solidFill>
              </a:rPr>
              <a:t>(‘11)]</a:t>
            </a:r>
          </a:p>
        </p:txBody>
      </p:sp>
    </p:spTree>
    <p:extLst>
      <p:ext uri="{BB962C8B-B14F-4D97-AF65-F5344CB8AC3E}">
        <p14:creationId xmlns:p14="http://schemas.microsoft.com/office/powerpoint/2010/main" val="2122771926"/>
      </p:ext>
    </p:extLst>
  </p:cSld>
  <p:clrMapOvr>
    <a:masterClrMapping/>
  </p:clrMapOvr>
  <p:transition advTm="114097"/>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1794"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1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1797"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267898463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281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2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4613"/>
            <a:ext cx="4157663"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1"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2822"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140772059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txBox="1">
            <a:spLocks/>
          </p:cNvSpPr>
          <p:nvPr/>
        </p:nvSpPr>
        <p:spPr bwMode="auto">
          <a:xfrm>
            <a:off x="1085850" y="4759325"/>
            <a:ext cx="214630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3842"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3843"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3844"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1221687"/>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txBox="1">
            <a:spLocks/>
          </p:cNvSpPr>
          <p:nvPr/>
        </p:nvSpPr>
        <p:spPr bwMode="auto">
          <a:xfrm>
            <a:off x="1085850" y="4759325"/>
            <a:ext cx="214630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4866"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4867"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4868"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7169" y="2058194"/>
            <a:ext cx="5551487"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70" name="TextBox 7"/>
          <p:cNvSpPr txBox="1">
            <a:spLocks noChangeArrowheads="1"/>
          </p:cNvSpPr>
          <p:nvPr/>
        </p:nvSpPr>
        <p:spPr bwMode="auto">
          <a:xfrm>
            <a:off x="6113463" y="6362700"/>
            <a:ext cx="28273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Khurana et al. </a:t>
            </a:r>
            <a:r>
              <a:rPr lang="en-US" sz="800" i="1">
                <a:solidFill>
                  <a:srgbClr val="A6A6A6"/>
                </a:solidFill>
                <a:latin typeface="Arial" charset="0"/>
              </a:rPr>
              <a:t>Science </a:t>
            </a:r>
            <a:r>
              <a:rPr lang="en-US" sz="800">
                <a:solidFill>
                  <a:srgbClr val="A6A6A6"/>
                </a:solidFill>
                <a:latin typeface="Arial" charset="0"/>
              </a:rPr>
              <a:t>('13) ]</a:t>
            </a:r>
          </a:p>
        </p:txBody>
      </p:sp>
    </p:spTree>
    <p:extLst>
      <p:ext uri="{BB962C8B-B14F-4D97-AF65-F5344CB8AC3E}">
        <p14:creationId xmlns:p14="http://schemas.microsoft.com/office/powerpoint/2010/main" val="2343449212"/>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83363214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9538415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39700"/>
            <a:ext cx="10522857" cy="6997700"/>
          </a:xfrm>
          <a:prstGeom prst="rect">
            <a:avLst/>
          </a:prstGeom>
        </p:spPr>
      </p:pic>
      <p:sp>
        <p:nvSpPr>
          <p:cNvPr id="558081" name="Title 1"/>
          <p:cNvSpPr txBox="1">
            <a:spLocks/>
          </p:cNvSpPr>
          <p:nvPr/>
        </p:nvSpPr>
        <p:spPr bwMode="auto">
          <a:xfrm>
            <a:off x="1882883" y="5308600"/>
            <a:ext cx="3273318" cy="833438"/>
          </a:xfrm>
          <a:prstGeom prst="rect">
            <a:avLst/>
          </a:prstGeom>
          <a:noFill/>
          <a:ln w="9525">
            <a:no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1800" dirty="0" smtClean="0">
                <a:solidFill>
                  <a:srgbClr val="FFFFFF"/>
                </a:solidFill>
              </a:rPr>
              <a:t>Acknowledgements</a:t>
            </a:r>
            <a:endParaRPr lang="en-US" sz="1800" dirty="0">
              <a:solidFill>
                <a:srgbClr val="FFFFFF"/>
              </a:solidFill>
            </a:endParaRPr>
          </a:p>
        </p:txBody>
      </p:sp>
      <p:sp>
        <p:nvSpPr>
          <p:cNvPr id="558082" name="Content Placeholder 2"/>
          <p:cNvSpPr txBox="1">
            <a:spLocks/>
          </p:cNvSpPr>
          <p:nvPr/>
        </p:nvSpPr>
        <p:spPr bwMode="auto">
          <a:xfrm>
            <a:off x="508000" y="0"/>
            <a:ext cx="6858000" cy="66035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err="1" smtClean="0">
                <a:solidFill>
                  <a:schemeClr val="bg1"/>
                </a:solidFill>
              </a:rPr>
              <a:t>papers.gersteinlab.org</a:t>
            </a:r>
            <a:r>
              <a:rPr lang="en-US" sz="1100" b="0" dirty="0">
                <a:solidFill>
                  <a:schemeClr val="bg1"/>
                </a:solidFill>
              </a:rPr>
              <a:t>/subject/</a:t>
            </a:r>
            <a:r>
              <a:rPr lang="en-US" sz="2800" dirty="0" smtClean="0">
                <a:solidFill>
                  <a:schemeClr val="bg1"/>
                </a:solidFill>
              </a:rPr>
              <a:t>privacy - </a:t>
            </a:r>
            <a:r>
              <a:rPr lang="en-US" sz="3600" dirty="0" smtClean="0">
                <a:solidFill>
                  <a:schemeClr val="bg1"/>
                </a:solidFill>
              </a:rPr>
              <a:t>D </a:t>
            </a:r>
            <a:r>
              <a:rPr lang="en-US" sz="3600" dirty="0" err="1" smtClean="0">
                <a:solidFill>
                  <a:schemeClr val="bg1"/>
                </a:solidFill>
              </a:rPr>
              <a:t>Greenbaum</a:t>
            </a:r>
            <a:endParaRPr lang="en-US" sz="3600" dirty="0" smtClean="0">
              <a:solidFill>
                <a:schemeClr val="bg1"/>
              </a:solidFill>
            </a:endParaRPr>
          </a:p>
          <a:p>
            <a:pPr>
              <a:defRPr/>
            </a:pPr>
            <a:endParaRPr lang="en-US" sz="2000" dirty="0">
              <a:solidFill>
                <a:schemeClr val="bg1"/>
              </a:solidFill>
            </a:endParaRPr>
          </a:p>
          <a:p>
            <a:pPr>
              <a:defRPr/>
            </a:pPr>
            <a:r>
              <a:rPr lang="en-US" sz="2800" dirty="0" err="1" smtClean="0">
                <a:solidFill>
                  <a:schemeClr val="bg1"/>
                </a:solidFill>
              </a:rPr>
              <a:t>PrivaSeq</a:t>
            </a:r>
            <a:r>
              <a:rPr lang="en-US" sz="2000" dirty="0" err="1" smtClean="0">
                <a:solidFill>
                  <a:schemeClr val="bg1"/>
                </a:solidFill>
              </a:rPr>
              <a:t>.</a:t>
            </a:r>
            <a:r>
              <a:rPr lang="en-US" sz="1400" b="0" dirty="0" err="1" smtClean="0">
                <a:solidFill>
                  <a:schemeClr val="bg1"/>
                </a:solidFill>
              </a:rPr>
              <a:t>gersteinlab.org</a:t>
            </a:r>
            <a:r>
              <a:rPr lang="en-US" sz="1400" b="0" dirty="0">
                <a:solidFill>
                  <a:schemeClr val="bg1"/>
                </a:solidFill>
              </a:rPr>
              <a:t> </a:t>
            </a:r>
            <a:r>
              <a:rPr lang="en-US" sz="1400" b="0" dirty="0" smtClean="0">
                <a:solidFill>
                  <a:schemeClr val="bg1"/>
                </a:solidFill>
              </a:rPr>
              <a:t>- </a:t>
            </a:r>
            <a:r>
              <a:rPr lang="en-US" sz="3600" dirty="0" smtClean="0">
                <a:solidFill>
                  <a:schemeClr val="bg1"/>
                </a:solidFill>
              </a:rPr>
              <a:t>A </a:t>
            </a:r>
            <a:r>
              <a:rPr lang="en-US" sz="3600" dirty="0" err="1" smtClean="0">
                <a:solidFill>
                  <a:schemeClr val="bg1"/>
                </a:solidFill>
              </a:rPr>
              <a:t>Harmanci</a:t>
            </a:r>
            <a:r>
              <a:rPr lang="en-US" sz="3200" dirty="0" smtClean="0">
                <a:solidFill>
                  <a:schemeClr val="bg1"/>
                </a:solidFill>
              </a:rPr>
              <a:t> </a:t>
            </a:r>
          </a:p>
          <a:p>
            <a:pPr>
              <a:defRPr/>
            </a:pPr>
            <a:endParaRPr lang="en-US" sz="1600" b="0" dirty="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8" name="TextBox 7"/>
          <p:cNvSpPr txBox="1"/>
          <p:nvPr/>
        </p:nvSpPr>
        <p:spPr>
          <a:xfrm>
            <a:off x="1453839" y="63370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sp>
        <p:nvSpPr>
          <p:cNvPr id="6" name="Content Placeholder 2"/>
          <p:cNvSpPr txBox="1">
            <a:spLocks/>
          </p:cNvSpPr>
          <p:nvPr/>
        </p:nvSpPr>
        <p:spPr bwMode="auto">
          <a:xfrm>
            <a:off x="2362200" y="1752600"/>
            <a:ext cx="4241800" cy="66035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2400" dirty="0" err="1" smtClean="0">
                <a:solidFill>
                  <a:schemeClr val="bg1"/>
                </a:solidFill>
              </a:rPr>
              <a:t>RSEQtools</a:t>
            </a:r>
            <a:r>
              <a:rPr lang="en-US" sz="1800" dirty="0" err="1" smtClean="0">
                <a:solidFill>
                  <a:schemeClr val="bg1"/>
                </a:solidFill>
              </a:rPr>
              <a:t>.</a:t>
            </a:r>
            <a:r>
              <a:rPr lang="en-US" b="0" dirty="0" err="1" smtClean="0">
                <a:solidFill>
                  <a:schemeClr val="bg1"/>
                </a:solidFill>
              </a:rPr>
              <a:t>gersteinlab.org</a:t>
            </a:r>
            <a:r>
              <a:rPr lang="en-US" b="0" dirty="0" smtClean="0">
                <a:solidFill>
                  <a:schemeClr val="bg1"/>
                </a:solidFill>
              </a:rPr>
              <a:t> </a:t>
            </a:r>
            <a:r>
              <a:rPr lang="en-US" sz="1600" b="0" dirty="0" smtClean="0">
                <a:solidFill>
                  <a:schemeClr val="bg1"/>
                </a:solidFill>
              </a:rPr>
              <a:t>[MRF]</a:t>
            </a:r>
            <a:endParaRPr lang="en-US" b="0" dirty="0" smtClean="0">
              <a:solidFill>
                <a:schemeClr val="bg1"/>
              </a:solidFill>
            </a:endParaRPr>
          </a:p>
          <a:p>
            <a:pPr>
              <a:defRPr/>
            </a:pPr>
            <a:endParaRPr lang="en-US" sz="300" b="0" dirty="0" smtClean="0">
              <a:solidFill>
                <a:schemeClr val="bg1"/>
              </a:solidFill>
            </a:endParaRPr>
          </a:p>
          <a:p>
            <a:pPr>
              <a:defRPr/>
            </a:pPr>
            <a:r>
              <a:rPr lang="en-US" sz="1800" dirty="0" smtClean="0">
                <a:solidFill>
                  <a:schemeClr val="bg1"/>
                </a:solidFill>
              </a:rPr>
              <a:t>L </a:t>
            </a:r>
            <a:r>
              <a:rPr lang="en-US" sz="1800" dirty="0" err="1" smtClean="0">
                <a:solidFill>
                  <a:schemeClr val="bg1"/>
                </a:solidFill>
              </a:rPr>
              <a:t>Habegger</a:t>
            </a:r>
            <a:r>
              <a:rPr lang="en-US" sz="1400" b="0" dirty="0" smtClean="0">
                <a:solidFill>
                  <a:schemeClr val="bg1"/>
                </a:solidFill>
              </a:rPr>
              <a:t>, A </a:t>
            </a:r>
            <a:r>
              <a:rPr lang="en-US" sz="1400" b="0" dirty="0" err="1" smtClean="0">
                <a:solidFill>
                  <a:schemeClr val="bg1"/>
                </a:solidFill>
              </a:rPr>
              <a:t>Sboner</a:t>
            </a:r>
            <a:r>
              <a:rPr lang="en-US" sz="1400" b="0" dirty="0" smtClean="0">
                <a:solidFill>
                  <a:schemeClr val="bg1"/>
                </a:solidFill>
              </a:rPr>
              <a:t>, </a:t>
            </a:r>
            <a:br>
              <a:rPr lang="en-US" sz="1400" b="0" dirty="0" smtClean="0">
                <a:solidFill>
                  <a:schemeClr val="bg1"/>
                </a:solidFill>
              </a:rPr>
            </a:br>
            <a:r>
              <a:rPr lang="en-US" sz="1050" b="0" dirty="0" smtClean="0">
                <a:solidFill>
                  <a:schemeClr val="bg1"/>
                </a:solidFill>
              </a:rPr>
              <a:t>TA </a:t>
            </a:r>
            <a:r>
              <a:rPr lang="en-US" sz="1050" b="0" dirty="0" err="1" smtClean="0">
                <a:solidFill>
                  <a:schemeClr val="bg1"/>
                </a:solidFill>
              </a:rPr>
              <a:t>Gianoulis</a:t>
            </a:r>
            <a:r>
              <a:rPr lang="en-US" sz="1050" b="0" dirty="0" smtClean="0">
                <a:solidFill>
                  <a:schemeClr val="bg1"/>
                </a:solidFill>
              </a:rPr>
              <a:t>, J </a:t>
            </a:r>
            <a:r>
              <a:rPr lang="en-US" sz="1050" b="0" dirty="0" err="1" smtClean="0">
                <a:solidFill>
                  <a:schemeClr val="bg1"/>
                </a:solidFill>
              </a:rPr>
              <a:t>Rozowsky</a:t>
            </a:r>
            <a:r>
              <a:rPr lang="en-US" sz="1050" b="0" dirty="0" smtClean="0">
                <a:solidFill>
                  <a:schemeClr val="bg1"/>
                </a:solidFill>
              </a:rPr>
              <a:t>, A </a:t>
            </a:r>
            <a:r>
              <a:rPr lang="en-US" sz="1050" b="0" dirty="0" err="1" smtClean="0">
                <a:solidFill>
                  <a:schemeClr val="bg1"/>
                </a:solidFill>
              </a:rPr>
              <a:t>Agarwal</a:t>
            </a:r>
            <a:r>
              <a:rPr lang="en-US" sz="1050" b="0" dirty="0" smtClean="0">
                <a:solidFill>
                  <a:schemeClr val="bg1"/>
                </a:solidFill>
              </a:rPr>
              <a:t>, M Snyder</a:t>
            </a:r>
          </a:p>
          <a:p>
            <a:pPr>
              <a:defRPr/>
            </a:pPr>
            <a:endParaRPr lang="en-US" sz="11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7" name="Content Placeholder 2"/>
          <p:cNvSpPr txBox="1">
            <a:spLocks/>
          </p:cNvSpPr>
          <p:nvPr/>
        </p:nvSpPr>
        <p:spPr bwMode="auto">
          <a:xfrm>
            <a:off x="6438900" y="2273736"/>
            <a:ext cx="4165600" cy="66035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endParaRPr lang="en-US" sz="1100" b="0" dirty="0">
              <a:solidFill>
                <a:schemeClr val="bg1"/>
              </a:solidFill>
            </a:endParaRPr>
          </a:p>
          <a:p>
            <a:pPr defTabSz="457200" fontAlgn="auto">
              <a:spcBef>
                <a:spcPts val="0"/>
              </a:spcBef>
              <a:spcAft>
                <a:spcPts val="0"/>
              </a:spcAft>
            </a:pPr>
            <a:r>
              <a:rPr lang="en-US" sz="2000" dirty="0" err="1" smtClean="0">
                <a:solidFill>
                  <a:schemeClr val="bg1"/>
                </a:solidFill>
                <a:latin typeface="Arial"/>
                <a:cs typeface="Arial"/>
              </a:rPr>
              <a:t>AlleleDB</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endParaRPr lang="en-US" sz="1400" b="0" dirty="0" smtClean="0">
              <a:solidFill>
                <a:schemeClr val="bg1"/>
              </a:solidFill>
              <a:latin typeface="Arial"/>
              <a:cs typeface="Arial"/>
            </a:endParaRPr>
          </a:p>
          <a:p>
            <a:pPr defTabSz="457200" fontAlgn="auto">
              <a:spcBef>
                <a:spcPts val="0"/>
              </a:spcBef>
              <a:spcAft>
                <a:spcPts val="0"/>
              </a:spcAft>
            </a:pPr>
            <a:r>
              <a:rPr lang="en-US" sz="2000" dirty="0" smtClean="0">
                <a:solidFill>
                  <a:schemeClr val="bg1"/>
                </a:solidFill>
                <a:latin typeface="Arial"/>
                <a:cs typeface="Arial"/>
              </a:rPr>
              <a:t>J </a:t>
            </a:r>
            <a:r>
              <a:rPr lang="en-US" sz="2000" dirty="0">
                <a:solidFill>
                  <a:schemeClr val="bg1"/>
                </a:solidFill>
                <a:latin typeface="Arial"/>
                <a:cs typeface="Arial"/>
              </a:rPr>
              <a:t>Chen, </a:t>
            </a: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r>
              <a:rPr lang="en-US" sz="2400" dirty="0">
                <a:solidFill>
                  <a:schemeClr val="bg1"/>
                </a:solidFill>
                <a:latin typeface="Arial"/>
                <a:cs typeface="Arial"/>
              </a:rPr>
              <a:t/>
            </a:r>
            <a:br>
              <a:rPr lang="en-US" sz="2400" dirty="0">
                <a:solidFill>
                  <a:schemeClr val="bg1"/>
                </a:solidFill>
                <a:latin typeface="Arial"/>
                <a:cs typeface="Arial"/>
              </a:rPr>
            </a:br>
            <a:r>
              <a:rPr lang="en-US" sz="2000" dirty="0" smtClean="0">
                <a:solidFill>
                  <a:schemeClr val="bg1"/>
                </a:solidFill>
                <a:latin typeface="Arial"/>
                <a:cs typeface="Arial"/>
              </a:rPr>
              <a:t>T </a:t>
            </a:r>
            <a:r>
              <a:rPr lang="en-US" sz="2000" dirty="0" err="1">
                <a:solidFill>
                  <a:schemeClr val="bg1"/>
                </a:solidFill>
                <a:latin typeface="Arial"/>
                <a:cs typeface="Arial"/>
              </a:rPr>
              <a:t>Galeev</a:t>
            </a:r>
            <a:r>
              <a:rPr lang="en-US" sz="1600" dirty="0" smtClean="0">
                <a:solidFill>
                  <a:schemeClr val="bg1"/>
                </a:solidFill>
                <a:latin typeface="Arial"/>
                <a:cs typeface="Arial"/>
              </a:rPr>
              <a:t>, </a:t>
            </a:r>
            <a:r>
              <a:rPr lang="en-US" sz="1400" b="0" dirty="0" smtClean="0">
                <a:solidFill>
                  <a:schemeClr val="bg1"/>
                </a:solidFill>
                <a:latin typeface="Arial"/>
                <a:cs typeface="Arial"/>
              </a:rPr>
              <a:t>A </a:t>
            </a:r>
            <a:r>
              <a:rPr lang="en-US" sz="1400" b="0" dirty="0" err="1" smtClean="0">
                <a:solidFill>
                  <a:schemeClr val="bg1"/>
                </a:solidFill>
                <a:latin typeface="Arial"/>
                <a:cs typeface="Arial"/>
              </a:rPr>
              <a:t>Harmanci</a:t>
            </a:r>
            <a:r>
              <a:rPr lang="en-US" sz="1400" b="0" dirty="0" smtClean="0">
                <a:solidFill>
                  <a:schemeClr val="bg1"/>
                </a:solidFill>
                <a:latin typeface="Arial"/>
                <a:cs typeface="Arial"/>
              </a:rPr>
              <a:t>, </a:t>
            </a:r>
            <a:br>
              <a:rPr lang="en-US" sz="1400" b="0" dirty="0" smtClean="0">
                <a:solidFill>
                  <a:schemeClr val="bg1"/>
                </a:solidFill>
                <a:latin typeface="Arial"/>
                <a:cs typeface="Arial"/>
              </a:rPr>
            </a:br>
            <a:r>
              <a:rPr lang="en-US" sz="1400" b="0" dirty="0" smtClean="0">
                <a:solidFill>
                  <a:schemeClr val="bg1"/>
                </a:solidFill>
                <a:latin typeface="Arial"/>
                <a:cs typeface="Arial"/>
              </a:rPr>
              <a:t>R Kitchen, J Bedford, </a:t>
            </a:r>
            <a:br>
              <a:rPr lang="en-US" sz="1400" b="0" dirty="0" smtClean="0">
                <a:solidFill>
                  <a:schemeClr val="bg1"/>
                </a:solidFill>
                <a:latin typeface="Arial"/>
                <a:cs typeface="Arial"/>
              </a:rPr>
            </a:br>
            <a:r>
              <a:rPr lang="en-US" sz="1400" b="0" dirty="0" smtClean="0">
                <a:solidFill>
                  <a:schemeClr val="bg1"/>
                </a:solidFill>
                <a:latin typeface="Arial"/>
                <a:cs typeface="Arial"/>
              </a:rPr>
              <a:t>A </a:t>
            </a:r>
            <a:r>
              <a:rPr lang="en-US" sz="1400" b="0" dirty="0" err="1" smtClean="0">
                <a:solidFill>
                  <a:schemeClr val="bg1"/>
                </a:solidFill>
                <a:latin typeface="Arial"/>
                <a:cs typeface="Arial"/>
              </a:rPr>
              <a:t>Abyzov</a:t>
            </a:r>
            <a:r>
              <a:rPr lang="en-US" sz="1400" b="0" dirty="0" smtClean="0">
                <a:solidFill>
                  <a:schemeClr val="bg1"/>
                </a:solidFill>
                <a:latin typeface="Arial"/>
                <a:cs typeface="Arial"/>
              </a:rPr>
              <a:t>, Y Kong, L Regan</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smtClean="0">
              <a:solidFill>
                <a:schemeClr val="bg1"/>
              </a:solidFill>
              <a:latin typeface="Arial"/>
              <a:cs typeface="Arial"/>
            </a:endParaRPr>
          </a:p>
          <a:p>
            <a:pPr defTabSz="457200" fontAlgn="auto">
              <a:spcBef>
                <a:spcPts val="0"/>
              </a:spcBef>
              <a:spcAft>
                <a:spcPts val="0"/>
              </a:spcAft>
            </a:pPr>
            <a:r>
              <a:rPr lang="en-US" sz="2000" dirty="0" err="1" smtClean="0">
                <a:solidFill>
                  <a:schemeClr val="bg1"/>
                </a:solidFill>
                <a:latin typeface="Arial"/>
                <a:cs typeface="Arial"/>
              </a:rPr>
              <a:t>AlleleSeq</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r>
              <a:rPr lang="en-US" sz="1600" b="0" dirty="0" smtClean="0">
                <a:solidFill>
                  <a:schemeClr val="bg1"/>
                </a:solidFill>
                <a:latin typeface="Arial"/>
                <a:cs typeface="Arial"/>
              </a:rPr>
              <a:t/>
            </a:r>
            <a:br>
              <a:rPr lang="en-US" sz="1600" b="0" dirty="0" smtClean="0">
                <a:solidFill>
                  <a:schemeClr val="bg1"/>
                </a:solidFill>
                <a:latin typeface="Arial"/>
                <a:cs typeface="Arial"/>
              </a:rPr>
            </a:b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p>
          <a:p>
            <a:pPr defTabSz="457200" fontAlgn="auto">
              <a:spcBef>
                <a:spcPts val="0"/>
              </a:spcBef>
              <a:spcAft>
                <a:spcPts val="0"/>
              </a:spcAft>
            </a:pPr>
            <a:r>
              <a:rPr lang="en-US" sz="2000" dirty="0" smtClean="0">
                <a:solidFill>
                  <a:schemeClr val="bg1"/>
                </a:solidFill>
                <a:latin typeface="Arial"/>
                <a:cs typeface="Arial"/>
              </a:rPr>
              <a:t>A </a:t>
            </a:r>
            <a:r>
              <a:rPr lang="en-US" sz="2000" dirty="0" err="1">
                <a:solidFill>
                  <a:schemeClr val="bg1"/>
                </a:solidFill>
                <a:latin typeface="Arial"/>
                <a:cs typeface="Arial"/>
              </a:rPr>
              <a:t>Abyzov</a:t>
            </a:r>
            <a:r>
              <a:rPr lang="en-US"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J Wang, P </a:t>
            </a:r>
            <a:r>
              <a:rPr lang="en-US" b="0" dirty="0" err="1" smtClean="0">
                <a:solidFill>
                  <a:schemeClr val="bg1"/>
                </a:solidFill>
                <a:latin typeface="Arial"/>
                <a:cs typeface="Arial"/>
              </a:rPr>
              <a:t>Alves</a:t>
            </a:r>
            <a:r>
              <a:rPr lang="en-US" b="0" dirty="0" smtClean="0">
                <a:solidFill>
                  <a:schemeClr val="bg1"/>
                </a:solidFill>
                <a:latin typeface="Arial"/>
                <a:cs typeface="Arial"/>
              </a:rPr>
              <a:t>, D </a:t>
            </a:r>
            <a:r>
              <a:rPr lang="en-US" b="0" dirty="0" err="1" smtClean="0">
                <a:solidFill>
                  <a:schemeClr val="bg1"/>
                </a:solidFill>
                <a:latin typeface="Arial"/>
                <a:cs typeface="Arial"/>
              </a:rPr>
              <a:t>Raha</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A </a:t>
            </a:r>
            <a:r>
              <a:rPr lang="en-US" b="0" dirty="0" err="1" smtClean="0">
                <a:solidFill>
                  <a:schemeClr val="bg1"/>
                </a:solidFill>
                <a:latin typeface="Arial"/>
                <a:cs typeface="Arial"/>
              </a:rPr>
              <a:t>Harmanci</a:t>
            </a:r>
            <a:r>
              <a:rPr lang="en-US" b="0" dirty="0" smtClean="0">
                <a:solidFill>
                  <a:schemeClr val="bg1"/>
                </a:solidFill>
                <a:latin typeface="Arial"/>
                <a:cs typeface="Arial"/>
              </a:rPr>
              <a:t>, J </a:t>
            </a:r>
            <a:r>
              <a:rPr lang="en-US" b="0" dirty="0" err="1" smtClean="0">
                <a:solidFill>
                  <a:schemeClr val="bg1"/>
                </a:solidFill>
                <a:latin typeface="Arial"/>
                <a:cs typeface="Arial"/>
              </a:rPr>
              <a:t>Leng</a:t>
            </a:r>
            <a:r>
              <a:rPr lang="en-US" b="0" dirty="0" smtClean="0">
                <a:solidFill>
                  <a:schemeClr val="bg1"/>
                </a:solidFill>
                <a:latin typeface="Arial"/>
                <a:cs typeface="Arial"/>
              </a:rPr>
              <a:t>,</a:t>
            </a:r>
          </a:p>
          <a:p>
            <a:pPr defTabSz="457200" fontAlgn="auto">
              <a:spcBef>
                <a:spcPts val="0"/>
              </a:spcBef>
              <a:spcAft>
                <a:spcPts val="0"/>
              </a:spcAft>
            </a:pPr>
            <a:r>
              <a:rPr lang="en-US" b="0" dirty="0" smtClean="0">
                <a:solidFill>
                  <a:schemeClr val="bg1"/>
                </a:solidFill>
                <a:latin typeface="Arial"/>
                <a:cs typeface="Arial"/>
              </a:rPr>
              <a:t> R Bjornson, </a:t>
            </a:r>
          </a:p>
          <a:p>
            <a:pPr defTabSz="457200" fontAlgn="auto">
              <a:spcBef>
                <a:spcPts val="0"/>
              </a:spcBef>
              <a:spcAft>
                <a:spcPts val="0"/>
              </a:spcAft>
            </a:pPr>
            <a:r>
              <a:rPr lang="en-US" b="0" dirty="0" smtClean="0">
                <a:solidFill>
                  <a:schemeClr val="bg1"/>
                </a:solidFill>
                <a:latin typeface="Arial"/>
                <a:cs typeface="Arial"/>
              </a:rPr>
              <a:t>Y Kong,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Kitabayashi</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Bhardwaj</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M Rubin, </a:t>
            </a:r>
          </a:p>
          <a:p>
            <a:pPr defTabSz="457200" fontAlgn="auto">
              <a:spcBef>
                <a:spcPts val="0"/>
              </a:spcBef>
              <a:spcAft>
                <a:spcPts val="0"/>
              </a:spcAft>
            </a:pPr>
            <a:r>
              <a:rPr lang="en-US" b="0" dirty="0" smtClean="0">
                <a:solidFill>
                  <a:schemeClr val="bg1"/>
                </a:solidFill>
                <a:latin typeface="Arial"/>
                <a:cs typeface="Arial"/>
              </a:rPr>
              <a:t>M Snyder</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a:solidFill>
                <a:schemeClr val="bg1"/>
              </a:solidFill>
              <a:latin typeface="Arial"/>
              <a:cs typeface="Aria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Tree>
    <p:extLst>
      <p:ext uri="{BB962C8B-B14F-4D97-AF65-F5344CB8AC3E}">
        <p14:creationId xmlns:p14="http://schemas.microsoft.com/office/powerpoint/2010/main" val="2867641123"/>
      </p:ext>
    </p:extLst>
  </p:cSld>
  <p:clrMapOvr>
    <a:masterClrMapping/>
  </p:clrMapOvr>
  <p:transition advTm="8847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advTm="5457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advTm="140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p:txBody>
          <a:bodyPr/>
          <a:lstStyle/>
          <a:p>
            <a:r>
              <a:rPr lang="en-US" sz="2800" dirty="0">
                <a:latin typeface="Arial" charset="0"/>
                <a:ea typeface="ＭＳ Ｐゴシック" charset="0"/>
                <a:cs typeface="ＭＳ Ｐゴシック" charset="0"/>
              </a:rPr>
              <a:t>Genomics has similar "Big Data" </a:t>
            </a:r>
            <a:r>
              <a:rPr lang="en-US" sz="2800" dirty="0" smtClean="0">
                <a:latin typeface="Arial" charset="0"/>
                <a:ea typeface="ＭＳ Ｐゴシック" charset="0"/>
                <a:cs typeface="ＭＳ Ｐゴシック" charset="0"/>
              </a:rPr>
              <a:t>Privacy Issues in </a:t>
            </a:r>
            <a:r>
              <a:rPr lang="en-US" sz="2800" dirty="0">
                <a:latin typeface="Arial" charset="0"/>
                <a:ea typeface="ＭＳ Ｐゴシック" charset="0"/>
                <a:cs typeface="ＭＳ Ｐゴシック" charset="0"/>
              </a:rPr>
              <a:t>the Rest of </a:t>
            </a:r>
            <a:r>
              <a:rPr lang="en-US" sz="2800" dirty="0" smtClean="0">
                <a:latin typeface="Arial" charset="0"/>
                <a:ea typeface="ＭＳ Ｐゴシック" charset="0"/>
                <a:cs typeface="ＭＳ Ｐゴシック" charset="0"/>
              </a:rPr>
              <a:t>Society</a:t>
            </a:r>
            <a:r>
              <a:rPr lang="is-IS" sz="2800" dirty="0" smtClean="0">
                <a:latin typeface="Arial" charset="0"/>
                <a:ea typeface="ＭＳ Ｐゴシック" charset="0"/>
                <a:cs typeface="ＭＳ Ｐゴシック" charset="0"/>
              </a:rPr>
              <a:t>… or does it ?</a:t>
            </a:r>
            <a:endParaRPr lang="en-US" sz="2800" dirty="0">
              <a:latin typeface="Arial" charset="0"/>
              <a:ea typeface="ＭＳ Ｐゴシック" charset="0"/>
              <a:cs typeface="ＭＳ Ｐゴシック" charset="0"/>
            </a:endParaRPr>
          </a:p>
        </p:txBody>
      </p:sp>
      <p:sp>
        <p:nvSpPr>
          <p:cNvPr id="311298" name="Content Placeholder 2"/>
          <p:cNvSpPr>
            <a:spLocks noGrp="1"/>
          </p:cNvSpPr>
          <p:nvPr>
            <p:ph sz="half" idx="1"/>
          </p:nvPr>
        </p:nvSpPr>
        <p:spPr>
          <a:xfrm>
            <a:off x="685800" y="1981203"/>
            <a:ext cx="3378200" cy="4638675"/>
          </a:xfrm>
        </p:spPr>
        <p:txBody>
          <a:bodyPr/>
          <a:lstStyle/>
          <a:p>
            <a:r>
              <a:rPr lang="en-US" dirty="0">
                <a:latin typeface="Arial" charset="0"/>
                <a:ea typeface="ＭＳ Ｐゴシック" charset="0"/>
                <a:cs typeface="ＭＳ Ｐゴシック" charset="0"/>
              </a:rPr>
              <a:t>Sharing &amp; "peer-production" </a:t>
            </a:r>
            <a:r>
              <a:rPr lang="en-US" dirty="0" smtClean="0">
                <a:latin typeface="Arial" charset="0"/>
                <a:ea typeface="ＭＳ Ｐゴシック" charset="0"/>
                <a:cs typeface="ＭＳ Ｐゴシック" charset="0"/>
              </a:rPr>
              <a:t>central </a:t>
            </a:r>
            <a:r>
              <a:rPr lang="en-US" dirty="0">
                <a:latin typeface="Arial" charset="0"/>
                <a:ea typeface="ＭＳ Ｐゴシック" charset="0"/>
                <a:cs typeface="ＭＳ Ｐゴシック" charset="0"/>
              </a:rPr>
              <a:t>to success of many new ventures, with the </a:t>
            </a:r>
            <a:r>
              <a:rPr lang="en-US" dirty="0" smtClean="0">
                <a:latin typeface="Arial" charset="0"/>
                <a:ea typeface="ＭＳ Ｐゴシック" charset="0"/>
                <a:cs typeface="ＭＳ Ｐゴシック" charset="0"/>
              </a:rPr>
              <a:t>similar risks </a:t>
            </a:r>
            <a:r>
              <a:rPr lang="en-US" dirty="0">
                <a:latin typeface="Arial" charset="0"/>
                <a:ea typeface="ＭＳ Ｐゴシック" charset="0"/>
                <a:cs typeface="ＭＳ Ｐゴシック" charset="0"/>
              </a:rPr>
              <a:t>as in </a:t>
            </a:r>
            <a:r>
              <a:rPr lang="en-US" dirty="0" smtClean="0">
                <a:latin typeface="Arial" charset="0"/>
                <a:ea typeface="ＭＳ Ｐゴシック" charset="0"/>
                <a:cs typeface="ＭＳ Ｐゴシック" charset="0"/>
              </a:rPr>
              <a:t>genomics </a:t>
            </a:r>
          </a:p>
          <a:p>
            <a:pPr lvl="1"/>
            <a:r>
              <a:rPr lang="en-US" b="1" dirty="0" smtClean="0">
                <a:solidFill>
                  <a:srgbClr val="FF0000"/>
                </a:solidFill>
                <a:latin typeface="Arial" charset="0"/>
                <a:ea typeface="ＭＳ Ｐゴシック" charset="0"/>
                <a:cs typeface="ＭＳ Ｐゴシック" charset="0"/>
              </a:rPr>
              <a:t>EG web search</a:t>
            </a:r>
            <a:r>
              <a:rPr lang="en-US" dirty="0" smtClean="0">
                <a:latin typeface="Arial" charset="0"/>
                <a:ea typeface="ＭＳ Ｐゴシック" charset="0"/>
                <a:cs typeface="ＭＳ Ｐゴシック" charset="0"/>
              </a:rPr>
              <a:t>: Large-scale mining essential, but we </a:t>
            </a:r>
            <a:r>
              <a:rPr lang="en-US" dirty="0">
                <a:latin typeface="Arial" charset="0"/>
                <a:ea typeface="ＭＳ Ｐゴシック" charset="0"/>
                <a:cs typeface="ＭＳ Ｐゴシック" charset="0"/>
              </a:rPr>
              <a:t>confront privacy risks every day we access the </a:t>
            </a:r>
            <a:r>
              <a:rPr lang="en-US" dirty="0" smtClean="0">
                <a:latin typeface="Arial" charset="0"/>
                <a:ea typeface="ＭＳ Ｐゴシック" charset="0"/>
                <a:cs typeface="ＭＳ Ｐゴシック" charset="0"/>
              </a:rPr>
              <a:t>internet</a:t>
            </a:r>
          </a:p>
          <a:p>
            <a:pPr lvl="1"/>
            <a:endParaRPr lang="en-US" dirty="0">
              <a:latin typeface="Arial" charset="0"/>
              <a:ea typeface="ＭＳ Ｐゴシック" charset="0"/>
              <a:cs typeface="ＭＳ Ｐゴシック" charset="0"/>
            </a:endParaRPr>
          </a:p>
          <a:p>
            <a:pPr lvl="1"/>
            <a:endParaRPr lang="en-US" dirty="0" smtClean="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178300" y="1981203"/>
            <a:ext cx="4279901" cy="4638675"/>
          </a:xfrm>
        </p:spPr>
        <p:txBody>
          <a:bodyPr/>
          <a:lstStyle/>
          <a:p>
            <a:r>
              <a:rPr lang="en-US" dirty="0">
                <a:latin typeface="Arial" charset="0"/>
                <a:ea typeface="ＭＳ Ｐゴシック" charset="0"/>
                <a:cs typeface="ＭＳ Ｐゴシック" charset="0"/>
              </a:rPr>
              <a:t>Or is the genome </a:t>
            </a:r>
            <a:r>
              <a:rPr lang="en-US" dirty="0" smtClean="0">
                <a:latin typeface="Arial" charset="0"/>
                <a:ea typeface="ＭＳ Ｐゴシック" charset="0"/>
                <a:cs typeface="ＭＳ Ｐゴシック" charset="0"/>
              </a:rPr>
              <a:t>exceptional</a:t>
            </a:r>
            <a:r>
              <a:rPr lang="en-US" dirty="0">
                <a:latin typeface="Arial" charset="0"/>
                <a:ea typeface="ＭＳ Ｐゴシック" charset="0"/>
                <a:cs typeface="ＭＳ Ｐゴシック" charset="0"/>
              </a:rPr>
              <a:t>?</a:t>
            </a:r>
          </a:p>
          <a:p>
            <a:pPr lvl="1"/>
            <a:r>
              <a:rPr lang="en-US" dirty="0">
                <a:latin typeface="Arial" charset="0"/>
                <a:ea typeface="ＭＳ Ｐゴシック" charset="0"/>
                <a:cs typeface="ＭＳ Ｐゴシック" charset="0"/>
              </a:rPr>
              <a:t>We can’t change it </a:t>
            </a:r>
          </a:p>
          <a:p>
            <a:pPr lvl="1"/>
            <a:r>
              <a:rPr lang="en-US" dirty="0">
                <a:latin typeface="Arial" charset="0"/>
                <a:ea typeface="ＭＳ Ｐゴシック" charset="0"/>
                <a:cs typeface="ＭＳ Ｐゴシック" charset="0"/>
              </a:rPr>
              <a:t>The individual (harmed?) v the collective (benefits</a:t>
            </a:r>
            <a:r>
              <a:rPr lang="en-US" dirty="0" smtClean="0">
                <a:latin typeface="Arial" charset="0"/>
                <a:ea typeface="ＭＳ Ｐゴシック" charset="0"/>
                <a:cs typeface="ＭＳ Ｐゴシック" charset="0"/>
              </a:rPr>
              <a:t>) </a:t>
            </a:r>
          </a:p>
          <a:p>
            <a:pPr lvl="2"/>
            <a:r>
              <a:rPr lang="en-US" dirty="0" smtClean="0"/>
              <a:t>(</a:t>
            </a:r>
            <a:r>
              <a:rPr lang="en-US" dirty="0"/>
              <a:t>Do sick patients care about their privacy?)</a:t>
            </a:r>
            <a:endParaRPr lang="en-US" dirty="0">
              <a:latin typeface="Arial" charset="0"/>
              <a:ea typeface="ＭＳ Ｐゴシック" charset="0"/>
              <a:cs typeface="ＭＳ Ｐゴシック" charset="0"/>
            </a:endParaRPr>
          </a:p>
          <a:p>
            <a:pPr>
              <a:defRPr/>
            </a:pPr>
            <a:r>
              <a:rPr lang="en-US" sz="1800" b="1" dirty="0">
                <a:solidFill>
                  <a:srgbClr val="FF0000"/>
                </a:solidFill>
              </a:rPr>
              <a:t>Different cultures</a:t>
            </a:r>
            <a:r>
              <a:rPr lang="en-US" sz="1800" dirty="0"/>
              <a:t> of genomics (open-data) &amp; clinical medicine (private data)</a:t>
            </a:r>
          </a:p>
          <a:p>
            <a:pPr>
              <a:defRPr/>
            </a:pPr>
            <a:r>
              <a:rPr lang="en-US" sz="1800" dirty="0"/>
              <a:t>Genome is inherited so privacy risk is multi-generational</a:t>
            </a:r>
          </a:p>
          <a:p>
            <a:pPr lvl="1">
              <a:defRPr/>
            </a:pPr>
            <a:r>
              <a:rPr lang="en-US" sz="1600" b="1" dirty="0" smtClean="0">
                <a:solidFill>
                  <a:srgbClr val="FF0000"/>
                </a:solidFill>
              </a:rPr>
              <a:t>What </a:t>
            </a:r>
            <a:r>
              <a:rPr lang="en-US" sz="1600" b="1" dirty="0">
                <a:solidFill>
                  <a:srgbClr val="FF0000"/>
                </a:solidFill>
              </a:rPr>
              <a:t>you can mine from a genome </a:t>
            </a:r>
            <a:r>
              <a:rPr lang="en-US" sz="1600" b="1" dirty="0" smtClean="0">
                <a:solidFill>
                  <a:srgbClr val="FF0000"/>
                </a:solidFill>
              </a:rPr>
              <a:t>now is </a:t>
            </a:r>
            <a:r>
              <a:rPr lang="en-US" sz="1600" b="1" dirty="0">
                <a:solidFill>
                  <a:srgbClr val="FF0000"/>
                </a:solidFill>
              </a:rPr>
              <a:t>not clear, but what about in 20 years</a:t>
            </a:r>
          </a:p>
          <a:p>
            <a:endParaRPr lang="en-US" dirty="0"/>
          </a:p>
        </p:txBody>
      </p:sp>
      <p:sp>
        <p:nvSpPr>
          <p:cNvPr id="3" name="TextBox 2"/>
          <p:cNvSpPr txBox="1"/>
          <p:nvPr/>
        </p:nvSpPr>
        <p:spPr>
          <a:xfrm>
            <a:off x="36220" y="6571625"/>
            <a:ext cx="8501063" cy="261606"/>
          </a:xfrm>
          <a:prstGeom prst="rect">
            <a:avLst/>
          </a:prstGeom>
          <a:noFill/>
        </p:spPr>
        <p:txBody>
          <a:bodyPr lIns="91435" tIns="45718" rIns="91435" bIns="45718">
            <a:spAutoFit/>
          </a:bodyPr>
          <a:lstStyle/>
          <a:p>
            <a:pPr>
              <a:defRPr/>
            </a:pPr>
            <a:r>
              <a:rPr lang="en-US" sz="1050" b="0" dirty="0">
                <a:solidFill>
                  <a:schemeClr val="bg1">
                    <a:lumMod val="50000"/>
                  </a:schemeClr>
                </a:solidFill>
              </a:rPr>
              <a:t>[</a:t>
            </a:r>
            <a:r>
              <a:rPr lang="en-US" sz="1050" b="0" dirty="0" err="1">
                <a:solidFill>
                  <a:schemeClr val="bg1">
                    <a:lumMod val="50000"/>
                  </a:schemeClr>
                </a:solidFill>
              </a:rPr>
              <a:t>Seringhaus</a:t>
            </a:r>
            <a:r>
              <a:rPr lang="en-US" sz="1050" b="0" dirty="0">
                <a:solidFill>
                  <a:schemeClr val="bg1">
                    <a:lumMod val="50000"/>
                  </a:schemeClr>
                </a:solidFill>
              </a:rPr>
              <a:t> &amp; Gerstein ('09), </a:t>
            </a:r>
            <a:r>
              <a:rPr lang="en-US" sz="1050" b="0" i="1" dirty="0">
                <a:solidFill>
                  <a:schemeClr val="bg1">
                    <a:lumMod val="50000"/>
                  </a:schemeClr>
                </a:solidFill>
              </a:rPr>
              <a:t>Hart. Courant </a:t>
            </a:r>
            <a:r>
              <a:rPr lang="en-US" sz="1050" b="0" dirty="0">
                <a:solidFill>
                  <a:schemeClr val="bg1">
                    <a:lumMod val="50000"/>
                  </a:schemeClr>
                </a:solidFill>
              </a:rPr>
              <a:t>(Jun 5); </a:t>
            </a:r>
            <a:r>
              <a:rPr lang="en-US" sz="1050" b="0" dirty="0" err="1">
                <a:solidFill>
                  <a:schemeClr val="bg1">
                    <a:lumMod val="50000"/>
                  </a:schemeClr>
                </a:solidFill>
              </a:rPr>
              <a:t>Greenbaum</a:t>
            </a:r>
            <a:r>
              <a:rPr lang="en-US" sz="1050" b="0" dirty="0">
                <a:solidFill>
                  <a:schemeClr val="bg1">
                    <a:lumMod val="50000"/>
                  </a:schemeClr>
                </a:solidFill>
              </a:rPr>
              <a:t> &amp; Gerstein ('11), </a:t>
            </a:r>
            <a:r>
              <a:rPr lang="en-US" sz="1050" b="0" i="1" dirty="0">
                <a:solidFill>
                  <a:schemeClr val="bg1">
                    <a:lumMod val="50000"/>
                  </a:schemeClr>
                </a:solidFill>
              </a:rPr>
              <a:t> NY Times</a:t>
            </a:r>
            <a:r>
              <a:rPr lang="en-US" sz="1050" b="0" dirty="0">
                <a:solidFill>
                  <a:schemeClr val="bg1">
                    <a:lumMod val="50000"/>
                  </a:schemeClr>
                </a:solidFill>
              </a:rPr>
              <a:t> (6 Oct)]</a:t>
            </a:r>
          </a:p>
        </p:txBody>
      </p:sp>
    </p:spTree>
    <p:extLst>
      <p:ext uri="{BB962C8B-B14F-4D97-AF65-F5344CB8AC3E}">
        <p14:creationId xmlns:p14="http://schemas.microsoft.com/office/powerpoint/2010/main" val="1281932671"/>
      </p:ext>
    </p:extLst>
  </p:cSld>
  <p:clrMapOvr>
    <a:masterClrMapping/>
  </p:clrMapOvr>
  <p:transition advTm="9321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smtClean="0">
                <a:latin typeface="Arial" charset="0"/>
                <a:ea typeface="ＭＳ Ｐゴシック" charset="0"/>
                <a:cs typeface="ＭＳ Ｐゴシック" charset="0"/>
              </a:rPr>
              <a:t>Notion of </a:t>
            </a:r>
            <a:r>
              <a:rPr lang="en-US" sz="2200" b="1" dirty="0" smtClean="0">
                <a:solidFill>
                  <a:srgbClr val="FF0000"/>
                </a:solidFill>
                <a:latin typeface="Arial" charset="0"/>
                <a:ea typeface="ＭＳ Ｐゴシック" charset="0"/>
                <a:cs typeface="ＭＳ Ｐゴシック" charset="0"/>
              </a:rPr>
              <a:t>Consent</a:t>
            </a:r>
            <a:endParaRPr lang="en-US" sz="2200" b="1" dirty="0">
              <a:solidFill>
                <a:srgbClr val="FF0000"/>
              </a:solidFill>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“Protected” distribution of data (</a:t>
            </a:r>
            <a:r>
              <a:rPr lang="en-US" sz="2200" b="1" dirty="0" err="1">
                <a:solidFill>
                  <a:srgbClr val="FF0000"/>
                </a:solidFill>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a:t>
            </a:r>
            <a:r>
              <a:rPr lang="en-US" sz="2200" dirty="0" smtClean="0">
                <a:latin typeface="Arial" charset="0"/>
                <a:ea typeface="ＭＳ Ｐゴシック" charset="0"/>
                <a:cs typeface="ＭＳ Ｐゴシック" charset="0"/>
              </a:rPr>
              <a:t>computer </a:t>
            </a:r>
            <a:endParaRPr lang="en-US" sz="2200" dirty="0">
              <a:latin typeface="Arial" charset="0"/>
              <a:ea typeface="ＭＳ Ｐゴシック" charset="0"/>
              <a:cs typeface="ＭＳ Ｐゴシック" charset="0"/>
            </a:endParaRPr>
          </a:p>
          <a:p>
            <a:endParaRPr lang="en-US" sz="2200" dirty="0">
              <a:latin typeface="Arial" charset="0"/>
              <a:ea typeface="ＭＳ Ｐゴシック" charset="0"/>
              <a:cs typeface="ＭＳ Ｐゴシック" charset="0"/>
            </a:endParaRPr>
          </a:p>
          <a:p>
            <a:r>
              <a:rPr lang="en-US" sz="2200" dirty="0" smtClean="0">
                <a:latin typeface="Arial" charset="0"/>
                <a:ea typeface="ＭＳ Ｐゴシック" charset="0"/>
                <a:cs typeface="ＭＳ Ｐゴシック" charset="0"/>
              </a:rPr>
              <a:t>Practical Issues</a:t>
            </a:r>
            <a:endParaRPr lang="en-US" sz="2200" dirty="0">
              <a:latin typeface="Arial" charset="0"/>
              <a:ea typeface="ＭＳ Ｐゴシック" charset="0"/>
              <a:cs typeface="ＭＳ Ｐゴシック" charset="0"/>
            </a:endParaRP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a:t>
            </a:r>
            <a:r>
              <a:rPr lang="en-US" sz="2200" b="1" dirty="0">
                <a:solidFill>
                  <a:srgbClr val="FF0000"/>
                </a:solidFill>
                <a:latin typeface="Arial" charset="0"/>
                <a:ea typeface="ＭＳ Ｐゴシック" charset="0"/>
              </a:rPr>
              <a:t>burdensome</a:t>
            </a:r>
            <a:r>
              <a:rPr lang="en-US" sz="2200" dirty="0">
                <a:latin typeface="Arial" charset="0"/>
                <a:ea typeface="ＭＳ Ｐゴシック" charset="0"/>
              </a:rPr>
              <a:t> requirements on data sharing &amp; large scale analysis</a:t>
            </a:r>
          </a:p>
          <a:p>
            <a:pPr lvl="1"/>
            <a:r>
              <a:rPr lang="en-US" sz="2200" dirty="0">
                <a:latin typeface="Arial" charset="0"/>
                <a:ea typeface="ＭＳ Ｐゴシック" charset="0"/>
              </a:rPr>
              <a:t>Many schemes get “</a:t>
            </a:r>
            <a:r>
              <a:rPr lang="en-US" sz="2200" b="1" dirty="0">
                <a:solidFill>
                  <a:srgbClr val="FF0000"/>
                </a:solidFill>
                <a:latin typeface="Arial" charset="0"/>
                <a:ea typeface="ＭＳ Ｐゴシック" charset="0"/>
              </a:rPr>
              <a:t>hacked</a:t>
            </a:r>
            <a:r>
              <a:rPr lang="en-US" sz="2200" dirty="0">
                <a:latin typeface="Arial" charset="0"/>
                <a:ea typeface="ＭＳ Ｐゴシック" charset="0"/>
              </a:rPr>
              <a:t>”</a:t>
            </a:r>
          </a:p>
        </p:txBody>
      </p:sp>
      <p:sp>
        <p:nvSpPr>
          <p:cNvPr id="314371" name="TextBox 1"/>
          <p:cNvSpPr txBox="1">
            <a:spLocks noChangeArrowheads="1"/>
          </p:cNvSpPr>
          <p:nvPr/>
        </p:nvSpPr>
        <p:spPr bwMode="auto">
          <a:xfrm>
            <a:off x="157720" y="6500513"/>
            <a:ext cx="7147320" cy="261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7F7F7F"/>
                </a:solidFill>
              </a:rPr>
              <a:t> </a:t>
            </a:r>
            <a:r>
              <a:rPr lang="en-US" sz="1100" b="0" dirty="0" smtClean="0">
                <a:solidFill>
                  <a:srgbClr val="7F7F7F"/>
                </a:solidFill>
              </a:rPr>
              <a:t>[</a:t>
            </a:r>
            <a:r>
              <a:rPr lang="en-US" sz="1100" b="0" dirty="0" err="1" smtClean="0">
                <a:solidFill>
                  <a:srgbClr val="7F7F7F"/>
                </a:solidFill>
              </a:rPr>
              <a:t>Greenbuam</a:t>
            </a:r>
            <a:r>
              <a:rPr lang="en-US" sz="1100" b="0" dirty="0" smtClean="0">
                <a:solidFill>
                  <a:srgbClr val="7F7F7F"/>
                </a:solidFill>
              </a:rPr>
              <a:t> </a:t>
            </a:r>
            <a:r>
              <a:rPr lang="en-US" sz="1100" b="0" dirty="0">
                <a:solidFill>
                  <a:srgbClr val="7F7F7F"/>
                </a:solidFill>
              </a:rPr>
              <a:t>et al ('04), Nat. Biotech; </a:t>
            </a:r>
            <a:r>
              <a:rPr lang="en-US" sz="1100" b="0" dirty="0" err="1">
                <a:solidFill>
                  <a:srgbClr val="7F7F7F"/>
                </a:solidFill>
              </a:rPr>
              <a:t>Greenbaum</a:t>
            </a:r>
            <a:r>
              <a:rPr lang="en-US" sz="1100" b="0" dirty="0">
                <a:solidFill>
                  <a:srgbClr val="7F7F7F"/>
                </a:solidFill>
              </a:rPr>
              <a:t> </a:t>
            </a:r>
            <a:r>
              <a:rPr lang="en-US" sz="1100" b="0" dirty="0" smtClean="0">
                <a:solidFill>
                  <a:srgbClr val="7F7F7F"/>
                </a:solidFill>
              </a:rPr>
              <a:t>&amp; Gerstein </a:t>
            </a:r>
            <a:r>
              <a:rPr lang="en-US" sz="1100" b="0" dirty="0">
                <a:solidFill>
                  <a:srgbClr val="7F7F7F"/>
                </a:solidFill>
              </a:rPr>
              <a:t>('13), The Scientist]</a:t>
            </a:r>
          </a:p>
        </p:txBody>
      </p:sp>
    </p:spTree>
    <p:extLst>
      <p:ext uri="{BB962C8B-B14F-4D97-AF65-F5344CB8AC3E}">
        <p14:creationId xmlns:p14="http://schemas.microsoft.com/office/powerpoint/2010/main" val="1886454793"/>
      </p:ext>
    </p:extLst>
  </p:cSld>
  <p:clrMapOvr>
    <a:masterClrMapping/>
  </p:clrMapOvr>
  <p:transition advTm="6934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a:t>How to </a:t>
            </a:r>
            <a:r>
              <a:rPr lang="en-US" dirty="0" smtClean="0"/>
              <a:t>Surmount the Dilemma</a:t>
            </a:r>
            <a:endParaRPr lang="en-US"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444500" y="1787903"/>
            <a:ext cx="3098800" cy="4638675"/>
          </a:xfrm>
        </p:spPr>
        <p:txBody>
          <a:bodyPr/>
          <a:lstStyle/>
          <a:p>
            <a:pPr>
              <a:defRPr/>
            </a:pPr>
            <a:r>
              <a:rPr lang="en-US" sz="2000" dirty="0"/>
              <a:t>One approach is </a:t>
            </a:r>
            <a:r>
              <a:rPr lang="en-US" sz="2000" b="1" dirty="0">
                <a:solidFill>
                  <a:srgbClr val="FF0000"/>
                </a:solidFill>
              </a:rPr>
              <a:t>just using open data</a:t>
            </a:r>
          </a:p>
          <a:p>
            <a:pPr lvl="1">
              <a:defRPr/>
            </a:pPr>
            <a:r>
              <a:rPr lang="en-US" sz="2000" dirty="0"/>
              <a:t>Maybe </a:t>
            </a:r>
            <a:r>
              <a:rPr lang="en-US" sz="2000" dirty="0" smtClean="0"/>
              <a:t>we </a:t>
            </a:r>
            <a:r>
              <a:rPr lang="en-US" sz="2000" dirty="0"/>
              <a:t>need a few "test 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a:t>
            </a:r>
            <a:r>
              <a:rPr lang="en-US" sz="2000" dirty="0" smtClean="0"/>
              <a:t>this a </a:t>
            </a:r>
            <a:r>
              <a:rPr lang="en-US" sz="2000" dirty="0"/>
              <a:t>realistic </a:t>
            </a:r>
            <a:r>
              <a:rPr lang="en-US" sz="2000" dirty="0" smtClean="0"/>
              <a:t>solution for an unbiased sample of ~1M</a:t>
            </a:r>
            <a:endParaRPr lang="en-US" sz="2000" dirty="0"/>
          </a:p>
          <a:p>
            <a:pPr marL="0" indent="0">
              <a:buNone/>
              <a:defRPr/>
            </a:pPr>
            <a:endParaRPr lang="en-US" sz="1800" dirty="0">
              <a:latin typeface="Arial" charset="0"/>
              <a:ea typeface="ＭＳ Ｐゴシック" charset="0"/>
            </a:endParaRPr>
          </a:p>
          <a:p>
            <a:pPr>
              <a:defRP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4294967295"/>
          </p:nvPr>
        </p:nvSpPr>
        <p:spPr>
          <a:xfrm>
            <a:off x="3454400" y="1654175"/>
            <a:ext cx="5384800" cy="4638675"/>
          </a:xfrm>
        </p:spPr>
        <p:txBody>
          <a:bodyPr/>
          <a:lstStyle/>
          <a:p>
            <a:pPr>
              <a:defRPr/>
            </a:pPr>
            <a:endParaRPr lang="en-US" sz="1800" dirty="0" smtClean="0">
              <a:latin typeface="Arial" charset="0"/>
              <a:ea typeface="ＭＳ Ｐゴシック" charset="0"/>
            </a:endParaRPr>
          </a:p>
          <a:p>
            <a:pPr>
              <a:defRPr/>
            </a:pPr>
            <a:r>
              <a:rPr lang="en-US" sz="1800" b="1" dirty="0" smtClean="0">
                <a:solidFill>
                  <a:srgbClr val="FF0000"/>
                </a:solidFill>
                <a:latin typeface="Arial" charset="0"/>
                <a:ea typeface="ＭＳ Ｐゴシック" charset="0"/>
                <a:cs typeface="ＭＳ Ｐゴシック" charset="0"/>
              </a:rPr>
              <a:t>Hybrid </a:t>
            </a:r>
            <a:r>
              <a:rPr lang="en-US" sz="1800" b="1" dirty="0">
                <a:solidFill>
                  <a:srgbClr val="FF0000"/>
                </a:solidFill>
                <a:latin typeface="Arial" charset="0"/>
                <a:ea typeface="ＭＳ Ｐゴシック" charset="0"/>
                <a:cs typeface="ＭＳ Ｐゴシック" charset="0"/>
              </a:rPr>
              <a:t>Social &amp; Tech </a:t>
            </a:r>
            <a:r>
              <a:rPr lang="en-US" sz="1800" b="1" dirty="0" smtClean="0">
                <a:solidFill>
                  <a:srgbClr val="FF0000"/>
                </a:solidFill>
                <a:latin typeface="Arial" charset="0"/>
                <a:ea typeface="ＭＳ Ｐゴシック" charset="0"/>
                <a:cs typeface="ＭＳ Ｐゴシック" charset="0"/>
              </a:rPr>
              <a:t>Solution</a:t>
            </a:r>
            <a:r>
              <a:rPr lang="en-US" sz="1800" dirty="0" smtClean="0">
                <a:latin typeface="Arial" charset="0"/>
                <a:ea typeface="ＭＳ Ｐゴシック" charset="0"/>
                <a:cs typeface="ＭＳ Ｐゴシック" charset="0"/>
              </a:rPr>
              <a:t> (a strawman)</a:t>
            </a:r>
          </a:p>
          <a:p>
            <a:pPr lvl="1">
              <a:defRPr/>
            </a:pPr>
            <a:r>
              <a:rPr lang="en-US" sz="1800" dirty="0" smtClean="0">
                <a:latin typeface="Arial" charset="0"/>
                <a:ea typeface="ＭＳ Ｐゴシック" charset="0"/>
                <a:cs typeface="ＭＳ Ｐゴシック" charset="0"/>
              </a:rPr>
              <a:t>Fundamentally</a:t>
            </a:r>
            <a:r>
              <a:rPr lang="en-US" sz="1800" dirty="0">
                <a:latin typeface="Arial" charset="0"/>
                <a:ea typeface="ＭＳ Ｐゴシック" charset="0"/>
                <a:cs typeface="ＭＳ Ｐゴシック" charset="0"/>
              </a:rPr>
              <a:t>, researchers have to keep genetic secrets</a:t>
            </a:r>
          </a:p>
          <a:p>
            <a:pPr lvl="1">
              <a:defRPr/>
            </a:pPr>
            <a:r>
              <a:rPr lang="en-US" sz="1800" dirty="0" smtClean="0">
                <a:latin typeface="Arial" charset="0"/>
                <a:ea typeface="ＭＳ Ｐゴシック" charset="0"/>
                <a:cs typeface="ＭＳ Ｐゴシック" charset="0"/>
              </a:rPr>
              <a:t>Legal </a:t>
            </a:r>
            <a:r>
              <a:rPr lang="en-US" sz="1800" dirty="0">
                <a:latin typeface="Arial" charset="0"/>
                <a:ea typeface="ＭＳ Ｐゴシック" charset="0"/>
                <a:cs typeface="ＭＳ Ｐゴシック" charset="0"/>
              </a:rPr>
              <a:t>framework for this (not charge of this group)</a:t>
            </a:r>
          </a:p>
          <a:p>
            <a:pPr lvl="2">
              <a:defRPr/>
            </a:pPr>
            <a:r>
              <a:rPr lang="en-US" sz="1400" dirty="0">
                <a:latin typeface="Arial" charset="0"/>
                <a:ea typeface="ＭＳ Ｐゴシック" charset="0"/>
                <a:cs typeface="ＭＳ Ｐゴシック" charset="0"/>
              </a:rPr>
              <a:t>Genetic licensure &amp; training for individuals </a:t>
            </a:r>
            <a:br>
              <a:rPr lang="en-US" sz="14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(similar to medical license, drivers license)</a:t>
            </a:r>
          </a:p>
          <a:p>
            <a:pPr lvl="2">
              <a:defRPr/>
            </a:pPr>
            <a:r>
              <a:rPr lang="en-US" sz="1400" dirty="0" smtClean="0">
                <a:latin typeface="Arial" charset="0"/>
                <a:ea typeface="ＭＳ Ｐゴシック" charset="0"/>
              </a:rPr>
              <a:t>Barriers </a:t>
            </a:r>
            <a:r>
              <a:rPr lang="en-US" sz="1400" dirty="0">
                <a:latin typeface="Arial" charset="0"/>
                <a:ea typeface="ＭＳ Ｐゴシック" charset="0"/>
              </a:rPr>
              <a:t>shouldn't create a </a:t>
            </a:r>
            <a:r>
              <a:rPr lang="en-US" sz="1400" dirty="0" smtClean="0">
                <a:latin typeface="Arial" charset="0"/>
                <a:ea typeface="ＭＳ Ｐゴシック" charset="0"/>
              </a:rPr>
              <a:t>incentive </a:t>
            </a:r>
            <a:r>
              <a:rPr lang="en-US" sz="1400" dirty="0">
                <a:latin typeface="Arial" charset="0"/>
                <a:ea typeface="ＭＳ Ｐゴシック" charset="0"/>
              </a:rPr>
              <a:t>for “hacking”</a:t>
            </a:r>
          </a:p>
          <a:p>
            <a:pPr lvl="1">
              <a:defRPr/>
            </a:pPr>
            <a:r>
              <a:rPr lang="en-US" sz="1800" dirty="0" smtClean="0">
                <a:latin typeface="Arial" charset="0"/>
                <a:ea typeface="ＭＳ Ｐゴシック" charset="0"/>
              </a:rPr>
              <a:t>Enabling Technologies</a:t>
            </a:r>
            <a:endParaRPr lang="en-US" sz="1800" dirty="0">
              <a:latin typeface="Arial" charset="0"/>
              <a:ea typeface="ＭＳ Ｐゴシック" charset="0"/>
            </a:endParaRPr>
          </a:p>
          <a:p>
            <a:pPr lvl="2">
              <a:defRPr/>
            </a:pPr>
            <a:r>
              <a:rPr lang="en-US" sz="1400" dirty="0" smtClean="0">
                <a:latin typeface="Arial" charset="0"/>
                <a:ea typeface="ＭＳ Ｐゴシック" charset="0"/>
              </a:rPr>
              <a:t>We should develop technologies for Quantifying Leakage &amp; allowing a small amounts of it </a:t>
            </a:r>
          </a:p>
          <a:p>
            <a:pPr lvl="2">
              <a:defRPr/>
            </a:pPr>
            <a:r>
              <a:rPr lang="en-US" sz="1400" dirty="0" smtClean="0">
                <a:latin typeface="Arial" charset="0"/>
                <a:ea typeface="ＭＳ Ｐゴシック" charset="0"/>
              </a:rPr>
              <a:t>We should develop technologies for the careful </a:t>
            </a:r>
            <a:r>
              <a:rPr lang="en-US" sz="1400" dirty="0">
                <a:latin typeface="Arial" charset="0"/>
                <a:ea typeface="ＭＳ Ｐゴシック" charset="0"/>
              </a:rPr>
              <a:t>separation &amp; coupling of private &amp; public data </a:t>
            </a:r>
          </a:p>
          <a:p>
            <a:pPr lvl="1">
              <a:defRPr/>
            </a:pPr>
            <a:endParaRPr lang="en-US" sz="1800" b="1" dirty="0" smtClean="0">
              <a:solidFill>
                <a:srgbClr val="FF0000"/>
              </a:solidFill>
              <a:latin typeface="Arial" charset="0"/>
              <a:ea typeface="ＭＳ Ｐゴシック" charset="0"/>
            </a:endParaRPr>
          </a:p>
          <a:p>
            <a:endParaRPr lang="en-US" sz="18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97141643"/>
      </p:ext>
    </p:extLst>
  </p:cSld>
  <p:clrMapOvr>
    <a:masterClrMapping/>
  </p:clrMapOvr>
  <p:transition advTm="6866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123066</TotalTime>
  <Words>5200</Words>
  <Application>Microsoft Office PowerPoint</Application>
  <PresentationFormat>Letter Paper (8.5x11 in)</PresentationFormat>
  <Paragraphs>903</Paragraphs>
  <Slides>68</Slides>
  <Notes>16</Notes>
  <HiddenSlides>0</HiddenSlides>
  <MMClips>0</MMClips>
  <ScaleCrop>false</ScaleCrop>
  <HeadingPairs>
    <vt:vector size="8" baseType="variant">
      <vt:variant>
        <vt:lpstr>Fonts Used</vt:lpstr>
      </vt:variant>
      <vt:variant>
        <vt:i4>17</vt:i4>
      </vt:variant>
      <vt:variant>
        <vt:lpstr>Theme</vt:lpstr>
      </vt:variant>
      <vt:variant>
        <vt:i4>70</vt:i4>
      </vt:variant>
      <vt:variant>
        <vt:lpstr>Embedded OLE Servers</vt:lpstr>
      </vt:variant>
      <vt:variant>
        <vt:i4>1</vt:i4>
      </vt:variant>
      <vt:variant>
        <vt:lpstr>Slide Titles</vt:lpstr>
      </vt:variant>
      <vt:variant>
        <vt:i4>68</vt:i4>
      </vt:variant>
    </vt:vector>
  </HeadingPairs>
  <TitlesOfParts>
    <vt:vector size="156" baseType="lpstr">
      <vt:lpstr>ＭＳ Ｐゴシック</vt:lpstr>
      <vt:lpstr>宋体</vt:lpstr>
      <vt:lpstr>Arial</vt:lpstr>
      <vt:lpstr>Arno Pro</vt:lpstr>
      <vt:lpstr>Calibri</vt:lpstr>
      <vt:lpstr>Calibri Light</vt:lpstr>
      <vt:lpstr>Cambria Math</vt:lpstr>
      <vt:lpstr>Courier</vt:lpstr>
      <vt:lpstr>Courier New</vt:lpstr>
      <vt:lpstr>Helvetica</vt:lpstr>
      <vt:lpstr>High Tower Text</vt:lpstr>
      <vt:lpstr>ITC Officina Sans Book</vt:lpstr>
      <vt:lpstr>Lucida Grande</vt:lpstr>
      <vt:lpstr>Symbol</vt:lpstr>
      <vt:lpstr>Tahoma</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18_template</vt:lpstr>
      <vt:lpstr>19_template</vt:lpstr>
      <vt:lpstr>21_template</vt:lpstr>
      <vt:lpstr>22_template</vt:lpstr>
      <vt:lpstr>26_Default Design</vt:lpstr>
      <vt:lpstr>for-template-i0jhhsb</vt:lpstr>
      <vt:lpstr>7_Office Theme</vt:lpstr>
      <vt:lpstr>1_Office Theme</vt:lpstr>
      <vt:lpstr>Outline-Style-20160605</vt:lpstr>
      <vt:lpstr>3_Office Theme</vt:lpstr>
      <vt:lpstr>Image</vt:lpstr>
      <vt:lpstr>Genomic Privacy &amp; Individualized RNA-seq: Incompatible or Feasible?</vt:lpstr>
      <vt:lpstr>PowerPoint Presentation</vt:lpstr>
      <vt:lpstr>PowerPoint Presentation</vt:lpstr>
      <vt:lpstr>Genomic Privacy &amp; Individualized RNA-seq: Incompatible or Feasible?</vt:lpstr>
      <vt:lpstr>Genomic Privacy &amp; Individualized RNA-seq: Incompatible or Feasible?</vt:lpstr>
      <vt:lpstr>Background:  The Conundrum of Genomic Privacy</vt:lpstr>
      <vt:lpstr>Genomics has similar "Big Data" Privacy Issues in the Rest of Society… or does it ?</vt:lpstr>
      <vt:lpstr>Current Social &amp; Technical Solutions</vt:lpstr>
      <vt:lpstr>How to Surmount the Dilemma</vt:lpstr>
      <vt:lpstr>More on Enabling Technologies</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Difficulty in Securing Computers &amp; Data</vt:lpstr>
      <vt:lpstr>Genomic Privacy Hacks,  Mostly Focusing on Identification</vt:lpstr>
      <vt:lpstr>Strawman Hybrid Social &amp; Tech Proposed Solution?</vt:lpstr>
      <vt:lpstr>PowerPoint Presentation</vt:lpstr>
      <vt:lpstr>What is a linking attack? Case of Netflix Prize</vt:lpstr>
      <vt:lpstr>PowerPoint Presentation</vt:lpstr>
      <vt:lpstr>Linking Attacks: Case of Netflix Prize</vt:lpstr>
      <vt:lpstr>Linking Attacks: Case of Netflix Prize</vt:lpstr>
      <vt:lpstr>Linking Attacks: Case of Netflix Prize</vt:lpstr>
      <vt:lpstr>Genomic Privacy &amp; Individualized RNA-seq: Incompatible or Feasible?</vt:lpstr>
      <vt:lpstr>Large-scale RNA</vt:lpstr>
      <vt:lpstr>PowerPoint Presentation</vt:lpstr>
      <vt:lpstr>2-side nature of functional  genomics data: Analysis can be  very General/Public  or Individual/Private</vt:lpstr>
      <vt:lpstr>RNA-seq</vt:lpstr>
      <vt:lpstr>Light-weight formats</vt:lpstr>
      <vt:lpstr>MRF Examples</vt:lpstr>
      <vt:lpstr>PowerPoint Presentation</vt:lpstr>
      <vt:lpstr>Information Content and Predictability</vt:lpstr>
      <vt:lpstr>Quantification of Predictability and  Information Leakage</vt:lpstr>
      <vt:lpstr>Representative Expression, Genotype, eQTL Datasets</vt:lpstr>
      <vt:lpstr>Per eQTL and ICI Cumulative Leakage versus Genotype Predictability</vt:lpstr>
      <vt:lpstr>Cumulative Leakage versus Joint Predictability</vt:lpstr>
      <vt:lpstr>Predictability vs Leakage: Multiple eQTLs</vt:lpstr>
      <vt:lpstr>Linking Attack Scenario</vt:lpstr>
      <vt:lpstr>Steps in Instantiation of a (Mock) Linking Attack</vt:lpstr>
      <vt:lpstr>Levels of Expression-Genotype Model Simplifications</vt:lpstr>
      <vt:lpstr>Linking Attack with Extremity based Genotype Prediction</vt:lpstr>
      <vt:lpstr>Linking Attack with Extremity based Genotype Prediction</vt:lpstr>
      <vt:lpstr>Which 70%?</vt:lpstr>
      <vt:lpstr>Sensitivity vs PPV for Linkings selected per first distance gap, d_1,2</vt:lpstr>
      <vt:lpstr>Relatives are also vulnerable (30 CEU Trios)</vt:lpstr>
      <vt:lpstr>Small Data Leakage from just Gene Expression Data:  4 eQTL-SNP genotypes</vt:lpstr>
      <vt:lpstr>Genomic Privacy &amp; Individualized RNA-seq: Incompatible or Feasible?</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Allele-Specific Behavior in the Regulatory Network</vt:lpstr>
      <vt:lpstr>Maternal &amp; Paternal Personal Regulatory Networks: combinatorial coordination  of ASE &amp; ASB</vt:lpstr>
      <vt:lpstr>Maternal &amp; Paternal Personal Regulatory Networks: combinatorial coordination  of ASE &amp; ASB</vt:lpstr>
      <vt:lpstr>PowerPoint Presentation</vt:lpstr>
      <vt:lpstr>PowerPoint Presentation</vt:lpstr>
      <vt:lpstr>Genomic Privacy &amp; Individualized RNA-seq: Incompatible or Feasible?</vt:lpstr>
      <vt:lpstr>Genomic Privacy &amp; Individualized RNA-seq: Incompatible or Feasible?</vt:lpstr>
      <vt:lpstr>PowerPoint Presentation</vt:lpstr>
      <vt:lpstr>Default Theme</vt:lpstr>
      <vt:lpstr>More Information on this Talk</vt:lpstr>
    </vt:vector>
  </TitlesOfParts>
  <Company>Yale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Arif</cp:lastModifiedBy>
  <cp:revision>1997</cp:revision>
  <cp:lastPrinted>2011-09-11T06:19:05Z</cp:lastPrinted>
  <dcterms:created xsi:type="dcterms:W3CDTF">2010-09-06T09:08:38Z</dcterms:created>
  <dcterms:modified xsi:type="dcterms:W3CDTF">2016-11-09T18:34:17Z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