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9" r:id="rId3"/>
    <p:sldMasterId id="2147483681" r:id="rId4"/>
    <p:sldMasterId id="2147483689" r:id="rId5"/>
  </p:sldMasterIdLst>
  <p:notesMasterIdLst>
    <p:notesMasterId r:id="rId65"/>
  </p:notesMasterIdLst>
  <p:sldIdLst>
    <p:sldId id="304" r:id="rId6"/>
    <p:sldId id="299" r:id="rId7"/>
    <p:sldId id="301" r:id="rId8"/>
    <p:sldId id="302" r:id="rId9"/>
    <p:sldId id="303" r:id="rId10"/>
    <p:sldId id="313" r:id="rId11"/>
    <p:sldId id="317" r:id="rId12"/>
    <p:sldId id="281" r:id="rId13"/>
    <p:sldId id="282" r:id="rId14"/>
    <p:sldId id="272" r:id="rId15"/>
    <p:sldId id="267" r:id="rId16"/>
    <p:sldId id="268" r:id="rId17"/>
    <p:sldId id="257" r:id="rId18"/>
    <p:sldId id="275" r:id="rId19"/>
    <p:sldId id="274" r:id="rId20"/>
    <p:sldId id="276" r:id="rId21"/>
    <p:sldId id="277" r:id="rId22"/>
    <p:sldId id="300" r:id="rId23"/>
    <p:sldId id="306" r:id="rId24"/>
    <p:sldId id="307" r:id="rId25"/>
    <p:sldId id="261" r:id="rId26"/>
    <p:sldId id="284" r:id="rId27"/>
    <p:sldId id="280" r:id="rId28"/>
    <p:sldId id="279" r:id="rId29"/>
    <p:sldId id="305" r:id="rId30"/>
    <p:sldId id="256" r:id="rId31"/>
    <p:sldId id="258" r:id="rId32"/>
    <p:sldId id="259" r:id="rId33"/>
    <p:sldId id="260" r:id="rId34"/>
    <p:sldId id="262" r:id="rId35"/>
    <p:sldId id="263" r:id="rId36"/>
    <p:sldId id="264" r:id="rId37"/>
    <p:sldId id="265" r:id="rId38"/>
    <p:sldId id="266" r:id="rId39"/>
    <p:sldId id="273" r:id="rId40"/>
    <p:sldId id="278" r:id="rId41"/>
    <p:sldId id="308" r:id="rId42"/>
    <p:sldId id="309" r:id="rId43"/>
    <p:sldId id="310" r:id="rId44"/>
    <p:sldId id="316" r:id="rId45"/>
    <p:sldId id="314" r:id="rId46"/>
    <p:sldId id="311" r:id="rId47"/>
    <p:sldId id="312" r:id="rId48"/>
    <p:sldId id="315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8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3"/>
    <p:restoredTop sz="94618"/>
  </p:normalViewPr>
  <p:slideViewPr>
    <p:cSldViewPr snapToGrid="0" snapToObjects="1">
      <p:cViewPr varScale="1">
        <p:scale>
          <a:sx n="127" d="100"/>
          <a:sy n="127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29617-8EF6-2C4D-9BCD-BBE5BC570F3C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9E81-91E6-9040-B1D7-3FA7161B2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D9FF0E-6FAD-0B4E-99A8-AEAD4D9D18F6}" type="slidenum">
              <a:rPr lang="en-US" altLang="en-US">
                <a:solidFill>
                  <a:prstClr val="black"/>
                </a:solidFill>
              </a:rPr>
              <a:pPr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3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TCGA is the largest single project in the visible sequence universe to date.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TCGA is depicted at the center of the solar system because it integrates DNA, RNA-Seq, miRNA, epigenomic, and clinical data.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Currently there is over a Petabyte of TCGA data deposited in the CGHub cancer genomics repository (https://cghub.ucsc.edu/summary_stats.html).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This scale dwarfs its closest competitors which are shown as planets in orbit: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1000G	222 TB	http://www.ncbi.nlm.nih.gov/bioproject/28889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ADSP	68 TB	http://www.ncbi.nlm.nih.gov/bioproject/202226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NHGRI LSSP	40 TB	http://www.ncbi.nlm.nih.gov/bioproject?term=NHGRI%20Large%20Scale%20Sequencing%20Program%5BTitle%5D</a:t>
            </a:r>
          </a:p>
          <a:p>
            <a:pPr marL="628650" lvl="1" indent="-171450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GTeX	34 TB	http://www.ncbi.nlm.nih.gov/bioproject/75899</a:t>
            </a:r>
          </a:p>
          <a:p>
            <a:pPr marL="628650" lvl="1" indent="-171450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NHLBI ESP	32 TB	http://www.ncbi.nlm.nih.gov/bioproject/165957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HMP	29 TB	http://www.ncbi.nlm.nih.gov/bioproject/43021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ARRA Autism	24 TB	http://www.ncbi.nlm.nih.gov/bioproject/74861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ENCODE	9 TB	http://www.ncbi.nlm.nih.gov/bioproject/63441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Projects just starting now, like 100K Genomes England, may eventually overtake TCGA.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79C71C1-8642-7742-A73C-D6E2362A105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D9FF0E-6FAD-0B4E-99A8-AEAD4D9D18F6}" type="slidenum">
              <a:rPr lang="en-US" altLang="en-US">
                <a:solidFill>
                  <a:prstClr val="black"/>
                </a:solidFill>
              </a:rPr>
              <a:pPr/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39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D9FF0E-6FAD-0B4E-99A8-AEAD4D9D18F6}" type="slidenum">
              <a:rPr lang="en-US" altLang="en-US">
                <a:solidFill>
                  <a:prstClr val="black"/>
                </a:solidFill>
              </a:rPr>
              <a:pPr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D9FF0E-6FAD-0B4E-99A8-AEAD4D9D18F6}" type="slidenum">
              <a:rPr lang="en-US" altLang="en-US">
                <a:solidFill>
                  <a:prstClr val="black"/>
                </a:solidFill>
              </a:rPr>
              <a:pPr/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87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Just have one path </a:t>
            </a: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5E22814-5E49-0B4E-B0EC-7D5B98FF15B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96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D9FF0E-6FAD-0B4E-99A8-AEAD4D9D18F6}" type="slidenum">
              <a:rPr lang="en-US" altLang="en-US">
                <a:solidFill>
                  <a:prstClr val="black"/>
                </a:solidFill>
              </a:rPr>
              <a:pPr/>
              <a:t>44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8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07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214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9CCA373-3F72-DC4B-B619-3207B59EFBC9}" type="datetime1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11/9/16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90EA19BB-AE6C-8042-975A-84CFFD1DAE2F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8481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976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088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309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28332DA-2F99-6D47-8813-F58BACE56C65}" type="datetime1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11/9/16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6D6F756-3011-754B-A98C-1D6D48796052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70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830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627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13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52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fld id="{1C1F752F-DB6A-6C4A-86DA-0D132221BA03}" type="slidenum">
              <a:rPr lang="en-GB"/>
              <a:pPr eaLnBrk="0" hangingPunct="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452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28332DA-2F99-6D47-8813-F58BACE56C65}" type="datetime1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11/9/16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6D6F756-3011-754B-A98C-1D6D48796052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497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126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71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65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6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56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24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fld id="{1C1F752F-DB6A-6C4A-86DA-0D132221BA03}" type="slidenum">
              <a:rPr lang="en-GB"/>
              <a:pPr eaLnBrk="0" hangingPunct="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2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7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2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8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theme" Target="../theme/theme4.xml"/><Relationship Id="rId9" Type="http://schemas.openxmlformats.org/officeDocument/2006/relationships/tags" Target="../tags/tag4.xml"/><Relationship Id="rId10" Type="http://schemas.openxmlformats.org/officeDocument/2006/relationships/tags" Target="../tags/tag5.xml"/><Relationship Id="rId11" Type="http://schemas.openxmlformats.org/officeDocument/2006/relationships/tags" Target="../tags/tag6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theme" Target="../theme/theme5.xml"/><Relationship Id="rId9" Type="http://schemas.openxmlformats.org/officeDocument/2006/relationships/tags" Target="../tags/tag7.xml"/><Relationship Id="rId10" Type="http://schemas.openxmlformats.org/officeDocument/2006/relationships/tags" Target="../tags/tag8.xml"/><Relationship Id="rId11" Type="http://schemas.openxmlformats.org/officeDocument/2006/relationships/tags" Target="../tags/tag9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FF51C-7ACA-0440-83A2-1C050EC4BFD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7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B5209E-4981-A947-AA11-0AA7FEC7D3D4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31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BE0EC-171F-FB48-A102-D4CA52BE6A1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BE0EC-171F-FB48-A102-D4CA52BE6A1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4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jpe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png"/><Relationship Id="rId9" Type="http://schemas.openxmlformats.org/officeDocument/2006/relationships/image" Target="../media/image75.jpeg"/><Relationship Id="rId10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vision for the future</a:t>
            </a:r>
            <a:r>
              <a:rPr lang="is-IS" dirty="0" smtClean="0"/>
              <a:t>… 	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genomics hold?.....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</a:rPr>
              <a:t>Where is Waldo</a:t>
            </a:r>
            <a:r>
              <a:rPr lang="en-US" dirty="0" smtClean="0">
                <a:latin typeface="Calibri" charset="0"/>
                <a:ea typeface="+mj-ea"/>
              </a:rPr>
              <a:t>?</a:t>
            </a:r>
            <a:br>
              <a:rPr lang="en-US" dirty="0" smtClean="0">
                <a:latin typeface="Calibri" charset="0"/>
                <a:ea typeface="+mj-ea"/>
              </a:rPr>
            </a:br>
            <a:r>
              <a:rPr lang="en-US" sz="2800" dirty="0">
                <a:latin typeface="Calibri" charset="0"/>
                <a:ea typeface="+mj-ea"/>
              </a:rPr>
              <a:t>(Finding the key mutations in ~3M </a:t>
            </a:r>
            <a:r>
              <a:rPr lang="en-US" sz="2800" dirty="0" err="1">
                <a:latin typeface="Calibri" charset="0"/>
                <a:ea typeface="+mj-ea"/>
              </a:rPr>
              <a:t>Germline</a:t>
            </a:r>
            <a:r>
              <a:rPr lang="en-US" sz="2800" dirty="0">
                <a:latin typeface="Calibri" charset="0"/>
                <a:ea typeface="+mj-ea"/>
              </a:rPr>
              <a:t> variants &amp; </a:t>
            </a:r>
            <a:br>
              <a:rPr lang="en-US" sz="2800" dirty="0">
                <a:latin typeface="Calibri" charset="0"/>
                <a:ea typeface="+mj-ea"/>
              </a:rPr>
            </a:br>
            <a:r>
              <a:rPr lang="en-US" sz="2800" dirty="0">
                <a:latin typeface="Calibri" charset="0"/>
                <a:ea typeface="+mj-ea"/>
              </a:rPr>
              <a:t>~5K Somatic Variants in a Tumor Sample)</a:t>
            </a:r>
            <a:endParaRPr lang="en-US" dirty="0">
              <a:latin typeface="Calibri" charset="0"/>
              <a:ea typeface="+mj-ea"/>
            </a:endParaRPr>
          </a:p>
        </p:txBody>
      </p:sp>
      <p:pic>
        <p:nvPicPr>
          <p:cNvPr id="43010" name="Content Placeholder 1" descr="Land-of-Waldos-Answ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6696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85DAF8EB-F728-CD40-BBB4-9004F40A55E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06334"/>
      </p:ext>
    </p:extLst>
  </p:cSld>
  <p:clrMapOvr>
    <a:masterClrMapping/>
  </p:clrMapOvr>
  <p:transition advTm="4573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0" r="9862" b="17223"/>
          <a:stretch>
            <a:fillRect/>
          </a:stretch>
        </p:blipFill>
        <p:spPr bwMode="auto">
          <a:xfrm>
            <a:off x="698500" y="4564063"/>
            <a:ext cx="75438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439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354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436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4300538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7212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47"/>
          <p:cNvGrpSpPr>
            <a:grpSpLocks/>
          </p:cNvGrpSpPr>
          <p:nvPr/>
        </p:nvGrpSpPr>
        <p:grpSpPr bwMode="auto">
          <a:xfrm>
            <a:off x="7078663" y="1630363"/>
            <a:ext cx="615950" cy="682625"/>
            <a:chOff x="5569073" y="346372"/>
            <a:chExt cx="1045112" cy="1160641"/>
          </a:xfrm>
        </p:grpSpPr>
        <p:pic>
          <p:nvPicPr>
            <p:cNvPr id="18524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5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110038" y="4695825"/>
            <a:ext cx="8096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013" y="5676900"/>
            <a:ext cx="10826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Rare* (1-4%)</a:t>
            </a:r>
          </a:p>
        </p:txBody>
      </p:sp>
      <p:grpSp>
        <p:nvGrpSpPr>
          <p:cNvPr id="18441" name="Group 36"/>
          <p:cNvGrpSpPr>
            <a:grpSpLocks/>
          </p:cNvGrpSpPr>
          <p:nvPr/>
        </p:nvGrpSpPr>
        <p:grpSpPr bwMode="auto">
          <a:xfrm>
            <a:off x="4451350" y="5483225"/>
            <a:ext cx="152400" cy="365125"/>
            <a:chOff x="687950" y="4216237"/>
            <a:chExt cx="152400" cy="364094"/>
          </a:xfrm>
        </p:grpSpPr>
        <p:cxnSp>
          <p:nvCxnSpPr>
            <p:cNvPr id="18522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3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646488" y="2806700"/>
          <a:ext cx="1700212" cy="1562101"/>
        </p:xfrm>
        <a:graphic>
          <a:graphicData uri="http://schemas.openxmlformats.org/drawingml/2006/table">
            <a:tbl>
              <a:tblPr/>
              <a:tblGrid>
                <a:gridCol w="609600"/>
                <a:gridCol w="1090612"/>
              </a:tblGrid>
              <a:tr h="3697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SNP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3.5 – 4.3M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Indel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550 – 625K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SV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2.1 – 2.5K (20Mb)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Total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542088" y="2779713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476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0"/>
                </a:solidFill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14725" y="1317625"/>
            <a:ext cx="18510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54800" y="1114425"/>
            <a:ext cx="14795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Population of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2,504 peoples</a:t>
            </a:r>
          </a:p>
        </p:txBody>
      </p:sp>
      <p:cxnSp>
        <p:nvCxnSpPr>
          <p:cNvPr id="18479" name="Straight Arrow Connector 56"/>
          <p:cNvCxnSpPr>
            <a:cxnSpLocks noChangeShapeType="1"/>
          </p:cNvCxnSpPr>
          <p:nvPr/>
        </p:nvCxnSpPr>
        <p:spPr bwMode="auto">
          <a:xfrm>
            <a:off x="4762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0" name="TextBox 5"/>
          <p:cNvSpPr txBox="1">
            <a:spLocks noChangeArrowheads="1"/>
          </p:cNvSpPr>
          <p:nvPr/>
        </p:nvSpPr>
        <p:spPr bwMode="auto">
          <a:xfrm>
            <a:off x="4729163" y="6445250"/>
            <a:ext cx="3905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Helvetica" charset="0"/>
              </a:rPr>
              <a:t>The 1000 Genomes Project Consortium, Nature. 2015. 526:68-74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Helvetica" charset="0"/>
              </a:rPr>
              <a:t>Khurana E. et al. Nat. Rev. Genet. 2016. 17:93-108</a:t>
            </a:r>
          </a:p>
        </p:txBody>
      </p:sp>
      <p:sp>
        <p:nvSpPr>
          <p:cNvPr id="18481" name="Rectangle 61"/>
          <p:cNvSpPr>
            <a:spLocks noChangeArrowheads="1"/>
          </p:cNvSpPr>
          <p:nvPr/>
        </p:nvSpPr>
        <p:spPr bwMode="auto">
          <a:xfrm>
            <a:off x="3140075" y="2497138"/>
            <a:ext cx="2646363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8482" name="Rectangle 62"/>
          <p:cNvSpPr>
            <a:spLocks noChangeArrowheads="1"/>
          </p:cNvSpPr>
          <p:nvPr/>
        </p:nvSpPr>
        <p:spPr bwMode="auto">
          <a:xfrm>
            <a:off x="6002338" y="2473325"/>
            <a:ext cx="2624137" cy="343693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70725" y="4589463"/>
            <a:ext cx="8096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88250" y="5670550"/>
            <a:ext cx="1062038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(~75%)</a:t>
            </a:r>
          </a:p>
        </p:txBody>
      </p:sp>
      <p:grpSp>
        <p:nvGrpSpPr>
          <p:cNvPr id="18485" name="Group 65"/>
          <p:cNvGrpSpPr>
            <a:grpSpLocks/>
          </p:cNvGrpSpPr>
          <p:nvPr/>
        </p:nvGrpSpPr>
        <p:grpSpPr bwMode="auto">
          <a:xfrm>
            <a:off x="7512050" y="5424488"/>
            <a:ext cx="152400" cy="363537"/>
            <a:chOff x="687950" y="4216237"/>
            <a:chExt cx="152400" cy="364094"/>
          </a:xfrm>
        </p:grpSpPr>
        <p:cxnSp>
          <p:nvCxnSpPr>
            <p:cNvPr id="18520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1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3687763" y="2506663"/>
            <a:ext cx="15287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09963" y="4424363"/>
            <a:ext cx="1978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Prevalence of Variants</a:t>
            </a:r>
          </a:p>
        </p:txBody>
      </p:sp>
      <p:sp>
        <p:nvSpPr>
          <p:cNvPr id="18488" name="TextBox 5"/>
          <p:cNvSpPr txBox="1">
            <a:spLocks noChangeArrowheads="1"/>
          </p:cNvSpPr>
          <p:nvPr/>
        </p:nvSpPr>
        <p:spPr bwMode="auto">
          <a:xfrm>
            <a:off x="88900" y="5942013"/>
            <a:ext cx="673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1848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1365250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563563" y="1346200"/>
            <a:ext cx="18780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Cancer Genome</a:t>
            </a:r>
          </a:p>
        </p:txBody>
      </p:sp>
      <p:sp>
        <p:nvSpPr>
          <p:cNvPr id="18491" name="Rectangle 79"/>
          <p:cNvSpPr>
            <a:spLocks noChangeArrowheads="1"/>
          </p:cNvSpPr>
          <p:nvPr/>
        </p:nvSpPr>
        <p:spPr bwMode="auto">
          <a:xfrm>
            <a:off x="204788" y="2506663"/>
            <a:ext cx="2646362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/>
        </p:nvGraphicFramePr>
        <p:xfrm>
          <a:off x="247650" y="2813050"/>
          <a:ext cx="2551113" cy="1341437"/>
        </p:xfrm>
        <a:graphic>
          <a:graphicData uri="http://schemas.openxmlformats.org/drawingml/2006/table">
            <a:tbl>
              <a:tblPr/>
              <a:tblGrid>
                <a:gridCol w="828675"/>
                <a:gridCol w="741363"/>
                <a:gridCol w="981075"/>
              </a:tblGrid>
              <a:tr h="518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Coding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Non-coding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</a:tr>
              <a:tr h="518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Germ-line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22K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</a:tr>
              <a:tr h="3048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Somatic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~50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5K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698500" y="2508250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Origin of Variants</a:t>
            </a:r>
          </a:p>
        </p:txBody>
      </p:sp>
      <p:sp>
        <p:nvSpPr>
          <p:cNvPr id="18511" name="Oval 83"/>
          <p:cNvSpPr>
            <a:spLocks noChangeArrowheads="1"/>
          </p:cNvSpPr>
          <p:nvPr/>
        </p:nvSpPr>
        <p:spPr bwMode="auto">
          <a:xfrm>
            <a:off x="1485900" y="2024063"/>
            <a:ext cx="44450" cy="460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2440782" y="3159919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19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8514" name="Group 93"/>
          <p:cNvGrpSpPr>
            <a:grpSpLocks/>
          </p:cNvGrpSpPr>
          <p:nvPr/>
        </p:nvGrpSpPr>
        <p:grpSpPr bwMode="auto">
          <a:xfrm>
            <a:off x="1503363" y="5513388"/>
            <a:ext cx="152400" cy="363537"/>
            <a:chOff x="687950" y="4216237"/>
            <a:chExt cx="152400" cy="364094"/>
          </a:xfrm>
        </p:grpSpPr>
        <p:cxnSp>
          <p:nvCxnSpPr>
            <p:cNvPr id="18518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19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1614488" y="5707063"/>
            <a:ext cx="11811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00138" y="4745038"/>
            <a:ext cx="9207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Passenger</a:t>
            </a:r>
          </a:p>
        </p:txBody>
      </p:sp>
      <p:cxnSp>
        <p:nvCxnSpPr>
          <p:cNvPr id="18517" name="Straight Arrow Connector 3"/>
          <p:cNvCxnSpPr>
            <a:cxnSpLocks noChangeShapeType="1"/>
          </p:cNvCxnSpPr>
          <p:nvPr/>
        </p:nvCxnSpPr>
        <p:spPr bwMode="auto">
          <a:xfrm flipH="1">
            <a:off x="1781175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05752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7" name="Straight Connector 21"/>
          <p:cNvCxnSpPr>
            <a:cxnSpLocks noChangeShapeType="1"/>
          </p:cNvCxnSpPr>
          <p:nvPr/>
        </p:nvCxnSpPr>
        <p:spPr bwMode="auto">
          <a:xfrm>
            <a:off x="6397625" y="165893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235075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19459" name="Object 169"/>
          <p:cNvGraphicFramePr>
            <a:graphicFrameLocks noChangeAspect="1"/>
          </p:cNvGraphicFramePr>
          <p:nvPr/>
        </p:nvGraphicFramePr>
        <p:xfrm>
          <a:off x="939800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9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235075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61" name="Straight Connector 9"/>
          <p:cNvCxnSpPr>
            <a:cxnSpLocks noChangeShapeType="1"/>
          </p:cNvCxnSpPr>
          <p:nvPr/>
        </p:nvCxnSpPr>
        <p:spPr bwMode="auto">
          <a:xfrm>
            <a:off x="1235075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9462" name="Object 169"/>
          <p:cNvGraphicFramePr>
            <a:graphicFrameLocks noChangeAspect="1"/>
          </p:cNvGraphicFramePr>
          <p:nvPr/>
        </p:nvGraphicFramePr>
        <p:xfrm>
          <a:off x="1004888" y="4333875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0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4333875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 bwMode="auto">
          <a:xfrm rot="16200000">
            <a:off x="287338" y="2465388"/>
            <a:ext cx="9667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Healthy</a:t>
            </a:r>
          </a:p>
        </p:txBody>
      </p:sp>
      <p:sp>
        <p:nvSpPr>
          <p:cNvPr id="17" name="TextBox 16"/>
          <p:cNvSpPr txBox="1"/>
          <p:nvPr/>
        </p:nvSpPr>
        <p:spPr bwMode="auto">
          <a:xfrm rot="16200000">
            <a:off x="261144" y="5069682"/>
            <a:ext cx="114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35075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276225" y="3582988"/>
            <a:ext cx="10175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Pooled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9467" name="Oval 19"/>
          <p:cNvSpPr>
            <a:spLocks noChangeArrowheads="1"/>
          </p:cNvSpPr>
          <p:nvPr/>
        </p:nvSpPr>
        <p:spPr bwMode="auto">
          <a:xfrm>
            <a:off x="6343650" y="4351338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235075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35075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263650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71" name="Straight Connector 38"/>
          <p:cNvCxnSpPr>
            <a:cxnSpLocks noChangeShapeType="1"/>
          </p:cNvCxnSpPr>
          <p:nvPr/>
        </p:nvCxnSpPr>
        <p:spPr bwMode="auto">
          <a:xfrm>
            <a:off x="1235075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Connector 39"/>
          <p:cNvCxnSpPr>
            <a:cxnSpLocks noChangeShapeType="1"/>
          </p:cNvCxnSpPr>
          <p:nvPr/>
        </p:nvCxnSpPr>
        <p:spPr bwMode="auto">
          <a:xfrm>
            <a:off x="1235075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Connector 40"/>
          <p:cNvCxnSpPr>
            <a:cxnSpLocks noChangeShapeType="1"/>
          </p:cNvCxnSpPr>
          <p:nvPr/>
        </p:nvCxnSpPr>
        <p:spPr bwMode="auto">
          <a:xfrm>
            <a:off x="1235075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Connector 41"/>
          <p:cNvCxnSpPr>
            <a:cxnSpLocks noChangeShapeType="1"/>
          </p:cNvCxnSpPr>
          <p:nvPr/>
        </p:nvCxnSpPr>
        <p:spPr bwMode="auto">
          <a:xfrm>
            <a:off x="1235075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Oval 45"/>
          <p:cNvSpPr>
            <a:spLocks noChangeArrowheads="1"/>
          </p:cNvSpPr>
          <p:nvPr/>
        </p:nvSpPr>
        <p:spPr bwMode="auto">
          <a:xfrm>
            <a:off x="6337300" y="2174875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6" name="Oval 46"/>
          <p:cNvSpPr>
            <a:spLocks noChangeArrowheads="1"/>
          </p:cNvSpPr>
          <p:nvPr/>
        </p:nvSpPr>
        <p:spPr bwMode="auto">
          <a:xfrm>
            <a:off x="6337300" y="474980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7" name="Oval 47"/>
          <p:cNvSpPr>
            <a:spLocks noChangeArrowheads="1"/>
          </p:cNvSpPr>
          <p:nvPr/>
        </p:nvSpPr>
        <p:spPr bwMode="auto">
          <a:xfrm>
            <a:off x="6330950" y="5608638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8" name="Oval 48"/>
          <p:cNvSpPr>
            <a:spLocks noChangeArrowheads="1"/>
          </p:cNvSpPr>
          <p:nvPr/>
        </p:nvSpPr>
        <p:spPr bwMode="auto">
          <a:xfrm>
            <a:off x="6342063" y="609600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9" name="Oval 52"/>
          <p:cNvSpPr>
            <a:spLocks noChangeArrowheads="1"/>
          </p:cNvSpPr>
          <p:nvPr/>
        </p:nvSpPr>
        <p:spPr bwMode="auto">
          <a:xfrm>
            <a:off x="6334125" y="3849688"/>
            <a:ext cx="136525" cy="1381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0" name="Rounded Rectangle 53"/>
          <p:cNvSpPr>
            <a:spLocks noChangeArrowheads="1"/>
          </p:cNvSpPr>
          <p:nvPr/>
        </p:nvSpPr>
        <p:spPr bwMode="auto">
          <a:xfrm>
            <a:off x="6057900" y="1552575"/>
            <a:ext cx="687388" cy="4873625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875" y="6456363"/>
            <a:ext cx="15827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GWAS Positive</a:t>
            </a:r>
          </a:p>
        </p:txBody>
      </p:sp>
      <p:cxnSp>
        <p:nvCxnSpPr>
          <p:cNvPr id="19482" name="Straight Connector 57"/>
          <p:cNvCxnSpPr>
            <a:cxnSpLocks noChangeShapeType="1"/>
          </p:cNvCxnSpPr>
          <p:nvPr/>
        </p:nvCxnSpPr>
        <p:spPr bwMode="auto">
          <a:xfrm>
            <a:off x="7237413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3" name="Oval 58"/>
          <p:cNvSpPr>
            <a:spLocks noChangeArrowheads="1"/>
          </p:cNvSpPr>
          <p:nvPr/>
        </p:nvSpPr>
        <p:spPr bwMode="auto">
          <a:xfrm>
            <a:off x="7178675" y="1762125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7172325" y="21796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172325" y="299085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6" name="Oval 61"/>
          <p:cNvSpPr>
            <a:spLocks noChangeArrowheads="1"/>
          </p:cNvSpPr>
          <p:nvPr/>
        </p:nvSpPr>
        <p:spPr bwMode="auto">
          <a:xfrm>
            <a:off x="7172325" y="3852863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7" name="Oval 62"/>
          <p:cNvSpPr>
            <a:spLocks noChangeArrowheads="1"/>
          </p:cNvSpPr>
          <p:nvPr/>
        </p:nvSpPr>
        <p:spPr bwMode="auto">
          <a:xfrm>
            <a:off x="7172325" y="4756150"/>
            <a:ext cx="128588" cy="1285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8" name="Oval 63"/>
          <p:cNvSpPr>
            <a:spLocks noChangeArrowheads="1"/>
          </p:cNvSpPr>
          <p:nvPr/>
        </p:nvSpPr>
        <p:spPr bwMode="auto">
          <a:xfrm>
            <a:off x="7172325" y="51260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9" name="Oval 64"/>
          <p:cNvSpPr>
            <a:spLocks noChangeArrowheads="1"/>
          </p:cNvSpPr>
          <p:nvPr/>
        </p:nvSpPr>
        <p:spPr bwMode="auto">
          <a:xfrm>
            <a:off x="7172325" y="561975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490" name="Straight Connector 65"/>
          <p:cNvCxnSpPr>
            <a:cxnSpLocks noChangeShapeType="1"/>
          </p:cNvCxnSpPr>
          <p:nvPr/>
        </p:nvCxnSpPr>
        <p:spPr bwMode="auto">
          <a:xfrm>
            <a:off x="18748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91" name="Oval 66"/>
          <p:cNvSpPr>
            <a:spLocks noChangeArrowheads="1"/>
          </p:cNvSpPr>
          <p:nvPr/>
        </p:nvSpPr>
        <p:spPr bwMode="auto">
          <a:xfrm>
            <a:off x="1816100" y="340360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2" name="Oval 67"/>
          <p:cNvSpPr>
            <a:spLocks noChangeArrowheads="1"/>
          </p:cNvSpPr>
          <p:nvPr/>
        </p:nvSpPr>
        <p:spPr bwMode="auto">
          <a:xfrm>
            <a:off x="1809750" y="473710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3" name="Oval 68"/>
          <p:cNvSpPr>
            <a:spLocks noChangeArrowheads="1"/>
          </p:cNvSpPr>
          <p:nvPr/>
        </p:nvSpPr>
        <p:spPr bwMode="auto">
          <a:xfrm>
            <a:off x="1809750" y="51260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4" name="Oval 69"/>
          <p:cNvSpPr>
            <a:spLocks noChangeArrowheads="1"/>
          </p:cNvSpPr>
          <p:nvPr/>
        </p:nvSpPr>
        <p:spPr bwMode="auto">
          <a:xfrm>
            <a:off x="2849563" y="434975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5" name="Oval 70"/>
          <p:cNvSpPr>
            <a:spLocks noChangeArrowheads="1"/>
          </p:cNvSpPr>
          <p:nvPr/>
        </p:nvSpPr>
        <p:spPr bwMode="auto">
          <a:xfrm>
            <a:off x="3209925" y="3778250"/>
            <a:ext cx="274638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6" name="Oval 72"/>
          <p:cNvSpPr>
            <a:spLocks noChangeArrowheads="1"/>
          </p:cNvSpPr>
          <p:nvPr/>
        </p:nvSpPr>
        <p:spPr bwMode="auto">
          <a:xfrm>
            <a:off x="2614613" y="3849688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7" name="Oval 73"/>
          <p:cNvSpPr>
            <a:spLocks noChangeArrowheads="1"/>
          </p:cNvSpPr>
          <p:nvPr/>
        </p:nvSpPr>
        <p:spPr bwMode="auto">
          <a:xfrm>
            <a:off x="3284538" y="5119688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8" name="Oval 75"/>
          <p:cNvSpPr>
            <a:spLocks noChangeArrowheads="1"/>
          </p:cNvSpPr>
          <p:nvPr/>
        </p:nvSpPr>
        <p:spPr bwMode="auto">
          <a:xfrm>
            <a:off x="2847975" y="385445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9" name="Oval 76"/>
          <p:cNvSpPr>
            <a:spLocks noChangeArrowheads="1"/>
          </p:cNvSpPr>
          <p:nvPr/>
        </p:nvSpPr>
        <p:spPr bwMode="auto">
          <a:xfrm>
            <a:off x="3598863" y="3825875"/>
            <a:ext cx="201612" cy="2000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0" name="Oval 77"/>
          <p:cNvSpPr>
            <a:spLocks noChangeArrowheads="1"/>
          </p:cNvSpPr>
          <p:nvPr/>
        </p:nvSpPr>
        <p:spPr bwMode="auto">
          <a:xfrm>
            <a:off x="3644900" y="4754563"/>
            <a:ext cx="130175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1" name="Oval 79"/>
          <p:cNvSpPr>
            <a:spLocks noChangeArrowheads="1"/>
          </p:cNvSpPr>
          <p:nvPr/>
        </p:nvSpPr>
        <p:spPr bwMode="auto">
          <a:xfrm>
            <a:off x="3990975" y="3867150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2" name="Oval 80"/>
          <p:cNvSpPr>
            <a:spLocks noChangeArrowheads="1"/>
          </p:cNvSpPr>
          <p:nvPr/>
        </p:nvSpPr>
        <p:spPr bwMode="auto">
          <a:xfrm>
            <a:off x="3984625" y="2978150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3" name="Oval 82"/>
          <p:cNvSpPr>
            <a:spLocks noChangeArrowheads="1"/>
          </p:cNvSpPr>
          <p:nvPr/>
        </p:nvSpPr>
        <p:spPr bwMode="auto">
          <a:xfrm>
            <a:off x="4435475" y="560070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4" name="Oval 83"/>
          <p:cNvSpPr>
            <a:spLocks noChangeArrowheads="1"/>
          </p:cNvSpPr>
          <p:nvPr/>
        </p:nvSpPr>
        <p:spPr bwMode="auto">
          <a:xfrm>
            <a:off x="4368800" y="3789363"/>
            <a:ext cx="273050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5" name="Oval 84"/>
          <p:cNvSpPr>
            <a:spLocks noChangeArrowheads="1"/>
          </p:cNvSpPr>
          <p:nvPr/>
        </p:nvSpPr>
        <p:spPr bwMode="auto">
          <a:xfrm>
            <a:off x="4448175" y="6105525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6" name="Oval 86"/>
          <p:cNvSpPr>
            <a:spLocks noChangeArrowheads="1"/>
          </p:cNvSpPr>
          <p:nvPr/>
        </p:nvSpPr>
        <p:spPr bwMode="auto">
          <a:xfrm>
            <a:off x="2614613" y="5613400"/>
            <a:ext cx="128587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7" name="Rounded Rectangle 89"/>
          <p:cNvSpPr>
            <a:spLocks noChangeArrowheads="1"/>
          </p:cNvSpPr>
          <p:nvPr/>
        </p:nvSpPr>
        <p:spPr bwMode="auto">
          <a:xfrm>
            <a:off x="2381250" y="1597025"/>
            <a:ext cx="2416175" cy="4805363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992438" y="6450013"/>
            <a:ext cx="12763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Burden Test</a:t>
            </a:r>
          </a:p>
        </p:txBody>
      </p:sp>
      <p:sp>
        <p:nvSpPr>
          <p:cNvPr id="19509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0"/>
                </a:solidFill>
              </a:rPr>
              <a:t>Association of Variants with Diseases</a:t>
            </a:r>
          </a:p>
        </p:txBody>
      </p:sp>
      <p:sp>
        <p:nvSpPr>
          <p:cNvPr id="19510" name="Oval 92"/>
          <p:cNvSpPr>
            <a:spLocks noChangeArrowheads="1"/>
          </p:cNvSpPr>
          <p:nvPr/>
        </p:nvSpPr>
        <p:spPr bwMode="auto">
          <a:xfrm>
            <a:off x="1809750" y="2586038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11" name="Oval 93"/>
          <p:cNvSpPr>
            <a:spLocks noChangeArrowheads="1"/>
          </p:cNvSpPr>
          <p:nvPr/>
        </p:nvSpPr>
        <p:spPr bwMode="auto">
          <a:xfrm>
            <a:off x="8012113" y="219075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24825" y="1971675"/>
            <a:ext cx="10175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8012113" y="2979738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142288" y="2636838"/>
            <a:ext cx="928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or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Somatic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59750" y="3648075"/>
            <a:ext cx="10502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High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Function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Impact</a:t>
            </a:r>
          </a:p>
        </p:txBody>
      </p:sp>
      <p:sp>
        <p:nvSpPr>
          <p:cNvPr id="19516" name="Oval 102"/>
          <p:cNvSpPr>
            <a:spLocks noChangeArrowheads="1"/>
          </p:cNvSpPr>
          <p:nvPr/>
        </p:nvSpPr>
        <p:spPr bwMode="auto">
          <a:xfrm>
            <a:off x="1809750" y="3856038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517" name="Straight Connector 107"/>
          <p:cNvCxnSpPr>
            <a:cxnSpLocks noChangeShapeType="1"/>
          </p:cNvCxnSpPr>
          <p:nvPr/>
        </p:nvCxnSpPr>
        <p:spPr bwMode="auto">
          <a:xfrm>
            <a:off x="2679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8" name="Straight Connector 108"/>
          <p:cNvCxnSpPr>
            <a:cxnSpLocks noChangeShapeType="1"/>
          </p:cNvCxnSpPr>
          <p:nvPr/>
        </p:nvCxnSpPr>
        <p:spPr bwMode="auto">
          <a:xfrm>
            <a:off x="29035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9" name="Straight Connector 109"/>
          <p:cNvCxnSpPr>
            <a:cxnSpLocks noChangeShapeType="1"/>
          </p:cNvCxnSpPr>
          <p:nvPr/>
        </p:nvCxnSpPr>
        <p:spPr bwMode="auto">
          <a:xfrm>
            <a:off x="33480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0" name="Straight Connector 110"/>
          <p:cNvCxnSpPr>
            <a:cxnSpLocks noChangeShapeType="1"/>
          </p:cNvCxnSpPr>
          <p:nvPr/>
        </p:nvCxnSpPr>
        <p:spPr bwMode="auto">
          <a:xfrm>
            <a:off x="370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1" name="Straight Connector 111"/>
          <p:cNvCxnSpPr>
            <a:cxnSpLocks noChangeShapeType="1"/>
          </p:cNvCxnSpPr>
          <p:nvPr/>
        </p:nvCxnSpPr>
        <p:spPr bwMode="auto">
          <a:xfrm>
            <a:off x="4048125" y="166211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2" name="Straight Connector 112"/>
          <p:cNvCxnSpPr>
            <a:cxnSpLocks noChangeShapeType="1"/>
          </p:cNvCxnSpPr>
          <p:nvPr/>
        </p:nvCxnSpPr>
        <p:spPr bwMode="auto">
          <a:xfrm>
            <a:off x="4506913" y="165893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3" name="Oval 113"/>
          <p:cNvSpPr>
            <a:spLocks noChangeArrowheads="1"/>
          </p:cNvSpPr>
          <p:nvPr/>
        </p:nvSpPr>
        <p:spPr bwMode="auto">
          <a:xfrm>
            <a:off x="5553075" y="3856038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5565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525" name="Straight Connector 115"/>
          <p:cNvCxnSpPr>
            <a:cxnSpLocks noChangeShapeType="1"/>
          </p:cNvCxnSpPr>
          <p:nvPr/>
        </p:nvCxnSpPr>
        <p:spPr bwMode="auto">
          <a:xfrm>
            <a:off x="5629275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6" name="Straight Connector 116"/>
          <p:cNvCxnSpPr>
            <a:cxnSpLocks noChangeShapeType="1"/>
          </p:cNvCxnSpPr>
          <p:nvPr/>
        </p:nvCxnSpPr>
        <p:spPr bwMode="auto">
          <a:xfrm>
            <a:off x="751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7" name="Oval 117"/>
          <p:cNvSpPr>
            <a:spLocks noChangeArrowheads="1"/>
          </p:cNvSpPr>
          <p:nvPr/>
        </p:nvSpPr>
        <p:spPr bwMode="auto">
          <a:xfrm>
            <a:off x="7440613" y="2586038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28" name="Oval 118"/>
          <p:cNvSpPr>
            <a:spLocks noChangeArrowheads="1"/>
          </p:cNvSpPr>
          <p:nvPr/>
        </p:nvSpPr>
        <p:spPr bwMode="auto">
          <a:xfrm>
            <a:off x="7453313" y="3849688"/>
            <a:ext cx="128587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989888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951788" y="3984625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31" name="Oval 88"/>
          <p:cNvSpPr>
            <a:spLocks noChangeArrowheads="1"/>
          </p:cNvSpPr>
          <p:nvPr/>
        </p:nvSpPr>
        <p:spPr bwMode="auto">
          <a:xfrm>
            <a:off x="7134225" y="3814763"/>
            <a:ext cx="201613" cy="2016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2" name="Oval 94"/>
          <p:cNvSpPr>
            <a:spLocks noChangeArrowheads="1"/>
          </p:cNvSpPr>
          <p:nvPr/>
        </p:nvSpPr>
        <p:spPr bwMode="auto">
          <a:xfrm>
            <a:off x="4403725" y="3824288"/>
            <a:ext cx="201613" cy="2016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3" name="Oval 95"/>
          <p:cNvSpPr>
            <a:spLocks noChangeArrowheads="1"/>
          </p:cNvSpPr>
          <p:nvPr/>
        </p:nvSpPr>
        <p:spPr bwMode="auto">
          <a:xfrm>
            <a:off x="4438650" y="3860800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4" name="Oval 101"/>
          <p:cNvSpPr>
            <a:spLocks noChangeArrowheads="1"/>
          </p:cNvSpPr>
          <p:nvPr/>
        </p:nvSpPr>
        <p:spPr bwMode="auto">
          <a:xfrm>
            <a:off x="3629025" y="3859213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5" name="Oval 103"/>
          <p:cNvSpPr>
            <a:spLocks noChangeArrowheads="1"/>
          </p:cNvSpPr>
          <p:nvPr/>
        </p:nvSpPr>
        <p:spPr bwMode="auto">
          <a:xfrm>
            <a:off x="3246438" y="3813175"/>
            <a:ext cx="200025" cy="2016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6" name="Oval 104"/>
          <p:cNvSpPr>
            <a:spLocks noChangeArrowheads="1"/>
          </p:cNvSpPr>
          <p:nvPr/>
        </p:nvSpPr>
        <p:spPr bwMode="auto">
          <a:xfrm>
            <a:off x="3281363" y="3848100"/>
            <a:ext cx="136525" cy="1381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8" y="0"/>
            <a:ext cx="8202304" cy="1811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1927355"/>
            <a:ext cx="77089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811152"/>
            <a:ext cx="8953500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8" y="0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176278"/>
            <a:ext cx="90170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11214"/>
            <a:ext cx="8534400" cy="436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311214"/>
            <a:ext cx="90424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Genomic technologies have begun to enter the molecular pathology suite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Precision Oncology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Neonatal screening for Mendelian disease</a:t>
            </a:r>
            <a:endParaRPr lang="en-US" dirty="0"/>
          </a:p>
        </p:txBody>
      </p:sp>
      <p:pic>
        <p:nvPicPr>
          <p:cNvPr id="2050" name="Picture 2" descr="Baby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850910"/>
            <a:ext cx="4309835" cy="273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2721" y="5804543"/>
            <a:ext cx="33390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>
                <a:solidFill>
                  <a:schemeClr val="bg1">
                    <a:lumMod val="50000"/>
                  </a:schemeClr>
                </a:solidFill>
              </a:rPr>
              <a:t>http://www.ngsleaders.org/blogs.aspx</a:t>
            </a: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2" name="Picture 4" descr="Image result for egfr mu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2" y="2798697"/>
            <a:ext cx="4262388" cy="284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129" y="5706439"/>
            <a:ext cx="41852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http://www.apmggroup.net/innovation/molecular_testing/Lung_Pathways/lung.html</a:t>
            </a: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2286000" y="28289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http://www.nature.com/nrg/journal/v17/n2/carousel/nrg.2015.17-f1.jpg</a:t>
            </a:r>
          </a:p>
        </p:txBody>
      </p:sp>
      <p:pic>
        <p:nvPicPr>
          <p:cNvPr id="286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0"/>
            <a:ext cx="6942137" cy="72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7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Molecular pathology extends the diagnostic precision gains of surgical pathology by probing even more fundamental elements of biology</a:t>
            </a:r>
            <a:endParaRPr lang="en-US" dirty="0"/>
          </a:p>
        </p:txBody>
      </p:sp>
      <p:pic>
        <p:nvPicPr>
          <p:cNvPr id="1028" name="Picture 4" descr="Image result for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50" y="3034031"/>
            <a:ext cx="1268987" cy="12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etho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78" y="2133617"/>
            <a:ext cx="1184581" cy="10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elanoma s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76" y="2247680"/>
            <a:ext cx="1012251" cy="101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athology.osu.edu/residents/InternalGate/Area51/ResidentSlideCollection/images/A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76" y="3466893"/>
            <a:ext cx="1044525" cy="7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5548819"/>
            <a:ext cx="4517572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http://wrightstatephysicians.org/whatsnew/melanoma.html</a:t>
            </a:r>
          </a:p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http://pathology.osu.edu/residents/InternalGate/Area51/ResidentSlideCollection/images/A100.jpg</a:t>
            </a:r>
          </a:p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https://rikengenesis.jp/ori/50279/etc_img/BRAFV600E.jpg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pic>
        <p:nvPicPr>
          <p:cNvPr id="1038" name="Picture 14" descr="https://rikengenesis.jp/ori/50279/etc_img/BRAFV600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72" y="4389952"/>
            <a:ext cx="2042059" cy="10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flipV="1">
            <a:off x="862922" y="2546833"/>
            <a:ext cx="516988" cy="2637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30786" y="3752874"/>
            <a:ext cx="22635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Biological Causation</a:t>
            </a:r>
            <a:endParaRPr lang="en-US" sz="1350" dirty="0"/>
          </a:p>
        </p:txBody>
      </p:sp>
      <p:sp>
        <p:nvSpPr>
          <p:cNvPr id="26" name="Down Arrow 25"/>
          <p:cNvSpPr/>
          <p:nvPr/>
        </p:nvSpPr>
        <p:spPr>
          <a:xfrm>
            <a:off x="6875376" y="2546833"/>
            <a:ext cx="516988" cy="2637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 rot="5400000" flipV="1">
            <a:off x="6689428" y="3715638"/>
            <a:ext cx="22635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Diagnostic Precision</a:t>
            </a:r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5081611" y="5461112"/>
            <a:ext cx="39099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https://upload.wikimedia.org/wikipedia/commons/d/d2/Stethoscope-2.png</a:t>
            </a:r>
          </a:p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http://www.microscope.com/student-microscopes/university-student-microscopes/omano-om139-infinity-corrected-plan-optics.html#gref</a:t>
            </a:r>
          </a:p>
          <a:p>
            <a:r>
              <a:rPr lang="en-US" sz="825" dirty="0">
                <a:solidFill>
                  <a:schemeClr val="bg1">
                    <a:lumMod val="50000"/>
                  </a:schemeClr>
                </a:solidFill>
              </a:rPr>
              <a:t>http://sequetech.com/</a:t>
            </a: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40" name="Picture 16" descr="http://sequetech.com/images/37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79" y="4280884"/>
            <a:ext cx="1335881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433388"/>
            <a:ext cx="3557587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9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971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Sequencing cost reductions have resulted in an explosion of data</a:t>
            </a:r>
          </a:p>
        </p:txBody>
      </p:sp>
      <p:pic>
        <p:nvPicPr>
          <p:cNvPr id="122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-22225"/>
            <a:ext cx="5414963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304800" y="2376488"/>
            <a:ext cx="2971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The type of sequence data deposited has changed as well.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 Protected data represents an increasing fraction of all submitted sequences.</a:t>
            </a:r>
          </a:p>
          <a:p>
            <a:pPr fontAlgn="base">
              <a:spcAft>
                <a:spcPct val="0"/>
              </a:spcAft>
              <a:buFont typeface="Lucida Grande" charset="0"/>
              <a:buChar char="-"/>
            </a:pPr>
            <a:endParaRPr lang="en-US" altLang="en-US" sz="1600" smtClean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Data from techniques utilizing NGS machines has replaced that generated via microarray.</a:t>
            </a:r>
          </a:p>
          <a:p>
            <a:pPr fontAlgn="base"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Muir et al. (‘15) GenomeBiol.]</a:t>
            </a:r>
            <a:endParaRPr lang="en-US" altLang="en-US" sz="1200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/>
          <a:stretch>
            <a:fillRect/>
          </a:stretch>
        </p:blipFill>
        <p:spPr bwMode="auto">
          <a:xfrm>
            <a:off x="3741738" y="3573463"/>
            <a:ext cx="47466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sofiahj\Desktop\hs-2012-26-g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33338"/>
            <a:ext cx="9283701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068"/>
          <p:cNvSpPr>
            <a:spLocks noChangeArrowheads="1"/>
          </p:cNvSpPr>
          <p:nvPr/>
        </p:nvSpPr>
        <p:spPr bwMode="auto">
          <a:xfrm>
            <a:off x="152400" y="152400"/>
            <a:ext cx="5480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808080"/>
                </a:solidFill>
              </a:rPr>
              <a:t>Sequence Universe</a:t>
            </a:r>
          </a:p>
        </p:txBody>
      </p:sp>
      <p:sp>
        <p:nvSpPr>
          <p:cNvPr id="25603" name="TextBox 2069"/>
          <p:cNvSpPr txBox="1">
            <a:spLocks noChangeArrowheads="1"/>
          </p:cNvSpPr>
          <p:nvPr/>
        </p:nvSpPr>
        <p:spPr bwMode="auto">
          <a:xfrm>
            <a:off x="292100" y="1130300"/>
            <a:ext cx="3476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latin typeface="Calibri" charset="0"/>
              </a:rPr>
              <a:t>TCGA endpoint: ~2.5 Petabytes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Calibri" charset="0"/>
              </a:rPr>
              <a:t>    ~1.5 PB exome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Calibri" charset="0"/>
              </a:rPr>
              <a:t>    ~1 PB whole genome</a:t>
            </a:r>
          </a:p>
        </p:txBody>
      </p:sp>
      <p:sp>
        <p:nvSpPr>
          <p:cNvPr id="25604" name="TextBox 2074"/>
          <p:cNvSpPr txBox="1">
            <a:spLocks noChangeArrowheads="1"/>
          </p:cNvSpPr>
          <p:nvPr/>
        </p:nvSpPr>
        <p:spPr bwMode="auto">
          <a:xfrm>
            <a:off x="4710113" y="798513"/>
            <a:ext cx="197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Calibri" charset="0"/>
              </a:rPr>
              <a:t>SRA ~1 petabyte</a:t>
            </a:r>
          </a:p>
        </p:txBody>
      </p:sp>
      <p:sp>
        <p:nvSpPr>
          <p:cNvPr id="25605" name="TextBox 101"/>
          <p:cNvSpPr txBox="1">
            <a:spLocks noChangeArrowheads="1"/>
          </p:cNvSpPr>
          <p:nvPr/>
        </p:nvSpPr>
        <p:spPr bwMode="auto">
          <a:xfrm>
            <a:off x="6940550" y="5883275"/>
            <a:ext cx="190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charset="0"/>
              </a:rPr>
              <a:t>Star formation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charset="0"/>
              </a:rPr>
              <a:t>100K Genomes England</a:t>
            </a:r>
          </a:p>
        </p:txBody>
      </p:sp>
      <p:sp>
        <p:nvSpPr>
          <p:cNvPr id="105" name="Up Arrow 104"/>
          <p:cNvSpPr/>
          <p:nvPr/>
        </p:nvSpPr>
        <p:spPr>
          <a:xfrm rot="20031542">
            <a:off x="7370763" y="5546725"/>
            <a:ext cx="182562" cy="273050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7" name="Group 1033"/>
          <p:cNvGrpSpPr>
            <a:grpSpLocks/>
          </p:cNvGrpSpPr>
          <p:nvPr/>
        </p:nvGrpSpPr>
        <p:grpSpPr bwMode="auto">
          <a:xfrm>
            <a:off x="344488" y="1790700"/>
            <a:ext cx="8281987" cy="4543425"/>
            <a:chOff x="259301" y="1878914"/>
            <a:chExt cx="8281995" cy="454471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955005" y="2285429"/>
              <a:ext cx="1587" cy="29853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onut 1"/>
            <p:cNvSpPr/>
            <p:nvPr/>
          </p:nvSpPr>
          <p:spPr>
            <a:xfrm rot="20001731">
              <a:off x="1337214" y="2693533"/>
              <a:ext cx="7204082" cy="2413686"/>
            </a:xfrm>
            <a:prstGeom prst="donut">
              <a:avLst>
                <a:gd name="adj" fmla="val 60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grpSp>
          <p:nvGrpSpPr>
            <p:cNvPr id="25613" name="Group 81"/>
            <p:cNvGrpSpPr>
              <a:grpSpLocks/>
            </p:cNvGrpSpPr>
            <p:nvPr/>
          </p:nvGrpSpPr>
          <p:grpSpPr bwMode="auto">
            <a:xfrm>
              <a:off x="2925387" y="1914182"/>
              <a:ext cx="3706140" cy="3778898"/>
              <a:chOff x="2849601" y="2129571"/>
              <a:chExt cx="3706140" cy="3778898"/>
            </a:xfrm>
          </p:grpSpPr>
          <p:pic>
            <p:nvPicPr>
              <p:cNvPr id="2051" name="Picture 3" descr="C:\Documents and Settings\sofiahj\Desktop\latest_256_0304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7671" r="3681" b="6826"/>
              <a:stretch/>
            </p:blipFill>
            <p:spPr bwMode="auto">
              <a:xfrm>
                <a:off x="2849601" y="2129571"/>
                <a:ext cx="3706140" cy="3778898"/>
              </a:xfrm>
              <a:prstGeom prst="ellipse">
                <a:avLst/>
              </a:prstGeom>
              <a:noFill/>
              <a:extLst>
                <a:ext uri="{909E8E84-426E-40dd-AFC4-6F175D3DCCD1}"/>
              </a:extLst>
            </p:spPr>
          </p:pic>
          <p:sp>
            <p:nvSpPr>
              <p:cNvPr id="3" name="Donut 2"/>
              <p:cNvSpPr/>
              <p:nvPr/>
            </p:nvSpPr>
            <p:spPr>
              <a:xfrm>
                <a:off x="3096580" y="2435713"/>
                <a:ext cx="3201991" cy="3279118"/>
              </a:xfrm>
              <a:prstGeom prst="donut">
                <a:avLst>
                  <a:gd name="adj" fmla="val 4276"/>
                </a:avLst>
              </a:prstGeom>
              <a:solidFill>
                <a:schemeClr val="accent6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3478754" y="5267602"/>
              <a:ext cx="731838" cy="732046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966369" y="2099640"/>
              <a:ext cx="136525" cy="1365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628231" y="2266374"/>
              <a:ext cx="46037" cy="460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61581" y="2198093"/>
              <a:ext cx="90487" cy="9210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4" name="Straight Connector 43"/>
            <p:cNvCxnSpPr>
              <a:stCxn id="37" idx="7"/>
              <a:endCxn id="19" idx="3"/>
            </p:cNvCxnSpPr>
            <p:nvPr/>
          </p:nvCxnSpPr>
          <p:spPr>
            <a:xfrm flipV="1">
              <a:off x="6174332" y="4543496"/>
              <a:ext cx="161925" cy="120684"/>
            </a:xfrm>
            <a:prstGeom prst="line">
              <a:avLst/>
            </a:prstGeom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9" name="TextBox 105"/>
            <p:cNvSpPr txBox="1">
              <a:spLocks noChangeArrowheads="1"/>
            </p:cNvSpPr>
            <p:nvPr/>
          </p:nvSpPr>
          <p:spPr bwMode="auto">
            <a:xfrm>
              <a:off x="2962816" y="6109216"/>
              <a:ext cx="588964" cy="3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en-US" sz="1400" b="1">
                  <a:solidFill>
                    <a:srgbClr val="666666"/>
                  </a:solidFill>
                </a:rPr>
                <a:t>ADSP</a:t>
              </a:r>
            </a:p>
          </p:txBody>
        </p:sp>
        <p:cxnSp>
          <p:nvCxnSpPr>
            <p:cNvPr id="146" name="Straight Connector 145"/>
            <p:cNvCxnSpPr/>
            <p:nvPr/>
          </p:nvCxnSpPr>
          <p:spPr>
            <a:xfrm flipH="1">
              <a:off x="5274218" y="2198093"/>
              <a:ext cx="114300" cy="3969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410491" y="4662593"/>
              <a:ext cx="236538" cy="223901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4205830" y="5394638"/>
              <a:ext cx="457200" cy="92101"/>
            </a:xfrm>
            <a:prstGeom prst="line">
              <a:avLst/>
            </a:prstGeom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623" name="Picture 7" descr="C:\Documents and Settings\sofiahj\Desktop\ENCODE_logo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01" y="3748270"/>
              <a:ext cx="621969" cy="37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24" name="Group 126"/>
            <p:cNvGrpSpPr>
              <a:grpSpLocks/>
            </p:cNvGrpSpPr>
            <p:nvPr/>
          </p:nvGrpSpPr>
          <p:grpSpPr bwMode="auto">
            <a:xfrm>
              <a:off x="259301" y="1878914"/>
              <a:ext cx="8078762" cy="4544716"/>
              <a:chOff x="259301" y="1878914"/>
              <a:chExt cx="8078762" cy="454471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82282" y="4230670"/>
                <a:ext cx="366712" cy="365229"/>
              </a:xfrm>
              <a:prstGeom prst="ellips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6" name="TextBox 99"/>
              <p:cNvSpPr txBox="1">
                <a:spLocks noChangeArrowheads="1"/>
              </p:cNvSpPr>
              <p:nvPr/>
            </p:nvSpPr>
            <p:spPr bwMode="auto">
              <a:xfrm>
                <a:off x="6319031" y="4213618"/>
                <a:ext cx="3449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charset="0"/>
                  <a:buChar char="-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000000"/>
                    </a:solidFill>
                    <a:latin typeface="Calibri" charset="0"/>
                  </a:rPr>
                  <a:t>29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000000"/>
                    </a:solidFill>
                    <a:latin typeface="Calibri" charset="0"/>
                  </a:rPr>
                  <a:t>TB</a:t>
                </a:r>
              </a:p>
            </p:txBody>
          </p:sp>
          <p:grpSp>
            <p:nvGrpSpPr>
              <p:cNvPr id="25627" name="Group 122"/>
              <p:cNvGrpSpPr>
                <a:grpSpLocks/>
              </p:cNvGrpSpPr>
              <p:nvPr/>
            </p:nvGrpSpPr>
            <p:grpSpPr bwMode="auto">
              <a:xfrm>
                <a:off x="259301" y="1878914"/>
                <a:ext cx="8078762" cy="4544716"/>
                <a:chOff x="259301" y="1878914"/>
                <a:chExt cx="8078762" cy="4544716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7425283" y="3439870"/>
                  <a:ext cx="273050" cy="273128"/>
                </a:xfrm>
                <a:prstGeom prst="ellipse">
                  <a:avLst/>
                </a:prstGeom>
                <a:blipFill>
                  <a:blip r:embed="rId7"/>
                  <a:tile tx="0" ty="0" sx="100000" sy="100000" flip="none" algn="tl"/>
                </a:blip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959389" y="3316010"/>
                  <a:ext cx="1828802" cy="1829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 r="-100000" b="-10000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222</a:t>
                  </a:r>
                </a:p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TB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077620" y="3747933"/>
                  <a:ext cx="274638" cy="274715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972215" y="5418457"/>
                  <a:ext cx="1006476" cy="1005173"/>
                </a:xfrm>
                <a:prstGeom prst="ellipse">
                  <a:avLst/>
                </a:prstGeom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68 TB</a:t>
                  </a: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688430" y="5073872"/>
                  <a:ext cx="549276" cy="549431"/>
                </a:xfrm>
                <a:prstGeom prst="ellipse">
                  <a:avLst/>
                </a:prstGeom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FFFFFF"/>
                      </a:solidFill>
                    </a:rPr>
                    <a:t>34 TB</a:t>
                  </a: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7758658" y="3050822"/>
                  <a:ext cx="274637" cy="273128"/>
                </a:xfrm>
                <a:prstGeom prst="ellipse">
                  <a:avLst/>
                </a:prstGeom>
                <a:blipFill>
                  <a:blip r:embed="rId8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263232" y="2031357"/>
                  <a:ext cx="138112" cy="13815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6909345" y="1893206"/>
                  <a:ext cx="228600" cy="228665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063459" y="2152042"/>
                  <a:ext cx="274637" cy="274716"/>
                </a:xfrm>
                <a:prstGeom prst="ellipse">
                  <a:avLst/>
                </a:prstGeom>
                <a:gradFill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977734" y="2625251"/>
                  <a:ext cx="274637" cy="273128"/>
                </a:xfrm>
                <a:prstGeom prst="ellipse">
                  <a:avLst/>
                </a:prstGeom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6572794" y="1940845"/>
                  <a:ext cx="182563" cy="18261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706018" y="4584783"/>
                  <a:ext cx="549276" cy="547844"/>
                </a:xfrm>
                <a:prstGeom prst="ellipse">
                  <a:avLst/>
                </a:prstGeom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0070C0"/>
                      </a:solidFill>
                    </a:rPr>
                    <a:t>32 TB</a:t>
                  </a: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7347495" y="1878914"/>
                  <a:ext cx="228600" cy="22866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703095" y="1894794"/>
                  <a:ext cx="274638" cy="274716"/>
                </a:xfrm>
                <a:prstGeom prst="ellipse">
                  <a:avLst/>
                </a:prstGeom>
                <a:blipFill>
                  <a:blip r:embed="rId9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 flipV="1">
                  <a:off x="5237706" y="5072284"/>
                  <a:ext cx="390525" cy="158795"/>
                </a:xfrm>
                <a:prstGeom prst="line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643" name="Picture 3" descr="C:\Documents and Settings\sofiahj\Desktop\1000G.jpe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255" y="2670810"/>
                  <a:ext cx="2316393" cy="45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44" name="TextBox 2067"/>
                <p:cNvSpPr txBox="1">
                  <a:spLocks noChangeArrowheads="1"/>
                </p:cNvSpPr>
                <p:nvPr/>
              </p:nvSpPr>
              <p:spPr bwMode="auto">
                <a:xfrm>
                  <a:off x="3496574" y="1917543"/>
                  <a:ext cx="2514600" cy="32316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Lucida Grande" charset="0"/>
                    <a:buChar char="-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600" b="1">
                      <a:solidFill>
                        <a:srgbClr val="FFFF00"/>
                      </a:solidFill>
                    </a:rPr>
                    <a:t>TCGA</a:t>
                  </a:r>
                  <a:r>
                    <a:rPr lang="en-US" altLang="en-US" sz="8000">
                      <a:solidFill>
                        <a:srgbClr val="FFFF00"/>
                      </a:solidFill>
                    </a:rPr>
                    <a:t> </a:t>
                  </a:r>
                  <a:r>
                    <a:rPr lang="en-US" altLang="en-US" sz="5400">
                      <a:solidFill>
                        <a:srgbClr val="FFFF00"/>
                      </a:solidFill>
                    </a:rPr>
                    <a:t>2.3</a:t>
                  </a:r>
                  <a:r>
                    <a:rPr lang="en-US" altLang="en-US" sz="6000" b="1">
                      <a:solidFill>
                        <a:srgbClr val="FFFF00"/>
                      </a:solidFill>
                    </a:rPr>
                    <a:t> </a:t>
                  </a:r>
                  <a:r>
                    <a:rPr lang="en-US" altLang="en-US" sz="3600" b="1">
                      <a:solidFill>
                        <a:srgbClr val="FFFF00"/>
                      </a:solidFill>
                    </a:rPr>
                    <a:t>Petabytes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rgbClr val="FFFF00"/>
                      </a:solidFill>
                    </a:rPr>
                    <a:t>in CGHub</a:t>
                  </a:r>
                </a:p>
              </p:txBody>
            </p:sp>
            <p:grpSp>
              <p:nvGrpSpPr>
                <p:cNvPr id="25645" name="Group 42"/>
                <p:cNvGrpSpPr>
                  <a:grpSpLocks/>
                </p:cNvGrpSpPr>
                <p:nvPr/>
              </p:nvGrpSpPr>
              <p:grpSpPr bwMode="auto">
                <a:xfrm>
                  <a:off x="6087374" y="5194143"/>
                  <a:ext cx="1447800" cy="307777"/>
                  <a:chOff x="5570638" y="4102341"/>
                  <a:chExt cx="1447800" cy="307777"/>
                </a:xfrm>
              </p:grpSpPr>
              <p:pic>
                <p:nvPicPr>
                  <p:cNvPr id="25657" name="Picture 4" descr="C:\Documents and Settings\sofiahj\Desktop\NHLBI_ESP.pn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70638" y="4102341"/>
                    <a:ext cx="309678" cy="264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58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5438" y="4102341"/>
                    <a:ext cx="114300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Lucida Grande" charset="0"/>
                      <a:buChar char="-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>
                        <a:solidFill>
                          <a:srgbClr val="FF0000"/>
                        </a:solidFill>
                        <a:latin typeface="Calibri" charset="0"/>
                      </a:rPr>
                      <a:t>NHLBI ESP</a:t>
                    </a:r>
                  </a:p>
                </p:txBody>
              </p:sp>
            </p:grpSp>
            <p:sp>
              <p:nvSpPr>
                <p:cNvPr id="25646" name="Rectangle 50"/>
                <p:cNvSpPr>
                  <a:spLocks noChangeArrowheads="1"/>
                </p:cNvSpPr>
                <p:nvPr/>
              </p:nvSpPr>
              <p:spPr bwMode="auto">
                <a:xfrm>
                  <a:off x="3615279" y="5335884"/>
                  <a:ext cx="457200" cy="584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/>
                  <a:r>
                    <a:rPr lang="en-US" altLang="en-US" sz="1600" b="1">
                      <a:solidFill>
                        <a:srgbClr val="000000"/>
                      </a:solidFill>
                      <a:latin typeface="Arial" charset="0"/>
                    </a:rPr>
                    <a:t>40</a:t>
                  </a:r>
                </a:p>
                <a:p>
                  <a:pPr algn="ctr"/>
                  <a:r>
                    <a:rPr lang="en-US" altLang="en-US" sz="1600" b="1">
                      <a:solidFill>
                        <a:srgbClr val="000000"/>
                      </a:solidFill>
                      <a:latin typeface="Arial" charset="0"/>
                    </a:rPr>
                    <a:t>TB</a:t>
                  </a:r>
                </a:p>
              </p:txBody>
            </p:sp>
            <p:sp>
              <p:nvSpPr>
                <p:cNvPr id="25647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3953417" y="6032994"/>
                  <a:ext cx="936626" cy="276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A5A5E9"/>
                      </a:solidFill>
                    </a:rPr>
                    <a:t>NHGRI LSSP</a:t>
                  </a:r>
                </a:p>
              </p:txBody>
            </p:sp>
            <p:pic>
              <p:nvPicPr>
                <p:cNvPr id="1029" name="Picture 5" descr="C:\Documents and Settings\sofiahj\Desktop\720px-US-NIH-NHGRI-Logo.svg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301" y="5714235"/>
                  <a:ext cx="1611036" cy="539249"/>
                </a:xfrm>
                <a:prstGeom prst="rect">
                  <a:avLst/>
                </a:prstGeom>
                <a:noFill/>
                <a:extLst>
                  <a:ext uri="{909E8E84-426E-40dd-AFC4-6F175D3DCCD1}"/>
                </a:extLst>
              </p:spPr>
            </p:pic>
            <p:pic>
              <p:nvPicPr>
                <p:cNvPr id="25649" name="Picture 6" descr="C:\Documents and Settings\sofiahj\Desktop\HMP final 6_24 (150 x 101)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6974" y="4584543"/>
                  <a:ext cx="471232" cy="317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50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7169695" y="4073462"/>
                  <a:ext cx="698501" cy="522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rgbClr val="CCCCCC"/>
                      </a:solidFill>
                    </a:rPr>
                    <a:t>ARRA</a:t>
                  </a:r>
                </a:p>
                <a:p>
                  <a:r>
                    <a:rPr lang="en-US" altLang="en-US" sz="1400">
                      <a:solidFill>
                        <a:srgbClr val="CCCCCC"/>
                      </a:solidFill>
                    </a:rPr>
                    <a:t>Autism</a:t>
                  </a: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278729" y="2914258"/>
                  <a:ext cx="228600" cy="228665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4353467" y="2147278"/>
                  <a:ext cx="36513" cy="304887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53" name="TextBox 113"/>
                <p:cNvSpPr txBox="1">
                  <a:spLocks noChangeArrowheads="1"/>
                </p:cNvSpPr>
                <p:nvPr/>
              </p:nvSpPr>
              <p:spPr bwMode="auto">
                <a:xfrm rot="-2272973">
                  <a:off x="3353341" y="2418817"/>
                  <a:ext cx="1041401" cy="400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RNASeq</a:t>
                  </a:r>
                </a:p>
              </p:txBody>
            </p:sp>
            <p:sp>
              <p:nvSpPr>
                <p:cNvPr id="25654" name="TextBox 116"/>
                <p:cNvSpPr txBox="1">
                  <a:spLocks noChangeArrowheads="1"/>
                </p:cNvSpPr>
                <p:nvPr/>
              </p:nvSpPr>
              <p:spPr bwMode="auto">
                <a:xfrm rot="216050">
                  <a:off x="4385217" y="2104403"/>
                  <a:ext cx="941389" cy="400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Clinical</a:t>
                  </a:r>
                </a:p>
              </p:txBody>
            </p:sp>
            <p:sp>
              <p:nvSpPr>
                <p:cNvPr id="25655" name="TextBox 118"/>
                <p:cNvSpPr txBox="1">
                  <a:spLocks noChangeArrowheads="1"/>
                </p:cNvSpPr>
                <p:nvPr/>
              </p:nvSpPr>
              <p:spPr bwMode="auto">
                <a:xfrm rot="3455921">
                  <a:off x="5400230" y="2891290"/>
                  <a:ext cx="1370402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Epigenome</a:t>
                  </a:r>
                </a:p>
              </p:txBody>
            </p:sp>
            <p:sp>
              <p:nvSpPr>
                <p:cNvPr id="25656" name="TextBox 120"/>
                <p:cNvSpPr txBox="1">
                  <a:spLocks noChangeArrowheads="1"/>
                </p:cNvSpPr>
                <p:nvPr/>
              </p:nvSpPr>
              <p:spPr bwMode="auto">
                <a:xfrm rot="-4780644">
                  <a:off x="2796791" y="3312097"/>
                  <a:ext cx="9226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miRNA</a:t>
                  </a:r>
                </a:p>
              </p:txBody>
            </p:sp>
          </p:grpSp>
        </p:grpSp>
      </p:grpSp>
      <p:sp>
        <p:nvSpPr>
          <p:cNvPr id="25608" name="TextBox 58"/>
          <p:cNvSpPr txBox="1">
            <a:spLocks noChangeArrowheads="1"/>
          </p:cNvSpPr>
          <p:nvPr/>
        </p:nvSpPr>
        <p:spPr bwMode="auto">
          <a:xfrm>
            <a:off x="5105400" y="5562600"/>
            <a:ext cx="55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1400" b="1">
                <a:solidFill>
                  <a:srgbClr val="7878DE"/>
                </a:solidFill>
              </a:rPr>
              <a:t>GTeX</a:t>
            </a:r>
          </a:p>
        </p:txBody>
      </p:sp>
      <p:pic>
        <p:nvPicPr>
          <p:cNvPr id="25609" name="Picture 59" descr="C:\Documents and Settings\sofiahj\Desktop\logo_JESS3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77000"/>
            <a:ext cx="454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4"/>
          <p:cNvSpPr txBox="1"/>
          <p:nvPr/>
        </p:nvSpPr>
        <p:spPr>
          <a:xfrm>
            <a:off x="4763" y="6400800"/>
            <a:ext cx="1595437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50" i="1" dirty="0" smtClean="0">
                <a:solidFill>
                  <a:srgbClr val="FFFFFF"/>
                </a:solidFill>
              </a:rPr>
              <a:t>Heidi Sofia, 7-16-15</a:t>
            </a:r>
            <a:endParaRPr lang="en-US" sz="105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8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3"/>
          <p:cNvGrpSpPr>
            <a:grpSpLocks/>
          </p:cNvGrpSpPr>
          <p:nvPr/>
        </p:nvGrpSpPr>
        <p:grpSpPr bwMode="auto">
          <a:xfrm>
            <a:off x="628650" y="1560513"/>
            <a:ext cx="8572500" cy="5351462"/>
            <a:chOff x="92524" y="274638"/>
            <a:chExt cx="9313886" cy="5759080"/>
          </a:xfrm>
        </p:grpSpPr>
        <p:pic>
          <p:nvPicPr>
            <p:cNvPr id="1332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4" y="274638"/>
              <a:ext cx="9144000" cy="571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10"/>
            <a:stretch>
              <a:fillRect/>
            </a:stretch>
          </p:blipFill>
          <p:spPr bwMode="auto">
            <a:xfrm>
              <a:off x="168348" y="4885997"/>
              <a:ext cx="9144000" cy="1147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34185" y="4853201"/>
              <a:ext cx="200076" cy="152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44089" y="4873702"/>
              <a:ext cx="662321" cy="5689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314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-82550"/>
            <a:ext cx="4279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673350" y="3336925"/>
            <a:ext cx="1857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70250" y="4360863"/>
            <a:ext cx="398462" cy="415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489825" y="2533650"/>
            <a:ext cx="177800" cy="33035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2463" y="2409825"/>
            <a:ext cx="3170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&gt;30 TCGA Cancer Types</a:t>
            </a:r>
          </a:p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&gt;73K Experiments</a:t>
            </a:r>
          </a:p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&gt;11K Patients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84900" y="-17463"/>
            <a:ext cx="1916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Breast Cancer</a:t>
            </a:r>
          </a:p>
        </p:txBody>
      </p:sp>
      <p:sp>
        <p:nvSpPr>
          <p:cNvPr id="13320" name="Title 1"/>
          <p:cNvSpPr>
            <a:spLocks noGrp="1"/>
          </p:cNvSpPr>
          <p:nvPr>
            <p:ph type="title"/>
          </p:nvPr>
        </p:nvSpPr>
        <p:spPr>
          <a:xfrm>
            <a:off x="63500" y="519113"/>
            <a:ext cx="494665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TCGA: What’s in a petabyte?</a:t>
            </a:r>
          </a:p>
        </p:txBody>
      </p:sp>
      <p:cxnSp>
        <p:nvCxnSpPr>
          <p:cNvPr id="27" name="Straight Arrow Connector 26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131050" y="1420813"/>
            <a:ext cx="447675" cy="11128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7772400" y="6646863"/>
            <a:ext cx="1441450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https://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cghub.ucsc.edu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50197782"/>
      </p:ext>
    </p:extLst>
  </p:cSld>
  <p:clrMapOvr>
    <a:masterClrMapping/>
  </p:clrMapOvr>
  <p:transition advTm="5432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05" y="0"/>
            <a:ext cx="8911989" cy="1054242"/>
          </a:xfrm>
        </p:spPr>
        <p:txBody>
          <a:bodyPr>
            <a:normAutofit/>
          </a:bodyPr>
          <a:lstStyle/>
          <a:p>
            <a:r>
              <a:rPr lang="en-US" sz="3200" cap="all" dirty="0" smtClean="0"/>
              <a:t>PCAWG</a:t>
            </a:r>
            <a:r>
              <a:rPr lang="en-US" sz="3200" cap="all" smtClean="0"/>
              <a:t>: PANCANCER </a:t>
            </a:r>
            <a:r>
              <a:rPr lang="en-US" sz="3200" cap="all" dirty="0"/>
              <a:t>ANALYSIS OF WHOLE </a:t>
            </a:r>
            <a:r>
              <a:rPr lang="en-US" sz="3200" cap="all" dirty="0" smtClean="0"/>
              <a:t>GENOMES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84" y="1054242"/>
            <a:ext cx="7717429" cy="56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00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0" y="213791"/>
            <a:ext cx="9144000" cy="8207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Personal Genomics: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Identifying High-impact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Variants in Coding &amp; Non-coding Regions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80962" y="1362075"/>
            <a:ext cx="4491038" cy="4700587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Characterizing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Rare Variants in Coding Regions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Identifying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STRESS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cryptic allosteric sites 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On surface &amp; in interior bottlenecks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changes in localized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Frustration</a:t>
            </a:r>
            <a:r>
              <a:rPr lang="en-US" altLang="en-US" sz="1800" dirty="0">
                <a:ea typeface="ＭＳ Ｐゴシック" charset="-128"/>
              </a:rPr>
              <a:t> to find further sites sensitive to mutations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Difference </a:t>
            </a:r>
            <a:r>
              <a:rPr lang="en-US" altLang="en-US" sz="1400" dirty="0" err="1">
                <a:ea typeface="ＭＳ Ｐゴシック" charset="-128"/>
              </a:rPr>
              <a:t>betw</a:t>
            </a:r>
            <a:r>
              <a:rPr lang="en-US" altLang="en-US" sz="1400" dirty="0">
                <a:ea typeface="ＭＳ Ｐゴシック" charset="-128"/>
              </a:rPr>
              <a:t>. TSGs &amp; oncogenes</a:t>
            </a:r>
          </a:p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Evaluating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the Impact of Non-coding Variants with Annotation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Annotating non-coding regions on different scales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MUSIC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Prioritizing rare variants with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solidFill>
                  <a:srgbClr val="FFFF00"/>
                </a:solidFill>
                <a:ea typeface="ＭＳ Ｐゴシック" charset="-128"/>
              </a:rPr>
              <a:t>sensitive sites</a:t>
            </a:r>
            <a:r>
              <a:rPr lang="en-US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(human-conserved) </a:t>
            </a:r>
          </a:p>
          <a:p>
            <a:pPr lvl="2"/>
            <a:endParaRPr lang="en-US" altLang="en-US" dirty="0">
              <a:ea typeface="ＭＳ Ｐゴシック" charset="-128"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541838" y="1689622"/>
            <a:ext cx="4602162" cy="4045494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Putting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it together in Workflows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LARVA</a:t>
            </a:r>
            <a:r>
              <a:rPr lang="en-US" altLang="en-US" sz="1800" dirty="0">
                <a:ea typeface="ＭＳ Ｐゴシック" charset="-128"/>
              </a:rPr>
              <a:t> to do burden testing on non-coding annotation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Need to correct for co-variates &amp; over-dispersion mutation counts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Parameterized according to replication timing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FunSeq</a:t>
            </a:r>
            <a:r>
              <a:rPr lang="en-US" altLang="en-US" sz="1800" dirty="0">
                <a:ea typeface="ＭＳ Ｐゴシック" charset="-128"/>
              </a:rPr>
              <a:t> to integrate evidence on variants 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Systematically weighting all the features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suggesting non-coding drivers</a:t>
            </a:r>
          </a:p>
          <a:p>
            <a:pPr lvl="2"/>
            <a:r>
              <a:rPr lang="en-US" altLang="en-US" sz="1600" dirty="0" err="1">
                <a:ea typeface="ＭＳ Ｐゴシック" charset="-128"/>
              </a:rPr>
              <a:t>Prioritzing</a:t>
            </a:r>
            <a:r>
              <a:rPr lang="en-US" altLang="en-US" sz="1600" dirty="0">
                <a:ea typeface="ＭＳ Ｐゴシック" charset="-128"/>
              </a:rPr>
              <a:t> rare germline variants</a:t>
            </a:r>
            <a:br>
              <a:rPr lang="en-US" altLang="en-US" sz="1600" dirty="0">
                <a:ea typeface="ＭＳ Ｐゴシック" charset="-128"/>
              </a:rPr>
            </a:br>
            <a:endParaRPr lang="en-US" altLang="en-US" sz="16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512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Outline - WM</a:t>
            </a:r>
          </a:p>
          <a:p>
            <a:r>
              <a:rPr lang="en-US" dirty="0">
                <a:solidFill>
                  <a:srgbClr val="FF0000"/>
                </a:solidFill>
              </a:rPr>
              <a:t>Intro - the big data explosion - XL</a:t>
            </a:r>
          </a:p>
          <a:p>
            <a:r>
              <a:rPr lang="en-US" dirty="0">
                <a:solidFill>
                  <a:srgbClr val="FF0000"/>
                </a:solidFill>
              </a:rPr>
              <a:t>- declining cost of sequencing, increasing number of </a:t>
            </a:r>
            <a:r>
              <a:rPr lang="en-US" dirty="0" err="1">
                <a:solidFill>
                  <a:srgbClr val="FF0000"/>
                </a:solidFill>
              </a:rPr>
              <a:t>sampels</a:t>
            </a:r>
            <a:r>
              <a:rPr lang="en-US" dirty="0">
                <a:solidFill>
                  <a:srgbClr val="FF0000"/>
                </a:solidFill>
              </a:rPr>
              <a:t>, massive amounts of data</a:t>
            </a:r>
          </a:p>
          <a:p>
            <a:r>
              <a:rPr lang="en-US" dirty="0">
                <a:solidFill>
                  <a:srgbClr val="FF0000"/>
                </a:solidFill>
              </a:rPr>
              <a:t>--helps frame this as an important field that the audience should pay attention to</a:t>
            </a:r>
          </a:p>
          <a:p>
            <a:r>
              <a:rPr lang="en-US" dirty="0">
                <a:solidFill>
                  <a:srgbClr val="FF0000"/>
                </a:solidFill>
              </a:rPr>
              <a:t>Cool sequencing techs - XL</a:t>
            </a:r>
          </a:p>
          <a:p>
            <a:r>
              <a:rPr lang="en-US" dirty="0">
                <a:solidFill>
                  <a:srgbClr val="FF0000"/>
                </a:solidFill>
              </a:rPr>
              <a:t>-WGS, chip-seq, RNA-seq: what's so cool about them, what can we do with them</a:t>
            </a:r>
          </a:p>
          <a:p>
            <a:r>
              <a:rPr lang="en-US" dirty="0">
                <a:solidFill>
                  <a:srgbClr val="FF0000"/>
                </a:solidFill>
              </a:rPr>
              <a:t>-ENCODE, PCAWG</a:t>
            </a:r>
          </a:p>
          <a:p>
            <a:r>
              <a:rPr lang="en-US" dirty="0"/>
              <a:t>Transition to clinic - WM</a:t>
            </a:r>
          </a:p>
          <a:p>
            <a:r>
              <a:rPr lang="en-US" dirty="0"/>
              <a:t>-limited clinical adoption</a:t>
            </a:r>
          </a:p>
          <a:p>
            <a:r>
              <a:rPr lang="en-US" dirty="0"/>
              <a:t>-barriers to further adoption</a:t>
            </a:r>
          </a:p>
          <a:p>
            <a:r>
              <a:rPr lang="en-US" dirty="0"/>
              <a:t>-how we're going to overcome those barriers</a:t>
            </a:r>
          </a:p>
        </p:txBody>
      </p:sp>
    </p:spTree>
    <p:extLst>
      <p:ext uri="{BB962C8B-B14F-4D97-AF65-F5344CB8AC3E}">
        <p14:creationId xmlns:p14="http://schemas.microsoft.com/office/powerpoint/2010/main" val="573034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 txBox="1">
            <a:spLocks noChangeArrowheads="1"/>
          </p:cNvSpPr>
          <p:nvPr/>
        </p:nvSpPr>
        <p:spPr bwMode="auto">
          <a:xfrm>
            <a:off x="228600" y="2633663"/>
            <a:ext cx="3683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Exponential increase in the number of transistors per chip.</a:t>
            </a:r>
          </a:p>
          <a:p>
            <a:pPr fontAlgn="base">
              <a:spcAft>
                <a:spcPct val="0"/>
              </a:spcAft>
              <a:buFont typeface="Lucida Grande" charset="0"/>
              <a:buChar char="-"/>
            </a:pPr>
            <a:endParaRPr lang="en-US" altLang="en-US" sz="1400" smtClean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Led to improvements in speed and miniaturization.</a:t>
            </a:r>
          </a:p>
          <a:p>
            <a:pPr fontAlgn="base"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Drove widespread adoption and novel applications of computer technology.</a:t>
            </a:r>
            <a:endParaRPr lang="en-US" altLang="en-US" sz="900" smtClean="0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47700"/>
            <a:ext cx="3151188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2D2DB9"/>
                </a:solidFill>
                <a:ea typeface="ＭＳ Ｐゴシック" charset="-128"/>
              </a:rPr>
              <a:t>Moore’s Law:</a:t>
            </a:r>
            <a:br>
              <a:rPr lang="en-US" altLang="en-US" sz="2800">
                <a:solidFill>
                  <a:srgbClr val="2D2DB9"/>
                </a:solidFill>
                <a:ea typeface="ＭＳ Ｐゴシック" charset="-128"/>
              </a:rPr>
            </a:br>
            <a:r>
              <a:rPr lang="en-US" altLang="en-US" sz="2800">
                <a:solidFill>
                  <a:srgbClr val="2D2DB9"/>
                </a:solidFill>
                <a:ea typeface="ＭＳ Ｐゴシック" charset="-128"/>
              </a:rPr>
              <a:t>Exponential Scaling of Computer Technology</a:t>
            </a: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[Waldrop (‘15) Nature]</a:t>
            </a:r>
            <a:endParaRPr lang="en-US" altLang="en-US" sz="1200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9220" name="Picture 9" descr="http://www.nature.com/polopoly_fs/7.33896.1455023892%21/image/nature_NF_Moore-Law_11.02.2016-WEB.png_gen/derivatives/landscape_630/nature_NF_Moore-Law_11.02.2016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4147"/>
          <a:stretch>
            <a:fillRect/>
          </a:stretch>
        </p:blipFill>
        <p:spPr bwMode="auto">
          <a:xfrm>
            <a:off x="4441825" y="123825"/>
            <a:ext cx="4062413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19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/>
          <p:cNvSpPr txBox="1">
            <a:spLocks noChangeArrowheads="1"/>
          </p:cNvSpPr>
          <p:nvPr/>
        </p:nvSpPr>
        <p:spPr bwMode="auto">
          <a:xfrm>
            <a:off x="152400" y="2495550"/>
            <a:ext cx="293846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Moore’s &amp; Kryder’s Laws</a:t>
            </a:r>
            <a:r>
              <a:rPr lang="en-US" altLang="en-US" sz="1600" smtClean="0">
                <a:solidFill>
                  <a:srgbClr val="000000"/>
                </a:solidFill>
              </a:rPr>
              <a:t> </a:t>
            </a:r>
            <a:endParaRPr lang="en-US" altLang="en-US" sz="2000" smtClean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As important as the increase in computer speed has been, the ability to store large amounts of information on computers is even more crucial</a:t>
            </a:r>
          </a:p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Exponential increase seen in Kryder’s law is a superposition of </a:t>
            </a:r>
            <a:br>
              <a:rPr lang="en-US" altLang="en-US" sz="2000" smtClean="0">
                <a:solidFill>
                  <a:srgbClr val="000000"/>
                </a:solidFill>
              </a:rPr>
            </a:br>
            <a:r>
              <a:rPr lang="en-US" altLang="en-US" sz="2000" smtClean="0">
                <a:solidFill>
                  <a:srgbClr val="000000"/>
                </a:solidFill>
              </a:rPr>
              <a:t>S-curves for different technologies</a:t>
            </a:r>
          </a:p>
          <a:p>
            <a:pPr fontAlgn="base">
              <a:spcAft>
                <a:spcPct val="0"/>
              </a:spcAft>
              <a:buFontTx/>
              <a:buNone/>
            </a:pPr>
            <a:endParaRPr lang="en-US" altLang="en-US" sz="900" smtClean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708025"/>
            <a:ext cx="3170238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2D2DB9"/>
                </a:solidFill>
                <a:ea typeface="ＭＳ Ｐゴシック" charset="-128"/>
              </a:rPr>
              <a:t>Kryder’s Law and   S-curves underlying exponential growth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251200" y="-341313"/>
            <a:ext cx="5537200" cy="7237413"/>
            <a:chOff x="4296613" y="1447800"/>
            <a:chExt cx="3988768" cy="5212165"/>
          </a:xfrm>
        </p:grpSpPr>
        <p:pic>
          <p:nvPicPr>
            <p:cNvPr id="1024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6"/>
            <a:stretch>
              <a:fillRect/>
            </a:stretch>
          </p:blipFill>
          <p:spPr bwMode="auto">
            <a:xfrm>
              <a:off x="4296613" y="1447800"/>
              <a:ext cx="3988768" cy="521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316054" y="1606715"/>
              <a:ext cx="339640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402965" y="4134484"/>
              <a:ext cx="338496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Muir et al. (‘15) GenomeBiol.]</a:t>
            </a:r>
            <a:endParaRPr lang="en-US" altLang="en-US" sz="1200" smtClean="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Sequencing Data Explosion: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Faster than Moore’s Law for a Time (or a S-curve)</a:t>
            </a:r>
          </a:p>
        </p:txBody>
      </p:sp>
      <p:pic>
        <p:nvPicPr>
          <p:cNvPr id="1126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666875"/>
            <a:ext cx="5418137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122238" y="1666875"/>
            <a:ext cx="330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DNA sequencing has gone through technological S-curves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In the early 2000’s, improvements in Sanger sequencing produced a scaling pattern similar to Moore’s law.</a:t>
            </a:r>
          </a:p>
          <a:p>
            <a:pPr lvl="1" fontAlgn="base">
              <a:spcAft>
                <a:spcPct val="0"/>
              </a:spcAft>
            </a:pPr>
            <a:endParaRPr lang="en-US" altLang="en-US" sz="1600" smtClean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The advent of NGS was a shift to a new technology with dramatic decrease in cost). </a:t>
            </a:r>
          </a:p>
          <a:p>
            <a:pPr fontAlgn="base"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9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5726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echnological barriers delay the </a:t>
            </a:r>
            <a:r>
              <a:rPr lang="en-US" i="1" dirty="0" smtClean="0"/>
              <a:t>widespread</a:t>
            </a:r>
            <a:r>
              <a:rPr lang="en-US" dirty="0" smtClean="0"/>
              <a:t> adoption of laboratory genomic methods in the clinic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5161" y="2082169"/>
            <a:ext cx="4502150" cy="3050382"/>
          </a:xfrm>
        </p:spPr>
        <p:txBody>
          <a:bodyPr>
            <a:normAutofit fontScale="550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/>
              <a:t>High cost</a:t>
            </a:r>
          </a:p>
          <a:p>
            <a:pPr marL="0" indent="0">
              <a:buNone/>
            </a:pPr>
            <a:endParaRPr lang="en-US" dirty="0" smtClean="0"/>
          </a:p>
          <a:p>
            <a:pPr marL="385763" indent="-385763">
              <a:buFont typeface="+mj-lt"/>
              <a:buAutoNum type="arabicPeriod" startAt="2"/>
            </a:pPr>
            <a:r>
              <a:rPr lang="en-US" dirty="0" smtClean="0"/>
              <a:t>Middling accuracy</a:t>
            </a:r>
          </a:p>
          <a:p>
            <a:pPr marL="385763" indent="-385763">
              <a:buFont typeface="+mj-lt"/>
              <a:buAutoNum type="arabicPeriod" startAt="2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385763" indent="-385763">
              <a:buFont typeface="+mj-lt"/>
              <a:buAutoNum type="arabicPeriod" startAt="3"/>
            </a:pPr>
            <a:r>
              <a:rPr lang="en-US" dirty="0" smtClean="0"/>
              <a:t>Situations in which sample collection is impractical (e.g. if brain RNA needed)</a:t>
            </a:r>
          </a:p>
          <a:p>
            <a:pPr marL="385763" indent="-385763">
              <a:buFont typeface="+mj-lt"/>
              <a:buAutoNum type="arabicPeriod" startAt="3"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pPr marL="385763" indent="-385763">
              <a:buFont typeface="+mj-lt"/>
              <a:buAutoNum type="arabicPeriod" startAt="3"/>
            </a:pPr>
            <a:r>
              <a:rPr lang="en-US" dirty="0" smtClean="0"/>
              <a:t>Limited clinical significance outside of key domains (e.g. HR’s ~1.3)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925" y="2312711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… but costs are dropping rapidly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925" y="2889502"/>
            <a:ext cx="334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… but candidates from NGS can be validated with Sanger sequencing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9476" y="4011026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… but liquid biopsies, gut microbiome, and other convenient sources abound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0998" y="1551254"/>
            <a:ext cx="7150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… but these barriers are falling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513" y="5085227"/>
            <a:ext cx="3908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… but missing heritability calculations show that important genetic effects exist and are waiting to be discovered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32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9393" r="17488" b="9251"/>
          <a:stretch>
            <a:fillRect/>
          </a:stretch>
        </p:blipFill>
        <p:spPr bwMode="auto">
          <a:xfrm>
            <a:off x="3390900" y="5091113"/>
            <a:ext cx="14176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2"/>
          <p:cNvCxnSpPr>
            <a:cxnSpLocks noChangeShapeType="1"/>
          </p:cNvCxnSpPr>
          <p:nvPr/>
        </p:nvCxnSpPr>
        <p:spPr bwMode="auto">
          <a:xfrm flipH="1" flipV="1">
            <a:off x="3213100" y="2706688"/>
            <a:ext cx="676275" cy="2384425"/>
          </a:xfrm>
          <a:prstGeom prst="straightConnector1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round/>
            <a:headEnd type="triangle" w="sm" len="sm"/>
            <a:tailEnd type="none" w="med" len="med"/>
          </a:ln>
          <a:extLst>
            <a:ext uri="{909E8E84-426E-40dd-AFC4-6F175D3DCCD1}"/>
          </a:extLst>
        </p:spPr>
      </p:cxnSp>
      <p:pic>
        <p:nvPicPr>
          <p:cNvPr id="143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-623" r="433" b="623"/>
          <a:stretch>
            <a:fillRect/>
          </a:stretch>
        </p:blipFill>
        <p:spPr bwMode="auto">
          <a:xfrm>
            <a:off x="103188" y="5419725"/>
            <a:ext cx="32305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08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5364" name="TextBox 11"/>
          <p:cNvSpPr txBox="1">
            <a:spLocks noChangeArrowheads="1"/>
          </p:cNvSpPr>
          <p:nvPr/>
        </p:nvSpPr>
        <p:spPr bwMode="auto">
          <a:xfrm>
            <a:off x="5292725" y="55514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4530725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367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439863"/>
            <a:ext cx="44100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8" name="Straight Arrow Connector 3"/>
          <p:cNvCxnSpPr>
            <a:cxnSpLocks noChangeShapeType="1"/>
          </p:cNvCxnSpPr>
          <p:nvPr/>
        </p:nvCxnSpPr>
        <p:spPr bwMode="auto">
          <a:xfrm>
            <a:off x="4371975" y="2943225"/>
            <a:ext cx="56991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6914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30725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390" name="TextBox 16"/>
          <p:cNvSpPr txBox="1">
            <a:spLocks noChangeArrowheads="1"/>
          </p:cNvSpPr>
          <p:nvPr/>
        </p:nvSpPr>
        <p:spPr bwMode="auto">
          <a:xfrm>
            <a:off x="5292725" y="55514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cxnSp>
        <p:nvCxnSpPr>
          <p:cNvPr id="16391" name="Straight Arrow Connector 3"/>
          <p:cNvCxnSpPr>
            <a:cxnSpLocks noChangeShapeType="1"/>
          </p:cNvCxnSpPr>
          <p:nvPr/>
        </p:nvCxnSpPr>
        <p:spPr bwMode="auto">
          <a:xfrm>
            <a:off x="4348163" y="2946400"/>
            <a:ext cx="569912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450975"/>
            <a:ext cx="44100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3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cxnSp>
        <p:nvCxnSpPr>
          <p:cNvPr id="17413" name="Straight Arrow Connector 2"/>
          <p:cNvCxnSpPr>
            <a:cxnSpLocks noChangeShapeType="1"/>
          </p:cNvCxnSpPr>
          <p:nvPr/>
        </p:nvCxnSpPr>
        <p:spPr bwMode="auto">
          <a:xfrm flipV="1">
            <a:off x="4073525" y="3525838"/>
            <a:ext cx="1149350" cy="9525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A6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"/>
          <a:stretch/>
        </p:blipFill>
        <p:spPr>
          <a:xfrm>
            <a:off x="5313813" y="1571308"/>
            <a:ext cx="3474587" cy="42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0" y="213791"/>
            <a:ext cx="9144000" cy="8207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Personal Genomics: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Identifying High-impact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Variants in Coding &amp; Non-coding Regions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80962" y="1362075"/>
            <a:ext cx="4491038" cy="4700587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Characterizing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Rare Variants in Coding Regions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Identifying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STRESS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cryptic allosteric sites 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On surface &amp; in interior bottlenecks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changes in localized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Frustration</a:t>
            </a:r>
            <a:r>
              <a:rPr lang="en-US" altLang="en-US" sz="1800" dirty="0">
                <a:ea typeface="ＭＳ Ｐゴシック" charset="-128"/>
              </a:rPr>
              <a:t> to find further sites sensitive to mutations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Difference </a:t>
            </a:r>
            <a:r>
              <a:rPr lang="en-US" altLang="en-US" sz="1400" dirty="0" err="1">
                <a:ea typeface="ＭＳ Ｐゴシック" charset="-128"/>
              </a:rPr>
              <a:t>betw</a:t>
            </a:r>
            <a:r>
              <a:rPr lang="en-US" altLang="en-US" sz="1400" dirty="0">
                <a:ea typeface="ＭＳ Ｐゴシック" charset="-128"/>
              </a:rPr>
              <a:t>. TSGs &amp; oncogenes</a:t>
            </a:r>
          </a:p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Evaluating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the Impact of Non-coding Variants with Annotation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Annotating non-coding regions on different scales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MUSIC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Prioritizing rare variants with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solidFill>
                  <a:srgbClr val="FFFF00"/>
                </a:solidFill>
                <a:ea typeface="ＭＳ Ｐゴシック" charset="-128"/>
              </a:rPr>
              <a:t>sensitive sites</a:t>
            </a:r>
            <a:r>
              <a:rPr lang="en-US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(human-conserved) </a:t>
            </a:r>
          </a:p>
          <a:p>
            <a:pPr lvl="2"/>
            <a:endParaRPr lang="en-US" altLang="en-US" dirty="0">
              <a:ea typeface="ＭＳ Ｐゴシック" charset="-128"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541838" y="1689622"/>
            <a:ext cx="4602162" cy="4045494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Putting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it together in Workflows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LARVA</a:t>
            </a:r>
            <a:r>
              <a:rPr lang="en-US" altLang="en-US" sz="1800" dirty="0">
                <a:ea typeface="ＭＳ Ｐゴシック" charset="-128"/>
              </a:rPr>
              <a:t> to do burden testing on non-coding annotation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Need to correct for co-variates &amp; over-dispersion mutation counts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Parameterized according to replication timing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FunSeq</a:t>
            </a:r>
            <a:r>
              <a:rPr lang="en-US" altLang="en-US" sz="1800" dirty="0">
                <a:ea typeface="ＭＳ Ｐゴシック" charset="-128"/>
              </a:rPr>
              <a:t> to integrate evidence on variants 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Systematically weighting all the features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suggesting non-coding drivers</a:t>
            </a:r>
          </a:p>
          <a:p>
            <a:pPr lvl="2"/>
            <a:r>
              <a:rPr lang="en-US" altLang="en-US" sz="1600" dirty="0" err="1">
                <a:ea typeface="ＭＳ Ｐゴシック" charset="-128"/>
              </a:rPr>
              <a:t>Prioritzing</a:t>
            </a:r>
            <a:r>
              <a:rPr lang="en-US" altLang="en-US" sz="1600" dirty="0">
                <a:ea typeface="ＭＳ Ｐゴシック" charset="-128"/>
              </a:rPr>
              <a:t> rare germline variants</a:t>
            </a:r>
            <a:br>
              <a:rPr lang="en-US" altLang="en-US" sz="1600" dirty="0">
                <a:ea typeface="ＭＳ Ｐゴシック" charset="-128"/>
              </a:rPr>
            </a:br>
            <a:endParaRPr lang="en-US" altLang="en-US" sz="16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177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0581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ENCODE: Encyclopedia of DNA </a:t>
            </a:r>
            <a:r>
              <a:rPr lang="en-US" sz="3600" dirty="0" smtClean="0"/>
              <a:t>Elements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334294"/>
            <a:ext cx="86487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525463"/>
            <a:ext cx="8229600" cy="939800"/>
          </a:xfr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Non-coding Annotations: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850" y="976313"/>
            <a:ext cx="8229600" cy="4967287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sym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Sequence features, incl. </a:t>
            </a:r>
            <a:r>
              <a:rPr lang="en-US" sz="1600" b="1" u="sng" dirty="0" smtClean="0">
                <a:solidFill>
                  <a:srgbClr val="000000"/>
                </a:solidFill>
                <a:sym typeface="Arial" charset="0"/>
              </a:rPr>
              <a:t>Conservation</a:t>
            </a:r>
            <a:endParaRPr lang="en-US" sz="1600" b="1" u="sng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>
              <a:defRPr/>
            </a:pPr>
            <a:endParaRPr lang="en-US" sz="1600" dirty="0"/>
          </a:p>
        </p:txBody>
      </p:sp>
      <p:grpSp>
        <p:nvGrpSpPr>
          <p:cNvPr id="62467" name="Shape 57"/>
          <p:cNvGrpSpPr>
            <a:grpSpLocks/>
          </p:cNvGrpSpPr>
          <p:nvPr/>
        </p:nvGrpSpPr>
        <p:grpSpPr bwMode="auto">
          <a:xfrm>
            <a:off x="4146550" y="3130550"/>
            <a:ext cx="4600575" cy="3757613"/>
            <a:chOff x="4061355" y="98425"/>
            <a:chExt cx="5037137" cy="3245907"/>
          </a:xfrm>
        </p:grpSpPr>
        <p:pic>
          <p:nvPicPr>
            <p:cNvPr id="62471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2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Lucida Grande" charset="0"/>
                <a:buChar char="-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US" altLang="en-US" sz="1400">
                <a:solidFill>
                  <a:srgbClr val="000000"/>
                </a:solidFill>
                <a:sym typeface="Arial" charset="0"/>
              </a:endParaRPr>
            </a:p>
          </p:txBody>
        </p:sp>
      </p:grpSp>
      <p:pic>
        <p:nvPicPr>
          <p:cNvPr id="62468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334963" y="3114675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Shape 63"/>
          <p:cNvSpPr txBox="1">
            <a:spLocks noChangeArrowheads="1"/>
          </p:cNvSpPr>
          <p:nvPr/>
        </p:nvSpPr>
        <p:spPr bwMode="auto">
          <a:xfrm>
            <a:off x="4654550" y="2198688"/>
            <a:ext cx="3697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en-US" altLang="en-US" sz="1400" b="1" u="sng">
                <a:solidFill>
                  <a:srgbClr val="000000"/>
                </a:solidFill>
                <a:sym typeface="Arial" charset="0"/>
              </a:rPr>
              <a:t>Functional Genomics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sym typeface="Arial" charset="0"/>
              </a:rPr>
              <a:t>Chip-seq (Epigenome &amp; seq. specific TF) and ncRNA &amp; un-annotated transcription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en-US" sz="14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5470525" y="6513513"/>
            <a:ext cx="4676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7F7F7F"/>
                </a:solidFill>
                <a:latin typeface="Calibri" charset="0"/>
              </a:rPr>
              <a:t>[Alexander et al., </a:t>
            </a:r>
            <a:r>
              <a:rPr lang="en-US" altLang="en-US" sz="1600" i="1">
                <a:solidFill>
                  <a:srgbClr val="7F7F7F"/>
                </a:solidFill>
                <a:latin typeface="Calibri" charset="0"/>
              </a:rPr>
              <a:t>Nat. Rev. Genet. </a:t>
            </a:r>
            <a:r>
              <a:rPr lang="en-US" altLang="en-US" sz="1600">
                <a:solidFill>
                  <a:srgbClr val="7F7F7F"/>
                </a:solidFill>
                <a:latin typeface="Calibri" charset="0"/>
              </a:rPr>
              <a:t>(</a:t>
            </a:r>
            <a:r>
              <a:rPr lang="fr-FR" altLang="en-US" sz="1600">
                <a:solidFill>
                  <a:srgbClr val="7F7F7F"/>
                </a:solidFill>
                <a:latin typeface="Calibri" charset="0"/>
              </a:rPr>
              <a:t>’</a:t>
            </a:r>
            <a:r>
              <a:rPr lang="en-US" altLang="ja-JP" sz="1600">
                <a:solidFill>
                  <a:srgbClr val="7F7F7F"/>
                </a:solidFill>
                <a:latin typeface="Calibri" charset="0"/>
              </a:rPr>
              <a:t>10)]</a:t>
            </a:r>
            <a:endParaRPr lang="en-US" altLang="en-US" sz="160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76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Nrg ?</a:t>
            </a:r>
          </a:p>
        </p:txBody>
      </p:sp>
      <p:sp>
        <p:nvSpPr>
          <p:cNvPr id="6349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0863"/>
            <a:ext cx="8132763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24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1149350"/>
            <a:ext cx="5970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42913" y="-163513"/>
            <a:ext cx="8229600" cy="1143001"/>
          </a:xfrm>
        </p:spPr>
        <p:txBody>
          <a:bodyPr/>
          <a:lstStyle/>
          <a:p>
            <a:r>
              <a:rPr lang="en-US" altLang="en-US" sz="3200">
                <a:latin typeface="Calibri" charset="0"/>
                <a:ea typeface="ＭＳ Ｐゴシック" charset="-128"/>
              </a:rPr>
              <a:t>Summarizing the Signal: </a:t>
            </a:r>
            <a:br>
              <a:rPr lang="en-US" altLang="en-US" sz="3200">
                <a:latin typeface="Calibri" charset="0"/>
                <a:ea typeface="ＭＳ Ｐゴシック" charset="-128"/>
              </a:rPr>
            </a:br>
            <a:r>
              <a:rPr lang="en-US" altLang="en-US" sz="3200">
                <a:latin typeface="Calibri" charset="0"/>
                <a:ea typeface="ＭＳ Ｐゴシック" charset="-128"/>
              </a:rPr>
              <a:t>"Traditional" ChipSeq Peak Calling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1225550"/>
            <a:ext cx="3097213" cy="1828800"/>
          </a:xfrm>
        </p:spPr>
        <p:txBody>
          <a:bodyPr/>
          <a:lstStyle/>
          <a:p>
            <a:r>
              <a:rPr lang="en-US" altLang="en-US" sz="1600">
                <a:latin typeface="Calibri" charset="0"/>
                <a:ea typeface="ＭＳ Ｐゴシック" charset="-128"/>
              </a:rPr>
              <a:t>Generate &amp; threshold the signal profile to identify candidate target regions</a:t>
            </a:r>
          </a:p>
          <a:p>
            <a:pPr lvl="1"/>
            <a:r>
              <a:rPr lang="en-US" altLang="en-US" sz="1200">
                <a:latin typeface="Calibri" charset="0"/>
                <a:ea typeface="ＭＳ Ｐゴシック" charset="-128"/>
              </a:rPr>
              <a:t>Simulation (PeakSeq), </a:t>
            </a:r>
          </a:p>
          <a:p>
            <a:pPr lvl="1"/>
            <a:r>
              <a:rPr lang="en-US" altLang="en-US" sz="1200">
                <a:latin typeface="Calibri" charset="0"/>
                <a:ea typeface="ＭＳ Ｐゴシック" charset="-128"/>
              </a:rPr>
              <a:t>Local window based Poisson (MACS), </a:t>
            </a:r>
          </a:p>
          <a:p>
            <a:pPr lvl="1"/>
            <a:r>
              <a:rPr lang="en-US" altLang="en-US" sz="1200">
                <a:latin typeface="Calibri" charset="0"/>
                <a:ea typeface="ＭＳ Ｐゴシック" charset="-128"/>
              </a:rPr>
              <a:t>Fold change statistics (SPP)</a:t>
            </a:r>
          </a:p>
          <a:p>
            <a:pPr lvl="1"/>
            <a:endParaRPr lang="en-US" altLang="en-US" sz="1200">
              <a:latin typeface="Calibri" charset="0"/>
              <a:ea typeface="ＭＳ Ｐゴシック" charset="-128"/>
            </a:endParaRPr>
          </a:p>
        </p:txBody>
      </p:sp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110413" y="221615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Threshold</a:t>
            </a:r>
          </a:p>
        </p:txBody>
      </p:sp>
      <p:sp>
        <p:nvSpPr>
          <p:cNvPr id="64517" name="Content Placeholder 2"/>
          <p:cNvSpPr txBox="1">
            <a:spLocks/>
          </p:cNvSpPr>
          <p:nvPr/>
        </p:nvSpPr>
        <p:spPr bwMode="auto">
          <a:xfrm>
            <a:off x="0" y="396875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Score against the control</a:t>
            </a:r>
          </a:p>
        </p:txBody>
      </p:sp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54350"/>
            <a:ext cx="51435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14"/>
          <p:cNvSpPr txBox="1">
            <a:spLocks noChangeArrowheads="1"/>
          </p:cNvSpPr>
          <p:nvPr/>
        </p:nvSpPr>
        <p:spPr bwMode="auto">
          <a:xfrm>
            <a:off x="336550" y="2965450"/>
            <a:ext cx="177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Potential Targets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35350"/>
            <a:ext cx="586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30750"/>
            <a:ext cx="1571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Box 17"/>
          <p:cNvSpPr txBox="1">
            <a:spLocks noChangeArrowheads="1"/>
          </p:cNvSpPr>
          <p:nvPr/>
        </p:nvSpPr>
        <p:spPr bwMode="auto">
          <a:xfrm>
            <a:off x="228600" y="464185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Significantly Enriched targets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16263" y="4837113"/>
            <a:ext cx="1608137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154363"/>
            <a:ext cx="1447800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5" name="TextBox 25"/>
          <p:cNvSpPr txBox="1">
            <a:spLocks noChangeArrowheads="1"/>
          </p:cNvSpPr>
          <p:nvPr/>
        </p:nvSpPr>
        <p:spPr bwMode="auto">
          <a:xfrm>
            <a:off x="3287713" y="3452813"/>
            <a:ext cx="201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Normalized Control</a:t>
            </a:r>
          </a:p>
        </p:txBody>
      </p:sp>
      <p:sp>
        <p:nvSpPr>
          <p:cNvPr id="64526" name="TextBox 31"/>
          <p:cNvSpPr txBox="1">
            <a:spLocks noChangeArrowheads="1"/>
          </p:cNvSpPr>
          <p:nvPr/>
        </p:nvSpPr>
        <p:spPr bwMode="auto">
          <a:xfrm>
            <a:off x="3317875" y="99695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ChIP</a:t>
            </a:r>
          </a:p>
        </p:txBody>
      </p:sp>
      <p:sp>
        <p:nvSpPr>
          <p:cNvPr id="64527" name="TextBox 1"/>
          <p:cNvSpPr txBox="1">
            <a:spLocks noChangeArrowheads="1"/>
          </p:cNvSpPr>
          <p:nvPr/>
        </p:nvSpPr>
        <p:spPr bwMode="auto">
          <a:xfrm>
            <a:off x="233363" y="5697538"/>
            <a:ext cx="6700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Calibri" charset="0"/>
              </a:rPr>
              <a:t>Now an update: "PeakSeq 2" =&gt; MUSIC</a:t>
            </a:r>
          </a:p>
        </p:txBody>
      </p:sp>
      <p:sp>
        <p:nvSpPr>
          <p:cNvPr id="64528" name="TextBox 2"/>
          <p:cNvSpPr txBox="1">
            <a:spLocks noChangeArrowheads="1"/>
          </p:cNvSpPr>
          <p:nvPr/>
        </p:nvSpPr>
        <p:spPr bwMode="auto">
          <a:xfrm>
            <a:off x="5434013" y="6488113"/>
            <a:ext cx="3525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A6A6A6"/>
                </a:solidFill>
                <a:latin typeface="Calibri" charset="0"/>
              </a:rPr>
              <a:t>[Rozowsky et al. ('09) </a:t>
            </a:r>
            <a:r>
              <a:rPr lang="en-US" altLang="en-US" sz="1800" b="1" i="1">
                <a:solidFill>
                  <a:srgbClr val="A6A6A6"/>
                </a:solidFill>
                <a:latin typeface="Calibri" charset="0"/>
              </a:rPr>
              <a:t>Nat Biotech</a:t>
            </a:r>
            <a:r>
              <a:rPr lang="en-US" altLang="en-US" sz="1800" b="1">
                <a:solidFill>
                  <a:srgbClr val="A6A6A6"/>
                </a:solidFill>
                <a:latin typeface="Calibri" charset="0"/>
              </a:rPr>
              <a:t>]</a:t>
            </a:r>
            <a:r>
              <a:rPr lang="en-US" altLang="en-US" sz="1800" b="1" i="1">
                <a:solidFill>
                  <a:srgbClr val="A6A6A6"/>
                </a:solidFill>
                <a:latin typeface="Calibri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860425" y="5543550"/>
            <a:ext cx="107061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99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will it take for us to derive clinically relevant information from a patient’s –omics profile across a range of diseases?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80% of disease alleles occur in the noncoding genome – we need to better understand how to prioritize noncoding variants</a:t>
            </a:r>
          </a:p>
          <a:p>
            <a:r>
              <a:rPr lang="en-US" dirty="0" smtClean="0"/>
              <a:t>Integrate information from many SNPs</a:t>
            </a:r>
          </a:p>
          <a:p>
            <a:r>
              <a:rPr lang="en-US" dirty="0" smtClean="0"/>
              <a:t>Integrate information from multiple experimental strategies</a:t>
            </a:r>
          </a:p>
          <a:p>
            <a:pPr lvl="1"/>
            <a:r>
              <a:rPr lang="en-US" dirty="0" smtClean="0"/>
              <a:t>DNA to inform baseline risk and diagnose genetic diseases</a:t>
            </a:r>
          </a:p>
          <a:p>
            <a:pPr lvl="1"/>
            <a:r>
              <a:rPr lang="en-US" dirty="0" smtClean="0"/>
              <a:t>RNA and other measures to observe early changes of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Power to detect complex relationships between SNPs, other biomarkers, and disease will depend on more phenotypically-annotated sequences and new statistical and bioinformatics techniques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7373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3388"/>
            <a:ext cx="5081588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53806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0" y="213791"/>
            <a:ext cx="9144000" cy="8207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Personal Genomics: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Identifying High-impact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Variants in Coding &amp; Non-coding Regions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80962" y="1362075"/>
            <a:ext cx="4491038" cy="4700587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Characterizing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Rare Variants in Coding Regions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Identifying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STRESS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cryptic allosteric sites 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On surface &amp; in interior bottlenecks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changes in localized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Frustration</a:t>
            </a:r>
            <a:r>
              <a:rPr lang="en-US" altLang="en-US" sz="1800" dirty="0">
                <a:ea typeface="ＭＳ Ｐゴシック" charset="-128"/>
              </a:rPr>
              <a:t> to find further sites sensitive to mutations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Difference </a:t>
            </a:r>
            <a:r>
              <a:rPr lang="en-US" altLang="en-US" sz="1400" dirty="0" err="1">
                <a:ea typeface="ＭＳ Ｐゴシック" charset="-128"/>
              </a:rPr>
              <a:t>betw</a:t>
            </a:r>
            <a:r>
              <a:rPr lang="en-US" altLang="en-US" sz="1400" dirty="0">
                <a:ea typeface="ＭＳ Ｐゴシック" charset="-128"/>
              </a:rPr>
              <a:t>. TSGs &amp; oncogenes</a:t>
            </a:r>
          </a:p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Evaluating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the Impact of Non-coding Variants with Annotation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Annotating non-coding regions on different scales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MUSIC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Prioritizing rare variants with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solidFill>
                  <a:srgbClr val="FFFF00"/>
                </a:solidFill>
                <a:ea typeface="ＭＳ Ｐゴシック" charset="-128"/>
              </a:rPr>
              <a:t>sensitive sites</a:t>
            </a:r>
            <a:r>
              <a:rPr lang="en-US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(human-conserved) </a:t>
            </a:r>
          </a:p>
          <a:p>
            <a:pPr lvl="2"/>
            <a:endParaRPr lang="en-US" altLang="en-US" dirty="0">
              <a:ea typeface="ＭＳ Ｐゴシック" charset="-128"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541838" y="1689622"/>
            <a:ext cx="4602162" cy="4045494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Putting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it together in Workflows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LARVA</a:t>
            </a:r>
            <a:r>
              <a:rPr lang="en-US" altLang="en-US" sz="1800" dirty="0">
                <a:ea typeface="ＭＳ Ｐゴシック" charset="-128"/>
              </a:rPr>
              <a:t> to do burden testing on non-coding annotation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Need to correct for co-variates &amp; over-dispersion mutation counts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Parameterized according to replication timing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FunSeq</a:t>
            </a:r>
            <a:r>
              <a:rPr lang="en-US" altLang="en-US" sz="1800" dirty="0">
                <a:ea typeface="ＭＳ Ｐゴシック" charset="-128"/>
              </a:rPr>
              <a:t> to integrate evidence on variants 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Systematically weighting all the features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suggesting non-coding drivers</a:t>
            </a:r>
          </a:p>
          <a:p>
            <a:pPr lvl="2"/>
            <a:r>
              <a:rPr lang="en-US" altLang="en-US" sz="1600" dirty="0" err="1">
                <a:ea typeface="ＭＳ Ｐゴシック" charset="-128"/>
              </a:rPr>
              <a:t>Prioritzing</a:t>
            </a:r>
            <a:r>
              <a:rPr lang="en-US" altLang="en-US" sz="1600" dirty="0">
                <a:ea typeface="ＭＳ Ｐゴシック" charset="-128"/>
              </a:rPr>
              <a:t> rare germline variants</a:t>
            </a:r>
            <a:br>
              <a:rPr lang="en-US" altLang="en-US" sz="1600" dirty="0">
                <a:ea typeface="ＭＳ Ｐゴシック" charset="-128"/>
              </a:rPr>
            </a:br>
            <a:endParaRPr lang="en-US" altLang="en-US" sz="16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3416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4138" y="38100"/>
            <a:ext cx="8940800" cy="1143000"/>
          </a:xfrm>
        </p:spPr>
        <p:txBody>
          <a:bodyPr rtlCol="0">
            <a:normAutofit fontScale="90000"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</a:t>
            </a:r>
            <a:r>
              <a:rPr lang="en-US" dirty="0" smtClean="0">
                <a:ea typeface="+mj-ea"/>
              </a:rPr>
              <a:t>dentification of non-coding candidate drivers amongst somatic variants: Scheme</a:t>
            </a:r>
            <a:endParaRPr lang="en-US" dirty="0">
              <a:ea typeface="+mj-ea"/>
            </a:endParaRPr>
          </a:p>
        </p:txBody>
      </p:sp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2D5439-C40B-6B47-A546-7A13B5DC125C}" type="slidenum">
              <a:rPr lang="en-US" altLang="en-US" sz="1800">
                <a:solidFill>
                  <a:srgbClr val="000000"/>
                </a:solidFill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839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157288"/>
            <a:ext cx="729773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88" y="6421438"/>
            <a:ext cx="20701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</a:rPr>
              <a:t>[Khurana et al., </a:t>
            </a:r>
            <a:r>
              <a:rPr lang="en-US" altLang="en-US" sz="1100" i="1">
                <a:solidFill>
                  <a:srgbClr val="000000"/>
                </a:solidFill>
              </a:rPr>
              <a:t>Science</a:t>
            </a:r>
            <a:r>
              <a:rPr lang="en-US" altLang="en-US" sz="1100">
                <a:solidFill>
                  <a:srgbClr val="000000"/>
                </a:solidFill>
              </a:rPr>
              <a:t> (‘13)]</a:t>
            </a:r>
            <a:endParaRPr lang="en-US" altLang="en-US" sz="11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495"/>
      </p:ext>
    </p:extLst>
  </p:cSld>
  <p:clrMapOvr>
    <a:masterClrMapping/>
  </p:clrMapOvr>
  <p:transition spd="slow" advTm="18934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2"/>
          <p:cNvGrpSpPr>
            <a:grpSpLocks/>
          </p:cNvGrpSpPr>
          <p:nvPr/>
        </p:nvGrpSpPr>
        <p:grpSpPr bwMode="auto">
          <a:xfrm>
            <a:off x="908050" y="233363"/>
            <a:ext cx="7083425" cy="6567487"/>
            <a:chOff x="908700" y="234096"/>
            <a:chExt cx="7083487" cy="6567371"/>
          </a:xfrm>
        </p:grpSpPr>
        <p:grpSp>
          <p:nvGrpSpPr>
            <p:cNvPr id="84995" name="Group 25"/>
            <p:cNvGrpSpPr>
              <a:grpSpLocks/>
            </p:cNvGrpSpPr>
            <p:nvPr/>
          </p:nvGrpSpPr>
          <p:grpSpPr bwMode="auto">
            <a:xfrm>
              <a:off x="908700" y="234096"/>
              <a:ext cx="7083487" cy="6567371"/>
              <a:chOff x="908700" y="234096"/>
              <a:chExt cx="7083487" cy="6567371"/>
            </a:xfrm>
          </p:grpSpPr>
          <p:grpSp>
            <p:nvGrpSpPr>
              <p:cNvPr id="84998" name="Group 19"/>
              <p:cNvGrpSpPr>
                <a:grpSpLocks noChangeAspect="1"/>
              </p:cNvGrpSpPr>
              <p:nvPr/>
            </p:nvGrpSpPr>
            <p:grpSpPr bwMode="auto">
              <a:xfrm>
                <a:off x="1097847" y="501355"/>
                <a:ext cx="6894340" cy="6300112"/>
                <a:chOff x="964174" y="284098"/>
                <a:chExt cx="7147776" cy="6531703"/>
              </a:xfrm>
            </p:grpSpPr>
            <p:grpSp>
              <p:nvGrpSpPr>
                <p:cNvPr id="85002" name="Group 11"/>
                <p:cNvGrpSpPr>
                  <a:grpSpLocks/>
                </p:cNvGrpSpPr>
                <p:nvPr/>
              </p:nvGrpSpPr>
              <p:grpSpPr bwMode="auto">
                <a:xfrm>
                  <a:off x="964174" y="284098"/>
                  <a:ext cx="6431430" cy="6531703"/>
                  <a:chOff x="529740" y="284098"/>
                  <a:chExt cx="6431430" cy="6531703"/>
                </a:xfrm>
              </p:grpSpPr>
              <p:pic>
                <p:nvPicPr>
                  <p:cNvPr id="85004" name="Picture 3" descr="Khurana6.2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4970" y="722536"/>
                    <a:ext cx="3606645" cy="5597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529499" y="2648566"/>
                    <a:ext cx="130023" cy="350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802447" y="4768392"/>
                    <a:ext cx="1270612" cy="17478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659256" y="5555097"/>
                    <a:ext cx="641890" cy="143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788590" y="3181814"/>
                    <a:ext cx="972710" cy="275346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" name="Trapezoid 1"/>
                  <p:cNvSpPr/>
                  <p:nvPr/>
                </p:nvSpPr>
                <p:spPr>
                  <a:xfrm rot="16200000">
                    <a:off x="1468530" y="3506838"/>
                    <a:ext cx="4601733" cy="2016191"/>
                  </a:xfrm>
                  <a:prstGeom prst="trapezoid">
                    <a:avLst>
                      <a:gd name="adj" fmla="val 4383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1912031" y="601157"/>
                    <a:ext cx="1245924" cy="115207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" name="Trapezoid 13"/>
                  <p:cNvSpPr/>
                  <p:nvPr/>
                </p:nvSpPr>
                <p:spPr>
                  <a:xfrm rot="16200000">
                    <a:off x="3073216" y="368252"/>
                    <a:ext cx="1789014" cy="1619537"/>
                  </a:xfrm>
                  <a:prstGeom prst="trapezoid">
                    <a:avLst>
                      <a:gd name="adj" fmla="val 19942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solidFill>
                        <a:srgbClr val="FFFFFF"/>
                      </a:solidFill>
                    </a:endParaRPr>
                  </a:p>
                </p:txBody>
              </p:sp>
              <p:pic>
                <p:nvPicPr>
                  <p:cNvPr id="9" name="Picture 8" descr="Khurana6.5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77492" y="283513"/>
                    <a:ext cx="2184071" cy="1789014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>
                    <a:outerShdw blurRad="50800" dist="38100" algn="l" rotWithShape="0">
                      <a:srgbClr val="000000">
                        <a:alpha val="39998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7981927" y="6024159"/>
                  <a:ext cx="130023" cy="350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4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4999" name="Rectangle 20"/>
              <p:cNvSpPr>
                <a:spLocks noChangeArrowheads="1"/>
              </p:cNvSpPr>
              <p:nvPr/>
            </p:nvSpPr>
            <p:spPr bwMode="auto">
              <a:xfrm>
                <a:off x="908700" y="234096"/>
                <a:ext cx="3681435" cy="584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charset="0"/>
                  <a:buChar char="-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aseline="30000">
                    <a:solidFill>
                      <a:srgbClr val="000000"/>
                    </a:solidFill>
                    <a:latin typeface="Calibri" charset="0"/>
                  </a:rPr>
                  <a:t>Flowchart for 1 Prostate Cancer Genome (from Berger et al. '11)</a:t>
                </a:r>
                <a:endParaRPr lang="en-US" alt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49311" y="6037893"/>
                <a:ext cx="125414" cy="338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10903" y="2367658"/>
                <a:ext cx="620717" cy="106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57088" y="2367658"/>
              <a:ext cx="620717" cy="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Khurana6.1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863" y="2359720"/>
              <a:ext cx="2103456" cy="443063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99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5400000">
            <a:off x="7941469" y="3469481"/>
            <a:ext cx="2070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</a:rPr>
              <a:t>[Khurana et al., </a:t>
            </a:r>
            <a:r>
              <a:rPr lang="en-US" altLang="en-US" sz="1100" i="1">
                <a:solidFill>
                  <a:srgbClr val="000000"/>
                </a:solidFill>
              </a:rPr>
              <a:t>Science</a:t>
            </a:r>
            <a:r>
              <a:rPr lang="en-US" altLang="en-US" sz="1100">
                <a:solidFill>
                  <a:srgbClr val="000000"/>
                </a:solidFill>
              </a:rPr>
              <a:t> (‘13)]</a:t>
            </a:r>
            <a:endParaRPr lang="en-US" altLang="en-US" sz="11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61650"/>
      </p:ext>
    </p:extLst>
  </p:cSld>
  <p:clrMapOvr>
    <a:masterClrMapping/>
  </p:clrMapOvr>
  <p:transition spd="slow" advTm="13366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0" y="213791"/>
            <a:ext cx="9144000" cy="8207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Personal Genomics: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Identifying High-impact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Variants in Coding &amp; Non-coding Regions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80962" y="1362075"/>
            <a:ext cx="4491038" cy="4700587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Characterizing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Rare Variants in Coding Regions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Identifying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STRESS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cryptic allosteric sites 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On surface &amp; in interior bottlenecks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changes in localized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Frustration</a:t>
            </a:r>
            <a:r>
              <a:rPr lang="en-US" altLang="en-US" sz="1800" dirty="0">
                <a:ea typeface="ＭＳ Ｐゴシック" charset="-128"/>
              </a:rPr>
              <a:t> to find further sites sensitive to mutations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Difference </a:t>
            </a:r>
            <a:r>
              <a:rPr lang="en-US" altLang="en-US" sz="1400" dirty="0" err="1">
                <a:ea typeface="ＭＳ Ｐゴシック" charset="-128"/>
              </a:rPr>
              <a:t>betw</a:t>
            </a:r>
            <a:r>
              <a:rPr lang="en-US" altLang="en-US" sz="1400" dirty="0">
                <a:ea typeface="ＭＳ Ｐゴシック" charset="-128"/>
              </a:rPr>
              <a:t>. TSGs &amp; oncogenes</a:t>
            </a:r>
          </a:p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Evaluating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the Impact of Non-coding Variants with Annotation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Annotating non-coding regions on different scales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MUSIC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Prioritizing rare variants with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solidFill>
                  <a:srgbClr val="FFFF00"/>
                </a:solidFill>
                <a:ea typeface="ＭＳ Ｐゴシック" charset="-128"/>
              </a:rPr>
              <a:t>sensitive sites</a:t>
            </a:r>
            <a:r>
              <a:rPr lang="en-US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(human-conserved) </a:t>
            </a:r>
          </a:p>
          <a:p>
            <a:pPr lvl="2"/>
            <a:endParaRPr lang="en-US" altLang="en-US" dirty="0">
              <a:ea typeface="ＭＳ Ｐゴシック" charset="-128"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541838" y="1689622"/>
            <a:ext cx="4602162" cy="4045494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Putting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it together in Workflows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LARVA</a:t>
            </a:r>
            <a:r>
              <a:rPr lang="en-US" altLang="en-US" sz="1800" dirty="0">
                <a:ea typeface="ＭＳ Ｐゴシック" charset="-128"/>
              </a:rPr>
              <a:t> to do burden testing on non-coding annotation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Need to correct for co-variates &amp; over-dispersion mutation counts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Parameterized according to replication timing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FunSeq</a:t>
            </a:r>
            <a:r>
              <a:rPr lang="en-US" altLang="en-US" sz="1800" dirty="0">
                <a:ea typeface="ＭＳ Ｐゴシック" charset="-128"/>
              </a:rPr>
              <a:t> to integrate evidence on variants 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Systematically weighting all the features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suggesting non-coding drivers</a:t>
            </a:r>
          </a:p>
          <a:p>
            <a:pPr lvl="2"/>
            <a:r>
              <a:rPr lang="en-US" altLang="en-US" sz="1600" dirty="0" err="1">
                <a:ea typeface="ＭＳ Ｐゴシック" charset="-128"/>
              </a:rPr>
              <a:t>Prioritzing</a:t>
            </a:r>
            <a:r>
              <a:rPr lang="en-US" altLang="en-US" sz="1600" dirty="0">
                <a:ea typeface="ＭＳ Ｐゴシック" charset="-128"/>
              </a:rPr>
              <a:t> rare germline variants</a:t>
            </a:r>
            <a:br>
              <a:rPr lang="en-US" altLang="en-US" sz="1600" dirty="0">
                <a:ea typeface="ＭＳ Ｐゴシック" charset="-128"/>
              </a:rPr>
            </a:br>
            <a:endParaRPr lang="en-US" altLang="en-US" sz="16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893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Conundrum of Genomic Privacy: Is it a Problem?</a:t>
            </a:r>
          </a:p>
        </p:txBody>
      </p:sp>
      <p:sp>
        <p:nvSpPr>
          <p:cNvPr id="9625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006475"/>
            <a:ext cx="4864100" cy="24511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ea typeface="ＭＳ Ｐゴシック" charset="-128"/>
              </a:rPr>
              <a:t>Yes</a:t>
            </a:r>
          </a:p>
          <a:p>
            <a:pPr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Genetic Exceptionalism : </a:t>
            </a:r>
            <a:br>
              <a:rPr lang="en-US" altLang="en-US" sz="2000">
                <a:solidFill>
                  <a:srgbClr val="008000"/>
                </a:solidFill>
                <a:ea typeface="ＭＳ Ｐゴシック" charset="-128"/>
              </a:rPr>
            </a:br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genome is potentially very revealing about one’s identity &amp; characteristics </a:t>
            </a:r>
          </a:p>
          <a:p>
            <a:pPr>
              <a:buFontTx/>
              <a:buNone/>
            </a:pPr>
            <a:endParaRPr lang="en-US" altLang="en-US" sz="2000">
              <a:solidFill>
                <a:srgbClr val="008000"/>
              </a:solidFill>
              <a:ea typeface="ＭＳ Ｐゴシック" charset="-128"/>
            </a:endParaRPr>
          </a:p>
          <a:p>
            <a:pPr eaLnBrk="1" hangingPunct="1"/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Most discussion of Identification Risk but what about Characterization Risk?</a:t>
            </a:r>
          </a:p>
          <a:p>
            <a:pPr lvl="1" eaLnBrk="1" hangingPunct="1"/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Finding you were in study X vs identifying that you have trait Y from studying your identified genome</a:t>
            </a:r>
          </a:p>
          <a:p>
            <a:pPr>
              <a:buFontTx/>
              <a:buNone/>
            </a:pPr>
            <a:endParaRPr lang="en-US" altLang="en-US" b="1">
              <a:solidFill>
                <a:srgbClr val="008000"/>
              </a:solidFill>
              <a:ea typeface="ＭＳ Ｐゴシック" charset="-128"/>
            </a:endParaRPr>
          </a:p>
          <a:p>
            <a:pPr>
              <a:buFontTx/>
              <a:buNone/>
            </a:pPr>
            <a:endParaRPr lang="en-US" altLang="en-US" sz="2800">
              <a:solidFill>
                <a:srgbClr val="008000"/>
              </a:solidFill>
              <a:ea typeface="ＭＳ Ｐゴシック" charset="-128"/>
            </a:endParaRPr>
          </a:p>
        </p:txBody>
      </p:sp>
      <p:sp>
        <p:nvSpPr>
          <p:cNvPr id="96259" name="Rectangle 8"/>
          <p:cNvSpPr>
            <a:spLocks/>
          </p:cNvSpPr>
          <p:nvPr/>
        </p:nvSpPr>
        <p:spPr bwMode="auto">
          <a:xfrm>
            <a:off x="449263" y="4673600"/>
            <a:ext cx="4224337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marL="341313" indent="-34131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2844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7416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1988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6560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800000"/>
                </a:solidFill>
              </a:rPr>
              <a:t>No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</a:rPr>
              <a:t>Shifting societal foci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</a:rPr>
              <a:t>No one really cares </a:t>
            </a:r>
            <a:br>
              <a:rPr lang="en-US" altLang="en-US" sz="2000" smtClean="0">
                <a:solidFill>
                  <a:srgbClr val="800000"/>
                </a:solidFill>
              </a:rPr>
            </a:br>
            <a:r>
              <a:rPr lang="en-US" altLang="en-US" sz="2000" smtClean="0">
                <a:solidFill>
                  <a:srgbClr val="800000"/>
                </a:solidFill>
              </a:rPr>
              <a:t>about </a:t>
            </a:r>
            <a:r>
              <a:rPr lang="en-US" altLang="en-US" sz="2000" i="1" u="sng" smtClean="0">
                <a:solidFill>
                  <a:srgbClr val="800000"/>
                </a:solidFill>
              </a:rPr>
              <a:t>your</a:t>
            </a:r>
            <a:r>
              <a:rPr lang="en-US" altLang="en-US" sz="2000" i="1" smtClean="0">
                <a:solidFill>
                  <a:srgbClr val="800000"/>
                </a:solidFill>
              </a:rPr>
              <a:t> </a:t>
            </a:r>
            <a:r>
              <a:rPr lang="en-US" altLang="en-US" sz="2000" smtClean="0">
                <a:solidFill>
                  <a:srgbClr val="800000"/>
                </a:solidFill>
              </a:rPr>
              <a:t>genes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u="sng" smtClean="0">
                <a:solidFill>
                  <a:srgbClr val="800000"/>
                </a:solidFill>
              </a:rPr>
              <a:t>You</a:t>
            </a:r>
            <a:r>
              <a:rPr lang="en-US" altLang="en-US" sz="2000" smtClean="0">
                <a:solidFill>
                  <a:srgbClr val="800000"/>
                </a:solidFill>
              </a:rPr>
              <a:t> might not care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2800" smtClean="0">
              <a:solidFill>
                <a:srgbClr val="800000"/>
              </a:solidFill>
            </a:endParaRP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89797" name="TextBox 1"/>
          <p:cNvSpPr txBox="1">
            <a:spLocks noChangeArrowheads="1"/>
          </p:cNvSpPr>
          <p:nvPr/>
        </p:nvSpPr>
        <p:spPr bwMode="auto">
          <a:xfrm>
            <a:off x="5270500" y="6057900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[</a:t>
            </a:r>
            <a:r>
              <a:rPr lang="en-US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Klitzman</a:t>
            </a: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Sweeney ('11), J Genet </a:t>
            </a:r>
            <a:r>
              <a:rPr lang="en-US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Couns</a:t>
            </a: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20:98l;</a:t>
            </a:r>
            <a:r>
              <a:rPr lang="en-US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</a:t>
            </a:r>
            <a:r>
              <a:rPr lang="en-US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Greenbaum</a:t>
            </a: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Gerstein ('09), New Sci. (Sep 23)  ] </a:t>
            </a:r>
          </a:p>
        </p:txBody>
      </p:sp>
      <p:pic>
        <p:nvPicPr>
          <p:cNvPr id="962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371850"/>
            <a:ext cx="17684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F1.mediu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035050"/>
            <a:ext cx="18208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14296"/>
      </p:ext>
    </p:extLst>
  </p:cSld>
  <p:clrMapOvr>
    <a:masterClrMapping/>
  </p:clrMapOvr>
  <p:transition advTm="76068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2"/>
          <p:cNvSpPr>
            <a:spLocks noGrp="1"/>
          </p:cNvSpPr>
          <p:nvPr>
            <p:ph type="title"/>
          </p:nvPr>
        </p:nvSpPr>
        <p:spPr>
          <a:xfrm>
            <a:off x="685800" y="3683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Background: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The </a:t>
            </a:r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Conundrum of Genomic Privacy</a:t>
            </a:r>
          </a:p>
        </p:txBody>
      </p:sp>
      <p:sp>
        <p:nvSpPr>
          <p:cNvPr id="97282" name="Rectangle 5"/>
          <p:cNvSpPr>
            <a:spLocks noGrp="1"/>
          </p:cNvSpPr>
          <p:nvPr>
            <p:ph sz="half" idx="1"/>
          </p:nvPr>
        </p:nvSpPr>
        <p:spPr>
          <a:xfrm>
            <a:off x="654050" y="1549400"/>
            <a:ext cx="4743450" cy="4638675"/>
          </a:xfrm>
        </p:spPr>
        <p:txBody>
          <a:bodyPr/>
          <a:lstStyle/>
          <a:p>
            <a:r>
              <a:rPr lang="en-US" altLang="en-US" sz="1800">
                <a:ea typeface="ＭＳ Ｐゴシック" charset="-128"/>
              </a:rPr>
              <a:t>The Genome is very fundamental data, potentially very revealing about one’s identity &amp; characteristics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Identification Risk</a:t>
            </a:r>
            <a:r>
              <a:rPr lang="en-US" altLang="en-US" sz="1800">
                <a:ea typeface="ＭＳ Ｐゴシック" charset="-128"/>
              </a:rPr>
              <a:t>: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Find that someone participated in a study [Craig, Erlich]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Characterization Risk</a:t>
            </a:r>
            <a:r>
              <a:rPr lang="en-US" altLang="en-US" sz="1800">
                <a:ea typeface="ＭＳ Ｐゴシック" charset="-128"/>
              </a:rPr>
              <a:t>: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Finding that you have a particular trait from studying your identified genome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[eg Watson ApoE status]</a:t>
            </a:r>
          </a:p>
          <a:p>
            <a:r>
              <a:rPr lang="en-US" altLang="en-US" sz="1800">
                <a:ea typeface="ＭＳ Ｐゴシック" charset="-128"/>
              </a:rPr>
              <a:t>Genetics has a problematic ethical history &amp; might need to be particularly careful to keep public trust</a:t>
            </a:r>
          </a:p>
          <a:p>
            <a:pPr lvl="1">
              <a:buFont typeface="Arial" charset="0"/>
              <a:buChar char="•"/>
            </a:pPr>
            <a:r>
              <a:rPr lang="en-US" altLang="en-US" sz="1600">
                <a:ea typeface="ＭＳ Ｐゴシック" charset="-128"/>
              </a:rPr>
              <a:t>A single bad event (eg </a:t>
            </a: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HELA</a:t>
            </a:r>
            <a:r>
              <a:rPr lang="en-US" altLang="en-US" sz="1600">
                <a:ea typeface="ＭＳ Ｐゴシック" charset="-128"/>
              </a:rPr>
              <a:t> like) could cause great damage to genomics research</a:t>
            </a: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97283" name="Content Placeholder 1"/>
          <p:cNvSpPr>
            <a:spLocks noGrp="1"/>
          </p:cNvSpPr>
          <p:nvPr>
            <p:ph sz="half" idx="2"/>
          </p:nvPr>
        </p:nvSpPr>
        <p:spPr>
          <a:xfrm>
            <a:off x="5207000" y="1549400"/>
            <a:ext cx="3543300" cy="4638675"/>
          </a:xfrm>
        </p:spPr>
        <p:txBody>
          <a:bodyPr/>
          <a:lstStyle/>
          <a:p>
            <a:r>
              <a:rPr lang="en-US" altLang="en-US" sz="1800">
                <a:ea typeface="ＭＳ Ｐゴシック" charset="-128"/>
              </a:rPr>
              <a:t>Sharing helps research</a:t>
            </a:r>
          </a:p>
          <a:p>
            <a:pPr lvl="1"/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Large-scale mining</a:t>
            </a:r>
            <a:r>
              <a:rPr lang="en-US" altLang="en-US" sz="1600">
                <a:ea typeface="ＭＳ Ｐゴシック" charset="-128"/>
              </a:rPr>
              <a:t> of this information is essential for medical research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For statistical association, </a:t>
            </a:r>
            <a:br>
              <a:rPr lang="en-US" altLang="en-US" sz="1600">
                <a:ea typeface="ＭＳ Ｐゴシック" charset="-128"/>
              </a:rPr>
            </a:b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1M is better than 1K</a:t>
            </a:r>
          </a:p>
          <a:p>
            <a:pPr lvl="1"/>
            <a:r>
              <a:rPr lang="en-US" altLang="en-US" sz="1600" b="1">
                <a:ea typeface="ＭＳ Ｐゴシック" charset="-128"/>
              </a:rPr>
              <a:t>Privacy is cumbersome</a:t>
            </a:r>
            <a:r>
              <a:rPr lang="en-US" altLang="en-US" sz="1600">
                <a:ea typeface="ＭＳ Ｐゴシック" charset="-128"/>
              </a:rPr>
              <a:t>, particularly for big data</a:t>
            </a:r>
          </a:p>
          <a:p>
            <a:r>
              <a:rPr lang="en-US" altLang="en-US" sz="1800">
                <a:ea typeface="ＭＳ Ｐゴシック" charset="-128"/>
              </a:rPr>
              <a:t>Sharing is important for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reproducible research</a:t>
            </a:r>
          </a:p>
          <a:p>
            <a:r>
              <a:rPr lang="en-US" altLang="en-US" sz="1800">
                <a:ea typeface="ＭＳ Ｐゴシック" charset="-128"/>
              </a:rPr>
              <a:t>Data sharing &amp; doing research on identifiable individuals is useful for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education 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More interesting to study the genome of someone you know</a:t>
            </a: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289797" name="TextBox 1"/>
          <p:cNvSpPr txBox="1">
            <a:spLocks noChangeArrowheads="1"/>
          </p:cNvSpPr>
          <p:nvPr/>
        </p:nvSpPr>
        <p:spPr bwMode="auto">
          <a:xfrm>
            <a:off x="4279900" y="5994400"/>
            <a:ext cx="447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[</a:t>
            </a:r>
            <a:r>
              <a:rPr lang="en-US" sz="1100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Klitzman</a:t>
            </a: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Sweeney ('11), J Genet </a:t>
            </a:r>
            <a:r>
              <a:rPr lang="en-US" sz="1100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Couns</a:t>
            </a: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20:98l;</a:t>
            </a:r>
            <a:r>
              <a:rPr lang="en-US" sz="1100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</a:t>
            </a:r>
            <a:r>
              <a:rPr lang="en-US" sz="1100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Greenbaum</a:t>
            </a: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Gerstein ('09), New Sci. (Sep 23)  ]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088" y="5994400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[Yale Law Roundtable (‘10). Comp. in Sci. &amp; Eng. 12:8; D </a:t>
            </a: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(‘09). Am. J. Bioethics; D </a:t>
            </a: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(‘10). SF Chronicle, May 2, Page E-4; </a:t>
            </a:r>
            <a:b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</a:b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et al. </a:t>
            </a:r>
            <a:r>
              <a:rPr lang="en-US" sz="8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PLOS CB 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1337388432"/>
      </p:ext>
    </p:extLst>
  </p:cSld>
  <p:clrMapOvr>
    <a:masterClrMapping/>
  </p:clrMapOvr>
  <p:transition advTm="11409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Genomics has similar "Big Data" Privacy Issues in the Rest of Society</a:t>
            </a:r>
            <a:r>
              <a:rPr lang="is-IS" altLang="en-US" sz="2800">
                <a:ea typeface="ＭＳ Ｐゴシック" charset="-128"/>
              </a:rPr>
              <a:t>… or does it ?</a:t>
            </a:r>
            <a:endParaRPr lang="en-US" altLang="en-US" sz="2800">
              <a:ea typeface="ＭＳ Ｐゴシック" charset="-128"/>
            </a:endParaRPr>
          </a:p>
        </p:txBody>
      </p:sp>
      <p:sp>
        <p:nvSpPr>
          <p:cNvPr id="98306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378200" cy="463867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Sharing &amp; "peer-production" central to success of many new ventures, with the similar risks as in genomics 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EG web search</a:t>
            </a:r>
            <a:r>
              <a:rPr lang="en-US" altLang="en-US">
                <a:ea typeface="ＭＳ Ｐゴシック" charset="-128"/>
              </a:rPr>
              <a:t>: Large-scale mining essential, but we confront privacy risks every day we access the internet</a:t>
            </a:r>
          </a:p>
          <a:p>
            <a:pPr lvl="1"/>
            <a:endParaRPr lang="en-US" altLang="en-US">
              <a:ea typeface="ＭＳ Ｐゴシック" charset="-128"/>
            </a:endParaRP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sp>
        <p:nvSpPr>
          <p:cNvPr id="98307" name="Content Placeholder 1"/>
          <p:cNvSpPr>
            <a:spLocks noGrp="1"/>
          </p:cNvSpPr>
          <p:nvPr>
            <p:ph sz="half" idx="2"/>
          </p:nvPr>
        </p:nvSpPr>
        <p:spPr>
          <a:xfrm>
            <a:off x="4178300" y="1981200"/>
            <a:ext cx="4279900" cy="463867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Or is the genome exceptional?</a:t>
            </a:r>
          </a:p>
          <a:p>
            <a:pPr lvl="1"/>
            <a:r>
              <a:rPr lang="en-US" altLang="en-US">
                <a:ea typeface="ＭＳ Ｐゴシック" charset="-128"/>
              </a:rPr>
              <a:t>We can’t change it </a:t>
            </a:r>
          </a:p>
          <a:p>
            <a:pPr lvl="1"/>
            <a:r>
              <a:rPr lang="en-US" altLang="en-US">
                <a:ea typeface="ＭＳ Ｐゴシック" charset="-128"/>
              </a:rPr>
              <a:t>The individual (harmed?) v the collective (benefits) </a:t>
            </a:r>
          </a:p>
          <a:p>
            <a:pPr lvl="2"/>
            <a:r>
              <a:rPr lang="en-US" altLang="en-US">
                <a:ea typeface="ＭＳ Ｐゴシック" charset="-128"/>
              </a:rPr>
              <a:t>(Do sick patients care about their privacy?)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Different cultures</a:t>
            </a:r>
            <a:r>
              <a:rPr lang="en-US" altLang="en-US" sz="1800">
                <a:ea typeface="ＭＳ Ｐゴシック" charset="-128"/>
              </a:rPr>
              <a:t> of genomics (open-data) &amp; clinical medicine (private data)</a:t>
            </a:r>
          </a:p>
          <a:p>
            <a:r>
              <a:rPr lang="en-US" altLang="en-US" sz="1800">
                <a:ea typeface="ＭＳ Ｐゴシック" charset="-128"/>
              </a:rPr>
              <a:t>Genome is inherited so privacy risk is multi-generational</a:t>
            </a:r>
          </a:p>
          <a:p>
            <a:pPr lvl="1"/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What you can mine from a genome now is not clear, but what about in 20 years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13" y="6572250"/>
            <a:ext cx="8501062" cy="260350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</a:t>
            </a:r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Seringhaus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('09), </a:t>
            </a:r>
            <a:r>
              <a:rPr lang="en-US" sz="105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Hart. Courant 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(Jun 5); </a:t>
            </a:r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('11), </a:t>
            </a:r>
            <a:r>
              <a:rPr lang="en-US" sz="105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NY Times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1923527122"/>
      </p:ext>
    </p:extLst>
  </p:cSld>
  <p:clrMapOvr>
    <a:masterClrMapping/>
  </p:clrMapOvr>
  <p:transition advTm="9321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Social &amp; Technical Solutions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Notion of 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Consent</a:t>
            </a:r>
          </a:p>
          <a:p>
            <a:r>
              <a:rPr lang="en-US" altLang="en-US" sz="2200">
                <a:ea typeface="ＭＳ Ｐゴシック" charset="-128"/>
              </a:rPr>
              <a:t>“Protected” distribution of data (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dbGAP</a:t>
            </a:r>
            <a:r>
              <a:rPr lang="en-US" altLang="en-US" sz="2200">
                <a:ea typeface="ＭＳ Ｐゴシック" charset="-128"/>
              </a:rPr>
              <a:t>)</a:t>
            </a:r>
          </a:p>
          <a:p>
            <a:r>
              <a:rPr lang="en-US" altLang="en-US" sz="2200">
                <a:ea typeface="ＭＳ Ｐゴシック" charset="-128"/>
              </a:rPr>
              <a:t>Local computes on secure computer </a:t>
            </a:r>
          </a:p>
          <a:p>
            <a:endParaRPr lang="en-US" altLang="en-US" sz="2200">
              <a:ea typeface="ＭＳ Ｐゴシック" charset="-128"/>
            </a:endParaRPr>
          </a:p>
          <a:p>
            <a:r>
              <a:rPr lang="en-US" altLang="en-US" sz="2200">
                <a:ea typeface="ＭＳ Ｐゴシック" charset="-128"/>
              </a:rPr>
              <a:t>Practical Issues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Non-uniformity of consents &amp; paperwork</a:t>
            </a:r>
          </a:p>
          <a:p>
            <a:pPr lvl="2"/>
            <a:r>
              <a:rPr lang="en-US" altLang="en-US" sz="1800">
                <a:ea typeface="ＭＳ Ｐゴシック" charset="-128"/>
              </a:rPr>
              <a:t>Different international norms, leading to confusion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 sz="2200">
                <a:ea typeface="ＭＳ Ｐゴシック" charset="-128"/>
              </a:rPr>
              <a:t>Encryption &amp; computer security creates 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burdensome</a:t>
            </a:r>
            <a:r>
              <a:rPr lang="en-US" altLang="en-US" sz="2200">
                <a:ea typeface="ＭＳ Ｐゴシック" charset="-128"/>
              </a:rPr>
              <a:t> requirements on data sharing &amp; large scale analysis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Many schemes get “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hacked</a:t>
            </a:r>
            <a:r>
              <a:rPr lang="en-US" altLang="en-US" sz="2200">
                <a:ea typeface="ＭＳ Ｐゴシック" charset="-128"/>
              </a:rPr>
              <a:t>”</a:t>
            </a: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157163" y="6500813"/>
            <a:ext cx="71485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smtClean="0">
                <a:solidFill>
                  <a:srgbClr val="7F7F7F"/>
                </a:solidFill>
              </a:rPr>
              <a:t> [Greenbuam et al ('04), Nat. Biotech; Greenbaum &amp; Gerstein 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501517516"/>
      </p:ext>
    </p:extLst>
  </p:cSld>
  <p:clrMapOvr>
    <a:masterClrMapping/>
  </p:clrMapOvr>
  <p:transition advTm="69347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Surmount the Dilemma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idx="1"/>
          </p:nvPr>
        </p:nvSpPr>
        <p:spPr>
          <a:xfrm>
            <a:off x="444500" y="1787525"/>
            <a:ext cx="3098800" cy="4638675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One approach is </a:t>
            </a:r>
            <a:r>
              <a:rPr lang="en-US" sz="2000" b="1" dirty="0">
                <a:solidFill>
                  <a:srgbClr val="FF0000"/>
                </a:solidFill>
              </a:rPr>
              <a:t>just using open data</a:t>
            </a:r>
          </a:p>
          <a:p>
            <a:pPr lvl="1">
              <a:defRPr/>
            </a:pPr>
            <a:r>
              <a:rPr lang="en-US" sz="2000" dirty="0"/>
              <a:t>Maybe </a:t>
            </a:r>
            <a:r>
              <a:rPr lang="en-US" sz="2000" dirty="0" smtClean="0"/>
              <a:t>we </a:t>
            </a:r>
            <a:r>
              <a:rPr lang="en-US" sz="2000" dirty="0"/>
              <a:t>need a few "test pilots” (ala PGP)?</a:t>
            </a:r>
          </a:p>
          <a:p>
            <a:pPr lvl="2">
              <a:defRPr/>
            </a:pPr>
            <a:r>
              <a:rPr lang="en-US" sz="1600" dirty="0">
                <a:cs typeface="ＭＳ Ｐゴシック" pitchFamily="-65" charset="-128"/>
              </a:rPr>
              <a:t>Sports stars &amp; celebrities?</a:t>
            </a:r>
          </a:p>
          <a:p>
            <a:pPr lvl="1">
              <a:defRPr/>
            </a:pPr>
            <a:r>
              <a:rPr lang="en-US" sz="2000" dirty="0"/>
              <a:t>Some public data &amp; data donation is helpful but is </a:t>
            </a:r>
            <a:r>
              <a:rPr lang="en-US" sz="2000" dirty="0" smtClean="0"/>
              <a:t>this a </a:t>
            </a:r>
            <a:r>
              <a:rPr lang="en-US" sz="2000" dirty="0"/>
              <a:t>realistic </a:t>
            </a:r>
            <a:r>
              <a:rPr lang="en-US" sz="2000" dirty="0" smtClean="0"/>
              <a:t>solution for an unbiased sample of ~1M</a:t>
            </a:r>
            <a:endParaRPr lang="en-US" sz="2000" dirty="0"/>
          </a:p>
          <a:p>
            <a:pPr marL="0" indent="0">
              <a:buFontTx/>
              <a:buNone/>
              <a:defRPr/>
            </a:pPr>
            <a:endParaRPr lang="en-US" sz="1800" dirty="0">
              <a:ea typeface="ＭＳ Ｐゴシック" charset="0"/>
            </a:endParaRPr>
          </a:p>
          <a:p>
            <a:pPr>
              <a:defRPr/>
            </a:pPr>
            <a:endParaRPr lang="en-US" sz="1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Content Placeholder 1"/>
          <p:cNvSpPr>
            <a:spLocks noGrp="1"/>
          </p:cNvSpPr>
          <p:nvPr>
            <p:ph sz="half" idx="4294967295"/>
          </p:nvPr>
        </p:nvSpPr>
        <p:spPr>
          <a:xfrm>
            <a:off x="3454400" y="1654175"/>
            <a:ext cx="5384800" cy="4638675"/>
          </a:xfrm>
        </p:spPr>
        <p:txBody>
          <a:bodyPr/>
          <a:lstStyle/>
          <a:p>
            <a:endParaRPr lang="en-US" altLang="en-US" sz="1800">
              <a:ea typeface="ＭＳ Ｐゴシック" charset="-128"/>
            </a:endParaRP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Hybrid Social &amp; Tech Solution</a:t>
            </a:r>
            <a:r>
              <a:rPr lang="en-US" altLang="en-US" sz="1800">
                <a:ea typeface="ＭＳ Ｐゴシック" charset="-128"/>
              </a:rPr>
              <a:t> (a strawman)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Fundamentally, researchers have to keep genetic secrets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Legal framework for this (not charge of this group)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Genetic licensure &amp; training for individuals </a:t>
            </a:r>
            <a:br>
              <a:rPr lang="en-US" altLang="en-US" sz="1400">
                <a:ea typeface="ＭＳ Ｐゴシック" charset="-128"/>
              </a:rPr>
            </a:br>
            <a:r>
              <a:rPr lang="en-US" altLang="en-US" sz="1400">
                <a:ea typeface="ＭＳ Ｐゴシック" charset="-128"/>
              </a:rPr>
              <a:t>(similar to medical license, drivers license)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Barriers shouldn't create a incentive for “hacking”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Enabling Technologies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We should develop technologies for Quantifying Leakage &amp; allowing a small amounts of it 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We should develop technologies for the careful separation &amp; coupling of private &amp; public data </a:t>
            </a:r>
          </a:p>
          <a:p>
            <a:pPr lvl="1"/>
            <a:endParaRPr lang="en-US" altLang="en-US" sz="1800" b="1">
              <a:solidFill>
                <a:srgbClr val="FF0000"/>
              </a:solidFill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31750" y="6559550"/>
            <a:ext cx="6723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[D Greenbaum, M Gerstein (‘11). Am J Bioeth 11:39. Greenbaum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131576937"/>
      </p:ext>
    </p:extLst>
  </p:cSld>
  <p:clrMapOvr>
    <a:masterClrMapping/>
  </p:clrMapOvr>
  <p:transition advTm="6866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future, all stages of clinical care will depend on bioinformatics and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Prevention – molecular well-visits for early cancer screening</a:t>
            </a:r>
          </a:p>
          <a:p>
            <a:r>
              <a:rPr lang="en-US" dirty="0" smtClean="0"/>
              <a:t>Risk-prediction – large genomic and transcriptomic data-sets </a:t>
            </a:r>
          </a:p>
          <a:p>
            <a:r>
              <a:rPr lang="en-US" dirty="0" smtClean="0"/>
              <a:t>Diagnosis – identify the molecular subtype of a patient’s condition</a:t>
            </a:r>
          </a:p>
          <a:p>
            <a:r>
              <a:rPr lang="en-US" dirty="0" smtClean="0"/>
              <a:t>Personalized treatments </a:t>
            </a:r>
          </a:p>
          <a:p>
            <a:pPr lvl="1"/>
            <a:r>
              <a:rPr lang="en-US" dirty="0" smtClean="0"/>
              <a:t>Targeted therapy – treat a patient’s underlying molecular pathology</a:t>
            </a:r>
          </a:p>
          <a:p>
            <a:pPr lvl="1"/>
            <a:r>
              <a:rPr lang="en-US" dirty="0" smtClean="0"/>
              <a:t>Smarter experiential learning – treat patients based on what worked for patients who were most molecularly similar</a:t>
            </a:r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55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More on Enabling Technologies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5168900"/>
          </a:xfrm>
        </p:spPr>
        <p:txBody>
          <a:bodyPr/>
          <a:lstStyle/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Making secure cloud computing easier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Standard &amp; open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workflow systems</a:t>
            </a:r>
            <a:r>
              <a:rPr lang="en-US" altLang="en-US" sz="1800">
                <a:ea typeface="ＭＳ Ｐゴシック" charset="-128"/>
              </a:rPr>
              <a:t> cloud computing &amp; enclaves (eg solution of Genomics England)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Homomorphic encryption, Differential privacy</a:t>
            </a:r>
          </a:p>
          <a:p>
            <a:r>
              <a:rPr lang="en-US" altLang="en-US" sz="1800">
                <a:ea typeface="ＭＳ Ｐゴシック" charset="-128"/>
              </a:rPr>
              <a:t>We should develop technologies for quantifying privacy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What is acceptable risk? What is acceptable data leakage?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Can we quantify leakage?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Ex: photos of eye color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Cost Benefit Analysis: how helpful is identifiable data in genomic research v. potential harm from a breach?</a:t>
            </a:r>
          </a:p>
          <a:p>
            <a:r>
              <a:rPr lang="en-US" altLang="en-US" sz="2000">
                <a:ea typeface="ＭＳ Ｐゴシック" charset="-128"/>
              </a:rPr>
              <a:t>Separating but Linking Public &amp; Private Data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Lightweight, freely accessible secondary datasets coupled to underlying variants (eg gene expression quantifications)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Selection of stub &amp; "test pilot" datasets for benchmarking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Developing standards for </a:t>
            </a: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developing code on public stubs on your laptop</a:t>
            </a:r>
            <a:r>
              <a:rPr lang="en-US" altLang="en-US" sz="1600">
                <a:ea typeface="ＭＳ Ｐゴシック" charset="-128"/>
              </a:rPr>
              <a:t>; then move programs to the cloud for private production runs</a:t>
            </a:r>
          </a:p>
          <a:p>
            <a:endParaRPr lang="en-US" altLang="en-US" sz="20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907396"/>
      </p:ext>
    </p:extLst>
  </p:cSld>
  <p:clrMapOvr>
    <a:masterClrMapping/>
  </p:clrMapOvr>
  <p:transition advTm="80155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347663" y="244475"/>
            <a:ext cx="3622675" cy="141605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Genomics has similar "Big Data" Dilemma in the Rest of Society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257175" y="1966913"/>
            <a:ext cx="4518025" cy="3144837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Sharing &amp; "peer-production" is central to success of many new ventures, with the same risks as in genomics</a:t>
            </a:r>
          </a:p>
          <a:p>
            <a:r>
              <a:rPr lang="en-US" altLang="en-US">
                <a:ea typeface="ＭＳ Ｐゴシック" charset="-128"/>
              </a:rPr>
              <a:t>We confront privacy risks every day we access the internet</a:t>
            </a:r>
          </a:p>
          <a:p>
            <a:r>
              <a:rPr lang="en-US" altLang="en-US">
                <a:ea typeface="ＭＳ Ｐゴシック" charset="-128"/>
              </a:rPr>
              <a:t>(...or is the genome more exceptional &amp; fundamental?)</a:t>
            </a:r>
          </a:p>
        </p:txBody>
      </p:sp>
      <p:grpSp>
        <p:nvGrpSpPr>
          <p:cNvPr id="102403" name="Group 4"/>
          <p:cNvGrpSpPr>
            <a:grpSpLocks/>
          </p:cNvGrpSpPr>
          <p:nvPr/>
        </p:nvGrpSpPr>
        <p:grpSpPr bwMode="auto">
          <a:xfrm>
            <a:off x="5473700" y="184150"/>
            <a:ext cx="3670300" cy="2830513"/>
            <a:chOff x="144463" y="0"/>
            <a:chExt cx="8999537" cy="6724650"/>
          </a:xfrm>
        </p:grpSpPr>
        <p:pic>
          <p:nvPicPr>
            <p:cNvPr id="102405" name="Picture 5" descr="ANd9GcSVncikErXRBqBL8pxBqdJaLzS8YMDUg05A9sxsovUYk-nFENR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46038"/>
              <a:ext cx="2065337" cy="206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6" name="Picture 6" descr="ANd9GcTqtJcEBT_PY3JaOKuPafAQEbtLAZTA3-sTWDhxD-5VGOvYdwq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0"/>
              <a:ext cx="2143125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7" name="Picture 11" descr="ANd9GcTwCouIvt-qdBI5vr9vSxbA8W3PPlOK8Sa9djB0d9Rl5sxZ0wN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3622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8" name="Picture 13" descr="ANd9GcQsMogq3a7fwA-3V2XTzZ6SXlB20qgq48IxnSV0DQIseHR4lqF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72000"/>
              <a:ext cx="1905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9" name="Picture 15" descr="ANd9GcTLh14QRSBFoI4TDYAJMMpWZ5WkrSGjYDV9abFFcwFUJwjr4ge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5720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0" name="Picture 17" descr="pinterest-1345141049_6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0"/>
              <a:ext cx="23622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1" name="Picture 19" descr="icon-512x5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6482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2" name="Picture 21" descr="flickr-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04800"/>
              <a:ext cx="20669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3" name="Picture 23" descr="google-plus_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0"/>
              <a:ext cx="217328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4" name="Picture 25" descr="linkedin-log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950" y="4419600"/>
              <a:ext cx="23050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5" name="Picture 27" descr="youtube_logo_standard_againstwhite-vflKoO81_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71800"/>
              <a:ext cx="25193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6" name="Picture 29" descr="blogger-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590800"/>
              <a:ext cx="16859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6513" y="6572250"/>
            <a:ext cx="8501062" cy="230188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Seringhaus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('09),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Hart. Courant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(Jun 5); 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('11),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NY Times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566146980"/>
      </p:ext>
    </p:extLst>
  </p:cSld>
  <p:clrMapOvr>
    <a:masterClrMapping/>
  </p:clrMapOvr>
  <p:transition advTm="44605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693738" y="185738"/>
            <a:ext cx="7772400" cy="522287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Tricky Privacy Considerations in Personal Genomics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half" idx="1"/>
          </p:nvPr>
        </p:nvSpPr>
        <p:spPr>
          <a:xfrm>
            <a:off x="474663" y="841375"/>
            <a:ext cx="3948112" cy="5245100"/>
          </a:xfrm>
        </p:spPr>
        <p:txBody>
          <a:bodyPr>
            <a:normAutofit fontScale="92500" lnSpcReduction="20000"/>
          </a:bodyPr>
          <a:lstStyle/>
          <a:p>
            <a:pPr marL="225413" indent="-225413" defTabSz="909586"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Personal Genomic info. essentially meaningless currently but will it be in 20 </a:t>
            </a:r>
            <a:r>
              <a:rPr lang="en-US" altLang="en-US" sz="2400" dirty="0" err="1">
                <a:ea typeface="ＭＳ Ｐゴシック" pitchFamily="34" charset="-128"/>
              </a:rPr>
              <a:t>yrs</a:t>
            </a:r>
            <a:r>
              <a:rPr lang="en-US" altLang="en-US" sz="2400" dirty="0">
                <a:ea typeface="ＭＳ Ｐゴシック" pitchFamily="34" charset="-128"/>
              </a:rPr>
              <a:t>? 50 </a:t>
            </a:r>
            <a:r>
              <a:rPr lang="en-US" altLang="en-US" sz="2400" dirty="0" err="1">
                <a:ea typeface="ＭＳ Ｐゴシック" pitchFamily="34" charset="-128"/>
              </a:rPr>
              <a:t>yrs</a:t>
            </a:r>
            <a:r>
              <a:rPr lang="en-US" altLang="en-US" sz="2400" dirty="0">
                <a:ea typeface="ＭＳ Ｐゴシック" pitchFamily="34" charset="-128"/>
              </a:rPr>
              <a:t>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Genomic sequence very revealing about one’s children. Is true consent possible?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Once put on the web it can’t be taken back </a:t>
            </a:r>
          </a:p>
          <a:p>
            <a:pPr marL="568293" lvl="1" indent="-225413" defTabSz="909586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Culture Clash: Genomics historically has been a proponent of “open data” but not clear personal genomics fits this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Ethically challenged history of genetics </a:t>
            </a: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sz="half" idx="2"/>
          </p:nvPr>
        </p:nvSpPr>
        <p:spPr>
          <a:xfrm>
            <a:off x="4583113" y="841375"/>
            <a:ext cx="3810000" cy="4638675"/>
          </a:xfrm>
          <a:extLst>
            <a:ext uri="{91240B29-F687-4f45-9708-019B960494DF}"/>
            <a:ext uri="{AF507438-7753-43e0-B8FC-AC1667EBCBE1}"/>
          </a:extLst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Ownership of the data &amp; what consent means (</a:t>
            </a:r>
            <a:r>
              <a:rPr lang="en-US" altLang="en-US" sz="2400" dirty="0" err="1">
                <a:ea typeface="ＭＳ Ｐゴシック" pitchFamily="34" charset="-128"/>
              </a:rPr>
              <a:t>Hela</a:t>
            </a:r>
            <a:r>
              <a:rPr lang="en-US" altLang="en-US" sz="2400" dirty="0">
                <a:ea typeface="ＭＳ Ｐゴシック" pitchFamily="34" charset="-128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Could your genetic data give rise to a product line? </a:t>
            </a:r>
          </a:p>
          <a:p>
            <a:pPr eaLnBrk="1" hangingPunct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3428" name="TextBox 4"/>
          <p:cNvSpPr txBox="1">
            <a:spLocks noChangeArrowheads="1"/>
          </p:cNvSpPr>
          <p:nvPr/>
        </p:nvSpPr>
        <p:spPr bwMode="auto">
          <a:xfrm>
            <a:off x="254000" y="6424613"/>
            <a:ext cx="855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690" rIns="91374" bIns="4569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7F7F7F"/>
                </a:solidFill>
              </a:rPr>
              <a:t>[D Greenbaum &amp; M Gerstein (</a:t>
            </a:r>
            <a:r>
              <a:rPr lang="fr-FR" altLang="en-US" sz="1000" smtClean="0">
                <a:solidFill>
                  <a:srgbClr val="7F7F7F"/>
                </a:solidFill>
              </a:rPr>
              <a:t>’</a:t>
            </a:r>
            <a:r>
              <a:rPr lang="en-US" altLang="ja-JP" sz="1000" smtClean="0">
                <a:solidFill>
                  <a:srgbClr val="7F7F7F"/>
                </a:solidFill>
              </a:rPr>
              <a:t>08). Am J. Bioethics; D Greenbaum &amp; M Gerstein, Hartford Courant, 10 Jul. '08 ; SF Chronicle, 2 Nov. '08; </a:t>
            </a:r>
            <a:br>
              <a:rPr lang="en-US" altLang="ja-JP" sz="1000" smtClean="0">
                <a:solidFill>
                  <a:srgbClr val="7F7F7F"/>
                </a:solidFill>
              </a:rPr>
            </a:br>
            <a:r>
              <a:rPr lang="en-US" altLang="ja-JP" sz="1000" smtClean="0">
                <a:solidFill>
                  <a:srgbClr val="7F7F7F"/>
                </a:solidFill>
              </a:rPr>
              <a:t>Greenbaum et al. </a:t>
            </a:r>
            <a:r>
              <a:rPr lang="en-US" altLang="ja-JP" sz="1000" i="1" smtClean="0">
                <a:solidFill>
                  <a:srgbClr val="7F7F7F"/>
                </a:solidFill>
              </a:rPr>
              <a:t>PLOS CB </a:t>
            </a:r>
            <a:r>
              <a:rPr lang="en-US" altLang="ja-JP" sz="1000" smtClean="0">
                <a:solidFill>
                  <a:srgbClr val="7F7F7F"/>
                </a:solidFill>
              </a:rPr>
              <a:t>(</a:t>
            </a:r>
            <a:r>
              <a:rPr lang="en-US" altLang="en-US" sz="1000" smtClean="0">
                <a:solidFill>
                  <a:srgbClr val="7F7F7F"/>
                </a:solidFill>
              </a:rPr>
              <a:t>‘</a:t>
            </a:r>
            <a:r>
              <a:rPr lang="en-US" altLang="ja-JP" sz="1000" smtClean="0">
                <a:solidFill>
                  <a:srgbClr val="7F7F7F"/>
                </a:solidFill>
              </a:rPr>
              <a:t>11) ; Greenbaum &amp; Gerstein ('13), The Scientist; Photo from NY Times]</a:t>
            </a:r>
            <a:endParaRPr lang="en-US" altLang="en-US" sz="1000" smtClean="0">
              <a:solidFill>
                <a:srgbClr val="7F7F7F"/>
              </a:solidFill>
            </a:endParaRPr>
          </a:p>
        </p:txBody>
      </p:sp>
      <p:pic>
        <p:nvPicPr>
          <p:cNvPr id="103429" name="Picture 1" descr="24GENOME-superJ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14663"/>
            <a:ext cx="2413000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36650"/>
      </p:ext>
    </p:extLst>
  </p:cSld>
  <p:clrMapOvr>
    <a:masterClrMapping/>
  </p:clrMapOvr>
  <p:transition spd="slow" advTm="176376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4"/>
          <p:cNvSpPr>
            <a:spLocks noGrp="1"/>
          </p:cNvSpPr>
          <p:nvPr>
            <p:ph type="title"/>
          </p:nvPr>
        </p:nvSpPr>
        <p:spPr>
          <a:xfrm>
            <a:off x="557213" y="157163"/>
            <a:ext cx="4576762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Other Side of the Coin: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Why we should share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3675" y="1195388"/>
            <a:ext cx="5326063" cy="47767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Sharing helps speed research</a:t>
            </a:r>
          </a:p>
          <a:p>
            <a:pPr lvl="1">
              <a:defRPr/>
            </a:pPr>
            <a:r>
              <a:rPr lang="en-US" dirty="0" smtClean="0"/>
              <a:t>Large-scale mining of this information is important for medical research</a:t>
            </a:r>
          </a:p>
          <a:p>
            <a:pPr lvl="1">
              <a:defRPr/>
            </a:pPr>
            <a:r>
              <a:rPr lang="en-US" dirty="0" smtClean="0"/>
              <a:t>Privacy is cumbersome, particularly for big data</a:t>
            </a:r>
          </a:p>
          <a:p>
            <a:pPr>
              <a:defRPr/>
            </a:pPr>
            <a:r>
              <a:rPr lang="en-US" dirty="0" smtClean="0"/>
              <a:t>Sharing is important for reproducible research</a:t>
            </a:r>
          </a:p>
          <a:p>
            <a:pPr>
              <a:defRPr/>
            </a:pPr>
            <a:r>
              <a:rPr lang="en-US" dirty="0" smtClean="0"/>
              <a:t>Sharing is useful for education 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104451" name="Content Placeholder 3" descr="961878_Enlarged_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50825"/>
            <a:ext cx="3325812" cy="417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94916" name="Rectangle 1"/>
          <p:cNvSpPr>
            <a:spLocks noChangeArrowheads="1"/>
          </p:cNvSpPr>
          <p:nvPr/>
        </p:nvSpPr>
        <p:spPr bwMode="auto">
          <a:xfrm>
            <a:off x="5795963" y="5751513"/>
            <a:ext cx="29972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[Yale Law Roundtable (‘10). Comp. in Sci. &amp; Eng. 12:8; D </a:t>
            </a: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(‘09). Am. J. Bioethics; D </a:t>
            </a: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(‘10). SF Chronicle, May 2, Page E-4; </a:t>
            </a:r>
            <a:b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</a:b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et al. </a:t>
            </a:r>
            <a:r>
              <a:rPr lang="en-US" sz="11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PLOS CB 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1101945533"/>
      </p:ext>
    </p:extLst>
  </p:cSld>
  <p:clrMapOvr>
    <a:masterClrMapping/>
  </p:clrMapOvr>
  <p:transition advTm="96373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5351463" y="965200"/>
            <a:ext cx="36322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Dilemma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550863" y="3294063"/>
            <a:ext cx="7450137" cy="3232150"/>
          </a:xfrm>
        </p:spPr>
        <p:txBody>
          <a:bodyPr/>
          <a:lstStyle/>
          <a:p>
            <a:r>
              <a:rPr lang="en-US" altLang="en-US" sz="2000">
                <a:ea typeface="ＭＳ Ｐゴシック" charset="-128"/>
              </a:rPr>
              <a:t>The individual (harmed?) v the collective (benefits)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But do sick patients care about their privacy?</a:t>
            </a:r>
          </a:p>
          <a:p>
            <a:r>
              <a:rPr lang="en-US" altLang="en-US" sz="2000">
                <a:ea typeface="ＭＳ Ｐゴシック" charset="-128"/>
              </a:rPr>
              <a:t>Quantification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What is acceptable risk? What is acceptable data leakage? Can we quantify leakage?</a:t>
            </a:r>
          </a:p>
          <a:p>
            <a:pPr lvl="2"/>
            <a:r>
              <a:rPr lang="en-US" altLang="en-US" sz="1600">
                <a:ea typeface="ＭＳ Ｐゴシック" charset="-128"/>
              </a:rPr>
              <a:t>Ex: photos of eye color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Cost Benefit Analysis: how helpful is identifiable data in genomic research v. potential harm from a breach?</a:t>
            </a:r>
          </a:p>
          <a:p>
            <a:r>
              <a:rPr lang="en-US" altLang="en-US" sz="2000">
                <a:ea typeface="ＭＳ Ｐゴシック" charset="-128"/>
              </a:rPr>
              <a:t>Maybe a we need a few "test pilots” (ala PGP)?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Sports stars &amp; celebrities?</a:t>
            </a:r>
          </a:p>
          <a:p>
            <a:pPr lvl="1"/>
            <a:endParaRPr lang="en-US" altLang="en-US" sz="2000">
              <a:ea typeface="ＭＳ Ｐゴシック" charset="-128"/>
            </a:endParaRPr>
          </a:p>
          <a:p>
            <a:endParaRPr lang="en-US" altLang="en-US" sz="2800">
              <a:ea typeface="ＭＳ Ｐゴシック" charset="-128"/>
            </a:endParaRPr>
          </a:p>
        </p:txBody>
      </p:sp>
      <p:pic>
        <p:nvPicPr>
          <p:cNvPr id="105475" name="Picture 3" descr="Screen Shot 2015-10-02 at 11.3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0"/>
          <a:stretch>
            <a:fillRect/>
          </a:stretch>
        </p:blipFill>
        <p:spPr bwMode="auto">
          <a:xfrm>
            <a:off x="-17463" y="-33338"/>
            <a:ext cx="5300663" cy="29876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986088"/>
            <a:ext cx="3217863" cy="231775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[Economist, 15 Aug ‘15]</a:t>
            </a:r>
          </a:p>
        </p:txBody>
      </p:sp>
    </p:spTree>
    <p:extLst>
      <p:ext uri="{BB962C8B-B14F-4D97-AF65-F5344CB8AC3E}">
        <p14:creationId xmlns:p14="http://schemas.microsoft.com/office/powerpoint/2010/main" val="499601403"/>
      </p:ext>
    </p:extLst>
  </p:cSld>
  <p:clrMapOvr>
    <a:masterClrMapping/>
  </p:clrMapOvr>
  <p:transition advTm="90829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Social &amp; Technical Solutions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Consents</a:t>
            </a:r>
          </a:p>
          <a:p>
            <a:r>
              <a:rPr lang="en-US" altLang="en-US" sz="2200">
                <a:ea typeface="ＭＳ Ｐゴシック" charset="-128"/>
              </a:rPr>
              <a:t>“Protected” distribution of data (dbGAP)</a:t>
            </a:r>
          </a:p>
          <a:p>
            <a:r>
              <a:rPr lang="en-US" altLang="en-US" sz="2200">
                <a:ea typeface="ＭＳ Ｐゴシック" charset="-128"/>
              </a:rPr>
              <a:t>Local computes on secure computer</a:t>
            </a:r>
          </a:p>
          <a:p>
            <a:endParaRPr lang="en-US" altLang="en-US" sz="2200">
              <a:ea typeface="ＭＳ Ｐゴシック" charset="-128"/>
            </a:endParaRPr>
          </a:p>
          <a:p>
            <a:r>
              <a:rPr lang="en-US" altLang="en-US" sz="2200">
                <a:ea typeface="ＭＳ Ｐゴシック" charset="-128"/>
              </a:rPr>
              <a:t>Issues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Non-uniformity of consents &amp; paperwork</a:t>
            </a:r>
          </a:p>
          <a:p>
            <a:pPr lvl="2"/>
            <a:r>
              <a:rPr lang="en-US" altLang="en-US" sz="1800">
                <a:ea typeface="ＭＳ Ｐゴシック" charset="-128"/>
              </a:rPr>
              <a:t>Different international norms, leading to confusion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 sz="2200">
                <a:ea typeface="ＭＳ Ｐゴシック" charset="-128"/>
              </a:rPr>
              <a:t>Encryption &amp; computer security creates burdensome requirements on data sharing &amp; large scale analysis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Many schemes get “hacked”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57163" y="6500813"/>
            <a:ext cx="7148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 [Greenbuam et al ('04), Nat. Biotech; Greenbaum &amp; Gerstein 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139720451"/>
      </p:ext>
    </p:extLst>
  </p:cSld>
  <p:clrMapOvr>
    <a:masterClrMapping/>
  </p:clrMapOvr>
  <p:transition advTm="110469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2457450" y="468313"/>
            <a:ext cx="3840163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Difficulty in Securing Computers &amp; Data</a:t>
            </a:r>
          </a:p>
        </p:txBody>
      </p:sp>
      <p:sp>
        <p:nvSpPr>
          <p:cNvPr id="107522" name="TextBox 1"/>
          <p:cNvSpPr txBox="1">
            <a:spLocks noChangeArrowheads="1"/>
          </p:cNvSpPr>
          <p:nvPr/>
        </p:nvSpPr>
        <p:spPr bwMode="auto">
          <a:xfrm>
            <a:off x="2430463" y="5986463"/>
            <a:ext cx="3892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 [Smith et al ('05), Genome Bio]</a:t>
            </a:r>
          </a:p>
        </p:txBody>
      </p:sp>
      <p:pic>
        <p:nvPicPr>
          <p:cNvPr id="107523" name="Picture 2" descr="gb-2005-6-9-119-1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095500"/>
            <a:ext cx="4659313" cy="3406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93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9"/>
          <p:cNvSpPr>
            <a:spLocks noGrp="1"/>
          </p:cNvSpPr>
          <p:nvPr>
            <p:ph type="title"/>
          </p:nvPr>
        </p:nvSpPr>
        <p:spPr>
          <a:xfrm>
            <a:off x="0" y="139700"/>
            <a:ext cx="9144000" cy="63500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 Privacy Hacks, </a:t>
            </a:r>
            <a:br>
              <a:rPr lang="en-US" altLang="en-US" sz="2800">
                <a:ea typeface="ＭＳ Ｐゴシック" charset="-128"/>
              </a:rPr>
            </a:br>
            <a:r>
              <a:rPr lang="en-US" altLang="en-US" sz="2800">
                <a:ea typeface="ＭＳ Ｐゴシック" charset="-128"/>
              </a:rPr>
              <a:t>Mostly Focusing on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" y="1066800"/>
            <a:ext cx="7772400" cy="47879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Early genomic studies were based </a:t>
            </a:r>
            <a:r>
              <a:rPr lang="en-US" dirty="0"/>
              <a:t>on </a:t>
            </a:r>
            <a:r>
              <a:rPr lang="en-US" dirty="0" smtClean="0"/>
              <a:t>small cohorts</a:t>
            </a:r>
          </a:p>
          <a:p>
            <a:pPr lvl="1">
              <a:defRPr/>
            </a:pPr>
            <a:r>
              <a:rPr lang="en-US" dirty="0" smtClean="0"/>
              <a:t>Individuals give consent to participate but request anonymity</a:t>
            </a:r>
          </a:p>
          <a:p>
            <a:pPr lvl="2">
              <a:defRPr/>
            </a:pPr>
            <a:r>
              <a:rPr lang="en-US" dirty="0" smtClean="0"/>
              <a:t>HAPMAP,  PGP, 1000 Genomes…</a:t>
            </a:r>
          </a:p>
          <a:p>
            <a:pPr lvl="1">
              <a:defRPr/>
            </a:pPr>
            <a:r>
              <a:rPr lang="en-US" dirty="0" smtClean="0"/>
              <a:t>Focus on hiding the participation of individuals</a:t>
            </a:r>
          </a:p>
          <a:p>
            <a:pPr lvl="1">
              <a:defRPr/>
            </a:pPr>
            <a:r>
              <a:rPr lang="en-US" dirty="0" smtClean="0"/>
              <a:t>Attacks aimed at detecting whether an individual with known genotypes participated a study</a:t>
            </a:r>
          </a:p>
          <a:p>
            <a:pPr lvl="2">
              <a:defRPr/>
            </a:pPr>
            <a:r>
              <a:rPr lang="en-US" dirty="0" smtClean="0"/>
              <a:t>“Detection </a:t>
            </a:r>
            <a:r>
              <a:rPr lang="en-US" dirty="0"/>
              <a:t>of genomes in a </a:t>
            </a:r>
            <a:r>
              <a:rPr lang="en-US" dirty="0" smtClean="0"/>
              <a:t>mixture” (Homer et al 2008, </a:t>
            </a:r>
            <a:r>
              <a:rPr lang="en-US" dirty="0" err="1" smtClean="0"/>
              <a:t>Im</a:t>
            </a:r>
            <a:r>
              <a:rPr lang="en-US" dirty="0" smtClean="0"/>
              <a:t> et al 2012)</a:t>
            </a:r>
          </a:p>
          <a:p>
            <a:pPr>
              <a:defRPr/>
            </a:pPr>
            <a:r>
              <a:rPr lang="en-US" dirty="0" smtClean="0"/>
              <a:t>As </a:t>
            </a:r>
            <a:r>
              <a:rPr lang="en-US" dirty="0"/>
              <a:t>more people are genotyped, more individuals are in large private genomic databases</a:t>
            </a:r>
          </a:p>
          <a:p>
            <a:pPr lvl="1">
              <a:defRPr/>
            </a:pPr>
            <a:r>
              <a:rPr lang="en-US" dirty="0"/>
              <a:t>Detection of an individual is irrelevant, as their participation is already known</a:t>
            </a:r>
          </a:p>
          <a:p>
            <a:pPr lvl="2">
              <a:defRPr/>
            </a:pPr>
            <a:r>
              <a:rPr lang="en-US" dirty="0" smtClean="0"/>
              <a:t>Current EX: </a:t>
            </a:r>
            <a:r>
              <a:rPr lang="en-US" dirty="0"/>
              <a:t>“An individual’s genomic/phenotypic data is most certainly stored in their hospital”</a:t>
            </a:r>
          </a:p>
          <a:p>
            <a:pPr lvl="2">
              <a:defRPr/>
            </a:pPr>
            <a:r>
              <a:rPr lang="en-US" dirty="0"/>
              <a:t>Future: &gt;1M people’s health information is part of a </a:t>
            </a:r>
            <a:r>
              <a:rPr lang="en-US" dirty="0" smtClean="0"/>
              <a:t>NIH/PMI or NHS databases </a:t>
            </a:r>
            <a:endParaRPr lang="en-US" dirty="0"/>
          </a:p>
          <a:p>
            <a:pPr>
              <a:defRPr/>
            </a:pPr>
            <a:r>
              <a:rPr lang="en-US" dirty="0" smtClean="0"/>
              <a:t>Identification attacks now focus on pinpointing individuals by cross-referencing large seemingly independent datasets</a:t>
            </a:r>
          </a:p>
          <a:p>
            <a:pPr lvl="1">
              <a:defRPr/>
            </a:pPr>
            <a:r>
              <a:rPr lang="en-US" dirty="0" smtClean="0"/>
              <a:t>Illustrates that a leaked/hacker/stolen dataset, even when </a:t>
            </a:r>
            <a:r>
              <a:rPr lang="en-US" dirty="0" err="1" smtClean="0"/>
              <a:t>anonymized</a:t>
            </a:r>
            <a:r>
              <a:rPr lang="en-US" dirty="0" smtClean="0"/>
              <a:t>, can leak information</a:t>
            </a:r>
          </a:p>
          <a:p>
            <a:pPr lvl="1">
              <a:defRPr/>
            </a:pPr>
            <a:r>
              <a:rPr lang="en-US" dirty="0" smtClean="0"/>
              <a:t>Sweeney et al 2013, </a:t>
            </a:r>
            <a:r>
              <a:rPr lang="en-US" dirty="0" err="1" smtClean="0"/>
              <a:t>Gymrek</a:t>
            </a:r>
            <a:r>
              <a:rPr lang="en-US" dirty="0" smtClean="0"/>
              <a:t> et al 2013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08547" name="TextBox 6"/>
          <p:cNvSpPr txBox="1">
            <a:spLocks noChangeArrowheads="1"/>
          </p:cNvSpPr>
          <p:nvPr/>
        </p:nvSpPr>
        <p:spPr bwMode="auto">
          <a:xfrm>
            <a:off x="0" y="5922963"/>
            <a:ext cx="77930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Gymrek et al, “Identifying Personal Genomes by Surname Inference” (2013)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Homer et al, “Resolving individuals contributing trace amounts of DNA to highly complex mixtures using high-density SNP genotyping microarrays.” (2008)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Im et al, “On Sharing Quantitative Trait GWAS Results in an Era of Multiple-omics Data and the Limits of Genomic Privacy” (2012)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Sweeney et al, “Identifying Participants in the Personal Genome Project by Name” (2013)</a:t>
            </a:r>
            <a:endParaRPr lang="en-US" altLang="en-US" sz="2400" smtClean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38506"/>
      </p:ext>
    </p:extLst>
  </p:cSld>
  <p:clrMapOvr>
    <a:masterClrMapping/>
  </p:clrMapOvr>
  <p:transition advTm="133868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Strawman Hybrid Social &amp; Tech Proposed Solution?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4175"/>
            <a:ext cx="3611563" cy="46386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Fundamentally, </a:t>
            </a:r>
            <a:r>
              <a:rPr lang="en-US" dirty="0">
                <a:ea typeface="ＭＳ Ｐゴシック" charset="0"/>
                <a:cs typeface="ＭＳ Ｐゴシック" charset="0"/>
              </a:rPr>
              <a:t>researchers have to keep genetic secrets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Genetic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Licensure &amp; training for individuals 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(similar to medical license, drivers license)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Technology </a:t>
            </a:r>
            <a:r>
              <a:rPr lang="en-US" dirty="0">
                <a:ea typeface="ＭＳ Ｐゴシック" charset="0"/>
                <a:cs typeface="ＭＳ Ｐゴシック" charset="0"/>
              </a:rPr>
              <a:t>to make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things easier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ea typeface="ＭＳ Ｐゴシック" charset="0"/>
              </a:rPr>
              <a:t>Cloud </a:t>
            </a:r>
            <a:r>
              <a:rPr lang="en-US" dirty="0">
                <a:ea typeface="ＭＳ Ｐゴシック" charset="0"/>
              </a:rPr>
              <a:t>computing &amp; </a:t>
            </a:r>
            <a:r>
              <a:rPr lang="en-US" dirty="0" smtClean="0">
                <a:ea typeface="ＭＳ Ｐゴシック" charset="0"/>
              </a:rPr>
              <a:t>enclaves (</a:t>
            </a:r>
            <a:r>
              <a:rPr lang="en-US" dirty="0" err="1" smtClean="0">
                <a:ea typeface="ＭＳ Ｐゴシック" charset="0"/>
              </a:rPr>
              <a:t>eg</a:t>
            </a:r>
            <a:r>
              <a:rPr lang="en-US" dirty="0" smtClean="0">
                <a:ea typeface="ＭＳ Ｐゴシック" charset="0"/>
              </a:rPr>
              <a:t> solution of Genomics England)</a:t>
            </a: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ea typeface="ＭＳ Ｐゴシック" charset="0"/>
              </a:rPr>
              <a:t>Technological barriers shouldn't create a social incentive for “hacking”</a:t>
            </a:r>
          </a:p>
          <a:p>
            <a:pPr marL="0" indent="0">
              <a:buFontTx/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1"/>
          <p:cNvSpPr>
            <a:spLocks noGrp="1"/>
          </p:cNvSpPr>
          <p:nvPr>
            <p:ph sz="half" idx="2"/>
          </p:nvPr>
        </p:nvSpPr>
        <p:spPr>
          <a:xfrm>
            <a:off x="4419600" y="1654175"/>
            <a:ext cx="4038600" cy="4638675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Quantifying Leakage &amp; allowing a small amounts of it </a:t>
            </a:r>
          </a:p>
          <a:p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Careful separation &amp; coupling of private &amp; public data 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Lightweight, freely accessible secondary datasets coupled to underlying variants </a:t>
            </a:r>
          </a:p>
          <a:p>
            <a:pPr lvl="1"/>
            <a:r>
              <a:rPr lang="en-US" altLang="en-US">
                <a:ea typeface="ＭＳ Ｐゴシック" charset="-128"/>
              </a:rPr>
              <a:t>Selection of stub &amp; "test pilot" datasets for benchmarking</a:t>
            </a:r>
          </a:p>
          <a:p>
            <a:pPr lvl="1"/>
            <a:r>
              <a:rPr lang="en-US" altLang="en-US">
                <a:ea typeface="ＭＳ Ｐゴシック" charset="-128"/>
              </a:rPr>
              <a:t>Develop programs on public stubs on your laptop, then move the program to the cloud for private production run</a:t>
            </a:r>
          </a:p>
          <a:p>
            <a:pPr lvl="1"/>
            <a:endParaRPr lang="en-US" altLang="en-US" b="1">
              <a:solidFill>
                <a:srgbClr val="FF0000"/>
              </a:solidFill>
              <a:ea typeface="ＭＳ Ｐゴシック" charset="-128"/>
            </a:endParaRP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09572" name="TextBox 1"/>
          <p:cNvSpPr txBox="1">
            <a:spLocks noChangeArrowheads="1"/>
          </p:cNvSpPr>
          <p:nvPr/>
        </p:nvSpPr>
        <p:spPr bwMode="auto">
          <a:xfrm>
            <a:off x="31750" y="6559550"/>
            <a:ext cx="6723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[D Greenbaum, M Gerstein (‘11). Am J Bioeth 11:39. Greenbaum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848450071"/>
      </p:ext>
    </p:extLst>
  </p:cSld>
  <p:clrMapOvr>
    <a:masterClrMapping/>
  </p:clrMapOvr>
  <p:transition advTm="160231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3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0" y="213791"/>
            <a:ext cx="9144000" cy="8207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Personal Genomics: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Identifying High-impact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Variants in Coding &amp; Non-coding Regions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80962" y="1362075"/>
            <a:ext cx="4491038" cy="4700587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Characterizing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Rare Variants in Coding Regions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Identifying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STRESS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cryptic allosteric sites 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On surface &amp; in interior bottlenecks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changes in localized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Frustration</a:t>
            </a:r>
            <a:r>
              <a:rPr lang="en-US" altLang="en-US" sz="1800" dirty="0">
                <a:ea typeface="ＭＳ Ｐゴシック" charset="-128"/>
              </a:rPr>
              <a:t> to find further sites sensitive to mutations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Difference </a:t>
            </a:r>
            <a:r>
              <a:rPr lang="en-US" altLang="en-US" sz="1400" dirty="0" err="1">
                <a:ea typeface="ＭＳ Ｐゴシック" charset="-128"/>
              </a:rPr>
              <a:t>betw</a:t>
            </a:r>
            <a:r>
              <a:rPr lang="en-US" altLang="en-US" sz="1400" dirty="0">
                <a:ea typeface="ＭＳ Ｐゴシック" charset="-128"/>
              </a:rPr>
              <a:t>. TSGs &amp; oncogenes</a:t>
            </a:r>
          </a:p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Evaluating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the Impact of Non-coding Variants with Annotation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Annotating non-coding regions on different scales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MUSIC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Prioritizing rare variants with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solidFill>
                  <a:srgbClr val="FFFF00"/>
                </a:solidFill>
                <a:ea typeface="ＭＳ Ｐゴシック" charset="-128"/>
              </a:rPr>
              <a:t>sensitive sites</a:t>
            </a:r>
            <a:r>
              <a:rPr lang="en-US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(human-conserved) </a:t>
            </a:r>
          </a:p>
          <a:p>
            <a:pPr lvl="2"/>
            <a:endParaRPr lang="en-US" altLang="en-US" dirty="0">
              <a:ea typeface="ＭＳ Ｐゴシック" charset="-128"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541838" y="1689622"/>
            <a:ext cx="4602162" cy="4045494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Putting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it together in Workflows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LARVA</a:t>
            </a:r>
            <a:r>
              <a:rPr lang="en-US" altLang="en-US" sz="1800" dirty="0">
                <a:ea typeface="ＭＳ Ｐゴシック" charset="-128"/>
              </a:rPr>
              <a:t> to do burden testing on non-coding annotation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Need to correct for co-variates &amp; over-dispersion mutation counts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Parameterized according to replication timing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FunSeq</a:t>
            </a:r>
            <a:r>
              <a:rPr lang="en-US" altLang="en-US" sz="1800" dirty="0">
                <a:ea typeface="ＭＳ Ｐゴシック" charset="-128"/>
              </a:rPr>
              <a:t> to integrate evidence on variants 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Systematically weighting all the features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suggesting non-coding drivers</a:t>
            </a:r>
          </a:p>
          <a:p>
            <a:pPr lvl="2"/>
            <a:r>
              <a:rPr lang="en-US" altLang="en-US" sz="1600" dirty="0" err="1">
                <a:ea typeface="ＭＳ Ｐゴシック" charset="-128"/>
              </a:rPr>
              <a:t>Prioritzing</a:t>
            </a:r>
            <a:r>
              <a:rPr lang="en-US" altLang="en-US" sz="1600" dirty="0">
                <a:ea typeface="ＭＳ Ｐゴシック" charset="-128"/>
              </a:rPr>
              <a:t> rare germline variants</a:t>
            </a:r>
            <a:br>
              <a:rPr lang="en-US" altLang="en-US" sz="1600" dirty="0">
                <a:ea typeface="ＭＳ Ｐゴシック" charset="-128"/>
              </a:rPr>
            </a:br>
            <a:endParaRPr lang="en-US" altLang="en-US" sz="16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0739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&amp;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05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1" name="Group 90"/>
          <p:cNvGrpSpPr>
            <a:grpSpLocks/>
          </p:cNvGrpSpPr>
          <p:nvPr/>
        </p:nvGrpSpPr>
        <p:grpSpPr bwMode="auto">
          <a:xfrm>
            <a:off x="4343421" y="3962400"/>
            <a:ext cx="841375" cy="2503488"/>
            <a:chOff x="4343400" y="3962400"/>
            <a:chExt cx="841248" cy="2502932"/>
          </a:xfrm>
        </p:grpSpPr>
        <p:pic>
          <p:nvPicPr>
            <p:cNvPr id="163858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59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343400" y="6095526"/>
              <a:ext cx="838073" cy="3698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Arno Pro" pitchFamily="18" charset="0"/>
                </a:rPr>
                <a:t>tumor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343400" y="4571865"/>
              <a:ext cx="838073" cy="338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prstClr val="black"/>
                  </a:solidFill>
                  <a:latin typeface="Arno Pro" pitchFamily="18" charset="0"/>
                </a:rPr>
                <a:t>normal</a:t>
              </a:r>
            </a:p>
          </p:txBody>
        </p:sp>
      </p:grpSp>
      <p:pic>
        <p:nvPicPr>
          <p:cNvPr id="163842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43" name="Group 85"/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44" name="Group 91"/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45" name="Group 84"/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163848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46" name="TextBox 1"/>
          <p:cNvSpPr txBox="1">
            <a:spLocks noChangeArrowheads="1"/>
          </p:cNvSpPr>
          <p:nvPr/>
        </p:nvSpPr>
        <p:spPr bwMode="auto">
          <a:xfrm>
            <a:off x="304801" y="1379539"/>
            <a:ext cx="8597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hangingPunct="1">
              <a:spcBef>
                <a:spcPct val="20000"/>
              </a:spcBef>
            </a:pPr>
            <a:r>
              <a:rPr lang="en-US" sz="1600" b="0" dirty="0" smtClean="0">
                <a:solidFill>
                  <a:srgbClr val="000000"/>
                </a:solidFill>
              </a:rPr>
              <a:t>Personal genomes (&amp; </a:t>
            </a:r>
            <a:r>
              <a:rPr lang="en-US" sz="1600" b="0" dirty="0" err="1" smtClean="0">
                <a:solidFill>
                  <a:srgbClr val="000000"/>
                </a:solidFill>
              </a:rPr>
              <a:t>Transcriptomes</a:t>
            </a:r>
            <a:r>
              <a:rPr lang="en-US" sz="1600" b="0" dirty="0" smtClean="0">
                <a:solidFill>
                  <a:srgbClr val="000000"/>
                </a:solidFill>
              </a:rPr>
              <a:t>) soon will become a commonplace part of medical research &amp; eventually treatment (esp. for cancer). </a:t>
            </a:r>
            <a:br>
              <a:rPr lang="en-US" sz="1600" b="0" dirty="0" smtClean="0">
                <a:solidFill>
                  <a:srgbClr val="000000"/>
                </a:solidFill>
              </a:rPr>
            </a:br>
            <a:r>
              <a:rPr lang="en-US" sz="1600" b="0" dirty="0" smtClean="0">
                <a:solidFill>
                  <a:srgbClr val="000000"/>
                </a:solidFill>
              </a:rPr>
              <a:t>They will provide a primary connection for biological science to the general public.</a:t>
            </a:r>
            <a:endParaRPr 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  <a:latin typeface="Arial"/>
              </a:rPr>
              <a:t>Personal Genomics &amp;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</a:rPr>
              <a:t>Transcriptomics</a:t>
            </a:r>
            <a:r>
              <a:rPr lang="en-US" b="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b="0" dirty="0" smtClean="0">
                <a:solidFill>
                  <a:srgbClr val="000000"/>
                </a:solidFill>
                <a:latin typeface="Arial"/>
              </a:rPr>
            </a:br>
            <a:r>
              <a:rPr lang="en-US" b="0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92304"/>
      </p:ext>
    </p:extLst>
  </p:cSld>
  <p:clrMapOvr>
    <a:masterClrMapping/>
  </p:clrMapOvr>
  <p:transition advTm="7399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891" name="Group 16"/>
          <p:cNvGrpSpPr>
            <a:grpSpLocks/>
          </p:cNvGrpSpPr>
          <p:nvPr/>
        </p:nvGrpSpPr>
        <p:grpSpPr bwMode="auto">
          <a:xfrm>
            <a:off x="5562602" y="228642"/>
            <a:ext cx="390525" cy="722313"/>
            <a:chOff x="5562600" y="267946"/>
            <a:chExt cx="390462" cy="722654"/>
          </a:xfrm>
        </p:grpSpPr>
        <p:pic>
          <p:nvPicPr>
            <p:cNvPr id="16592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2" name="Group 15"/>
          <p:cNvGrpSpPr>
            <a:grpSpLocks/>
          </p:cNvGrpSpPr>
          <p:nvPr/>
        </p:nvGrpSpPr>
        <p:grpSpPr bwMode="auto">
          <a:xfrm>
            <a:off x="533402" y="228642"/>
            <a:ext cx="390525" cy="722313"/>
            <a:chOff x="533400" y="228600"/>
            <a:chExt cx="390462" cy="722654"/>
          </a:xfrm>
        </p:grpSpPr>
        <p:pic>
          <p:nvPicPr>
            <p:cNvPr id="16592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3" name="Group 19"/>
          <p:cNvGrpSpPr>
            <a:grpSpLocks/>
          </p:cNvGrpSpPr>
          <p:nvPr/>
        </p:nvGrpSpPr>
        <p:grpSpPr bwMode="auto">
          <a:xfrm>
            <a:off x="7924802" y="228642"/>
            <a:ext cx="390525" cy="722313"/>
            <a:chOff x="7924800" y="267946"/>
            <a:chExt cx="390462" cy="722654"/>
          </a:xfrm>
        </p:grpSpPr>
        <p:pic>
          <p:nvPicPr>
            <p:cNvPr id="16592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4" name="Group 20"/>
          <p:cNvGrpSpPr>
            <a:grpSpLocks/>
          </p:cNvGrpSpPr>
          <p:nvPr/>
        </p:nvGrpSpPr>
        <p:grpSpPr bwMode="auto">
          <a:xfrm>
            <a:off x="7162802" y="1828842"/>
            <a:ext cx="390525" cy="722313"/>
            <a:chOff x="7162800" y="1868146"/>
            <a:chExt cx="390462" cy="722654"/>
          </a:xfrm>
        </p:grpSpPr>
        <p:pic>
          <p:nvPicPr>
            <p:cNvPr id="16592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5" name="Group 25"/>
          <p:cNvGrpSpPr>
            <a:grpSpLocks/>
          </p:cNvGrpSpPr>
          <p:nvPr/>
        </p:nvGrpSpPr>
        <p:grpSpPr bwMode="auto">
          <a:xfrm>
            <a:off x="8001002" y="1828842"/>
            <a:ext cx="390525" cy="722313"/>
            <a:chOff x="8001000" y="1868146"/>
            <a:chExt cx="390462" cy="722654"/>
          </a:xfrm>
        </p:grpSpPr>
        <p:pic>
          <p:nvPicPr>
            <p:cNvPr id="16592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6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16591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589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2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6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2" y="2133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915" name="Group 20"/>
          <p:cNvGrpSpPr>
            <a:grpSpLocks/>
          </p:cNvGrpSpPr>
          <p:nvPr/>
        </p:nvGrpSpPr>
        <p:grpSpPr bwMode="auto">
          <a:xfrm>
            <a:off x="3267076" y="1828842"/>
            <a:ext cx="390525" cy="722313"/>
            <a:chOff x="7162800" y="1868146"/>
            <a:chExt cx="390462" cy="722654"/>
          </a:xfrm>
        </p:grpSpPr>
        <p:pic>
          <p:nvPicPr>
            <p:cNvPr id="16591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485466" y="3327399"/>
            <a:ext cx="2048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Placing the individual into the context of the population </a:t>
            </a:r>
          </a:p>
          <a:p>
            <a:r>
              <a:rPr lang="en-US" sz="2000" dirty="0" smtClean="0"/>
              <a:t>&amp;</a:t>
            </a:r>
          </a:p>
          <a:p>
            <a:r>
              <a:rPr lang="en-US" sz="2000" dirty="0" smtClean="0"/>
              <a:t>using the population to build a interpretative model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9582497"/>
      </p:ext>
    </p:extLst>
  </p:cSld>
  <p:clrMapOvr>
    <a:masterClrMapping/>
  </p:clrMapOvr>
  <p:transition advTm="2883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3111</Words>
  <Application>Microsoft Macintosh PowerPoint</Application>
  <PresentationFormat>On-screen Show (4:3)</PresentationFormat>
  <Paragraphs>501</Paragraphs>
  <Slides>59</Slides>
  <Notes>7</Notes>
  <HiddenSlides>14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Arno Pro</vt:lpstr>
      <vt:lpstr>Calibri Light</vt:lpstr>
      <vt:lpstr>ＭＳ Ｐゴシック</vt:lpstr>
      <vt:lpstr>Arial</vt:lpstr>
      <vt:lpstr>Calibri</vt:lpstr>
      <vt:lpstr>Courier New</vt:lpstr>
      <vt:lpstr>Helvetica</vt:lpstr>
      <vt:lpstr>Lucida Grande</vt:lpstr>
      <vt:lpstr>Office Theme</vt:lpstr>
      <vt:lpstr>Basic-template-i0jhhsb-20160605</vt:lpstr>
      <vt:lpstr>Outline-Style-20160605</vt:lpstr>
      <vt:lpstr>1_Basic-template-i0jhhsb-20160605</vt:lpstr>
      <vt:lpstr>2_Basic-template-i0jhhsb-20160605</vt:lpstr>
      <vt:lpstr>Equation</vt:lpstr>
      <vt:lpstr>A vision for the future…  </vt:lpstr>
      <vt:lpstr>Molecular pathology extends the diagnostic precision gains of surgical pathology by probing even more fundamental elements of biology</vt:lpstr>
      <vt:lpstr>Technological barriers delay the widespread adoption of laboratory genomic methods in the clinic </vt:lpstr>
      <vt:lpstr>What will it take for us to derive clinically relevant information from a patient’s –omics profile across a range of diseases?</vt:lpstr>
      <vt:lpstr>In the future, all stages of clinical care will depend on bioinformatics and genomics</vt:lpstr>
      <vt:lpstr>Personal Genomics:  Identifying High-impact Variants in Coding &amp; Non-coding Regions </vt:lpstr>
      <vt:lpstr>Population &amp; power</vt:lpstr>
      <vt:lpstr>PowerPoint Presentation</vt:lpstr>
      <vt:lpstr>PowerPoint Presentation</vt:lpstr>
      <vt:lpstr>Where is Waldo? (Finding the key mutations in ~3M Germline variants &amp;  ~5K Somatic Variants in a Tumor Sample)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Genomic technologies have begun to enter the molecular pathology suite</vt:lpstr>
      <vt:lpstr>PowerPoint Presentation</vt:lpstr>
      <vt:lpstr>PowerPoint Presentation</vt:lpstr>
      <vt:lpstr>Sequencing cost reductions have resulted in an explosion of data</vt:lpstr>
      <vt:lpstr>PowerPoint Presentation</vt:lpstr>
      <vt:lpstr>TCGA: What’s in a petabyte?</vt:lpstr>
      <vt:lpstr>PCAWG: PANCANCER ANALYSIS OF WHOLE GENOMES</vt:lpstr>
      <vt:lpstr>Personal Genomics:  Identifying High-impact Variants in Coding &amp; Non-coding Regions </vt:lpstr>
      <vt:lpstr>PowerPoint Presentation</vt:lpstr>
      <vt:lpstr>Moore’s Law: Exponential Scaling of Computer Technology</vt:lpstr>
      <vt:lpstr>Kryder’s Law and   S-curves underlying exponential growth</vt:lpstr>
      <vt:lpstr>Sequencing Data Explosion:  Faster than Moore’s Law for a Time (or a S-curve)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Personal Genomics:  Identifying High-impact Variants in Coding &amp; Non-coding Regions </vt:lpstr>
      <vt:lpstr>ENCODE: Encyclopedia of DNA Elements</vt:lpstr>
      <vt:lpstr>Non-coding Annotations:  Overview</vt:lpstr>
      <vt:lpstr>Nrg ?</vt:lpstr>
      <vt:lpstr>Summarizing the Signal:  "Traditional" ChipSeq Peak Calling</vt:lpstr>
      <vt:lpstr>PowerPoint Presentation</vt:lpstr>
      <vt:lpstr>Personal Genomics:  Identifying High-impact Variants in Coding &amp; Non-coding Regions </vt:lpstr>
      <vt:lpstr>Identification of non-coding candidate drivers amongst somatic variants: Scheme</vt:lpstr>
      <vt:lpstr>PowerPoint Presentation</vt:lpstr>
      <vt:lpstr>Personal Genomics:  Identifying High-impact Variants in Coding &amp; Non-coding Regions </vt:lpstr>
      <vt:lpstr>The Conundrum of Genomic Privacy: Is it a Problem?</vt:lpstr>
      <vt:lpstr>Background:  The Conundrum of Genomic Privacy</vt:lpstr>
      <vt:lpstr>Genomics has similar "Big Data" Privacy Issues in the Rest of Society… or does it ?</vt:lpstr>
      <vt:lpstr>Current Social &amp; Technical Solutions</vt:lpstr>
      <vt:lpstr>How to Surmount the Dilemma</vt:lpstr>
      <vt:lpstr>More on Enabling Technologies</vt:lpstr>
      <vt:lpstr>Genomics has similar "Big Data" Dilemma in the Rest of Society</vt:lpstr>
      <vt:lpstr>Tricky Privacy Considerations in Personal Genomics</vt:lpstr>
      <vt:lpstr>The Other Side of the Coin: Why we should share</vt:lpstr>
      <vt:lpstr>The Dilemma</vt:lpstr>
      <vt:lpstr>Current Social &amp; Technical Solutions</vt:lpstr>
      <vt:lpstr>Difficulty in Securing Computers &amp; Data</vt:lpstr>
      <vt:lpstr>Genomic Privacy Hacks,  Mostly Focusing on Identification</vt:lpstr>
      <vt:lpstr>Strawman Hybrid Social &amp; Tech Proposed Solution?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Xiaotong Li</dc:creator>
  <cp:lastModifiedBy>Krishnan, Jay</cp:lastModifiedBy>
  <cp:revision>24</cp:revision>
  <dcterms:created xsi:type="dcterms:W3CDTF">2016-11-07T19:18:53Z</dcterms:created>
  <dcterms:modified xsi:type="dcterms:W3CDTF">2016-11-09T22:59:10Z</dcterms:modified>
</cp:coreProperties>
</file>