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1"/>
  </p:normalViewPr>
  <p:slideViewPr>
    <p:cSldViewPr snapToGrid="0" snapToObjects="1">
      <p:cViewPr varScale="1">
        <p:scale>
          <a:sx n="107" d="100"/>
          <a:sy n="107" d="100"/>
        </p:scale>
        <p:origin x="2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localhost/Users/lucasl/Documents/Academics/Research/Projects/Cancer%20(LARVA%201)/My%20Papers/MOAT/dnm-results/moat-a%20kong%20dnm/moat-a%20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localhost/Users/lucasl/Documents/Academics/Research/Projects/Cancer%20(LARVA%201)/My%20Papers/MOAT/dnm-results/moat-v%20kong%20dnm/moat-v%20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localhost/Users/lucasl/Documents/Academics/Research/Projects/Cancer%20(LARVA%201)/My%20Papers/MOAT/dnm-results/moat-v%20kong%20dnm/MOAT-v-annovar-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MOAT-a</a:t>
            </a:r>
            <a:r>
              <a:rPr lang="en-US" baseline="0"/>
              <a:t> Significant Gene Count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Graphs!$A$1:$A$3</c:f>
              <c:strCache>
                <c:ptCount val="3"/>
                <c:pt idx="0">
                  <c:v>10kb</c:v>
                </c:pt>
                <c:pt idx="1">
                  <c:v>40kb</c:v>
                </c:pt>
                <c:pt idx="2">
                  <c:v>100kb</c:v>
                </c:pt>
              </c:strCache>
            </c:strRef>
          </c:cat>
          <c:val>
            <c:numRef>
              <c:f>Graphs!$B$1:$B$3</c:f>
              <c:numCache>
                <c:formatCode>General</c:formatCode>
                <c:ptCount val="3"/>
                <c:pt idx="0">
                  <c:v>129.0</c:v>
                </c:pt>
                <c:pt idx="1">
                  <c:v>127.0</c:v>
                </c:pt>
                <c:pt idx="2">
                  <c:v>117.0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4697440"/>
        <c:axId val="1653836560"/>
      </c:barChart>
      <c:catAx>
        <c:axId val="1634697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d_max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3836560"/>
        <c:crosses val="autoZero"/>
        <c:auto val="1"/>
        <c:lblAlgn val="ctr"/>
        <c:lblOffset val="100"/>
        <c:noMultiLvlLbl val="0"/>
      </c:catAx>
      <c:valAx>
        <c:axId val="1653836560"/>
        <c:scaling>
          <c:orientation val="minMax"/>
          <c:min val="0.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signif genes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69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MOAT-v Significant Gene Count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Graphs!$A$1:$A$4</c:f>
              <c:strCache>
                <c:ptCount val="4"/>
                <c:pt idx="0">
                  <c:v>1mb</c:v>
                </c:pt>
                <c:pt idx="1">
                  <c:v>100kb</c:v>
                </c:pt>
                <c:pt idx="2">
                  <c:v>10kb</c:v>
                </c:pt>
                <c:pt idx="3">
                  <c:v>1kb</c:v>
                </c:pt>
              </c:strCache>
            </c:strRef>
          </c:cat>
          <c:val>
            <c:numRef>
              <c:f>Graphs!$B$1:$B$4</c:f>
              <c:numCache>
                <c:formatCode>General</c:formatCode>
                <c:ptCount val="4"/>
                <c:pt idx="0">
                  <c:v>118.0</c:v>
                </c:pt>
                <c:pt idx="1">
                  <c:v>65.0</c:v>
                </c:pt>
                <c:pt idx="2">
                  <c:v>16.0</c:v>
                </c:pt>
                <c:pt idx="3">
                  <c:v>14.0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3694128"/>
        <c:axId val="1653719472"/>
      </c:barChart>
      <c:catAx>
        <c:axId val="163369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Bin width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3719472"/>
        <c:crosses val="autoZero"/>
        <c:auto val="1"/>
        <c:lblAlgn val="ctr"/>
        <c:lblOffset val="100"/>
        <c:noMultiLvlLbl val="0"/>
      </c:catAx>
      <c:valAx>
        <c:axId val="1653719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# signif genes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369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Influence of Analysis Type on Percent of Related</a:t>
            </a:r>
            <a:r>
              <a:rPr lang="en-US" baseline="0"/>
              <a:t> Genes (Autism + Neurodegenerative)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Sheet6!$G$2:$G$4</c:f>
              <c:numCache>
                <c:formatCode>0%</c:formatCode>
                <c:ptCount val="3"/>
                <c:pt idx="0">
                  <c:v>0.71</c:v>
                </c:pt>
                <c:pt idx="1">
                  <c:v>0.55</c:v>
                </c:pt>
                <c:pt idx="2">
                  <c:v>0.45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9778160"/>
        <c:axId val="1656180560"/>
      </c:barChart>
      <c:catAx>
        <c:axId val="16297781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Analysis Type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180560"/>
        <c:crosses val="autoZero"/>
        <c:auto val="1"/>
        <c:lblAlgn val="ctr"/>
        <c:lblOffset val="100"/>
        <c:noMultiLvlLbl val="0"/>
      </c:catAx>
      <c:valAx>
        <c:axId val="165618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 related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9778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DB226-F9C8-0248-8120-77D1C57938E1}" type="datetimeFigureOut">
              <a:rPr lang="en-US" smtClean="0"/>
              <a:t>11/4/16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165F6-8E28-A648-B1B2-7EF8AAEADB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08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5165F6-8E28-A648-B1B2-7EF8AAEADB2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0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594C-512B-7644-9F7E-0D833918B6AE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21D8-3AA9-EF4A-9BD7-CBBAD73B7CB1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44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17C85-5D07-AA41-BA7D-A43DBADA97CA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5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B401-830E-E04C-A6B1-78D94673CAB3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7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85E0-66C1-364F-BB6E-5BA61ADE1355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5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5018A-D3AF-1A46-9E55-1267DF18599E}" type="datetime1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2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B51C5-1BC0-F940-9F0D-E4A59687E289}" type="datetime1">
              <a:rPr lang="en-US" smtClean="0"/>
              <a:t>11/4/16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10B57-CF1B-C647-94C2-35FFDA3CAA21}" type="datetime1">
              <a:rPr lang="en-US" smtClean="0"/>
              <a:t>11/4/16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15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9A436-0E13-EE46-BA61-3775A1A623DE}" type="datetime1">
              <a:rPr lang="en-US" smtClean="0"/>
              <a:t>11/4/16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3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6B662-C384-0740-919F-9D435AB5E6E8}" type="datetime1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54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5741-9378-7342-900C-D4765A8E8B20}" type="datetime1">
              <a:rPr lang="en-US" smtClean="0"/>
              <a:t>11/4/16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74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2E384-156D-914D-BC68-AF69AAD530E7}" type="datetime1">
              <a:rPr lang="en-US" smtClean="0"/>
              <a:t>11/4/16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52DAA-873B-D343-A1B3-E21C27063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0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mg.bmj.com/content/49/7/433.long" TargetMode="External"/><Relationship Id="rId4" Type="http://schemas.openxmlformats.org/officeDocument/2006/relationships/hyperlink" Target="http://www.nature.com/nprot/journal/v10/n10/abs/nprot.2015.105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ar.oxfordjournals.org/content/38/16/e16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4" Type="http://schemas.openxmlformats.org/officeDocument/2006/relationships/image" Target="../media/image3.emf"/><Relationship Id="rId5" Type="http://schemas.openxmlformats.org/officeDocument/2006/relationships/chart" Target="../charts/chart3.xml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MOAT Germline Variant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Lucas Lochovsky</a:t>
            </a:r>
          </a:p>
          <a:p>
            <a:r>
              <a:rPr lang="en-US" dirty="0" smtClean="0"/>
              <a:t>A Cancer subgroup</a:t>
            </a:r>
          </a:p>
          <a:p>
            <a:r>
              <a:rPr lang="en-US" dirty="0" smtClean="0"/>
              <a:t>2016-11-04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4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MOAT Overview/Recap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2</a:t>
            </a:fld>
            <a:endParaRPr lang="en-US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462" y="1354272"/>
            <a:ext cx="7338304" cy="5503728"/>
          </a:xfrm>
        </p:spPr>
      </p:pic>
    </p:spTree>
    <p:extLst>
      <p:ext uri="{BB962C8B-B14F-4D97-AF65-F5344CB8AC3E}">
        <p14:creationId xmlns:p14="http://schemas.microsoft.com/office/powerpoint/2010/main" val="1396853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Relevant MOAT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MOAT-a</a:t>
            </a:r>
            <a:endParaRPr lang="en-US" dirty="0" smtClean="0"/>
          </a:p>
          <a:p>
            <a:pPr lvl="1"/>
            <a:r>
              <a:rPr lang="en-US" i="1" dirty="0" err="1"/>
              <a:t>d_min</a:t>
            </a:r>
            <a:r>
              <a:rPr lang="en-US" dirty="0"/>
              <a:t>: Minimum distance from annotation for picking a random bin</a:t>
            </a:r>
          </a:p>
          <a:p>
            <a:pPr lvl="1"/>
            <a:r>
              <a:rPr lang="en-US" i="1" dirty="0" err="1"/>
              <a:t>d_max</a:t>
            </a:r>
            <a:r>
              <a:rPr lang="en-US" dirty="0"/>
              <a:t>: Maximum distance from annotation for picking a random bin</a:t>
            </a:r>
          </a:p>
          <a:p>
            <a:pPr marL="0" indent="0">
              <a:buNone/>
            </a:pPr>
            <a:r>
              <a:rPr lang="en-US" b="1" dirty="0" smtClean="0"/>
              <a:t>MOAT-v</a:t>
            </a:r>
            <a:endParaRPr lang="en-US" dirty="0" smtClean="0"/>
          </a:p>
          <a:p>
            <a:pPr lvl="1"/>
            <a:r>
              <a:rPr lang="en-US" i="1" dirty="0"/>
              <a:t>bin width</a:t>
            </a:r>
            <a:r>
              <a:rPr lang="en-US" dirty="0"/>
              <a:t>: The width that represents the local genome context. Variants are shuffled to new locations within their containing </a:t>
            </a:r>
            <a:r>
              <a:rPr lang="en-US" dirty="0" smtClean="0"/>
              <a:t>bin.</a:t>
            </a:r>
            <a:endParaRPr lang="en-US" dirty="0"/>
          </a:p>
          <a:p>
            <a:pPr lvl="1"/>
            <a:r>
              <a:rPr lang="en-US" i="1" dirty="0"/>
              <a:t>min bin width</a:t>
            </a:r>
            <a:r>
              <a:rPr lang="en-US" dirty="0"/>
              <a:t>: In the event that an especially small bin is formed, either due to a chromosome end or subtraction of a blacklist region, merge the bin with the nearest full size bin if it’s below this </a:t>
            </a:r>
            <a:r>
              <a:rPr lang="en-US" dirty="0" smtClean="0"/>
              <a:t>width.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MOAT Germline Variant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Demonstrate MOAT capability on germline variants</a:t>
            </a:r>
          </a:p>
          <a:p>
            <a:r>
              <a:rPr lang="en-US" dirty="0" smtClean="0"/>
              <a:t>Work with a large (~5000) </a:t>
            </a:r>
            <a:r>
              <a:rPr lang="en-US" i="1" dirty="0" smtClean="0"/>
              <a:t>de novo</a:t>
            </a:r>
            <a:r>
              <a:rPr lang="en-US" dirty="0" smtClean="0"/>
              <a:t> mutation set from:</a:t>
            </a:r>
          </a:p>
          <a:p>
            <a:pPr lvl="1"/>
            <a:r>
              <a:rPr lang="en-US" dirty="0"/>
              <a:t>Kong, A. </a:t>
            </a:r>
            <a:r>
              <a:rPr lang="en-US" i="1" dirty="0"/>
              <a:t>et al.</a:t>
            </a:r>
            <a:r>
              <a:rPr lang="en-US" dirty="0"/>
              <a:t> Rate of de novo mutations and the importance of father’s age to disease risk. </a:t>
            </a:r>
            <a:r>
              <a:rPr lang="en-US" i="1" dirty="0"/>
              <a:t>Nature</a:t>
            </a:r>
            <a:r>
              <a:rPr lang="en-US" dirty="0"/>
              <a:t> </a:t>
            </a:r>
            <a:r>
              <a:rPr lang="en-US" b="1" dirty="0"/>
              <a:t>488</a:t>
            </a:r>
            <a:r>
              <a:rPr lang="en-US" dirty="0"/>
              <a:t>, 471–475 (2012).</a:t>
            </a:r>
            <a:endParaRPr lang="en-US" dirty="0"/>
          </a:p>
          <a:p>
            <a:r>
              <a:rPr lang="en-US" dirty="0" smtClean="0"/>
              <a:t>Sequencing of 78 trios, 44 of which have autism spectrum disorder (ASD)</a:t>
            </a:r>
          </a:p>
          <a:p>
            <a:pPr lvl="1"/>
            <a:r>
              <a:rPr lang="en-US" dirty="0" smtClean="0"/>
              <a:t>Evaluate MOAT recapitulation of ASD-associated genes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8887" y="4805274"/>
            <a:ext cx="5871358" cy="2052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99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novo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are typically a range of p-values, but after BH correction, all p-values are mapped to either 0s or 1s</a:t>
            </a:r>
          </a:p>
          <a:p>
            <a:r>
              <a:rPr lang="en-US" dirty="0" smtClean="0"/>
              <a:t>Counts for p-value=0 genes: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834321"/>
              </p:ext>
            </p:extLst>
          </p:nvPr>
        </p:nvGraphicFramePr>
        <p:xfrm>
          <a:off x="256296" y="3191526"/>
          <a:ext cx="5883247" cy="3529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497782"/>
              </p:ext>
            </p:extLst>
          </p:nvPr>
        </p:nvGraphicFramePr>
        <p:xfrm>
          <a:off x="6288369" y="3262299"/>
          <a:ext cx="5765293" cy="3459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5131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novo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Kong </a:t>
            </a:r>
            <a:r>
              <a:rPr lang="en-US" i="1" dirty="0" smtClean="0"/>
              <a:t>et al.</a:t>
            </a:r>
            <a:r>
              <a:rPr lang="en-US" dirty="0" smtClean="0"/>
              <a:t> drew attention to variants in the exons of 3 ASD-associated genes</a:t>
            </a:r>
          </a:p>
          <a:p>
            <a:pPr lvl="1"/>
            <a:r>
              <a:rPr lang="en-US" dirty="0" smtClean="0"/>
              <a:t>NRXN1, CUL3, EPHB2</a:t>
            </a:r>
          </a:p>
          <a:p>
            <a:r>
              <a:rPr lang="en-US" dirty="0" smtClean="0"/>
              <a:t>MOAT-v with low bin width produces a small set</a:t>
            </a:r>
          </a:p>
          <a:p>
            <a:pPr lvl="1"/>
            <a:r>
              <a:rPr lang="en-US" dirty="0" smtClean="0"/>
              <a:t>But at 1kb/10kb, only CUL3 is recapitulated</a:t>
            </a:r>
          </a:p>
          <a:p>
            <a:r>
              <a:rPr lang="en-US" dirty="0" smtClean="0"/>
              <a:t>At higher bin widths, all 3 are recapitulated, but we also see many more unrelated genes</a:t>
            </a:r>
          </a:p>
          <a:p>
            <a:pPr lvl="1"/>
            <a:r>
              <a:rPr lang="en-US" dirty="0" smtClean="0"/>
              <a:t>Sensitivity/specificity tradeoff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novo results with ANNOVAR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Combine recurrence with functional impact</a:t>
            </a:r>
          </a:p>
          <a:p>
            <a:r>
              <a:rPr lang="en-US" dirty="0" smtClean="0"/>
              <a:t>For gene-based annotations, there is ANNOVAR</a:t>
            </a:r>
          </a:p>
          <a:p>
            <a:pPr lvl="1"/>
            <a:r>
              <a:rPr lang="en-US" dirty="0"/>
              <a:t>Wang K, Li M, </a:t>
            </a:r>
            <a:r>
              <a:rPr lang="en-US" dirty="0" err="1"/>
              <a:t>Hakonarson</a:t>
            </a:r>
            <a:r>
              <a:rPr lang="en-US" dirty="0"/>
              <a:t> H. </a:t>
            </a:r>
            <a:r>
              <a:rPr lang="en-US" dirty="0">
                <a:hlinkClick r:id="rId2"/>
              </a:rPr>
              <a:t>ANNOVAR: Functional annotation of genetic variants from next-generation sequencing data</a:t>
            </a:r>
            <a:r>
              <a:rPr lang="en-US" dirty="0"/>
              <a:t> </a:t>
            </a:r>
            <a:r>
              <a:rPr lang="en-US" i="1" dirty="0"/>
              <a:t>Nucleic Acids Research</a:t>
            </a:r>
            <a:r>
              <a:rPr lang="en-US" dirty="0"/>
              <a:t>, 38:e164, 2010</a:t>
            </a:r>
          </a:p>
          <a:p>
            <a:pPr lvl="1"/>
            <a:r>
              <a:rPr lang="en-US" dirty="0"/>
              <a:t>Chang X, Wang K. </a:t>
            </a:r>
            <a:r>
              <a:rPr lang="en-US" dirty="0">
                <a:hlinkClick r:id="rId3"/>
              </a:rPr>
              <a:t>wANNOVAR: annotating genetic variants for personal genomes via the web</a:t>
            </a:r>
            <a:r>
              <a:rPr lang="en-US" dirty="0"/>
              <a:t> </a:t>
            </a:r>
            <a:r>
              <a:rPr lang="en-US" i="1" dirty="0"/>
              <a:t>Journal of Medical Genetics</a:t>
            </a:r>
            <a:r>
              <a:rPr lang="en-US" dirty="0"/>
              <a:t>, 49:433-436, 2012</a:t>
            </a:r>
          </a:p>
          <a:p>
            <a:pPr lvl="1"/>
            <a:r>
              <a:rPr lang="en-US" dirty="0"/>
              <a:t>Yang H, Wang K. </a:t>
            </a:r>
            <a:r>
              <a:rPr lang="en-US" dirty="0">
                <a:hlinkClick r:id="rId4"/>
              </a:rPr>
              <a:t>Genomic variant annotation and prioritization with ANNOVAR and wANNOVAR</a:t>
            </a:r>
            <a:r>
              <a:rPr lang="en-US" dirty="0"/>
              <a:t> </a:t>
            </a:r>
            <a:r>
              <a:rPr lang="en-US" i="1" dirty="0"/>
              <a:t>Nature Protocols</a:t>
            </a:r>
            <a:r>
              <a:rPr lang="en-US" dirty="0"/>
              <a:t>, 10:1556-1566, 2015</a:t>
            </a:r>
          </a:p>
          <a:p>
            <a:r>
              <a:rPr lang="en-US" dirty="0" smtClean="0"/>
              <a:t>Pick out the nonsynonymous variants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49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 novo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52DAA-873B-D343-A1B3-E21C27063A2E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9882752"/>
              </p:ext>
            </p:extLst>
          </p:nvPr>
        </p:nvGraphicFramePr>
        <p:xfrm>
          <a:off x="838199" y="1690688"/>
          <a:ext cx="10387447" cy="11950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7175500" imgH="825500" progId="Excel.Sheet.12">
                  <p:embed/>
                </p:oleObj>
              </mc:Choice>
              <mc:Fallback>
                <p:oleObj name="Worksheet" r:id="rId3" imgW="7175500" imgH="8255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199" y="1690688"/>
                        <a:ext cx="10387447" cy="11950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698221"/>
              </p:ext>
            </p:extLst>
          </p:nvPr>
        </p:nvGraphicFramePr>
        <p:xfrm>
          <a:off x="2368014" y="2798907"/>
          <a:ext cx="7132246" cy="4279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30014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410</Words>
  <Application>Microsoft Macintosh PowerPoint</Application>
  <PresentationFormat>Widescreen</PresentationFormat>
  <Paragraphs>54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Microsoft Excel Worksheet</vt:lpstr>
      <vt:lpstr>MOAT Germline Variant Analysis</vt:lpstr>
      <vt:lpstr>MOAT Overview/Recap</vt:lpstr>
      <vt:lpstr>Relevant MOAT Parameters</vt:lpstr>
      <vt:lpstr>MOAT Germline Variant Analysis</vt:lpstr>
      <vt:lpstr>De novo results</vt:lpstr>
      <vt:lpstr>De novo results</vt:lpstr>
      <vt:lpstr>De novo results with ANNOVAR</vt:lpstr>
      <vt:lpstr>De novo results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Lucas Lochovsky</dc:creator>
  <cp:lastModifiedBy>Lucas Lochovsky</cp:lastModifiedBy>
  <cp:revision>55</cp:revision>
  <dcterms:created xsi:type="dcterms:W3CDTF">2016-11-04T12:30:25Z</dcterms:created>
  <dcterms:modified xsi:type="dcterms:W3CDTF">2016-11-04T15:31:38Z</dcterms:modified>
</cp:coreProperties>
</file>