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7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BA5BD-0560-2E49-B4B9-EAB882415AD7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2288E-E922-6A4D-93B2-68D19D69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97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8C5C6-49AE-9F41-8331-D6AEB7CA66A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22944-18F4-DD44-8501-8E8E5781C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541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5610-EFDA-3A4F-BB27-A741F7CE56CE}" type="datetime1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2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29E9-C34A-394C-8ED4-ED7A2DD27B59}" type="datetime1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3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44AD-EFC2-1F4B-81D8-3A1E906E0A73}" type="datetime1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1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8BEE-2682-584F-B387-2921794FC993}" type="datetime1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9904-7459-3845-AA47-0F6F7775146F}" type="datetime1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5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3D2C-06F3-6C4A-AC0B-39DD5607A11A}" type="datetime1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8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D400-B988-9547-A198-5E56EF7464F6}" type="datetime1">
              <a:rPr lang="en-US" smtClean="0"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3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44ED-58B5-C548-A51C-FEB282A7CE2A}" type="datetime1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F90D-A268-744D-B0F4-6CFC8DB101F4}" type="datetime1">
              <a:rPr lang="en-US" smtClean="0"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5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6FFE-F410-9E4E-B18E-08D6001C481E}" type="datetime1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9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3A00-0964-584B-B48C-DFB18E2B70EE}" type="datetime1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2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2C030-1DE1-E94E-AEB9-77415FCD9108}" type="datetime1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B2B14-F4AC-654D-8FA3-774D7ED0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8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2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Burden in Blood Cancer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JZ, DL, AH, KKY, KY,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A630-BF83-084D-B29B-3D4FA8ED3973}" type="datetime1">
              <a:rPr lang="en-US" smtClean="0"/>
              <a:t>11/9/16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88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3221" y="509960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Extended Gene P value: </a:t>
            </a:r>
            <a:r>
              <a:rPr lang="en-US" dirty="0" err="1" smtClean="0"/>
              <a:t>gene+enhancers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5774" y="1154626"/>
            <a:ext cx="3771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45 genes are significant, 1 is new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6-11-04 at 12.37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39" y="2521100"/>
            <a:ext cx="6667500" cy="571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696" y="2624925"/>
            <a:ext cx="158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Extended gene</a:t>
            </a:r>
            <a:endParaRPr lang="en-US" dirty="0"/>
          </a:p>
        </p:txBody>
      </p:sp>
      <p:pic>
        <p:nvPicPr>
          <p:cNvPr id="7" name="Picture 6" descr="Screen Shot 2016-11-04 at 12.38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8392"/>
            <a:ext cx="9144000" cy="429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704" y="3161290"/>
            <a:ext cx="272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enhancers linked to it: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7896" y="3887242"/>
            <a:ext cx="2655524" cy="432985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Shot 2016-11-04 at 12.42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23" y="4538230"/>
            <a:ext cx="4445000" cy="533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05485" y="5646497"/>
            <a:ext cx="3771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Nearby to other genes, but remotely </a:t>
            </a:r>
            <a:r>
              <a:rPr lang="en-US" smtClean="0">
                <a:solidFill>
                  <a:srgbClr val="0000FF"/>
                </a:solidFill>
              </a:rPr>
              <a:t>regulate MKS1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B1B4-AD95-6B44-9C2A-5962B9B73AE6}" type="datetime1">
              <a:rPr lang="en-US" smtClean="0"/>
              <a:t>11/9/16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8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2195" y="461909"/>
            <a:ext cx="474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Coding transcript merging (EXONs + UTR)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4870186" y="181889"/>
            <a:ext cx="3585445" cy="1061081"/>
            <a:chOff x="4870186" y="181889"/>
            <a:chExt cx="3585445" cy="1061081"/>
          </a:xfrm>
        </p:grpSpPr>
        <p:grpSp>
          <p:nvGrpSpPr>
            <p:cNvPr id="34" name="Group 33"/>
            <p:cNvGrpSpPr/>
            <p:nvPr/>
          </p:nvGrpSpPr>
          <p:grpSpPr>
            <a:xfrm>
              <a:off x="4870186" y="181889"/>
              <a:ext cx="3163342" cy="369332"/>
              <a:chOff x="4870186" y="181889"/>
              <a:chExt cx="3163342" cy="36933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870186" y="284674"/>
                <a:ext cx="300008" cy="16376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270144" y="181889"/>
                <a:ext cx="2763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Exons of Coding Transcripts</a:t>
                </a:r>
                <a:endParaRPr lang="en-US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870186" y="527763"/>
              <a:ext cx="3585445" cy="369332"/>
              <a:chOff x="4870186" y="551221"/>
              <a:chExt cx="3585445" cy="36933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870186" y="654006"/>
                <a:ext cx="300008" cy="163763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270144" y="551221"/>
                <a:ext cx="31854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Exons of non Coding Transcripts</a:t>
                </a:r>
                <a:endParaRPr lang="en-US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870186" y="873638"/>
              <a:ext cx="1958235" cy="369332"/>
              <a:chOff x="4870186" y="873638"/>
              <a:chExt cx="1958235" cy="36933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870186" y="976423"/>
                <a:ext cx="300008" cy="163763"/>
              </a:xfrm>
              <a:prstGeom prst="rect">
                <a:avLst/>
              </a:prstGeom>
              <a:solidFill>
                <a:srgbClr val="7F7F7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270144" y="873638"/>
                <a:ext cx="1558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Merging result</a:t>
                </a:r>
                <a:endParaRPr lang="en-US" dirty="0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172195" y="3468781"/>
            <a:ext cx="4097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Coding TSS merging (EXONs + TSS)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609811" y="1380729"/>
            <a:ext cx="7730211" cy="1807528"/>
            <a:chOff x="1300036" y="742443"/>
            <a:chExt cx="7730211" cy="1807528"/>
          </a:xfrm>
        </p:grpSpPr>
        <p:sp>
          <p:nvSpPr>
            <p:cNvPr id="41" name="Rectangle 40"/>
            <p:cNvSpPr/>
            <p:nvPr/>
          </p:nvSpPr>
          <p:spPr>
            <a:xfrm>
              <a:off x="1300036" y="742443"/>
              <a:ext cx="1100030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822474" y="742443"/>
              <a:ext cx="1100030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12536" y="742443"/>
              <a:ext cx="1100030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362598" y="742443"/>
              <a:ext cx="1100030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10250" y="1254869"/>
              <a:ext cx="789816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822474" y="1254869"/>
              <a:ext cx="659060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740130" y="1254869"/>
              <a:ext cx="1472436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782608" y="1254869"/>
              <a:ext cx="1027633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482545" y="1907305"/>
              <a:ext cx="1227637" cy="27001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82609" y="1907305"/>
              <a:ext cx="1247638" cy="27001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302436" y="2279952"/>
              <a:ext cx="1100030" cy="2700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824874" y="2279952"/>
              <a:ext cx="1100030" cy="270019"/>
            </a:xfrm>
            <a:prstGeom prst="rect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40130" y="2279952"/>
              <a:ext cx="1474836" cy="270019"/>
            </a:xfrm>
            <a:prstGeom prst="rect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364997" y="2279952"/>
              <a:ext cx="1445243" cy="270019"/>
            </a:xfrm>
            <a:prstGeom prst="rect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>
              <a:stCxn id="41" idx="1"/>
              <a:endCxn id="51" idx="1"/>
            </p:cNvCxnSpPr>
            <p:nvPr/>
          </p:nvCxnSpPr>
          <p:spPr>
            <a:xfrm>
              <a:off x="1300036" y="877453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02466" y="877453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822474" y="899617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929700" y="879615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732526" y="879615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222563" y="877453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360198" y="877453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810241" y="967014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27820" y="4345465"/>
            <a:ext cx="7730211" cy="1807528"/>
            <a:chOff x="1300036" y="742443"/>
            <a:chExt cx="7730211" cy="1807528"/>
          </a:xfrm>
        </p:grpSpPr>
        <p:sp>
          <p:nvSpPr>
            <p:cNvPr id="64" name="Rectangle 63"/>
            <p:cNvSpPr/>
            <p:nvPr/>
          </p:nvSpPr>
          <p:spPr>
            <a:xfrm>
              <a:off x="1300036" y="742443"/>
              <a:ext cx="1100030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22474" y="742443"/>
              <a:ext cx="1100030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112536" y="742443"/>
              <a:ext cx="1100030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62598" y="742443"/>
              <a:ext cx="1100030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610250" y="1254869"/>
              <a:ext cx="789816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22474" y="1254869"/>
              <a:ext cx="659060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40130" y="1254869"/>
              <a:ext cx="1472436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782608" y="1254869"/>
              <a:ext cx="1027633" cy="2700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482545" y="1907305"/>
              <a:ext cx="1227637" cy="27001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782609" y="1907305"/>
              <a:ext cx="1247638" cy="27001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302436" y="2279952"/>
              <a:ext cx="1100030" cy="2700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824874" y="2279952"/>
              <a:ext cx="1100030" cy="270019"/>
            </a:xfrm>
            <a:prstGeom prst="rect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740130" y="2279952"/>
              <a:ext cx="1474836" cy="270019"/>
            </a:xfrm>
            <a:prstGeom prst="rect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364997" y="2279952"/>
              <a:ext cx="1445243" cy="270019"/>
            </a:xfrm>
            <a:prstGeom prst="rect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>
              <a:stCxn id="64" idx="1"/>
              <a:endCxn id="74" idx="1"/>
            </p:cNvCxnSpPr>
            <p:nvPr/>
          </p:nvCxnSpPr>
          <p:spPr>
            <a:xfrm>
              <a:off x="1300036" y="877453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402466" y="877453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822474" y="899617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929700" y="879615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732526" y="879615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222563" y="877453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360198" y="877453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8810241" y="967014"/>
              <a:ext cx="2400" cy="153750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430159" y="4480475"/>
            <a:ext cx="279652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754404" y="4972900"/>
            <a:ext cx="279652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450568" y="6020146"/>
            <a:ext cx="279652" cy="45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5702498" y="3653447"/>
            <a:ext cx="2869059" cy="369332"/>
            <a:chOff x="5702498" y="3653447"/>
            <a:chExt cx="2869059" cy="369332"/>
          </a:xfrm>
        </p:grpSpPr>
        <p:sp>
          <p:nvSpPr>
            <p:cNvPr id="112" name="Rectangle 111"/>
            <p:cNvSpPr/>
            <p:nvPr/>
          </p:nvSpPr>
          <p:spPr>
            <a:xfrm>
              <a:off x="5702498" y="3815254"/>
              <a:ext cx="279652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090176" y="3653447"/>
              <a:ext cx="2481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TSS of coding transcripts</a:t>
              </a:r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5A44-96DB-DF46-AF38-0D44731F2C40}" type="datetime1">
              <a:rPr lang="en-US" smtClean="0"/>
              <a:t>11/9/16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41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195" y="461909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3: Key TFBS binding regions</a:t>
            </a:r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590019" y="1127322"/>
            <a:ext cx="8368025" cy="2192952"/>
            <a:chOff x="590019" y="1127322"/>
            <a:chExt cx="8368025" cy="2192952"/>
          </a:xfrm>
        </p:grpSpPr>
        <p:sp>
          <p:nvSpPr>
            <p:cNvPr id="33" name="Rectangle 32"/>
            <p:cNvSpPr/>
            <p:nvPr/>
          </p:nvSpPr>
          <p:spPr>
            <a:xfrm>
              <a:off x="833051" y="1791917"/>
              <a:ext cx="2740075" cy="249784"/>
            </a:xfrm>
            <a:prstGeom prst="rect">
              <a:avLst/>
            </a:prstGeom>
            <a:pattFill prst="ltDnDiag">
              <a:fgClr>
                <a:schemeClr val="bg1">
                  <a:lumMod val="65000"/>
                </a:schemeClr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0019" y="1454586"/>
              <a:ext cx="2740075" cy="249784"/>
            </a:xfrm>
            <a:prstGeom prst="rect">
              <a:avLst/>
            </a:prstGeom>
            <a:pattFill prst="ltDnDiag">
              <a:fgClr>
                <a:schemeClr val="bg1">
                  <a:lumMod val="65000"/>
                </a:schemeClr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03099" y="1492744"/>
              <a:ext cx="961247" cy="193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533462" y="1492744"/>
              <a:ext cx="961247" cy="193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34603" y="1492744"/>
              <a:ext cx="961247" cy="193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00790" y="1492744"/>
              <a:ext cx="961247" cy="193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74175" y="1859900"/>
              <a:ext cx="690171" cy="193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33462" y="1859900"/>
              <a:ext cx="575911" cy="193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09181" y="1859900"/>
              <a:ext cx="1286669" cy="193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67811" y="1859900"/>
              <a:ext cx="897984" cy="193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57930" y="2327373"/>
              <a:ext cx="1072755" cy="19347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67812" y="2327373"/>
              <a:ext cx="1090232" cy="19347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5196" y="2594376"/>
              <a:ext cx="961247" cy="1934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35559" y="2594376"/>
              <a:ext cx="961247" cy="193470"/>
            </a:xfrm>
            <a:prstGeom prst="rect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09181" y="2594376"/>
              <a:ext cx="1288766" cy="193470"/>
            </a:xfrm>
            <a:prstGeom prst="rect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02887" y="2594376"/>
              <a:ext cx="1262907" cy="193470"/>
            </a:xfrm>
            <a:prstGeom prst="rect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5" idx="1"/>
              <a:endCxn id="15" idx="1"/>
            </p:cNvCxnSpPr>
            <p:nvPr/>
          </p:nvCxnSpPr>
          <p:spPr>
            <a:xfrm>
              <a:off x="2203099" y="1589479"/>
              <a:ext cx="2097" cy="1101632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166443" y="1589479"/>
              <a:ext cx="2097" cy="1101632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533462" y="1605360"/>
              <a:ext cx="2097" cy="1101632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500997" y="1591028"/>
              <a:ext cx="2097" cy="1101632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02536" y="1591028"/>
              <a:ext cx="2097" cy="1101632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04586" y="1589479"/>
              <a:ext cx="2097" cy="1101632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498693" y="1589479"/>
              <a:ext cx="2097" cy="1101632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765795" y="1653650"/>
              <a:ext cx="2097" cy="1101632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942992" y="1589479"/>
              <a:ext cx="244370" cy="327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6329" y="1942304"/>
              <a:ext cx="244370" cy="327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 rot="10800000">
              <a:off x="972964" y="1127322"/>
              <a:ext cx="277744" cy="160012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 rot="10800000">
              <a:off x="1608413" y="1127322"/>
              <a:ext cx="277744" cy="160012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3245717" y="1127322"/>
              <a:ext cx="277744" cy="160012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 rot="10800000">
              <a:off x="2514140" y="1127322"/>
              <a:ext cx="277744" cy="160012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972963" y="2327373"/>
              <a:ext cx="277745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608412" y="2327373"/>
              <a:ext cx="277745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514140" y="2308287"/>
              <a:ext cx="277745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45717" y="2327373"/>
              <a:ext cx="277745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/>
            <p:nvPr/>
          </p:nvGrpSpPr>
          <p:grpSpPr>
            <a:xfrm>
              <a:off x="1015656" y="2692661"/>
              <a:ext cx="7752236" cy="627613"/>
              <a:chOff x="1015656" y="2692661"/>
              <a:chExt cx="7752236" cy="627613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960826" y="2692661"/>
                <a:ext cx="244370" cy="3275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1962924" y="3126804"/>
                <a:ext cx="6804968" cy="193470"/>
                <a:chOff x="2113226" y="2746776"/>
                <a:chExt cx="6804968" cy="193470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2357596" y="2746776"/>
                  <a:ext cx="961247" cy="19347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687959" y="2746776"/>
                  <a:ext cx="961247" cy="193470"/>
                </a:xfrm>
                <a:prstGeom prst="rect">
                  <a:avLst/>
                </a:prstGeom>
                <a:solidFill>
                  <a:srgbClr val="7F7F7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5361581" y="2746776"/>
                  <a:ext cx="1288766" cy="193470"/>
                </a:xfrm>
                <a:prstGeom prst="rect">
                  <a:avLst/>
                </a:prstGeom>
                <a:solidFill>
                  <a:srgbClr val="7F7F7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7655287" y="2746776"/>
                  <a:ext cx="1262907" cy="193470"/>
                </a:xfrm>
                <a:prstGeom prst="rect">
                  <a:avLst/>
                </a:prstGeom>
                <a:solidFill>
                  <a:srgbClr val="7F7F7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2113226" y="2845061"/>
                  <a:ext cx="244370" cy="32758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015656" y="3224681"/>
                <a:ext cx="2550499" cy="19086"/>
                <a:chOff x="1125363" y="2460687"/>
                <a:chExt cx="2550499" cy="19086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125363" y="2479773"/>
                  <a:ext cx="277745" cy="0"/>
                </a:xfrm>
                <a:prstGeom prst="line">
                  <a:avLst/>
                </a:prstGeom>
                <a:ln>
                  <a:solidFill>
                    <a:srgbClr val="7F7F7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760812" y="2479773"/>
                  <a:ext cx="277745" cy="0"/>
                </a:xfrm>
                <a:prstGeom prst="line">
                  <a:avLst/>
                </a:prstGeom>
                <a:ln>
                  <a:solidFill>
                    <a:srgbClr val="7F7F7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666540" y="2460687"/>
                  <a:ext cx="277745" cy="0"/>
                </a:xfrm>
                <a:prstGeom prst="line">
                  <a:avLst/>
                </a:prstGeom>
                <a:ln>
                  <a:solidFill>
                    <a:srgbClr val="7F7F7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398117" y="2479773"/>
                  <a:ext cx="277745" cy="0"/>
                </a:xfrm>
                <a:prstGeom prst="line">
                  <a:avLst/>
                </a:prstGeom>
                <a:ln>
                  <a:solidFill>
                    <a:srgbClr val="7F7F7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8" name="Group 87"/>
          <p:cNvGrpSpPr/>
          <p:nvPr/>
        </p:nvGrpSpPr>
        <p:grpSpPr>
          <a:xfrm>
            <a:off x="175131" y="4184710"/>
            <a:ext cx="8204081" cy="2346898"/>
            <a:chOff x="175131" y="4184710"/>
            <a:chExt cx="8204081" cy="2346898"/>
          </a:xfrm>
        </p:grpSpPr>
        <p:grpSp>
          <p:nvGrpSpPr>
            <p:cNvPr id="86" name="Group 85"/>
            <p:cNvGrpSpPr/>
            <p:nvPr/>
          </p:nvGrpSpPr>
          <p:grpSpPr>
            <a:xfrm>
              <a:off x="626976" y="4554042"/>
              <a:ext cx="7752236" cy="1977566"/>
              <a:chOff x="972963" y="3565259"/>
              <a:chExt cx="7752236" cy="1977566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972963" y="5349355"/>
                <a:ext cx="7752236" cy="193470"/>
                <a:chOff x="972963" y="5349355"/>
                <a:chExt cx="7752236" cy="19347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1920231" y="5349355"/>
                  <a:ext cx="6804968" cy="193470"/>
                  <a:chOff x="2113226" y="2746776"/>
                  <a:chExt cx="6804968" cy="193470"/>
                </a:xfrm>
              </p:grpSpPr>
              <p:sp>
                <p:nvSpPr>
                  <p:cNvPr id="68" name="Rectangle 67"/>
                  <p:cNvSpPr/>
                  <p:nvPr/>
                </p:nvSpPr>
                <p:spPr>
                  <a:xfrm>
                    <a:off x="2357596" y="2746776"/>
                    <a:ext cx="961247" cy="19347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3687959" y="2746776"/>
                    <a:ext cx="961247" cy="193470"/>
                  </a:xfrm>
                  <a:prstGeom prst="rect">
                    <a:avLst/>
                  </a:prstGeom>
                  <a:solidFill>
                    <a:srgbClr val="7F7F7F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5361581" y="2746776"/>
                    <a:ext cx="1288766" cy="193470"/>
                  </a:xfrm>
                  <a:prstGeom prst="rect">
                    <a:avLst/>
                  </a:prstGeom>
                  <a:solidFill>
                    <a:srgbClr val="7F7F7F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7655287" y="2746776"/>
                    <a:ext cx="1262907" cy="193470"/>
                  </a:xfrm>
                  <a:prstGeom prst="rect">
                    <a:avLst/>
                  </a:prstGeom>
                  <a:solidFill>
                    <a:srgbClr val="7F7F7F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2113226" y="2845061"/>
                    <a:ext cx="244370" cy="32758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972963" y="5447232"/>
                  <a:ext cx="2550499" cy="19086"/>
                  <a:chOff x="1125363" y="2460687"/>
                  <a:chExt cx="2550499" cy="19086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1125363" y="2479773"/>
                    <a:ext cx="277745" cy="0"/>
                  </a:xfrm>
                  <a:prstGeom prst="line">
                    <a:avLst/>
                  </a:prstGeom>
                  <a:ln>
                    <a:solidFill>
                      <a:srgbClr val="7F7F7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1760812" y="2479773"/>
                    <a:ext cx="277745" cy="0"/>
                  </a:xfrm>
                  <a:prstGeom prst="line">
                    <a:avLst/>
                  </a:prstGeom>
                  <a:ln>
                    <a:solidFill>
                      <a:srgbClr val="7F7F7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2666540" y="2460687"/>
                    <a:ext cx="277745" cy="0"/>
                  </a:xfrm>
                  <a:prstGeom prst="line">
                    <a:avLst/>
                  </a:prstGeom>
                  <a:ln>
                    <a:solidFill>
                      <a:srgbClr val="7F7F7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398117" y="2479773"/>
                    <a:ext cx="277745" cy="0"/>
                  </a:xfrm>
                  <a:prstGeom prst="line">
                    <a:avLst/>
                  </a:prstGeom>
                  <a:ln>
                    <a:solidFill>
                      <a:srgbClr val="7F7F7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76" name="Curved Connector 75"/>
              <p:cNvCxnSpPr/>
              <p:nvPr/>
            </p:nvCxnSpPr>
            <p:spPr>
              <a:xfrm rot="5400000" flipH="1" flipV="1">
                <a:off x="1927290" y="4168629"/>
                <a:ext cx="1412524" cy="1182854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3719362" y="3745621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Enhancers</a:t>
                </a:r>
                <a:endParaRPr lang="en-US" dirty="0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3530097" y="3659501"/>
                <a:ext cx="4320118" cy="510803"/>
              </a:xfrm>
              <a:custGeom>
                <a:avLst/>
                <a:gdLst>
                  <a:gd name="connsiteX0" fmla="*/ 0 w 4320118"/>
                  <a:gd name="connsiteY0" fmla="*/ 310788 h 510803"/>
                  <a:gd name="connsiteX1" fmla="*/ 0 w 4320118"/>
                  <a:gd name="connsiteY1" fmla="*/ 310788 h 510803"/>
                  <a:gd name="connsiteX2" fmla="*/ 190005 w 4320118"/>
                  <a:gd name="connsiteY2" fmla="*/ 150777 h 510803"/>
                  <a:gd name="connsiteX3" fmla="*/ 330009 w 4320118"/>
                  <a:gd name="connsiteY3" fmla="*/ 80772 h 510803"/>
                  <a:gd name="connsiteX4" fmla="*/ 440012 w 4320118"/>
                  <a:gd name="connsiteY4" fmla="*/ 40769 h 510803"/>
                  <a:gd name="connsiteX5" fmla="*/ 710019 w 4320118"/>
                  <a:gd name="connsiteY5" fmla="*/ 50770 h 510803"/>
                  <a:gd name="connsiteX6" fmla="*/ 820022 w 4320118"/>
                  <a:gd name="connsiteY6" fmla="*/ 70771 h 510803"/>
                  <a:gd name="connsiteX7" fmla="*/ 960026 w 4320118"/>
                  <a:gd name="connsiteY7" fmla="*/ 80772 h 510803"/>
                  <a:gd name="connsiteX8" fmla="*/ 1060028 w 4320118"/>
                  <a:gd name="connsiteY8" fmla="*/ 130775 h 510803"/>
                  <a:gd name="connsiteX9" fmla="*/ 1120030 w 4320118"/>
                  <a:gd name="connsiteY9" fmla="*/ 170778 h 510803"/>
                  <a:gd name="connsiteX10" fmla="*/ 1180032 w 4320118"/>
                  <a:gd name="connsiteY10" fmla="*/ 210781 h 510803"/>
                  <a:gd name="connsiteX11" fmla="*/ 1210033 w 4320118"/>
                  <a:gd name="connsiteY11" fmla="*/ 220782 h 510803"/>
                  <a:gd name="connsiteX12" fmla="*/ 1330036 w 4320118"/>
                  <a:gd name="connsiteY12" fmla="*/ 190780 h 510803"/>
                  <a:gd name="connsiteX13" fmla="*/ 1650045 w 4320118"/>
                  <a:gd name="connsiteY13" fmla="*/ 90772 h 510803"/>
                  <a:gd name="connsiteX14" fmla="*/ 2310063 w 4320118"/>
                  <a:gd name="connsiteY14" fmla="*/ 766 h 510803"/>
                  <a:gd name="connsiteX15" fmla="*/ 2500068 w 4320118"/>
                  <a:gd name="connsiteY15" fmla="*/ 10767 h 510803"/>
                  <a:gd name="connsiteX16" fmla="*/ 2570070 w 4320118"/>
                  <a:gd name="connsiteY16" fmla="*/ 80772 h 510803"/>
                  <a:gd name="connsiteX17" fmla="*/ 2680073 w 4320118"/>
                  <a:gd name="connsiteY17" fmla="*/ 110774 h 510803"/>
                  <a:gd name="connsiteX18" fmla="*/ 2680073 w 4320118"/>
                  <a:gd name="connsiteY18" fmla="*/ 280786 h 510803"/>
                  <a:gd name="connsiteX19" fmla="*/ 2620071 w 4320118"/>
                  <a:gd name="connsiteY19" fmla="*/ 320789 h 510803"/>
                  <a:gd name="connsiteX20" fmla="*/ 2590070 w 4320118"/>
                  <a:gd name="connsiteY20" fmla="*/ 380794 h 510803"/>
                  <a:gd name="connsiteX21" fmla="*/ 2610071 w 4320118"/>
                  <a:gd name="connsiteY21" fmla="*/ 410796 h 510803"/>
                  <a:gd name="connsiteX22" fmla="*/ 2660072 w 4320118"/>
                  <a:gd name="connsiteY22" fmla="*/ 500802 h 510803"/>
                  <a:gd name="connsiteX23" fmla="*/ 2940080 w 4320118"/>
                  <a:gd name="connsiteY23" fmla="*/ 510803 h 510803"/>
                  <a:gd name="connsiteX24" fmla="*/ 3090084 w 4320118"/>
                  <a:gd name="connsiteY24" fmla="*/ 500802 h 510803"/>
                  <a:gd name="connsiteX25" fmla="*/ 3140085 w 4320118"/>
                  <a:gd name="connsiteY25" fmla="*/ 480801 h 510803"/>
                  <a:gd name="connsiteX26" fmla="*/ 3210087 w 4320118"/>
                  <a:gd name="connsiteY26" fmla="*/ 460799 h 510803"/>
                  <a:gd name="connsiteX27" fmla="*/ 3270089 w 4320118"/>
                  <a:gd name="connsiteY27" fmla="*/ 440798 h 510803"/>
                  <a:gd name="connsiteX28" fmla="*/ 3300090 w 4320118"/>
                  <a:gd name="connsiteY28" fmla="*/ 430797 h 510803"/>
                  <a:gd name="connsiteX29" fmla="*/ 3370092 w 4320118"/>
                  <a:gd name="connsiteY29" fmla="*/ 390794 h 510803"/>
                  <a:gd name="connsiteX30" fmla="*/ 3440094 w 4320118"/>
                  <a:gd name="connsiteY30" fmla="*/ 370793 h 510803"/>
                  <a:gd name="connsiteX31" fmla="*/ 3550097 w 4320118"/>
                  <a:gd name="connsiteY31" fmla="*/ 350791 h 510803"/>
                  <a:gd name="connsiteX32" fmla="*/ 3740102 w 4320118"/>
                  <a:gd name="connsiteY32" fmla="*/ 370793 h 510803"/>
                  <a:gd name="connsiteX33" fmla="*/ 3760102 w 4320118"/>
                  <a:gd name="connsiteY33" fmla="*/ 380794 h 510803"/>
                  <a:gd name="connsiteX34" fmla="*/ 3760102 w 4320118"/>
                  <a:gd name="connsiteY34" fmla="*/ 380794 h 510803"/>
                  <a:gd name="connsiteX35" fmla="*/ 4320118 w 4320118"/>
                  <a:gd name="connsiteY35" fmla="*/ 360792 h 510803"/>
                  <a:gd name="connsiteX36" fmla="*/ 4320118 w 4320118"/>
                  <a:gd name="connsiteY36" fmla="*/ 360792 h 51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320118" h="510803">
                    <a:moveTo>
                      <a:pt x="0" y="310788"/>
                    </a:moveTo>
                    <a:lnTo>
                      <a:pt x="0" y="310788"/>
                    </a:lnTo>
                    <a:cubicBezTo>
                      <a:pt x="63335" y="257451"/>
                      <a:pt x="124375" y="201264"/>
                      <a:pt x="190005" y="150777"/>
                    </a:cubicBezTo>
                    <a:cubicBezTo>
                      <a:pt x="241025" y="111529"/>
                      <a:pt x="274057" y="108749"/>
                      <a:pt x="330009" y="80772"/>
                    </a:cubicBezTo>
                    <a:cubicBezTo>
                      <a:pt x="417614" y="36968"/>
                      <a:pt x="339747" y="57481"/>
                      <a:pt x="440012" y="40769"/>
                    </a:cubicBezTo>
                    <a:cubicBezTo>
                      <a:pt x="530014" y="44103"/>
                      <a:pt x="620234" y="43681"/>
                      <a:pt x="710019" y="50770"/>
                    </a:cubicBezTo>
                    <a:cubicBezTo>
                      <a:pt x="747172" y="53703"/>
                      <a:pt x="783019" y="66330"/>
                      <a:pt x="820022" y="70771"/>
                    </a:cubicBezTo>
                    <a:cubicBezTo>
                      <a:pt x="866476" y="76346"/>
                      <a:pt x="913358" y="77438"/>
                      <a:pt x="960026" y="80772"/>
                    </a:cubicBezTo>
                    <a:cubicBezTo>
                      <a:pt x="1018783" y="104276"/>
                      <a:pt x="1004694" y="95561"/>
                      <a:pt x="1060028" y="130775"/>
                    </a:cubicBezTo>
                    <a:cubicBezTo>
                      <a:pt x="1080308" y="143681"/>
                      <a:pt x="1100029" y="157444"/>
                      <a:pt x="1120030" y="170778"/>
                    </a:cubicBezTo>
                    <a:cubicBezTo>
                      <a:pt x="1140031" y="184112"/>
                      <a:pt x="1157228" y="203179"/>
                      <a:pt x="1180032" y="210781"/>
                    </a:cubicBezTo>
                    <a:lnTo>
                      <a:pt x="1210033" y="220782"/>
                    </a:lnTo>
                    <a:cubicBezTo>
                      <a:pt x="1250034" y="210781"/>
                      <a:pt x="1290494" y="202464"/>
                      <a:pt x="1330036" y="190780"/>
                    </a:cubicBezTo>
                    <a:cubicBezTo>
                      <a:pt x="1437213" y="159113"/>
                      <a:pt x="1539638" y="108091"/>
                      <a:pt x="1650045" y="90772"/>
                    </a:cubicBezTo>
                    <a:cubicBezTo>
                      <a:pt x="2209566" y="3001"/>
                      <a:pt x="1988357" y="22215"/>
                      <a:pt x="2310063" y="766"/>
                    </a:cubicBezTo>
                    <a:cubicBezTo>
                      <a:pt x="2373398" y="4100"/>
                      <a:pt x="2439450" y="-7886"/>
                      <a:pt x="2500068" y="10767"/>
                    </a:cubicBezTo>
                    <a:cubicBezTo>
                      <a:pt x="2531609" y="20472"/>
                      <a:pt x="2540554" y="66014"/>
                      <a:pt x="2570070" y="80772"/>
                    </a:cubicBezTo>
                    <a:cubicBezTo>
                      <a:pt x="2631153" y="111314"/>
                      <a:pt x="2595313" y="98665"/>
                      <a:pt x="2680073" y="110774"/>
                    </a:cubicBezTo>
                    <a:cubicBezTo>
                      <a:pt x="2695657" y="173116"/>
                      <a:pt x="2719306" y="217030"/>
                      <a:pt x="2680073" y="280786"/>
                    </a:cubicBezTo>
                    <a:cubicBezTo>
                      <a:pt x="2667475" y="301259"/>
                      <a:pt x="2620071" y="320789"/>
                      <a:pt x="2620071" y="320789"/>
                    </a:cubicBezTo>
                    <a:cubicBezTo>
                      <a:pt x="2613106" y="331237"/>
                      <a:pt x="2587310" y="364233"/>
                      <a:pt x="2590070" y="380794"/>
                    </a:cubicBezTo>
                    <a:cubicBezTo>
                      <a:pt x="2592046" y="392650"/>
                      <a:pt x="2603404" y="400795"/>
                      <a:pt x="2610071" y="410796"/>
                    </a:cubicBezTo>
                    <a:cubicBezTo>
                      <a:pt x="2614234" y="423286"/>
                      <a:pt x="2628787" y="496765"/>
                      <a:pt x="2660072" y="500802"/>
                    </a:cubicBezTo>
                    <a:cubicBezTo>
                      <a:pt x="2752700" y="512754"/>
                      <a:pt x="2846744" y="507469"/>
                      <a:pt x="2940080" y="510803"/>
                    </a:cubicBezTo>
                    <a:cubicBezTo>
                      <a:pt x="2990081" y="507469"/>
                      <a:pt x="3040526" y="508236"/>
                      <a:pt x="3090084" y="500802"/>
                    </a:cubicBezTo>
                    <a:cubicBezTo>
                      <a:pt x="3107836" y="498139"/>
                      <a:pt x="3123055" y="486478"/>
                      <a:pt x="3140085" y="480801"/>
                    </a:cubicBezTo>
                    <a:cubicBezTo>
                      <a:pt x="3163107" y="473126"/>
                      <a:pt x="3186892" y="467936"/>
                      <a:pt x="3210087" y="460799"/>
                    </a:cubicBezTo>
                    <a:cubicBezTo>
                      <a:pt x="3230237" y="454599"/>
                      <a:pt x="3250088" y="447465"/>
                      <a:pt x="3270089" y="440798"/>
                    </a:cubicBezTo>
                    <a:cubicBezTo>
                      <a:pt x="3280089" y="437464"/>
                      <a:pt x="3291319" y="436644"/>
                      <a:pt x="3300090" y="430797"/>
                    </a:cubicBezTo>
                    <a:cubicBezTo>
                      <a:pt x="3330217" y="410712"/>
                      <a:pt x="3334570" y="406018"/>
                      <a:pt x="3370092" y="390794"/>
                    </a:cubicBezTo>
                    <a:cubicBezTo>
                      <a:pt x="3394064" y="380520"/>
                      <a:pt x="3414727" y="378041"/>
                      <a:pt x="3440094" y="370793"/>
                    </a:cubicBezTo>
                    <a:cubicBezTo>
                      <a:pt x="3512036" y="350237"/>
                      <a:pt x="3417703" y="367341"/>
                      <a:pt x="3550097" y="350791"/>
                    </a:cubicBezTo>
                    <a:cubicBezTo>
                      <a:pt x="3639809" y="356398"/>
                      <a:pt x="3675346" y="344889"/>
                      <a:pt x="3740102" y="370793"/>
                    </a:cubicBezTo>
                    <a:cubicBezTo>
                      <a:pt x="3747023" y="373561"/>
                      <a:pt x="3753435" y="377460"/>
                      <a:pt x="3760102" y="380794"/>
                    </a:cubicBezTo>
                    <a:lnTo>
                      <a:pt x="3760102" y="380794"/>
                    </a:lnTo>
                    <a:lnTo>
                      <a:pt x="4320118" y="360792"/>
                    </a:lnTo>
                    <a:lnTo>
                      <a:pt x="4320118" y="360792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Hexagon 83"/>
              <p:cNvSpPr/>
              <p:nvPr/>
            </p:nvSpPr>
            <p:spPr>
              <a:xfrm>
                <a:off x="3125848" y="3760274"/>
                <a:ext cx="411809" cy="390029"/>
              </a:xfrm>
              <a:prstGeom prst="hexagon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Hexagon 84"/>
              <p:cNvSpPr/>
              <p:nvPr/>
            </p:nvSpPr>
            <p:spPr>
              <a:xfrm>
                <a:off x="5892799" y="3565259"/>
                <a:ext cx="411809" cy="390029"/>
              </a:xfrm>
              <a:prstGeom prst="hexagon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175131" y="4184710"/>
              <a:ext cx="2288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Step 4: Link enhancers</a:t>
              </a:r>
              <a:endParaRPr lang="en-US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274603" y="211730"/>
            <a:ext cx="3617242" cy="775578"/>
            <a:chOff x="5534603" y="351744"/>
            <a:chExt cx="3617242" cy="775578"/>
          </a:xfrm>
        </p:grpSpPr>
        <p:grpSp>
          <p:nvGrpSpPr>
            <p:cNvPr id="36" name="Group 35"/>
            <p:cNvGrpSpPr/>
            <p:nvPr/>
          </p:nvGrpSpPr>
          <p:grpSpPr>
            <a:xfrm>
              <a:off x="5534603" y="351744"/>
              <a:ext cx="3617242" cy="369332"/>
              <a:chOff x="5534603" y="351744"/>
              <a:chExt cx="3617242" cy="36933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534603" y="425891"/>
                <a:ext cx="972080" cy="249784"/>
              </a:xfrm>
              <a:prstGeom prst="rect">
                <a:avLst/>
              </a:prstGeom>
              <a:pattFill prst="ltDnDiag">
                <a:fgClr>
                  <a:schemeClr val="bg1">
                    <a:lumMod val="65000"/>
                  </a:schemeClr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658742" y="351744"/>
                <a:ext cx="2493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±2.5K around coding TSS</a:t>
                </a:r>
                <a:endParaRPr lang="en-US" dirty="0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5972493" y="757990"/>
              <a:ext cx="1349347" cy="369332"/>
              <a:chOff x="5972493" y="757990"/>
              <a:chExt cx="1349347" cy="369332"/>
            </a:xfrm>
          </p:grpSpPr>
          <p:sp>
            <p:nvSpPr>
              <p:cNvPr id="89" name="Isosceles Triangle 88"/>
              <p:cNvSpPr/>
              <p:nvPr/>
            </p:nvSpPr>
            <p:spPr>
              <a:xfrm rot="10800000">
                <a:off x="5972493" y="862650"/>
                <a:ext cx="277744" cy="160012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687006" y="757990"/>
                <a:ext cx="634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TFBS</a:t>
                </a:r>
                <a:endParaRPr lang="en-US" dirty="0"/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D304-D030-BD46-8CC0-444B706AFEC5}" type="datetime1">
              <a:rPr lang="en-US" smtClean="0"/>
              <a:t>11/9/16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78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1C44-DD07-3B42-9245-D1A3483B35CC}" type="datetime1">
              <a:rPr lang="en-US" smtClean="0"/>
              <a:t>11/9/16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70207" y="570042"/>
            <a:ext cx="647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BCL2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65860" y="1990145"/>
            <a:ext cx="80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ACTA1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5860" y="2680891"/>
            <a:ext cx="69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IGLL5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0666" y="3079531"/>
            <a:ext cx="65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TP53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9523" y="3458169"/>
            <a:ext cx="75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SF3B1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0160" y="3930982"/>
            <a:ext cx="89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WDR74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0160" y="4501023"/>
            <a:ext cx="62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3176-5425-F143-9E9D-FAE5F23AB252}" type="datetime1">
              <a:rPr lang="en-US" smtClean="0"/>
              <a:t>11/9/16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41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19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4521" y="1239228"/>
            <a:ext cx="647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BCL2</a:t>
            </a:r>
          </a:p>
          <a:p>
            <a:r>
              <a:rPr lang="en-US" dirty="0" smtClean="0"/>
              <a:t>BCL2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9ACB-FD74-B04A-AF51-26DE979DD1C8}" type="datetime1">
              <a:rPr lang="en-US" smtClean="0"/>
              <a:t>11/9/16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3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0110" y="1390101"/>
            <a:ext cx="2830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chr17:56408460:</a:t>
            </a:r>
            <a:r>
              <a:rPr lang="cs-CZ" dirty="0" smtClean="0"/>
              <a:t>56411127</a:t>
            </a:r>
          </a:p>
          <a:p>
            <a:r>
              <a:rPr lang="de-DE" dirty="0"/>
              <a:t>chr3:186714547:186715378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4061-A2AF-554F-9EDC-1CA0FE609CB4}" type="datetime1">
              <a:rPr lang="en-US" smtClean="0"/>
              <a:t>11/9/16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79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8 at 12.0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" y="388407"/>
            <a:ext cx="9144000" cy="303318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9CBE-0E5E-754F-8B36-1F549C6AE23C}" type="datetime1">
              <a:rPr lang="en-US" smtClean="0"/>
              <a:t>11/9/16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09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FBS.Q-Qplot.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656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5F4B-AFED-2949-A513-7A3412B07D04}" type="datetime1">
              <a:rPr lang="en-US" smtClean="0"/>
              <a:t>11/9/16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51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E6BE-9614-7749-9969-0404D4AB976B}" type="datetime1">
              <a:rPr lang="en-US" smtClean="0"/>
              <a:t>11/9/16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3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711723"/>
              </p:ext>
            </p:extLst>
          </p:nvPr>
        </p:nvGraphicFramePr>
        <p:xfrm>
          <a:off x="1100667" y="862061"/>
          <a:ext cx="7200282" cy="405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863"/>
                <a:gridCol w="1275314"/>
                <a:gridCol w="116840"/>
                <a:gridCol w="116840"/>
                <a:gridCol w="1176097"/>
                <a:gridCol w="1413164"/>
                <a:gridCol w="1413164"/>
              </a:tblGrid>
              <a:tr h="37468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GM12878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Match Filter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distal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proximal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proximal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Internal</a:t>
                      </a:r>
                      <a:r>
                        <a:rPr lang="en-US" baseline="0" dirty="0" smtClean="0"/>
                        <a:t> Removal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45802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s-IS" dirty="0" smtClean="0"/>
                        <a:t>45203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34071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33943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Merge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22001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21603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xEnhancerSeq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12869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6293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5069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7800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4401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With</a:t>
                      </a:r>
                      <a:r>
                        <a:rPr lang="en-US" baseline="0" dirty="0" smtClean="0"/>
                        <a:t> KY target prediction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8672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4449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2855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5817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HiC</a:t>
                      </a:r>
                      <a:r>
                        <a:rPr lang="en-US" dirty="0" smtClean="0"/>
                        <a:t> q= 0.1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s-IS" dirty="0" smtClean="0"/>
                        <a:t>1051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/>
                        <a:t>2861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/>
                        <a:t>768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/>
                        <a:t>2602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HiC</a:t>
                      </a:r>
                      <a:r>
                        <a:rPr lang="en-US" dirty="0" smtClean="0"/>
                        <a:t> q=0.05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/>
                        <a:t>2561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77636" y="5457152"/>
            <a:ext cx="43989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Length of enhancers:</a:t>
            </a:r>
          </a:p>
          <a:p>
            <a:r>
              <a:rPr lang="de-DE" dirty="0"/>
              <a:t> Min. 1st </a:t>
            </a:r>
            <a:r>
              <a:rPr lang="de-DE" dirty="0" err="1"/>
              <a:t>Qu</a:t>
            </a:r>
            <a:r>
              <a:rPr lang="de-DE" dirty="0"/>
              <a:t>.  Median    </a:t>
            </a:r>
            <a:r>
              <a:rPr lang="de-DE" dirty="0" err="1"/>
              <a:t>Mean</a:t>
            </a:r>
            <a:r>
              <a:rPr lang="de-DE" dirty="0"/>
              <a:t> 3rd </a:t>
            </a:r>
            <a:r>
              <a:rPr lang="de-DE" dirty="0" err="1"/>
              <a:t>Qu</a:t>
            </a:r>
            <a:r>
              <a:rPr lang="de-DE" dirty="0"/>
              <a:t>.    Max. </a:t>
            </a:r>
          </a:p>
          <a:p>
            <a:r>
              <a:rPr lang="de-DE" dirty="0"/>
              <a:t>    389     941    1219    1647    2030    9452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96C0-1C4F-144C-96B8-1B009DB50A5F}" type="datetime1">
              <a:rPr lang="en-US" smtClean="0"/>
              <a:t>11/9/16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41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518" t="26395"/>
          <a:stretch/>
        </p:blipFill>
        <p:spPr>
          <a:xfrm>
            <a:off x="94177" y="-1"/>
            <a:ext cx="2640072" cy="67904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89697" y="127128"/>
            <a:ext cx="6280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activation</a:t>
            </a:r>
            <a:r>
              <a:rPr lang="en-US" sz="1400" dirty="0"/>
              <a:t>-induced </a:t>
            </a:r>
            <a:r>
              <a:rPr lang="en-US" sz="1400" dirty="0" err="1"/>
              <a:t>cytidine</a:t>
            </a:r>
            <a:r>
              <a:rPr lang="en-US" sz="1400" dirty="0"/>
              <a:t> </a:t>
            </a:r>
            <a:r>
              <a:rPr lang="en-US" sz="1400" dirty="0" err="1"/>
              <a:t>deaminase</a:t>
            </a:r>
            <a:r>
              <a:rPr lang="en-US" sz="1400" dirty="0"/>
              <a:t> (AID) </a:t>
            </a:r>
            <a:r>
              <a:rPr lang="en-US" sz="1400" dirty="0" smtClean="0"/>
              <a:t>activity, </a:t>
            </a:r>
            <a:r>
              <a:rPr lang="is-IS" sz="1400" dirty="0"/>
              <a:t>PMID: 27336789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689697" y="470814"/>
            <a:ext cx="5940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Biomarker of Large B-Cell Lymphoma and Intravascular Large B-Cell Lymphoma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697" y="818567"/>
            <a:ext cx="3977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Related with </a:t>
            </a:r>
            <a:r>
              <a:rPr lang="en-US" sz="1400" dirty="0" smtClean="0"/>
              <a:t>apoptosis, potential CLL therapy target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10183" y="1208504"/>
            <a:ext cx="767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CXCR4 expression is associated with survival in familial chronic lymphocytic </a:t>
            </a:r>
            <a:r>
              <a:rPr lang="en-US" sz="1400" dirty="0" smtClean="0"/>
              <a:t>leukemia,</a:t>
            </a:r>
            <a:r>
              <a:rPr lang="cs-CZ" sz="1400" dirty="0"/>
              <a:t> PMID: 12150154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89697" y="1955870"/>
            <a:ext cx="5444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key component of the molecular program of tumor immunosuppression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9697" y="2313627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Putative Tumor suppressor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697" y="2662535"/>
            <a:ext cx="1565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CLL </a:t>
            </a:r>
            <a:r>
              <a:rPr lang="en-US" sz="1400" dirty="0"/>
              <a:t>poor </a:t>
            </a:r>
            <a:r>
              <a:rPr lang="en-US" sz="1400" dirty="0" smtClean="0"/>
              <a:t>prognosis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89697" y="3020292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Well-known CLL driver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89697" y="3410168"/>
            <a:ext cx="2248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colorectal cancer metastasis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89697" y="3807667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Well-known CLL driver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89697" y="4925918"/>
            <a:ext cx="6459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tumor suppressors, play an essential role in normal cell proliferation, PMID: </a:t>
            </a:r>
            <a:r>
              <a:rPr lang="en-US" sz="1400" dirty="0" smtClean="0"/>
              <a:t>24061479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689697" y="5233695"/>
            <a:ext cx="4238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 key component in tumor metastasis, PMID: 15121044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89697" y="5601600"/>
            <a:ext cx="5480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Frequently mutated in promoter regions, reported by </a:t>
            </a:r>
            <a:r>
              <a:rPr lang="en-US" sz="1400" dirty="0" err="1" smtClean="0"/>
              <a:t>chris</a:t>
            </a:r>
            <a:r>
              <a:rPr lang="en-US" sz="1400" dirty="0" smtClean="0"/>
              <a:t> sander paper</a:t>
            </a:r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8BF5-8A29-2648-B138-9BBFA5E2768D}" type="datetime1">
              <a:rPr lang="en-US" smtClean="0"/>
              <a:t>11/9/16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4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next?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To be added into the extended gene regions</a:t>
            </a:r>
          </a:p>
          <a:p>
            <a:pPr lvl="1"/>
            <a:r>
              <a:rPr lang="en-US" dirty="0" err="1" smtClean="0"/>
              <a:t>eCLIP</a:t>
            </a:r>
            <a:r>
              <a:rPr lang="en-US" dirty="0" smtClean="0"/>
              <a:t>: add binding sites near ± 100/50 </a:t>
            </a:r>
            <a:r>
              <a:rPr lang="en-US" dirty="0" err="1" smtClean="0"/>
              <a:t>bp</a:t>
            </a:r>
            <a:r>
              <a:rPr lang="en-US" dirty="0" smtClean="0"/>
              <a:t> of coding exons</a:t>
            </a:r>
          </a:p>
          <a:p>
            <a:pPr lvl="1"/>
            <a:r>
              <a:rPr lang="en-US" dirty="0" smtClean="0"/>
              <a:t>RAMPAGE: extend/remove active promoters</a:t>
            </a:r>
          </a:p>
          <a:p>
            <a:pPr lvl="1"/>
            <a:r>
              <a:rPr lang="en-US" dirty="0" smtClean="0"/>
              <a:t>RNA-bind-n-</a:t>
            </a:r>
            <a:r>
              <a:rPr lang="en-US" dirty="0" err="1" smtClean="0"/>
              <a:t>Seq</a:t>
            </a:r>
            <a:r>
              <a:rPr lang="en-US" dirty="0" smtClean="0"/>
              <a:t>: branch point regions of coding transcripts</a:t>
            </a:r>
          </a:p>
          <a:p>
            <a:pPr lvl="1"/>
            <a:r>
              <a:rPr lang="en-US" dirty="0" err="1" smtClean="0"/>
              <a:t>miRNA-seq</a:t>
            </a:r>
            <a:r>
              <a:rPr lang="en-US" dirty="0" smtClean="0"/>
              <a:t>: active </a:t>
            </a:r>
            <a:r>
              <a:rPr lang="en-US" dirty="0" err="1" smtClean="0"/>
              <a:t>miRNAs</a:t>
            </a:r>
            <a:r>
              <a:rPr lang="en-US" dirty="0" smtClean="0"/>
              <a:t> -&gt; target sites in 3UTR</a:t>
            </a:r>
          </a:p>
          <a:p>
            <a:r>
              <a:rPr lang="en-US" dirty="0" smtClean="0"/>
              <a:t>Claim: most comprehensive DNA/RNA regulatory elements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F90D-A268-744D-B0F4-6CFC8DB101F4}" type="datetime1">
              <a:rPr lang="en-US" smtClean="0"/>
              <a:t>11/9/16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77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KEGG pathway analysis (CDS)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8BEE-2682-584F-B387-2921794FC993}" type="datetime1">
              <a:rPr lang="en-US" smtClean="0"/>
              <a:t>11/9/16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82510"/>
              </p:ext>
            </p:extLst>
          </p:nvPr>
        </p:nvGraphicFramePr>
        <p:xfrm>
          <a:off x="798013" y="1915837"/>
          <a:ext cx="7484716" cy="2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3" imgW="4787900" imgH="1346200" progId="Excel.Sheet.12">
                  <p:embed/>
                </p:oleObj>
              </mc:Choice>
              <mc:Fallback>
                <p:oleObj name="Worksheet" r:id="rId3" imgW="4787900" imgH="1346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8013" y="1915837"/>
                        <a:ext cx="7484716" cy="2104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140059" y="1915837"/>
            <a:ext cx="3570097" cy="1544415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5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KEGG pathway analysis </a:t>
            </a:r>
            <a:r>
              <a:rPr lang="en-US" sz="3600" dirty="0" smtClean="0"/>
              <a:t>(extended gene)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8BEE-2682-584F-B387-2921794FC993}" type="datetime1">
              <a:rPr lang="en-US" smtClean="0"/>
              <a:t>11/9/16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544525"/>
              </p:ext>
            </p:extLst>
          </p:nvPr>
        </p:nvGraphicFramePr>
        <p:xfrm>
          <a:off x="457200" y="2224888"/>
          <a:ext cx="8433594" cy="2845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Worksheet" r:id="rId3" imgW="6248400" imgH="2108200" progId="Excel.Sheet.12">
                  <p:embed/>
                </p:oleObj>
              </mc:Choice>
              <mc:Fallback>
                <p:oleObj name="Worksheet" r:id="rId3" imgW="6248400" imgH="2108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224888"/>
                        <a:ext cx="8433594" cy="2845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0094" y="2420177"/>
            <a:ext cx="3324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Steroids help to control the </a:t>
            </a:r>
            <a:r>
              <a:rPr lang="en-US" sz="1400" dirty="0" err="1">
                <a:solidFill>
                  <a:srgbClr val="0000FF"/>
                </a:solidFill>
              </a:rPr>
              <a:t>leukaemic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cells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3988" y="3474562"/>
            <a:ext cx="2685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Inhibition for </a:t>
            </a:r>
            <a:r>
              <a:rPr lang="en-US" sz="1400" dirty="0">
                <a:solidFill>
                  <a:srgbClr val="0000FF"/>
                </a:solidFill>
              </a:rPr>
              <a:t>the treatment of </a:t>
            </a:r>
            <a:r>
              <a:rPr lang="en-US" sz="1400" dirty="0" smtClean="0">
                <a:solidFill>
                  <a:srgbClr val="0000FF"/>
                </a:solidFill>
              </a:rPr>
              <a:t>CLL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9359" y="3638958"/>
            <a:ext cx="3985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Deregulated expression of circadian clock and clock-controlled cell cycle </a:t>
            </a:r>
            <a:r>
              <a:rPr lang="en-US" sz="1400" dirty="0" smtClean="0">
                <a:solidFill>
                  <a:srgbClr val="0000FF"/>
                </a:solidFill>
              </a:rPr>
              <a:t>genes in CLL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6090" y="4291210"/>
            <a:ext cx="2042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Regulation of CLL survival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9359" y="5060658"/>
            <a:ext cx="3796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promising targets for hematologic cancer therapy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0844" y="2703938"/>
            <a:ext cx="941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BCL family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6683" y="2969000"/>
            <a:ext cx="2685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Significantly altered in liver cancer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3207752"/>
            <a:ext cx="5063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HepC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>
                <a:solidFill>
                  <a:srgbClr val="0000FF"/>
                </a:solidFill>
              </a:rPr>
              <a:t>Infection Increases Risk of Lymphoma and Multiple Myeloma</a:t>
            </a:r>
          </a:p>
        </p:txBody>
      </p:sp>
    </p:spTree>
    <p:extLst>
      <p:ext uri="{BB962C8B-B14F-4D97-AF65-F5344CB8AC3E}">
        <p14:creationId xmlns:p14="http://schemas.microsoft.com/office/powerpoint/2010/main" val="87241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1398" y="769751"/>
            <a:ext cx="79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CXCR4</a:t>
            </a:r>
          </a:p>
        </p:txBody>
      </p:sp>
      <p:cxnSp>
        <p:nvCxnSpPr>
          <p:cNvPr id="5" name="Straight Arrow Connector 4"/>
          <p:cNvCxnSpPr>
            <a:endCxn id="3" idx="3"/>
          </p:cNvCxnSpPr>
          <p:nvPr/>
        </p:nvCxnSpPr>
        <p:spPr>
          <a:xfrm flipH="1">
            <a:off x="7874366" y="837104"/>
            <a:ext cx="631009" cy="117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757725" y="1868404"/>
            <a:ext cx="647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BCL2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405070" y="2155303"/>
            <a:ext cx="638475" cy="423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67554" y="779086"/>
            <a:ext cx="4085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CXCR4 </a:t>
            </a:r>
            <a:r>
              <a:rPr lang="en-US" dirty="0"/>
              <a:t>overexpression contributes to tumor growth, invasion, angiogenesis, metastasis, relapse, and therapeutic </a:t>
            </a:r>
            <a:r>
              <a:rPr lang="en-US" dirty="0" smtClean="0"/>
              <a:t>resistance (</a:t>
            </a:r>
            <a:r>
              <a:rPr lang="cs-CZ" dirty="0" smtClean="0"/>
              <a:t>PMC4322894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1811" y="2558977"/>
            <a:ext cx="3849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simultaneous over-expression of Bcl-2 and the proto-oncogene </a:t>
            </a:r>
            <a:r>
              <a:rPr lang="en-US" dirty="0" err="1"/>
              <a:t>myc</a:t>
            </a:r>
            <a:r>
              <a:rPr lang="en-US" dirty="0"/>
              <a:t> may produce aggressive B-cell malignancies including lymphoma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814A-9CAB-1946-B22E-7A4A23B4AEAC}" type="datetime1">
              <a:rPr lang="en-US" smtClean="0"/>
              <a:t>11/9/16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9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7642" y="712020"/>
            <a:ext cx="2713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chr17:56408460:56411127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8902" y="2039840"/>
            <a:ext cx="283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chr3:186714547:186715378</a:t>
            </a:r>
            <a:endParaRPr lang="en-US" dirty="0"/>
          </a:p>
        </p:txBody>
      </p:sp>
      <p:cxnSp>
        <p:nvCxnSpPr>
          <p:cNvPr id="6" name="Straight Arrow Connector 5"/>
          <p:cNvCxnSpPr>
            <a:endCxn id="3" idx="3"/>
          </p:cNvCxnSpPr>
          <p:nvPr/>
        </p:nvCxnSpPr>
        <p:spPr>
          <a:xfrm flipH="1">
            <a:off x="8111095" y="827482"/>
            <a:ext cx="423145" cy="69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4" idx="3"/>
          </p:cNvCxnSpPr>
          <p:nvPr/>
        </p:nvCxnSpPr>
        <p:spPr>
          <a:xfrm flipH="1" flipV="1">
            <a:off x="7179349" y="2224506"/>
            <a:ext cx="681388" cy="334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7651-792C-174F-97A7-574CCEB5851F}" type="datetime1">
              <a:rPr lang="en-US" smtClean="0"/>
              <a:t>11/9/16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9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creen Shot 2016-11-04 at 10.50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82" y="879141"/>
            <a:ext cx="3194327" cy="4759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7009" y="1250845"/>
            <a:ext cx="5364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/>
              <a:t>IGHV</a:t>
            </a:r>
            <a:r>
              <a:rPr lang="en-US" dirty="0" smtClean="0"/>
              <a:t>: </a:t>
            </a:r>
            <a:r>
              <a:rPr lang="en-US" dirty="0" err="1" smtClean="0"/>
              <a:t>mmunoglobulin</a:t>
            </a:r>
            <a:r>
              <a:rPr lang="en-US" dirty="0" smtClean="0"/>
              <a:t> </a:t>
            </a:r>
            <a:r>
              <a:rPr lang="en-US" dirty="0"/>
              <a:t>variable heavy chain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IGLV</a:t>
            </a:r>
            <a:r>
              <a:rPr lang="en-US" dirty="0"/>
              <a:t>: Immunoglobulin Lambda Variable 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SF3B1: reported in CLL, splicing factor, has </a:t>
            </a:r>
            <a:r>
              <a:rPr lang="en-US" dirty="0" err="1" smtClean="0">
                <a:solidFill>
                  <a:srgbClr val="FF0000"/>
                </a:solidFill>
              </a:rPr>
              <a:t>eCLIP</a:t>
            </a:r>
            <a:r>
              <a:rPr lang="en-US" dirty="0" smtClean="0">
                <a:solidFill>
                  <a:srgbClr val="FF0000"/>
                </a:solidFill>
              </a:rPr>
              <a:t> data &amp; </a:t>
            </a:r>
            <a:r>
              <a:rPr lang="en-US" dirty="0" err="1" smtClean="0">
                <a:solidFill>
                  <a:srgbClr val="FF0000"/>
                </a:solidFill>
              </a:rPr>
              <a:t>shRNA-seq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/>
              <a:t>BCL2 </a:t>
            </a:r>
            <a:r>
              <a:rPr lang="en-US" dirty="0" smtClean="0"/>
              <a:t>expression </a:t>
            </a:r>
            <a:r>
              <a:rPr lang="en-US" dirty="0"/>
              <a:t>and to be </a:t>
            </a:r>
            <a:r>
              <a:rPr lang="en-US" dirty="0" err="1" smtClean="0"/>
              <a:t>asso</a:t>
            </a:r>
            <a:r>
              <a:rPr lang="en-US" dirty="0" smtClean="0"/>
              <a:t> </a:t>
            </a:r>
            <a:r>
              <a:rPr lang="en-US" dirty="0" err="1"/>
              <a:t>ciated</a:t>
            </a:r>
            <a:r>
              <a:rPr lang="en-US" dirty="0"/>
              <a:t> with adverse prognostic features in CLL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ATM </a:t>
            </a:r>
            <a:r>
              <a:rPr lang="en-US" dirty="0" smtClean="0"/>
              <a:t>: </a:t>
            </a:r>
            <a:r>
              <a:rPr lang="en-US" dirty="0"/>
              <a:t>predict </a:t>
            </a:r>
            <a:r>
              <a:rPr lang="en-US" dirty="0" smtClean="0"/>
              <a:t>CLL progression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D366-147B-4E48-853C-9BE56D2638EB}" type="datetime1">
              <a:rPr lang="en-US" smtClean="0"/>
              <a:t>11/9/16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A43B-805F-2840-A5E2-99BF40454D6F}" type="datetime1">
              <a:rPr lang="en-US" smtClean="0"/>
              <a:t>11/9/16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3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4 at 11.23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2" y="355600"/>
            <a:ext cx="4178517" cy="6034371"/>
          </a:xfrm>
          <a:prstGeom prst="rect">
            <a:avLst/>
          </a:prstGeom>
        </p:spPr>
      </p:pic>
      <p:pic>
        <p:nvPicPr>
          <p:cNvPr id="3" name="Picture 2" descr="Screen Shot 2016-11-04 at 11.24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33" y="673532"/>
            <a:ext cx="4342198" cy="553058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79F32-1DF4-9749-8D26-21F92F81322D}" type="datetime1">
              <a:rPr lang="en-US" smtClean="0"/>
              <a:t>11/9/16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37F0-6CCF-2346-8F7E-AF4835115FDE}" type="datetime1">
              <a:rPr lang="en-US" smtClean="0"/>
              <a:t>11/9/16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0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627-48B8-3448-AEB9-10DD1CC20C99}" type="datetime1">
              <a:rPr lang="en-US" smtClean="0"/>
              <a:t>11/9/16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B14-F4AC-654D-8FA3-774D7ED007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15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4385</TotalTime>
  <Words>591</Words>
  <Application>Microsoft Macintosh PowerPoint</Application>
  <PresentationFormat>On-screen Show (4:3)</PresentationFormat>
  <Paragraphs>158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Microsoft Excel Sheet</vt:lpstr>
      <vt:lpstr>Burden in Blood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next?</vt:lpstr>
      <vt:lpstr>KEGG pathway analysis (CDS)</vt:lpstr>
      <vt:lpstr>KEGG pathway analysis (extended gene) 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 Zhang</dc:creator>
  <cp:lastModifiedBy>Jing Zhang</cp:lastModifiedBy>
  <cp:revision>227</cp:revision>
  <dcterms:created xsi:type="dcterms:W3CDTF">2016-11-02T18:55:45Z</dcterms:created>
  <dcterms:modified xsi:type="dcterms:W3CDTF">2016-11-09T22:27:41Z</dcterms:modified>
</cp:coreProperties>
</file>