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1" r:id="rId2"/>
    <p:sldId id="293" r:id="rId3"/>
    <p:sldId id="307" r:id="rId4"/>
    <p:sldId id="310" r:id="rId5"/>
    <p:sldId id="306" r:id="rId6"/>
    <p:sldId id="312" r:id="rId7"/>
    <p:sldId id="318" r:id="rId8"/>
    <p:sldId id="341" r:id="rId9"/>
    <p:sldId id="331" r:id="rId10"/>
    <p:sldId id="334" r:id="rId11"/>
    <p:sldId id="327" r:id="rId12"/>
    <p:sldId id="342" r:id="rId13"/>
    <p:sldId id="328" r:id="rId14"/>
    <p:sldId id="325" r:id="rId15"/>
    <p:sldId id="326" r:id="rId16"/>
    <p:sldId id="335" r:id="rId17"/>
    <p:sldId id="340" r:id="rId18"/>
    <p:sldId id="343" r:id="rId19"/>
    <p:sldId id="345" r:id="rId20"/>
    <p:sldId id="34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353" autoAdjust="0"/>
  </p:normalViewPr>
  <p:slideViewPr>
    <p:cSldViewPr snapToGrid="0" snapToObjects="1">
      <p:cViewPr>
        <p:scale>
          <a:sx n="105" d="100"/>
          <a:sy n="105" d="100"/>
        </p:scale>
        <p:origin x="238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872BB-8601-A344-B902-342CF8DA965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FDA03-8F47-694C-9219-0F5278B29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7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DMS – </a:t>
            </a:r>
            <a:r>
              <a:rPr lang="en-US" dirty="0" err="1" smtClean="0"/>
              <a:t>methylates</a:t>
            </a:r>
            <a:r>
              <a:rPr lang="en-US" baseline="0" dirty="0" smtClean="0"/>
              <a:t> the Watson-Crick face of A,C</a:t>
            </a:r>
          </a:p>
          <a:p>
            <a:r>
              <a:rPr lang="en-US" baseline="0" dirty="0" smtClean="0"/>
              <a:t>1M7 (SHAPE reagent) – </a:t>
            </a:r>
            <a:r>
              <a:rPr lang="en-US" baseline="0" dirty="0" err="1" smtClean="0"/>
              <a:t>acylate</a:t>
            </a:r>
            <a:r>
              <a:rPr lang="en-US" baseline="0" dirty="0" smtClean="0"/>
              <a:t> flexible 2’ OH in the ribose sugar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4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DMS – </a:t>
            </a:r>
            <a:r>
              <a:rPr lang="en-US" dirty="0" err="1" smtClean="0"/>
              <a:t>methylates</a:t>
            </a:r>
            <a:r>
              <a:rPr lang="en-US" baseline="0" dirty="0" smtClean="0"/>
              <a:t> the Watson-Crick face of A,C</a:t>
            </a:r>
          </a:p>
          <a:p>
            <a:r>
              <a:rPr lang="en-US" baseline="0" dirty="0" smtClean="0"/>
              <a:t>1M7 (SHAPE reagent) – </a:t>
            </a:r>
            <a:r>
              <a:rPr lang="en-US" baseline="0" dirty="0" err="1" smtClean="0"/>
              <a:t>acylate</a:t>
            </a:r>
            <a:r>
              <a:rPr lang="en-US" baseline="0" dirty="0" smtClean="0"/>
              <a:t> flexible 2’ OH in the ribose sugar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4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Fang, Moss </a:t>
            </a:r>
            <a:r>
              <a:rPr lang="en-US" i="1" dirty="0" smtClean="0"/>
              <a:t> et al</a:t>
            </a:r>
            <a:r>
              <a:rPr lang="en-US" i="0" dirty="0" smtClean="0"/>
              <a:t>. </a:t>
            </a:r>
            <a:r>
              <a:rPr lang="en-US" i="1" dirty="0" err="1" smtClean="0"/>
              <a:t>PLoS</a:t>
            </a:r>
            <a:r>
              <a:rPr lang="en-US" i="1" dirty="0" smtClean="0"/>
              <a:t> Genet.</a:t>
            </a:r>
            <a:r>
              <a:rPr lang="en-US" i="1" baseline="0" dirty="0" smtClean="0"/>
              <a:t> </a:t>
            </a:r>
            <a:r>
              <a:rPr lang="en-US" i="0" dirty="0" smtClean="0"/>
              <a:t>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(10/27/16 15:24) -----</a:t>
            </a:r>
          </a:p>
          <a:p>
            <a:r>
              <a:rPr lang="en-US"/>
              <a:t>Plot one</a:t>
            </a:r>
          </a:p>
          <a:p>
            <a:r>
              <a:rPr lang="en-US"/>
              <a:t>Look for reactive nucleotides</a:t>
            </a:r>
          </a:p>
          <a:p>
            <a:r>
              <a:rPr lang="en-US"/>
              <a:t>Relative to biological variation</a:t>
            </a:r>
          </a:p>
          <a:p>
            <a:r>
              <a:rPr lang="en-US"/>
              <a:t>Average, then split out two points, then </a:t>
            </a:r>
          </a:p>
          <a:p>
            <a:r>
              <a:rPr lang="en-US"/>
              <a:t>Stops (pseudocounts)</a:t>
            </a:r>
          </a:p>
          <a:p>
            <a:r>
              <a:rPr lang="en-US"/>
              <a:t>transparent/open circles</a:t>
            </a:r>
          </a:p>
          <a:p>
            <a:r>
              <a:rPr lang="en-US"/>
              <a:t>one primer/spread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(10/27/16 15:24) -----</a:t>
            </a:r>
          </a:p>
          <a:p>
            <a:r>
              <a:rPr lang="en-US"/>
              <a:t>RNA-Seq on left</a:t>
            </a:r>
          </a:p>
          <a:p>
            <a:r>
              <a:rPr lang="en-US"/>
              <a:t>Make things correspond as clearly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(10/27/16 15:24) -----</a:t>
            </a:r>
          </a:p>
          <a:p>
            <a:r>
              <a:rPr lang="en-US" dirty="0"/>
              <a:t>Slide to explain fitting of dispersions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DA03-8F47-694C-9219-0F5278B294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6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271-EC2A-D24F-BE19-201E294FC74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0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271-EC2A-D24F-BE19-201E294FC74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271-EC2A-D24F-BE19-201E294FC74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1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271-EC2A-D24F-BE19-201E294FC74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2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271-EC2A-D24F-BE19-201E294FC74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9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271-EC2A-D24F-BE19-201E294FC74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1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271-EC2A-D24F-BE19-201E294FC74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271-EC2A-D24F-BE19-201E294FC74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5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271-EC2A-D24F-BE19-201E294FC74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271-EC2A-D24F-BE19-201E294FC74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3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271-EC2A-D24F-BE19-201E294FC74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44271-EC2A-D24F-BE19-201E294FC74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7F933-A0BB-2C41-A96C-04EB14214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7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hyperlink" Target="https://en.wikipedia.org/wiki/Nucleic_acid_structure_determin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Correcting for biological variation in RNA structure probing experiments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Michael Rutenberg-Schoenberg</a:t>
            </a:r>
          </a:p>
          <a:p>
            <a:r>
              <a:rPr lang="en-US" dirty="0" smtClean="0"/>
              <a:t>Matt Simon &amp; Mark Gerstein labs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Chemical probing data are </a:t>
            </a:r>
            <a:r>
              <a:rPr lang="en-US" sz="3600" b="1" dirty="0" err="1" smtClean="0"/>
              <a:t>overdispersed</a:t>
            </a:r>
            <a:r>
              <a:rPr lang="en-US" sz="3600" dirty="0" smtClean="0"/>
              <a:t> relative to the Poisson distribution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78190" y="2140857"/>
            <a:ext cx="2733524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Xist</a:t>
            </a:r>
            <a:r>
              <a:rPr lang="en-US" sz="2200" dirty="0" smtClean="0"/>
              <a:t> RNA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First 200 </a:t>
            </a:r>
            <a:r>
              <a:rPr lang="en-US" sz="2200" dirty="0" err="1" smtClean="0"/>
              <a:t>nt</a:t>
            </a:r>
            <a:r>
              <a:rPr lang="en-US" sz="2200" dirty="0" smtClean="0"/>
              <a:t> shown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Simulated 99% confidence intervals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1217 outliers (170 expected)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-26609" y="6484240"/>
            <a:ext cx="2687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 by Alec Sexton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184" y="2071043"/>
            <a:ext cx="5831315" cy="43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familiar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808" y="1522863"/>
            <a:ext cx="5745239" cy="5110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862667"/>
            <a:ext cx="3277808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293T RNA-</a:t>
            </a:r>
            <a:r>
              <a:rPr lang="en-US" sz="2200" dirty="0" err="1" smtClean="0"/>
              <a:t>Seq</a:t>
            </a:r>
            <a:r>
              <a:rPr lang="en-US" sz="2200" dirty="0" smtClean="0"/>
              <a:t> gene-level counts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Data by Erin Duffy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Simulated 99% Poisson confidence interval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139 outliers (expect 10 in 1000 genes)</a:t>
            </a:r>
          </a:p>
          <a:p>
            <a:pPr marL="285750" indent="-285750">
              <a:buFont typeface="Arial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801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a better distribution than Poisson?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47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Negative binomial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Wingdings" charset="2"/>
              <a:buChar char="§"/>
            </a:pPr>
            <a:r>
              <a:rPr lang="en-US" dirty="0" smtClean="0"/>
              <a:t>Y = counts; µ = mean; α = dispersion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= µ + αµ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2">
              <a:buFont typeface="Wingdings" charset="2"/>
              <a:buChar char="§"/>
            </a:pPr>
            <a:r>
              <a:rPr lang="en-US" dirty="0" smtClean="0"/>
              <a:t>α = 0 </a:t>
            </a:r>
            <a:r>
              <a:rPr lang="en-US" dirty="0" smtClean="0">
                <a:sym typeface="Wingdings"/>
              </a:rPr>
              <a:t> Poisson</a:t>
            </a:r>
          </a:p>
          <a:p>
            <a:pPr lvl="2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Larger alpha  more </a:t>
            </a:r>
            <a:r>
              <a:rPr lang="en-US" dirty="0" err="1" smtClean="0">
                <a:sym typeface="Wingdings"/>
              </a:rPr>
              <a:t>overdispersed</a:t>
            </a:r>
            <a:endParaRPr lang="en-US" dirty="0" smtClean="0">
              <a:sym typeface="Wingdings"/>
            </a:endParaRPr>
          </a:p>
          <a:p>
            <a:pPr lvl="1">
              <a:buFont typeface="Wingdings" charset="2"/>
              <a:buChar char="§"/>
            </a:pPr>
            <a:r>
              <a:rPr lang="en-US" dirty="0" smtClean="0"/>
              <a:t>Widely used for RNA-</a:t>
            </a:r>
            <a:r>
              <a:rPr lang="en-US" dirty="0" err="1" smtClean="0"/>
              <a:t>Seq</a:t>
            </a:r>
            <a:endParaRPr lang="en-US" dirty="0" smtClean="0"/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Problem: how to fit dispersion parameter with 2-3 replicate data points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ß</a:t>
            </a:r>
            <a:r>
              <a:rPr lang="en-US" dirty="0" smtClean="0"/>
              <a:t>-binomial also a good option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030186"/>
            <a:ext cx="87757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Fitting of dispersion parameter using common information from many data points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51005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General </a:t>
            </a:r>
            <a:r>
              <a:rPr lang="en-US" dirty="0"/>
              <a:t>a</a:t>
            </a:r>
            <a:r>
              <a:rPr lang="en-US" dirty="0" smtClean="0"/>
              <a:t>pproach pioneered by Gordon Smyth (</a:t>
            </a:r>
            <a:r>
              <a:rPr lang="en-US" dirty="0" err="1" smtClean="0"/>
              <a:t>edgeR</a:t>
            </a:r>
            <a:r>
              <a:rPr lang="en-US" dirty="0" smtClean="0"/>
              <a:t>) and Simon Anders (</a:t>
            </a:r>
            <a:r>
              <a:rPr lang="en-US" dirty="0" err="1" smtClean="0"/>
              <a:t>DESeq</a:t>
            </a:r>
            <a:r>
              <a:rPr lang="en-US" dirty="0" smtClean="0"/>
              <a:t>) groups</a:t>
            </a:r>
          </a:p>
          <a:p>
            <a:r>
              <a:rPr lang="en-US" dirty="0" smtClean="0"/>
              <a:t>Clear relationship between mean and “dispersion” parameter that controls distribution shape</a:t>
            </a:r>
          </a:p>
          <a:p>
            <a:r>
              <a:rPr lang="en-US" dirty="0" smtClean="0"/>
              <a:t>DESeq2 method</a:t>
            </a:r>
          </a:p>
          <a:p>
            <a:pPr lvl="1"/>
            <a:r>
              <a:rPr lang="en-US" dirty="0" smtClean="0"/>
              <a:t>Fit dispersion parameter for each gene</a:t>
            </a:r>
          </a:p>
          <a:p>
            <a:pPr lvl="1"/>
            <a:r>
              <a:rPr lang="en-US" dirty="0" smtClean="0"/>
              <a:t>Fit trend to the dispersion parameters</a:t>
            </a:r>
          </a:p>
          <a:p>
            <a:pPr lvl="1"/>
            <a:r>
              <a:rPr lang="en-US" dirty="0" smtClean="0"/>
              <a:t>Squeeze values toward trend (more evidence for high dispersion </a:t>
            </a:r>
            <a:r>
              <a:rPr lang="en-US" dirty="0" smtClean="0">
                <a:sym typeface="Wingdings"/>
              </a:rPr>
              <a:t> further from trend)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1600200"/>
            <a:ext cx="33274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036" y="6537049"/>
            <a:ext cx="290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Love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Genome </a:t>
            </a:r>
            <a:r>
              <a:rPr lang="en-US" i="1" dirty="0" err="1" smtClean="0"/>
              <a:t>Biol</a:t>
            </a:r>
            <a:r>
              <a:rPr lang="en-US" i="1" dirty="0" smtClean="0"/>
              <a:t>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" y="6537049"/>
            <a:ext cx="403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Robinson and Smyth </a:t>
            </a:r>
            <a:r>
              <a:rPr lang="en-US" i="1" dirty="0" smtClean="0"/>
              <a:t>Bioinformatics </a:t>
            </a:r>
            <a:r>
              <a:rPr lang="en-US" dirty="0" smtClean="0"/>
              <a:t>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parameters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70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Chemical probing</a:t>
            </a:r>
          </a:p>
          <a:p>
            <a:r>
              <a:rPr lang="en-US" dirty="0" err="1" smtClean="0"/>
              <a:t>i∈nucleoti</a:t>
            </a:r>
            <a:r>
              <a:rPr lang="en-US" dirty="0" smtClean="0"/>
              <a:t>		des; N total</a:t>
            </a:r>
          </a:p>
          <a:p>
            <a:r>
              <a:rPr lang="en-US" dirty="0" err="1" smtClean="0"/>
              <a:t>j∈samples</a:t>
            </a:r>
            <a:r>
              <a:rPr lang="en-US" dirty="0" smtClean="0"/>
              <a:t>; M total</a:t>
            </a:r>
          </a:p>
          <a:p>
            <a:r>
              <a:rPr lang="en-US" dirty="0" err="1" smtClean="0"/>
              <a:t>Y</a:t>
            </a:r>
            <a:r>
              <a:rPr lang="en-US" baseline="-25000" dirty="0" err="1" smtClean="0"/>
              <a:t>ij</a:t>
            </a:r>
            <a:r>
              <a:rPr lang="en-US" dirty="0" smtClean="0"/>
              <a:t> = stop (or mutation) counts for nucleotide </a:t>
            </a:r>
            <a:r>
              <a:rPr lang="en-US" dirty="0" err="1" smtClean="0"/>
              <a:t>i</a:t>
            </a:r>
            <a:r>
              <a:rPr lang="en-US" dirty="0" smtClean="0"/>
              <a:t> in sample j</a:t>
            </a:r>
          </a:p>
          <a:p>
            <a:r>
              <a:rPr lang="en-US" dirty="0" smtClean="0"/>
              <a:t>Coverage for nucleotide </a:t>
            </a:r>
            <a:r>
              <a:rPr lang="en-US" dirty="0" err="1" smtClean="0"/>
              <a:t>i</a:t>
            </a:r>
            <a:r>
              <a:rPr lang="en-US" dirty="0" smtClean="0"/>
              <a:t> in sample j</a:t>
            </a:r>
          </a:p>
          <a:p>
            <a:pPr lvl="1">
              <a:buFont typeface="Wingdings" charset="2"/>
              <a:buChar char="§"/>
            </a:pPr>
            <a:r>
              <a:rPr lang="en-US" dirty="0" err="1" smtClean="0"/>
              <a:t>C</a:t>
            </a:r>
            <a:r>
              <a:rPr lang="en-US" baseline="-25000" dirty="0" err="1" smtClean="0"/>
              <a:t>ij</a:t>
            </a:r>
            <a:r>
              <a:rPr lang="en-US" dirty="0" smtClean="0"/>
              <a:t> = </a:t>
            </a:r>
            <a:endParaRPr lang="en-US" baseline="-25000" dirty="0" smtClean="0"/>
          </a:p>
          <a:p>
            <a:r>
              <a:rPr lang="en-US" dirty="0" err="1" smtClean="0"/>
              <a:t>S</a:t>
            </a:r>
            <a:r>
              <a:rPr lang="en-US" baseline="-25000" dirty="0" err="1" smtClean="0"/>
              <a:t>ij</a:t>
            </a:r>
            <a:r>
              <a:rPr lang="en-US" dirty="0" smtClean="0"/>
              <a:t> = relative coverage for nucleotide </a:t>
            </a:r>
            <a:r>
              <a:rPr lang="en-US" dirty="0" err="1" smtClean="0"/>
              <a:t>i</a:t>
            </a:r>
            <a:r>
              <a:rPr lang="en-US" dirty="0" smtClean="0"/>
              <a:t> in sample j</a:t>
            </a:r>
          </a:p>
          <a:p>
            <a:pPr lvl="1">
              <a:buFont typeface="Wingdings" charset="2"/>
              <a:buChar char="§"/>
            </a:pPr>
            <a:r>
              <a:rPr lang="en-US" dirty="0" err="1" smtClean="0"/>
              <a:t>S</a:t>
            </a:r>
            <a:r>
              <a:rPr lang="en-US" baseline="-25000" dirty="0" err="1" smtClean="0"/>
              <a:t>ij</a:t>
            </a:r>
            <a:r>
              <a:rPr lang="en-US" dirty="0" smtClean="0"/>
              <a:t> =</a:t>
            </a:r>
          </a:p>
          <a:p>
            <a:r>
              <a:rPr lang="en-US" dirty="0" err="1" smtClean="0"/>
              <a:t>Pseudocounts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lang="en-US" dirty="0" err="1" smtClean="0"/>
              <a:t>P</a:t>
            </a:r>
            <a:r>
              <a:rPr lang="en-US" baseline="-25000" dirty="0" err="1" smtClean="0"/>
              <a:t>ij</a:t>
            </a:r>
            <a:r>
              <a:rPr lang="en-US" dirty="0" smtClean="0"/>
              <a:t> =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ij</a:t>
            </a:r>
            <a:r>
              <a:rPr lang="en-US" dirty="0" smtClean="0"/>
              <a:t>/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ij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 smtClean="0"/>
          </a:p>
          <a:p>
            <a:r>
              <a:rPr lang="en-US" dirty="0" err="1" smtClean="0"/>
              <a:t>i∈genes</a:t>
            </a:r>
            <a:r>
              <a:rPr lang="en-US" dirty="0" smtClean="0"/>
              <a:t>; N total</a:t>
            </a:r>
          </a:p>
          <a:p>
            <a:r>
              <a:rPr lang="en-US" dirty="0" err="1" smtClean="0"/>
              <a:t>j∈samples</a:t>
            </a:r>
            <a:r>
              <a:rPr lang="en-US" dirty="0" smtClean="0"/>
              <a:t>; M total</a:t>
            </a:r>
          </a:p>
          <a:p>
            <a:r>
              <a:rPr lang="en-US" dirty="0" err="1" smtClean="0"/>
              <a:t>Y</a:t>
            </a:r>
            <a:r>
              <a:rPr lang="en-US" baseline="-25000" dirty="0" err="1" smtClean="0"/>
              <a:t>ij</a:t>
            </a:r>
            <a:r>
              <a:rPr lang="en-US" dirty="0" smtClean="0"/>
              <a:t> = counts for gene </a:t>
            </a:r>
            <a:r>
              <a:rPr lang="en-US" dirty="0" err="1" smtClean="0"/>
              <a:t>i</a:t>
            </a:r>
            <a:r>
              <a:rPr lang="en-US" dirty="0" smtClean="0"/>
              <a:t> in sample j</a:t>
            </a:r>
          </a:p>
          <a:p>
            <a:endParaRPr lang="en-US" dirty="0" smtClean="0"/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j</a:t>
            </a:r>
            <a:r>
              <a:rPr lang="en-US" dirty="0" smtClean="0"/>
              <a:t> = total coverage for sample j</a:t>
            </a:r>
          </a:p>
          <a:p>
            <a:endParaRPr lang="en-US" dirty="0" smtClean="0"/>
          </a:p>
          <a:p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 = relative library size</a:t>
            </a:r>
          </a:p>
          <a:p>
            <a:r>
              <a:rPr lang="en-US" dirty="0" err="1" smtClean="0"/>
              <a:t>Pseudocounts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lang="en-US" dirty="0" err="1" smtClean="0"/>
              <a:t>P</a:t>
            </a:r>
            <a:r>
              <a:rPr lang="en-US" baseline="-25000" dirty="0" err="1" smtClean="0"/>
              <a:t>ij</a:t>
            </a:r>
            <a:r>
              <a:rPr lang="en-US" dirty="0" smtClean="0"/>
              <a:t> =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ij</a:t>
            </a:r>
            <a:r>
              <a:rPr lang="en-US" dirty="0" smtClean="0"/>
              <a:t>/</a:t>
            </a:r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3790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524369"/>
              </p:ext>
            </p:extLst>
          </p:nvPr>
        </p:nvGraphicFramePr>
        <p:xfrm>
          <a:off x="1807330" y="4240223"/>
          <a:ext cx="708479" cy="41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6" imgW="546100" imgH="317500" progId="Equation.3">
                  <p:embed/>
                </p:oleObj>
              </mc:Choice>
              <mc:Fallback>
                <p:oleObj name="Equation" r:id="rId6" imgW="5461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07330" y="4240223"/>
                        <a:ext cx="708479" cy="41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480037"/>
              </p:ext>
            </p:extLst>
          </p:nvPr>
        </p:nvGraphicFramePr>
        <p:xfrm>
          <a:off x="1880809" y="5196416"/>
          <a:ext cx="635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8" imgW="635000" imgH="508000" progId="Equation.3">
                  <p:embed/>
                </p:oleObj>
              </mc:Choice>
              <mc:Fallback>
                <p:oleObj name="Equation" r:id="rId8" imgW="6350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80809" y="5196416"/>
                        <a:ext cx="635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70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Dispersions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Yeast 18s </a:t>
            </a:r>
            <a:r>
              <a:rPr lang="en-US" dirty="0" err="1" smtClean="0"/>
              <a:t>rRNA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Sample RNA-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362123"/>
            <a:ext cx="4694076" cy="38366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0339" y="6488668"/>
            <a:ext cx="302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DESeq2 </a:t>
            </a:r>
            <a:r>
              <a:rPr lang="en-US" dirty="0" err="1" smtClean="0"/>
              <a:t>Bioconductor</a:t>
            </a:r>
            <a:r>
              <a:rPr lang="en-US" dirty="0" smtClean="0"/>
              <a:t> Package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54" y="2362123"/>
            <a:ext cx="3733529" cy="3371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4349" y="6458857"/>
            <a:ext cx="236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Hector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NAR </a:t>
            </a:r>
            <a:r>
              <a:rPr lang="en-US" dirty="0" smtClean="0"/>
              <a:t>2014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6761" y="5737068"/>
            <a:ext cx="350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Black: MLE of dispersion parameter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Red: fitted trend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Blue: final estimated dispersion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Volcano Plot for negative binomial test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429" y="6458857"/>
            <a:ext cx="236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Hector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NAR </a:t>
            </a:r>
            <a:r>
              <a:rPr lang="en-US" dirty="0" smtClean="0"/>
              <a:t>2014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95" y="1289164"/>
            <a:ext cx="6096026" cy="493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Negative binomial test vs. Poisson test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1429" y="6458857"/>
            <a:ext cx="236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Hector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NAR </a:t>
            </a:r>
            <a:r>
              <a:rPr lang="en-US" dirty="0" smtClean="0"/>
              <a:t>2014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62" y="1263953"/>
            <a:ext cx="63754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Precision-Recall of A’s and C’s</a:t>
            </a:r>
            <a:br>
              <a:rPr lang="en-US" dirty="0" smtClean="0"/>
            </a:br>
            <a:r>
              <a:rPr lang="en-US" sz="2200" dirty="0" smtClean="0"/>
              <a:t>(only these nucleotides are modified by DMS)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1524942"/>
            <a:ext cx="7329713" cy="5333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1048" y="1846479"/>
            <a:ext cx="2316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Negative-binomial test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Poisson test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∆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stop</a:t>
            </a:r>
            <a:r>
              <a:rPr lang="en-US" dirty="0" smtClean="0">
                <a:solidFill>
                  <a:srgbClr val="FF0000"/>
                </a:solidFill>
              </a:rPr>
              <a:t> (effect size)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429" y="6458857"/>
            <a:ext cx="236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Hector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NAR </a:t>
            </a:r>
            <a:r>
              <a:rPr lang="en-US" dirty="0" smtClean="0"/>
              <a:t>2014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785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Precision-Recall of single-stranded nucleotides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00" y="1608667"/>
            <a:ext cx="6861123" cy="4923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2668" y="1846479"/>
            <a:ext cx="2316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Negative-binomial test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Poisson test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∆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stop</a:t>
            </a:r>
            <a:r>
              <a:rPr lang="en-US" dirty="0" smtClean="0">
                <a:solidFill>
                  <a:srgbClr val="FF0000"/>
                </a:solidFill>
              </a:rPr>
              <a:t> (effect size)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429" y="6458857"/>
            <a:ext cx="236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Hector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NAR </a:t>
            </a:r>
            <a:r>
              <a:rPr lang="en-US" dirty="0" smtClean="0"/>
              <a:t>2014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060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Intro: Learning about RNA structure through chemical probing</a:t>
            </a:r>
          </a:p>
          <a:p>
            <a:r>
              <a:rPr lang="en-US" dirty="0" smtClean="0"/>
              <a:t>RNA structure probing data are </a:t>
            </a:r>
            <a:r>
              <a:rPr lang="en-US" dirty="0" err="1" smtClean="0"/>
              <a:t>overdispersed</a:t>
            </a:r>
            <a:r>
              <a:rPr lang="en-US" dirty="0" smtClean="0"/>
              <a:t> relative to current statistical models</a:t>
            </a:r>
          </a:p>
          <a:p>
            <a:r>
              <a:rPr lang="en-US" dirty="0" smtClean="0"/>
              <a:t>A negative binomial model improves inference of modified nucleotides relative to Poisson statistics</a:t>
            </a:r>
          </a:p>
        </p:txBody>
      </p:sp>
    </p:spTree>
    <p:extLst>
      <p:ext uri="{BB962C8B-B14F-4D97-AF65-F5344CB8AC3E}">
        <p14:creationId xmlns:p14="http://schemas.microsoft.com/office/powerpoint/2010/main" val="20512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Emprical</a:t>
            </a:r>
            <a:r>
              <a:rPr lang="en-US" dirty="0" smtClean="0"/>
              <a:t> Bayes moderation of ∆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stop</a:t>
            </a:r>
            <a:r>
              <a:rPr lang="en-US" dirty="0" smtClean="0"/>
              <a:t> (effect size)?</a:t>
            </a:r>
          </a:p>
          <a:p>
            <a:r>
              <a:rPr lang="en-US" dirty="0" smtClean="0"/>
              <a:t>Compare to </a:t>
            </a:r>
            <a:r>
              <a:rPr lang="en-US" dirty="0" err="1" smtClean="0"/>
              <a:t>Selega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Nat Methods </a:t>
            </a:r>
            <a:r>
              <a:rPr lang="en-US" dirty="0" smtClean="0"/>
              <a:t>(came out on Mon)</a:t>
            </a:r>
          </a:p>
          <a:p>
            <a:pPr lvl="1"/>
            <a:r>
              <a:rPr lang="en-US" dirty="0" smtClean="0"/>
              <a:t>Addresses same problem with substantially different methodology</a:t>
            </a:r>
          </a:p>
          <a:p>
            <a:r>
              <a:rPr lang="en-US" dirty="0" smtClean="0"/>
              <a:t>Implement differential test for chemical probing between different biological states (e.g. </a:t>
            </a:r>
            <a:r>
              <a:rPr lang="en-US" i="1" dirty="0" smtClean="0"/>
              <a:t>in vitro </a:t>
            </a:r>
            <a:r>
              <a:rPr lang="en-US" dirty="0" smtClean="0"/>
              <a:t>and </a:t>
            </a:r>
            <a:r>
              <a:rPr lang="en-US" i="1" dirty="0" smtClean="0"/>
              <a:t>in vivo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05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secondary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08953"/>
            <a:ext cx="8229600" cy="610734"/>
          </a:xfrm>
        </p:spPr>
        <p:txBody>
          <a:bodyPr/>
          <a:lstStyle/>
          <a:p>
            <a:r>
              <a:rPr lang="en-US" dirty="0" smtClean="0"/>
              <a:t>Maps of base pairing interactions of RNA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97" y="1465977"/>
            <a:ext cx="3477719" cy="42938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7428" y="2252209"/>
            <a:ext cx="1515347" cy="10376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68685" y="4303561"/>
            <a:ext cx="1515347" cy="10376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6172" y="2575186"/>
            <a:ext cx="1515347" cy="10376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526494"/>
            <a:ext cx="2750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S. </a:t>
            </a:r>
            <a:r>
              <a:rPr lang="en-US" sz="2400" i="1" dirty="0" err="1" smtClean="0"/>
              <a:t>cerevisiae</a:t>
            </a:r>
            <a:r>
              <a:rPr lang="en-US" sz="2400" dirty="0" smtClean="0"/>
              <a:t> </a:t>
            </a:r>
            <a:r>
              <a:rPr lang="en-US" sz="2400" dirty="0" err="1" smtClean="0"/>
              <a:t>tRNA</a:t>
            </a:r>
            <a:r>
              <a:rPr lang="en-US" sz="2400" baseline="30000" dirty="0" err="1" smtClean="0"/>
              <a:t>Phe</a:t>
            </a:r>
            <a:endParaRPr lang="en-US" sz="24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5057" y="6577764"/>
            <a:ext cx="622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https://</a:t>
            </a:r>
            <a:r>
              <a:rPr lang="en-US" sz="1200" dirty="0" err="1" smtClean="0"/>
              <a:t>en.wikipedia.org</a:t>
            </a:r>
            <a:r>
              <a:rPr lang="en-US" sz="1200" dirty="0" smtClean="0"/>
              <a:t>/wiki/</a:t>
            </a:r>
            <a:r>
              <a:rPr lang="en-US" sz="1200" dirty="0" err="1" smtClean="0"/>
              <a:t>Transfer_RNA</a:t>
            </a:r>
            <a:r>
              <a:rPr lang="en-US" sz="1200" dirty="0" smtClean="0"/>
              <a:t>; reviewed in Kevin Weeks </a:t>
            </a:r>
            <a:r>
              <a:rPr lang="en-US" sz="1200" i="1" dirty="0" err="1" smtClean="0"/>
              <a:t>Curr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Opin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Struct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Biol</a:t>
            </a:r>
            <a:r>
              <a:rPr lang="en-US" sz="1200" i="1" dirty="0" smtClean="0"/>
              <a:t> </a:t>
            </a:r>
            <a:r>
              <a:rPr lang="en-US" sz="1200" dirty="0" smtClean="0"/>
              <a:t>2010</a:t>
            </a:r>
          </a:p>
          <a:p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98495" y="1605878"/>
            <a:ext cx="341811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functional noncoding RNAs look like?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e.g. </a:t>
            </a:r>
            <a:r>
              <a:rPr lang="en-US" dirty="0" err="1" smtClean="0"/>
              <a:t>Xist</a:t>
            </a:r>
            <a:r>
              <a:rPr lang="en-US" dirty="0" smtClean="0"/>
              <a:t> is the master 	regulator of X inactivation in 	female mammals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640" y="1454313"/>
            <a:ext cx="2007398" cy="394664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84186" y="1360050"/>
            <a:ext cx="2729104" cy="4089286"/>
            <a:chOff x="1242002" y="1329381"/>
            <a:chExt cx="2882474" cy="43190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7949"/>
            <a:stretch/>
          </p:blipFill>
          <p:spPr>
            <a:xfrm>
              <a:off x="1526240" y="1417638"/>
              <a:ext cx="2421092" cy="423083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556000" y="1417638"/>
              <a:ext cx="568476" cy="481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42002" y="1329381"/>
              <a:ext cx="568476" cy="481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Constraints can improve RNA secondary structure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5883681"/>
            <a:ext cx="8229600" cy="104019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Green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accent4"/>
                </a:solidFill>
              </a:rPr>
              <a:t>purple</a:t>
            </a:r>
            <a:r>
              <a:rPr lang="en-US" sz="2000" dirty="0" smtClean="0"/>
              <a:t> indicate mistakes in structure prediction</a:t>
            </a:r>
          </a:p>
          <a:p>
            <a:r>
              <a:rPr lang="en-US" sz="2000" dirty="0" smtClean="0"/>
              <a:t>Prior knowledge of which nucleotides are single- or double-stranded aids prediction.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23442" y="6605191"/>
            <a:ext cx="420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Deigan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. </a:t>
            </a:r>
            <a:r>
              <a:rPr lang="en-US" sz="1200" i="1" dirty="0" smtClean="0"/>
              <a:t>PNAS</a:t>
            </a:r>
            <a:r>
              <a:rPr lang="en-US" sz="1200" dirty="0" smtClean="0"/>
              <a:t> 2009; Kevin Weeks </a:t>
            </a:r>
            <a:r>
              <a:rPr lang="en-US" sz="1200" i="1" dirty="0" err="1" smtClean="0"/>
              <a:t>Curr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Opin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Struct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Biol</a:t>
            </a:r>
            <a:r>
              <a:rPr lang="en-US" sz="1200" i="1" dirty="0" smtClean="0"/>
              <a:t>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4667" y="2056190"/>
            <a:ext cx="1838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E. coli </a:t>
            </a:r>
            <a:r>
              <a:rPr lang="en-US" sz="2000" dirty="0" smtClean="0"/>
              <a:t>16S </a:t>
            </a:r>
            <a:r>
              <a:rPr lang="en-US" sz="2000" dirty="0" err="1" smtClean="0"/>
              <a:t>rRNA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15927" y="5352574"/>
            <a:ext cx="1869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naïve prediction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40212" y="5352574"/>
            <a:ext cx="2542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constrained prediction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15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probing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628" y="1065672"/>
            <a:ext cx="8229600" cy="4525963"/>
          </a:xfrm>
        </p:spPr>
        <p:txBody>
          <a:bodyPr/>
          <a:lstStyle/>
          <a:p>
            <a:r>
              <a:rPr lang="en-US" dirty="0" smtClean="0"/>
              <a:t>Chemically modify RNA</a:t>
            </a:r>
          </a:p>
          <a:p>
            <a:pPr lvl="1"/>
            <a:r>
              <a:rPr lang="en-US" dirty="0" smtClean="0"/>
              <a:t>Usually unstructured nucleotides are modifiable</a:t>
            </a:r>
          </a:p>
          <a:p>
            <a:r>
              <a:rPr lang="en-US" dirty="0" smtClean="0"/>
              <a:t>Read out with reverse transcriptase</a:t>
            </a:r>
          </a:p>
          <a:p>
            <a:endParaRPr lang="en-US" dirty="0"/>
          </a:p>
          <a:p>
            <a:r>
              <a:rPr lang="en-US" dirty="0" smtClean="0"/>
              <a:t>Stops &amp; Mutations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244" y="1786970"/>
            <a:ext cx="5981700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0129"/>
            <a:ext cx="1658342" cy="145382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124581" y="1311279"/>
            <a:ext cx="2970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Chemically modify RNA</a:t>
            </a:r>
          </a:p>
          <a:p>
            <a:pPr algn="ctr"/>
            <a:r>
              <a:rPr lang="en-US" dirty="0" smtClean="0"/>
              <a:t>(mainly unstructured regions)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/>
          <a:srcRect l="40056"/>
          <a:stretch/>
        </p:blipFill>
        <p:spPr>
          <a:xfrm>
            <a:off x="484234" y="3936966"/>
            <a:ext cx="2950016" cy="224533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4444" y="3157290"/>
            <a:ext cx="39500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SHAPE</a:t>
            </a:r>
          </a:p>
          <a:p>
            <a:pPr algn="ctr"/>
            <a:r>
              <a:rPr lang="en-US" sz="1400" dirty="0" smtClean="0"/>
              <a:t>(Selective 2’-hydroxyl acylation &amp; primer extension)</a:t>
            </a:r>
            <a:endParaRPr lang="en-US" sz="14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/>
          <a:srcRect l="1813" b="6466"/>
          <a:stretch/>
        </p:blipFill>
        <p:spPr>
          <a:xfrm>
            <a:off x="4363941" y="4235387"/>
            <a:ext cx="4576370" cy="191649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082859" y="3326129"/>
            <a:ext cx="3109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Dimethyl Sulfate (DMS)</a:t>
            </a:r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3889920" y="4082106"/>
            <a:ext cx="1530851" cy="41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1934" y="3923083"/>
            <a:ext cx="1441949" cy="53001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8037708" y="6151886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3780775" y="4916361"/>
            <a:ext cx="1530851" cy="41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331417" y="615188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551974"/>
            <a:ext cx="869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Reviewed in Kubota </a:t>
            </a:r>
            <a:r>
              <a:rPr lang="en-US" sz="1100" i="1" dirty="0" smtClean="0"/>
              <a:t>et al</a:t>
            </a:r>
            <a:r>
              <a:rPr lang="en-US" sz="1100" dirty="0" smtClean="0"/>
              <a:t> </a:t>
            </a:r>
            <a:r>
              <a:rPr lang="en-US" sz="1100" i="1" dirty="0" smtClean="0"/>
              <a:t>Nat </a:t>
            </a:r>
            <a:r>
              <a:rPr lang="en-US" sz="1100" i="1" dirty="0" err="1" smtClean="0"/>
              <a:t>Chem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Biol</a:t>
            </a:r>
            <a:r>
              <a:rPr lang="en-US" sz="1100" i="1" dirty="0" smtClean="0"/>
              <a:t> </a:t>
            </a:r>
            <a:r>
              <a:rPr lang="en-US" sz="1100" dirty="0" smtClean="0"/>
              <a:t>2016; </a:t>
            </a:r>
            <a:r>
              <a:rPr lang="en-US" sz="1100" dirty="0" smtClean="0">
                <a:hlinkClick r:id="rId8"/>
              </a:rPr>
              <a:t>https://en.wikipedia.org/wiki/Nucleic_acid_structure_determination</a:t>
            </a:r>
            <a:r>
              <a:rPr lang="en-US" sz="1100" dirty="0" smtClean="0"/>
              <a:t>, </a:t>
            </a:r>
            <a:r>
              <a:rPr lang="en-US" sz="1100" dirty="0" err="1" smtClean="0"/>
              <a:t>Tijerna</a:t>
            </a:r>
            <a:r>
              <a:rPr lang="en-US" sz="1100" dirty="0" smtClean="0"/>
              <a:t> </a:t>
            </a:r>
            <a:r>
              <a:rPr lang="en-US" sz="1100" i="1" dirty="0" smtClean="0"/>
              <a:t>et al</a:t>
            </a:r>
            <a:r>
              <a:rPr lang="en-US" sz="1100" dirty="0" smtClean="0"/>
              <a:t>. </a:t>
            </a:r>
            <a:r>
              <a:rPr lang="en-US" sz="1100" i="1" dirty="0" smtClean="0"/>
              <a:t>Nat Protocols </a:t>
            </a:r>
            <a:r>
              <a:rPr lang="en-US" sz="1100" dirty="0" smtClean="0"/>
              <a:t>2007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799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896" y="5337732"/>
            <a:ext cx="678315" cy="3070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896" y="4965166"/>
            <a:ext cx="678315" cy="307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probing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628" y="1065672"/>
            <a:ext cx="8229600" cy="4525963"/>
          </a:xfrm>
        </p:spPr>
        <p:txBody>
          <a:bodyPr/>
          <a:lstStyle/>
          <a:p>
            <a:r>
              <a:rPr lang="en-US" dirty="0" smtClean="0"/>
              <a:t>Chemically modify RNA</a:t>
            </a:r>
          </a:p>
          <a:p>
            <a:pPr lvl="1"/>
            <a:r>
              <a:rPr lang="en-US" dirty="0" smtClean="0"/>
              <a:t>Usually unstructured nucleotides are modifiable</a:t>
            </a:r>
          </a:p>
          <a:p>
            <a:r>
              <a:rPr lang="en-US" dirty="0" smtClean="0"/>
              <a:t>Read out with reverse transcriptase</a:t>
            </a:r>
          </a:p>
          <a:p>
            <a:endParaRPr lang="en-US" dirty="0"/>
          </a:p>
          <a:p>
            <a:r>
              <a:rPr lang="en-US" dirty="0" smtClean="0"/>
              <a:t>Stops &amp; Mutations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44" y="1786970"/>
            <a:ext cx="5981700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20129"/>
            <a:ext cx="1658342" cy="1453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59039"/>
          <a:stretch/>
        </p:blipFill>
        <p:spPr>
          <a:xfrm>
            <a:off x="274562" y="5128381"/>
            <a:ext cx="4337728" cy="762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789714" y="5366557"/>
            <a:ext cx="3897086" cy="0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368423" y="5300033"/>
            <a:ext cx="133048" cy="1330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29898" y="5295198"/>
            <a:ext cx="133048" cy="1330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89714" y="5210458"/>
            <a:ext cx="2844800" cy="0"/>
          </a:xfrm>
          <a:prstGeom prst="straightConnector1">
            <a:avLst/>
          </a:prstGeom>
          <a:ln>
            <a:solidFill>
              <a:srgbClr val="604A7B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7344233" y="5058205"/>
            <a:ext cx="217711" cy="254000"/>
          </a:xfrm>
          <a:prstGeom prst="star5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789714" y="5739123"/>
            <a:ext cx="3897086" cy="0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247473" y="5672599"/>
            <a:ext cx="133048" cy="1330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25148" y="5667764"/>
            <a:ext cx="133048" cy="1330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525148" y="5583024"/>
            <a:ext cx="2109366" cy="0"/>
          </a:xfrm>
          <a:prstGeom prst="straightConnector1">
            <a:avLst/>
          </a:prstGeom>
          <a:ln>
            <a:solidFill>
              <a:srgbClr val="604A7B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5-Point Star 23"/>
          <p:cNvSpPr/>
          <p:nvPr/>
        </p:nvSpPr>
        <p:spPr>
          <a:xfrm>
            <a:off x="7211188" y="5430771"/>
            <a:ext cx="217711" cy="254000"/>
          </a:xfrm>
          <a:prstGeom prst="star5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513056" y="6333071"/>
            <a:ext cx="217711" cy="254000"/>
          </a:xfrm>
          <a:prstGeom prst="star5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672674" y="6262094"/>
            <a:ext cx="104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98952" y="4515814"/>
            <a:ext cx="70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Stops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129898" y="4522722"/>
            <a:ext cx="143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Mutations</a:t>
            </a:r>
          </a:p>
          <a:p>
            <a:pPr algn="ctr"/>
            <a:r>
              <a:rPr lang="en-US" dirty="0" smtClean="0"/>
              <a:t>(SHAPE-</a:t>
            </a:r>
            <a:r>
              <a:rPr lang="en-US" dirty="0" err="1" smtClean="0"/>
              <a:t>MaP</a:t>
            </a:r>
            <a:r>
              <a:rPr lang="en-US" dirty="0"/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581" y="1311279"/>
            <a:ext cx="2970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Chemically modify RNA</a:t>
            </a:r>
          </a:p>
          <a:p>
            <a:pPr algn="ctr"/>
            <a:r>
              <a:rPr lang="en-US" dirty="0" smtClean="0"/>
              <a:t>(mainly unstructured regions)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767242" y="3852761"/>
            <a:ext cx="360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out with Reverse Transcriptase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571094" y="3289904"/>
            <a:ext cx="0" cy="599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2"/>
            <a:endCxn id="29" idx="0"/>
          </p:cNvCxnSpPr>
          <p:nvPr/>
        </p:nvCxnSpPr>
        <p:spPr>
          <a:xfrm flipH="1">
            <a:off x="2249619" y="4222093"/>
            <a:ext cx="2321475" cy="293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2"/>
            <a:endCxn id="30" idx="0"/>
          </p:cNvCxnSpPr>
          <p:nvPr/>
        </p:nvCxnSpPr>
        <p:spPr>
          <a:xfrm>
            <a:off x="4571094" y="4222093"/>
            <a:ext cx="2277755" cy="300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46231" y="6534666"/>
            <a:ext cx="2634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Siegfried </a:t>
            </a:r>
            <a:r>
              <a:rPr lang="en-US" sz="1400" i="1" dirty="0" smtClean="0"/>
              <a:t>et al</a:t>
            </a:r>
            <a:r>
              <a:rPr lang="en-US" sz="1400" dirty="0" smtClean="0"/>
              <a:t>. </a:t>
            </a:r>
            <a:r>
              <a:rPr lang="en-US" sz="1400" i="1" dirty="0" smtClean="0"/>
              <a:t>Nat Methods </a:t>
            </a:r>
            <a:r>
              <a:rPr lang="en-US" sz="1400" dirty="0" smtClean="0"/>
              <a:t>2014</a:t>
            </a:r>
            <a:endParaRPr lang="en-US" sz="1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896" y="5805647"/>
            <a:ext cx="678315" cy="307027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4789714" y="6207038"/>
            <a:ext cx="3897086" cy="0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789714" y="6050939"/>
            <a:ext cx="28448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5-Point Star 51"/>
          <p:cNvSpPr/>
          <p:nvPr/>
        </p:nvSpPr>
        <p:spPr>
          <a:xfrm>
            <a:off x="6775768" y="5898686"/>
            <a:ext cx="217711" cy="254000"/>
          </a:xfrm>
          <a:prstGeom prst="star5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585" y="5829837"/>
            <a:ext cx="678315" cy="307027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476403" y="6231228"/>
            <a:ext cx="3897086" cy="0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658342" y="6075129"/>
            <a:ext cx="166286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5-Point Star 58"/>
          <p:cNvSpPr/>
          <p:nvPr/>
        </p:nvSpPr>
        <p:spPr>
          <a:xfrm>
            <a:off x="6095241" y="5031498"/>
            <a:ext cx="217711" cy="254000"/>
          </a:xfrm>
          <a:prstGeom prst="star5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6541365"/>
            <a:ext cx="3557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Reviewed in Kubota </a:t>
            </a:r>
            <a:r>
              <a:rPr lang="en-US" sz="1400" i="1" dirty="0" smtClean="0"/>
              <a:t>et al Nat </a:t>
            </a:r>
            <a:r>
              <a:rPr lang="en-US" sz="1400" i="1" dirty="0" err="1" smtClean="0"/>
              <a:t>Chem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Biol</a:t>
            </a:r>
            <a:r>
              <a:rPr lang="en-US" sz="1400" i="1" dirty="0" smtClean="0"/>
              <a:t>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01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analysis of chemical probing data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18382" y="1096687"/>
            <a:ext cx="91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96667" y="1096687"/>
            <a:ext cx="88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3871" y="1684644"/>
            <a:ext cx="334017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i∈nucleotides</a:t>
            </a:r>
            <a:r>
              <a:rPr lang="en-US" dirty="0" smtClean="0"/>
              <a:t>; N total</a:t>
            </a:r>
          </a:p>
          <a:p>
            <a:pPr algn="ctr"/>
            <a:r>
              <a:rPr lang="en-US" i="1" dirty="0" err="1" smtClean="0"/>
              <a:t>P</a:t>
            </a:r>
            <a:r>
              <a:rPr lang="en-US" i="1" baseline="-25000" dirty="0" err="1" smtClean="0"/>
              <a:t>stop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= stops(</a:t>
            </a:r>
            <a:r>
              <a:rPr lang="en-US" dirty="0" err="1" smtClean="0"/>
              <a:t>i</a:t>
            </a:r>
            <a:r>
              <a:rPr lang="en-US" dirty="0" smtClean="0"/>
              <a:t>)/coverage(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∆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stop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stop</a:t>
            </a:r>
            <a:r>
              <a:rPr lang="en-US" sz="1400" dirty="0" smtClean="0"/>
              <a:t>(treated) </a:t>
            </a:r>
            <a:r>
              <a:rPr lang="en-US" dirty="0" smtClean="0"/>
              <a:t>-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stop</a:t>
            </a:r>
            <a:r>
              <a:rPr lang="en-US" sz="1400" dirty="0" smtClean="0"/>
              <a:t>(control)</a:t>
            </a:r>
          </a:p>
          <a:p>
            <a:pPr algn="ctr"/>
            <a:endParaRPr lang="en-US" sz="1400" dirty="0"/>
          </a:p>
          <a:p>
            <a:pPr algn="ctr"/>
            <a:endParaRPr lang="en-US" sz="1400" baseline="-25000" dirty="0" smtClean="0"/>
          </a:p>
          <a:p>
            <a:pPr algn="ctr"/>
            <a:endParaRPr lang="en-US" sz="1400" baseline="-25000" dirty="0"/>
          </a:p>
          <a:p>
            <a:pPr algn="ctr"/>
            <a:endParaRPr lang="en-US" sz="1400" baseline="-25000" dirty="0" smtClean="0"/>
          </a:p>
          <a:p>
            <a:pPr algn="ctr"/>
            <a:r>
              <a:rPr lang="en-US" dirty="0" smtClean="0"/>
              <a:t>DMS-</a:t>
            </a:r>
            <a:r>
              <a:rPr lang="en-US" dirty="0" err="1" smtClean="0"/>
              <a:t>Seq</a:t>
            </a:r>
            <a:r>
              <a:rPr lang="en-US" dirty="0" smtClean="0"/>
              <a:t> data for </a:t>
            </a:r>
            <a:r>
              <a:rPr lang="en-US" dirty="0" err="1" smtClean="0"/>
              <a:t>Xist</a:t>
            </a:r>
            <a:r>
              <a:rPr lang="en-US" dirty="0" smtClean="0"/>
              <a:t> RNA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000"/>
                </a:solidFill>
              </a:rPr>
              <a:t>C</a:t>
            </a:r>
            <a:r>
              <a:rPr lang="en-US" dirty="0" smtClean="0"/>
              <a:t> should be modified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826" y="4369994"/>
            <a:ext cx="2995258" cy="2221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66956" y="3867617"/>
            <a:ext cx="114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597749"/>
            <a:ext cx="2762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Fang, Moss </a:t>
            </a:r>
            <a:r>
              <a:rPr lang="en-US" sz="1400" i="1" dirty="0" smtClean="0"/>
              <a:t> et al</a:t>
            </a:r>
            <a:r>
              <a:rPr lang="en-US" sz="1400" i="0" dirty="0" smtClean="0"/>
              <a:t>. </a:t>
            </a:r>
            <a:r>
              <a:rPr lang="en-US" sz="1400" i="1" dirty="0" err="1" smtClean="0"/>
              <a:t>PLoS</a:t>
            </a:r>
            <a:r>
              <a:rPr lang="en-US" sz="1400" i="1" dirty="0" smtClean="0"/>
              <a:t> Genet.</a:t>
            </a:r>
            <a:r>
              <a:rPr lang="en-US" sz="1400" i="1" baseline="0" dirty="0" smtClean="0"/>
              <a:t> </a:t>
            </a:r>
            <a:r>
              <a:rPr lang="en-US" sz="1400" i="0" dirty="0" smtClean="0"/>
              <a:t>2015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61" y="1413984"/>
            <a:ext cx="2749915" cy="51733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027" y="1453924"/>
            <a:ext cx="2814973" cy="52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statistically identify modified nucleotides?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Wingdings"/>
              </a:rPr>
              <a:t>Typical work in the field: Poisson statistics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Reverse transcription stops are counts, compare between treated &amp; untreated samples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Extensively used in the chemical probing field to describe variation of data</a:t>
            </a:r>
          </a:p>
          <a:p>
            <a:pPr lvl="1"/>
            <a:r>
              <a:rPr lang="en-US" dirty="0" err="1" smtClean="0">
                <a:sym typeface="Wingdings"/>
              </a:rPr>
              <a:t>Aviran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et al</a:t>
            </a:r>
            <a:r>
              <a:rPr lang="en-US" dirty="0" smtClean="0">
                <a:sym typeface="Wingdings"/>
              </a:rPr>
              <a:t>. </a:t>
            </a:r>
            <a:r>
              <a:rPr lang="en-US" i="1" dirty="0" smtClean="0">
                <a:sym typeface="Wingdings"/>
              </a:rPr>
              <a:t>PNAS </a:t>
            </a:r>
            <a:r>
              <a:rPr lang="en-US" dirty="0" smtClean="0">
                <a:sym typeface="Wingdings"/>
              </a:rPr>
              <a:t>2011</a:t>
            </a:r>
          </a:p>
          <a:p>
            <a:pPr lvl="1"/>
            <a:r>
              <a:rPr lang="en-US" dirty="0" err="1" smtClean="0">
                <a:sym typeface="Wingdings"/>
              </a:rPr>
              <a:t>Choudhary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et al</a:t>
            </a:r>
            <a:r>
              <a:rPr lang="en-US" dirty="0" smtClean="0">
                <a:sym typeface="Wingdings"/>
              </a:rPr>
              <a:t>. </a:t>
            </a:r>
            <a:r>
              <a:rPr lang="en-US" i="1" dirty="0" smtClean="0">
                <a:sym typeface="Wingdings"/>
              </a:rPr>
              <a:t>Bioinformatics </a:t>
            </a:r>
            <a:r>
              <a:rPr lang="en-US" dirty="0" smtClean="0">
                <a:sym typeface="Wingdings"/>
              </a:rPr>
              <a:t>2016</a:t>
            </a:r>
          </a:p>
          <a:p>
            <a:pPr lvl="1"/>
            <a:r>
              <a:rPr lang="en-US" dirty="0" err="1" smtClean="0">
                <a:sym typeface="Wingdings"/>
              </a:rPr>
              <a:t>Smola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et al</a:t>
            </a:r>
            <a:r>
              <a:rPr lang="en-US" dirty="0" smtClean="0">
                <a:sym typeface="Wingdings"/>
              </a:rPr>
              <a:t>. </a:t>
            </a:r>
            <a:r>
              <a:rPr lang="en-US" i="1" dirty="0" smtClean="0">
                <a:sym typeface="Wingdings"/>
              </a:rPr>
              <a:t>Biochemistry </a:t>
            </a:r>
            <a:r>
              <a:rPr lang="en-US" dirty="0" smtClean="0">
                <a:sym typeface="Wingdings"/>
              </a:rPr>
              <a:t>2015</a:t>
            </a:r>
          </a:p>
          <a:p>
            <a:pPr lvl="1"/>
            <a:r>
              <a:rPr lang="en-US" dirty="0" err="1" smtClean="0">
                <a:sym typeface="Wingdings"/>
              </a:rPr>
              <a:t>Smola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et al</a:t>
            </a:r>
            <a:r>
              <a:rPr lang="en-US" dirty="0" smtClean="0">
                <a:sym typeface="Wingdings"/>
              </a:rPr>
              <a:t>. </a:t>
            </a:r>
            <a:r>
              <a:rPr lang="en-US" i="1" dirty="0" smtClean="0">
                <a:sym typeface="Wingdings"/>
              </a:rPr>
              <a:t>PNAS </a:t>
            </a:r>
            <a:r>
              <a:rPr lang="en-US" dirty="0" smtClean="0">
                <a:sym typeface="Wingdings"/>
              </a:rPr>
              <a:t>2016</a:t>
            </a:r>
          </a:p>
          <a:p>
            <a:pPr lvl="1"/>
            <a:r>
              <a:rPr lang="en-US" dirty="0" smtClean="0">
                <a:sym typeface="Wingdings"/>
              </a:rPr>
              <a:t>Siegfried </a:t>
            </a:r>
            <a:r>
              <a:rPr lang="en-US" i="1" dirty="0" smtClean="0">
                <a:sym typeface="Wingdings"/>
              </a:rPr>
              <a:t>et al</a:t>
            </a:r>
            <a:r>
              <a:rPr lang="en-US" dirty="0" smtClean="0">
                <a:sym typeface="Wingdings"/>
              </a:rPr>
              <a:t>. </a:t>
            </a:r>
            <a:r>
              <a:rPr lang="en-US" i="1" dirty="0" smtClean="0">
                <a:sym typeface="Wingdings"/>
              </a:rPr>
              <a:t>Nat Methods </a:t>
            </a:r>
            <a:r>
              <a:rPr lang="en-US" dirty="0" smtClean="0">
                <a:sym typeface="Wingdings"/>
              </a:rPr>
              <a:t>2014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126" y="4064001"/>
            <a:ext cx="3069874" cy="23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have people been using Poisson statistics?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Chemical probing has been traditionally done </a:t>
            </a:r>
            <a:r>
              <a:rPr lang="en-US" i="1" dirty="0" smtClean="0"/>
              <a:t>in vitro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good experiments </a:t>
            </a:r>
            <a:r>
              <a:rPr lang="en-US" b="1" i="1" dirty="0" smtClean="0">
                <a:sym typeface="Wingdings"/>
              </a:rPr>
              <a:t>should</a:t>
            </a:r>
            <a:r>
              <a:rPr lang="en-US" b="1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behave like technical replicates</a:t>
            </a:r>
          </a:p>
          <a:p>
            <a:pPr marL="457200" lvl="1" indent="0"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Only more recently has </a:t>
            </a:r>
            <a:r>
              <a:rPr lang="en-US" i="1" dirty="0" smtClean="0">
                <a:sym typeface="Wingdings"/>
              </a:rPr>
              <a:t>in vivo</a:t>
            </a:r>
            <a:r>
              <a:rPr lang="en-US" dirty="0" smtClean="0">
                <a:sym typeface="Wingdings"/>
              </a:rPr>
              <a:t> analysis become widespread</a:t>
            </a:r>
          </a:p>
          <a:p>
            <a:pPr lvl="1"/>
            <a:r>
              <a:rPr lang="en-US" dirty="0" err="1" smtClean="0">
                <a:sym typeface="Wingdings"/>
              </a:rPr>
              <a:t>Rouskin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et al</a:t>
            </a:r>
            <a:r>
              <a:rPr lang="en-US" dirty="0" smtClean="0">
                <a:sym typeface="Wingdings"/>
              </a:rPr>
              <a:t>. </a:t>
            </a:r>
            <a:r>
              <a:rPr lang="en-US" i="1" dirty="0" smtClean="0">
                <a:sym typeface="Wingdings"/>
              </a:rPr>
              <a:t>Nature </a:t>
            </a:r>
            <a:r>
              <a:rPr lang="en-US" dirty="0" smtClean="0">
                <a:sym typeface="Wingdings"/>
              </a:rPr>
              <a:t>2014 – DMS-</a:t>
            </a:r>
            <a:r>
              <a:rPr lang="en-US" dirty="0" err="1" smtClean="0">
                <a:sym typeface="Wingdings"/>
              </a:rPr>
              <a:t>Seq</a:t>
            </a:r>
            <a:r>
              <a:rPr lang="en-US" dirty="0" smtClean="0">
                <a:sym typeface="Wingdings"/>
              </a:rPr>
              <a:t> genome-wide </a:t>
            </a:r>
          </a:p>
          <a:p>
            <a:pPr lvl="1"/>
            <a:r>
              <a:rPr lang="en-US" dirty="0" err="1" smtClean="0">
                <a:sym typeface="Wingdings"/>
              </a:rPr>
              <a:t>Spitale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et al</a:t>
            </a:r>
            <a:r>
              <a:rPr lang="en-US" dirty="0" smtClean="0">
                <a:sym typeface="Wingdings"/>
              </a:rPr>
              <a:t>. </a:t>
            </a:r>
            <a:r>
              <a:rPr lang="en-US" i="1" dirty="0" smtClean="0">
                <a:sym typeface="Wingdings"/>
              </a:rPr>
              <a:t>Nature </a:t>
            </a:r>
            <a:r>
              <a:rPr lang="en-US" dirty="0" smtClean="0">
                <a:sym typeface="Wingdings"/>
              </a:rPr>
              <a:t>2015 – </a:t>
            </a:r>
            <a:r>
              <a:rPr lang="en-US" dirty="0" err="1" smtClean="0">
                <a:sym typeface="Wingdings"/>
              </a:rPr>
              <a:t>icSHAPE</a:t>
            </a:r>
            <a:r>
              <a:rPr lang="en-US" dirty="0" smtClean="0">
                <a:sym typeface="Wingdings"/>
              </a:rPr>
              <a:t> genome-wide</a:t>
            </a:r>
          </a:p>
          <a:p>
            <a:pPr lvl="1"/>
            <a:r>
              <a:rPr lang="en-US" dirty="0" smtClean="0">
                <a:sym typeface="Wingdings"/>
              </a:rPr>
              <a:t>Fang, Moss </a:t>
            </a:r>
            <a:r>
              <a:rPr lang="en-US" i="1" dirty="0" smtClean="0">
                <a:sym typeface="Wingdings"/>
              </a:rPr>
              <a:t>et al</a:t>
            </a:r>
            <a:r>
              <a:rPr lang="en-US" dirty="0" smtClean="0">
                <a:sym typeface="Wingdings"/>
              </a:rPr>
              <a:t>. </a:t>
            </a:r>
            <a:r>
              <a:rPr lang="en-US" i="1" dirty="0" err="1" smtClean="0">
                <a:sym typeface="Wingdings"/>
              </a:rPr>
              <a:t>PLoS</a:t>
            </a:r>
            <a:r>
              <a:rPr lang="en-US" i="1" dirty="0" smtClean="0">
                <a:sym typeface="Wingdings"/>
              </a:rPr>
              <a:t> Genet </a:t>
            </a:r>
            <a:r>
              <a:rPr lang="en-US" dirty="0" smtClean="0">
                <a:sym typeface="Wingdings"/>
              </a:rPr>
              <a:t>2015 – DMS-</a:t>
            </a:r>
            <a:r>
              <a:rPr lang="en-US" dirty="0" err="1" smtClean="0">
                <a:sym typeface="Wingdings"/>
              </a:rPr>
              <a:t>Seq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Xist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err="1" smtClean="0">
                <a:sym typeface="Wingdings"/>
              </a:rPr>
              <a:t>Smola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et al</a:t>
            </a:r>
            <a:r>
              <a:rPr lang="en-US" dirty="0" smtClean="0">
                <a:sym typeface="Wingdings"/>
              </a:rPr>
              <a:t>. </a:t>
            </a:r>
            <a:r>
              <a:rPr lang="en-US" i="1" dirty="0" smtClean="0">
                <a:sym typeface="Wingdings"/>
              </a:rPr>
              <a:t>Biochemistry </a:t>
            </a:r>
            <a:r>
              <a:rPr lang="en-US" dirty="0" smtClean="0">
                <a:sym typeface="Wingdings"/>
              </a:rPr>
              <a:t>2015 – ∆SHAPE</a:t>
            </a:r>
          </a:p>
          <a:p>
            <a:pPr lvl="1"/>
            <a:r>
              <a:rPr lang="en-US" dirty="0" err="1" smtClean="0">
                <a:sym typeface="Wingdings"/>
              </a:rPr>
              <a:t>Smola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et al</a:t>
            </a:r>
            <a:r>
              <a:rPr lang="en-US" dirty="0" smtClean="0">
                <a:sym typeface="Wingdings"/>
              </a:rPr>
              <a:t>. </a:t>
            </a:r>
            <a:r>
              <a:rPr lang="en-US" i="1" dirty="0" smtClean="0">
                <a:sym typeface="Wingdings"/>
              </a:rPr>
              <a:t>PNAS </a:t>
            </a:r>
            <a:r>
              <a:rPr lang="en-US" dirty="0" smtClean="0">
                <a:sym typeface="Wingdings"/>
              </a:rPr>
              <a:t>2016 – ∆SHAPE </a:t>
            </a:r>
            <a:r>
              <a:rPr lang="en-US" dirty="0" err="1" smtClean="0">
                <a:sym typeface="Wingdings"/>
              </a:rPr>
              <a:t>Xist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(several others)</a:t>
            </a:r>
          </a:p>
          <a:p>
            <a:pPr marL="457200" lvl="1" indent="0">
              <a:buNone/>
            </a:pP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633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20369</TotalTime>
  <Words>988</Words>
  <Application>Microsoft Macintosh PowerPoint</Application>
  <PresentationFormat>On-screen Show (4:3)</PresentationFormat>
  <Paragraphs>193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Equation</vt:lpstr>
      <vt:lpstr>Correcting for biological variation in RNA structure probing experiments</vt:lpstr>
      <vt:lpstr>Outline</vt:lpstr>
      <vt:lpstr>RNA secondary structure</vt:lpstr>
      <vt:lpstr>Constraints can improve RNA secondary structure prediction</vt:lpstr>
      <vt:lpstr>Chemical probing of RNA</vt:lpstr>
      <vt:lpstr>Chemical probing of RNA</vt:lpstr>
      <vt:lpstr>Basic analysis of chemical probing data</vt:lpstr>
      <vt:lpstr>How do we statistically identify modified nucleotides?</vt:lpstr>
      <vt:lpstr>Why have people been using Poisson statistics?</vt:lpstr>
      <vt:lpstr>Chemical probing data are overdispersed relative to the Poisson distribution</vt:lpstr>
      <vt:lpstr>A familiar problem</vt:lpstr>
      <vt:lpstr>What’s a better distribution than Poisson?</vt:lpstr>
      <vt:lpstr>Fitting of dispersion parameter using common information from many data points</vt:lpstr>
      <vt:lpstr>Input parameters</vt:lpstr>
      <vt:lpstr>Fitting Dispersions</vt:lpstr>
      <vt:lpstr>Volcano Plot for negative binomial test</vt:lpstr>
      <vt:lpstr>Negative binomial test vs. Poisson test</vt:lpstr>
      <vt:lpstr>Precision-Recall of A’s and C’s (only these nucleotides are modified by DMS)</vt:lpstr>
      <vt:lpstr>Precision-Recall of single-stranded nucleotides</vt:lpstr>
      <vt:lpstr>Future directions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Rutenberg Schoenberg</dc:creator>
  <cp:lastModifiedBy>Microsoft Office User</cp:lastModifiedBy>
  <cp:revision>10</cp:revision>
  <dcterms:created xsi:type="dcterms:W3CDTF">2016-10-26T19:53:00Z</dcterms:created>
  <dcterms:modified xsi:type="dcterms:W3CDTF">2016-11-09T23:24:07Z</dcterms:modified>
</cp:coreProperties>
</file>