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7109C-6E2E-CE4B-9366-556A3F7AA768}" type="datetimeFigureOut">
              <a:rPr lang="en-US" smtClean="0"/>
              <a:t>11/4/16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517B5-774A-1547-8D45-B0D6E86C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0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517B5-774A-1547-8D45-B0D6E86C11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9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9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3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1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4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3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8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7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3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5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9A575-42F5-7E47-AC80-6C2DEC9C6B9A}" type="datetimeFigureOut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A6447-535A-744B-BF58-2CCD3CF06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2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955525" y="465183"/>
            <a:ext cx="708838" cy="1255117"/>
            <a:chOff x="1731101" y="1710820"/>
            <a:chExt cx="708838" cy="1255117"/>
          </a:xfrm>
        </p:grpSpPr>
        <p:grpSp>
          <p:nvGrpSpPr>
            <p:cNvPr id="27" name="Group 26"/>
            <p:cNvGrpSpPr/>
            <p:nvPr/>
          </p:nvGrpSpPr>
          <p:grpSpPr>
            <a:xfrm>
              <a:off x="1731101" y="1710820"/>
              <a:ext cx="696843" cy="944291"/>
              <a:chOff x="1731101" y="1710820"/>
              <a:chExt cx="696843" cy="944291"/>
            </a:xfrm>
          </p:grpSpPr>
          <p:sp>
            <p:nvSpPr>
              <p:cNvPr id="25" name="Can 24"/>
              <p:cNvSpPr>
                <a:spLocks/>
              </p:cNvSpPr>
              <p:nvPr/>
            </p:nvSpPr>
            <p:spPr>
              <a:xfrm>
                <a:off x="1731101" y="2313148"/>
                <a:ext cx="694944" cy="341963"/>
              </a:xfrm>
              <a:prstGeom prst="can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Helvetica"/>
                  <a:cs typeface="Helvetica"/>
                </a:endParaRPr>
              </a:p>
            </p:txBody>
          </p:sp>
          <p:sp>
            <p:nvSpPr>
              <p:cNvPr id="23" name="Can 22"/>
              <p:cNvSpPr>
                <a:spLocks/>
              </p:cNvSpPr>
              <p:nvPr/>
            </p:nvSpPr>
            <p:spPr>
              <a:xfrm>
                <a:off x="1733000" y="2008479"/>
                <a:ext cx="694944" cy="341963"/>
              </a:xfrm>
              <a:prstGeom prst="can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Helvetica"/>
                  <a:cs typeface="Helvetica"/>
                </a:endParaRPr>
              </a:p>
            </p:txBody>
          </p:sp>
          <p:sp>
            <p:nvSpPr>
              <p:cNvPr id="26" name="Can 25"/>
              <p:cNvSpPr>
                <a:spLocks/>
              </p:cNvSpPr>
              <p:nvPr/>
            </p:nvSpPr>
            <p:spPr>
              <a:xfrm>
                <a:off x="1733000" y="1710820"/>
                <a:ext cx="694944" cy="341963"/>
              </a:xfrm>
              <a:prstGeom prst="can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Helvetica"/>
                  <a:cs typeface="Helvetica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758217" y="2658160"/>
              <a:ext cx="6817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 smtClean="0">
                  <a:latin typeface="Helvetica"/>
                  <a:cs typeface="Helvetica"/>
                </a:rPr>
                <a:t>ExAC</a:t>
              </a:r>
              <a:endParaRPr lang="en-US" sz="1400" b="1" dirty="0">
                <a:latin typeface="Helvetica"/>
                <a:cs typeface="Helvetica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088709" y="465183"/>
            <a:ext cx="1454244" cy="1286949"/>
            <a:chOff x="4158111" y="1678988"/>
            <a:chExt cx="1454244" cy="1286949"/>
          </a:xfrm>
        </p:grpSpPr>
        <p:grpSp>
          <p:nvGrpSpPr>
            <p:cNvPr id="28" name="Group 27"/>
            <p:cNvGrpSpPr/>
            <p:nvPr/>
          </p:nvGrpSpPr>
          <p:grpSpPr>
            <a:xfrm>
              <a:off x="4511893" y="1678988"/>
              <a:ext cx="696843" cy="944291"/>
              <a:chOff x="1731101" y="1710820"/>
              <a:chExt cx="696843" cy="944291"/>
            </a:xfrm>
          </p:grpSpPr>
          <p:sp>
            <p:nvSpPr>
              <p:cNvPr id="29" name="Can 28"/>
              <p:cNvSpPr>
                <a:spLocks/>
              </p:cNvSpPr>
              <p:nvPr/>
            </p:nvSpPr>
            <p:spPr>
              <a:xfrm>
                <a:off x="1731101" y="2313148"/>
                <a:ext cx="694944" cy="341963"/>
              </a:xfrm>
              <a:prstGeom prst="can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Helvetica"/>
                  <a:cs typeface="Helvetica"/>
                </a:endParaRPr>
              </a:p>
            </p:txBody>
          </p:sp>
          <p:sp>
            <p:nvSpPr>
              <p:cNvPr id="30" name="Can 29"/>
              <p:cNvSpPr>
                <a:spLocks/>
              </p:cNvSpPr>
              <p:nvPr/>
            </p:nvSpPr>
            <p:spPr>
              <a:xfrm>
                <a:off x="1733000" y="2008479"/>
                <a:ext cx="694944" cy="341963"/>
              </a:xfrm>
              <a:prstGeom prst="can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Helvetica"/>
                  <a:cs typeface="Helvetica"/>
                </a:endParaRPr>
              </a:p>
            </p:txBody>
          </p:sp>
          <p:sp>
            <p:nvSpPr>
              <p:cNvPr id="31" name="Can 30"/>
              <p:cNvSpPr>
                <a:spLocks/>
              </p:cNvSpPr>
              <p:nvPr/>
            </p:nvSpPr>
            <p:spPr>
              <a:xfrm>
                <a:off x="1733000" y="1710820"/>
                <a:ext cx="694944" cy="341963"/>
              </a:xfrm>
              <a:prstGeom prst="can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>
                  <a:latin typeface="Helvetica"/>
                  <a:cs typeface="Helvetica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158111" y="2658160"/>
              <a:ext cx="1454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Helvetica"/>
                  <a:cs typeface="Helvetica"/>
                </a:rPr>
                <a:t>1000 Genomes</a:t>
              </a:r>
              <a:endParaRPr lang="en-US" sz="1400" b="1" dirty="0">
                <a:latin typeface="Helvetica"/>
                <a:cs typeface="Helvetica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0273" y="2067553"/>
            <a:ext cx="7073033" cy="561193"/>
            <a:chOff x="930273" y="2067553"/>
            <a:chExt cx="7073033" cy="561193"/>
          </a:xfrm>
        </p:grpSpPr>
        <p:sp>
          <p:nvSpPr>
            <p:cNvPr id="37" name="Rectangle 36"/>
            <p:cNvSpPr/>
            <p:nvPr/>
          </p:nvSpPr>
          <p:spPr>
            <a:xfrm>
              <a:off x="930273" y="2067553"/>
              <a:ext cx="7073033" cy="561193"/>
            </a:xfrm>
            <a:prstGeom prst="rect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Helvetica"/>
                <a:cs typeface="Helvetica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012173" y="2185189"/>
              <a:ext cx="5198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latin typeface="Helvetica"/>
                  <a:cs typeface="Helvetica"/>
                </a:rPr>
                <a:t>Population-specific AF (“</a:t>
              </a:r>
              <a:r>
                <a:rPr lang="en-US" altLang="zh-CN" sz="1400" b="1" dirty="0" err="1" smtClean="0">
                  <a:latin typeface="Helvetica"/>
                  <a:cs typeface="Helvetica"/>
                </a:rPr>
                <a:t>popmax</a:t>
              </a:r>
              <a:r>
                <a:rPr lang="en-US" altLang="zh-CN" sz="1400" b="1" dirty="0" smtClean="0">
                  <a:latin typeface="Helvetica"/>
                  <a:cs typeface="Helvetica"/>
                </a:rPr>
                <a:t>”) ≤ 0.5% in </a:t>
              </a:r>
              <a:r>
                <a:rPr lang="en-US" altLang="zh-CN" sz="1400" b="1" i="1" dirty="0" smtClean="0">
                  <a:latin typeface="Helvetica"/>
                  <a:cs typeface="Helvetica"/>
                </a:rPr>
                <a:t>both</a:t>
              </a:r>
              <a:r>
                <a:rPr lang="en-US" altLang="zh-CN" sz="1400" b="1" dirty="0" smtClean="0">
                  <a:latin typeface="Helvetica"/>
                  <a:cs typeface="Helvetica"/>
                </a:rPr>
                <a:t> datasets  </a:t>
              </a:r>
              <a:endParaRPr lang="en-US" sz="1400" b="1" dirty="0">
                <a:latin typeface="Helvetica"/>
                <a:cs typeface="Helvetica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1450" y="3205226"/>
            <a:ext cx="2302972" cy="1639144"/>
            <a:chOff x="485486" y="3194148"/>
            <a:chExt cx="2302972" cy="1639144"/>
          </a:xfrm>
        </p:grpSpPr>
        <p:grpSp>
          <p:nvGrpSpPr>
            <p:cNvPr id="40" name="Group 39"/>
            <p:cNvGrpSpPr/>
            <p:nvPr/>
          </p:nvGrpSpPr>
          <p:grpSpPr>
            <a:xfrm>
              <a:off x="485486" y="3565716"/>
              <a:ext cx="2302972" cy="1267576"/>
              <a:chOff x="930273" y="2067553"/>
              <a:chExt cx="7073033" cy="561193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930273" y="2067553"/>
                <a:ext cx="7073033" cy="561193"/>
              </a:xfrm>
              <a:prstGeom prst="rect">
                <a:avLst/>
              </a:prstGeom>
              <a:solidFill>
                <a:srgbClr val="FFFFFF"/>
              </a:solidFill>
              <a:ln w="381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Helvetica"/>
                  <a:cs typeface="Helvetica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146797" y="2094150"/>
                <a:ext cx="5411630" cy="3679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err="1" smtClean="0">
                    <a:latin typeface="Helvetica"/>
                    <a:cs typeface="Helvetica"/>
                  </a:rPr>
                  <a:t>ClinVAR</a:t>
                </a:r>
                <a:r>
                  <a:rPr lang="en-US" sz="1200" b="1" dirty="0" smtClean="0">
                    <a:latin typeface="Helvetica"/>
                    <a:cs typeface="Helvetica"/>
                  </a:rPr>
                  <a:t> annotation: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smtClean="0">
                    <a:latin typeface="Helvetica"/>
                    <a:cs typeface="Helvetica"/>
                  </a:rPr>
                  <a:t>Risk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smtClean="0">
                    <a:latin typeface="Helvetica"/>
                    <a:cs typeface="Helvetica"/>
                  </a:rPr>
                  <a:t>Likely pathogenic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smtClean="0">
                    <a:latin typeface="Helvetica"/>
                    <a:cs typeface="Helvetica"/>
                  </a:rPr>
                  <a:t>Pathogenic </a:t>
                </a:r>
                <a:endParaRPr lang="en-US" sz="1200" b="1" dirty="0">
                  <a:latin typeface="Helvetica"/>
                  <a:cs typeface="Helvetica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85486" y="3194148"/>
              <a:ext cx="104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Helvetica"/>
                  <a:cs typeface="Helvetica"/>
                </a:rPr>
                <a:t>Scenario I</a:t>
              </a:r>
              <a:endParaRPr lang="en-US" sz="1400" b="1" dirty="0">
                <a:latin typeface="Helvetica"/>
                <a:cs typeface="Helvetica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398647" y="3214024"/>
            <a:ext cx="2302972" cy="1639148"/>
            <a:chOff x="485486" y="3194148"/>
            <a:chExt cx="2302972" cy="1639148"/>
          </a:xfrm>
        </p:grpSpPr>
        <p:grpSp>
          <p:nvGrpSpPr>
            <p:cNvPr id="47" name="Group 46"/>
            <p:cNvGrpSpPr/>
            <p:nvPr/>
          </p:nvGrpSpPr>
          <p:grpSpPr>
            <a:xfrm>
              <a:off x="485486" y="3565719"/>
              <a:ext cx="2302972" cy="1267577"/>
              <a:chOff x="930273" y="2067553"/>
              <a:chExt cx="7073033" cy="561193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930273" y="2067553"/>
                <a:ext cx="7073033" cy="561193"/>
              </a:xfrm>
              <a:prstGeom prst="rect">
                <a:avLst/>
              </a:prstGeom>
              <a:solidFill>
                <a:srgbClr val="FFFFFF"/>
              </a:solidFill>
              <a:ln w="381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Helvetica"/>
                  <a:cs typeface="Helvetica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101447" y="2087612"/>
                <a:ext cx="6829525" cy="449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Helvetica"/>
                    <a:cs typeface="Helvetica"/>
                  </a:rPr>
                  <a:t>Scenario I</a:t>
                </a:r>
              </a:p>
              <a:p>
                <a:r>
                  <a:rPr lang="en-US" sz="1200" b="1" dirty="0" smtClean="0">
                    <a:latin typeface="Helvetica"/>
                    <a:cs typeface="Helvetica"/>
                  </a:rPr>
                  <a:t>AND</a:t>
                </a:r>
              </a:p>
              <a:p>
                <a:r>
                  <a:rPr lang="en-US" sz="1200" b="1" dirty="0" smtClean="0">
                    <a:latin typeface="Helvetica"/>
                    <a:cs typeface="Helvetica"/>
                  </a:rPr>
                  <a:t>Disruptive mutations: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smtClean="0">
                    <a:latin typeface="Helvetica"/>
                    <a:cs typeface="Helvetica"/>
                  </a:rPr>
                  <a:t>Rated HIGH by </a:t>
                </a:r>
                <a:r>
                  <a:rPr lang="en-US" sz="1200" b="1" dirty="0" err="1" smtClean="0">
                    <a:latin typeface="Helvetica"/>
                    <a:cs typeface="Helvetica"/>
                  </a:rPr>
                  <a:t>Ensembl</a:t>
                </a:r>
                <a:endParaRPr lang="en-US" sz="1200" b="1" dirty="0" smtClean="0">
                  <a:latin typeface="Helvetica"/>
                  <a:cs typeface="Helvetica"/>
                </a:endParaRP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smtClean="0">
                    <a:latin typeface="Helvetica"/>
                    <a:cs typeface="Helvetica"/>
                  </a:rPr>
                  <a:t>TSL1</a:t>
                </a:r>
                <a:endParaRPr lang="en-US" sz="1200" b="1" dirty="0">
                  <a:latin typeface="Helvetica"/>
                  <a:cs typeface="Helvetica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485486" y="3194148"/>
              <a:ext cx="10926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Helvetica"/>
                  <a:cs typeface="Helvetica"/>
                </a:rPr>
                <a:t>Scenario II</a:t>
              </a:r>
              <a:endParaRPr lang="en-US" sz="1400" b="1" dirty="0">
                <a:latin typeface="Helvetica"/>
                <a:cs typeface="Helvetica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177733" y="3205226"/>
            <a:ext cx="2302972" cy="1639148"/>
            <a:chOff x="485486" y="3194148"/>
            <a:chExt cx="2302972" cy="1639148"/>
          </a:xfrm>
        </p:grpSpPr>
        <p:grpSp>
          <p:nvGrpSpPr>
            <p:cNvPr id="52" name="Group 51"/>
            <p:cNvGrpSpPr/>
            <p:nvPr/>
          </p:nvGrpSpPr>
          <p:grpSpPr>
            <a:xfrm>
              <a:off x="485486" y="3565719"/>
              <a:ext cx="2302972" cy="1267577"/>
              <a:chOff x="930273" y="2067553"/>
              <a:chExt cx="7073033" cy="561193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930273" y="2067553"/>
                <a:ext cx="7073033" cy="561193"/>
              </a:xfrm>
              <a:prstGeom prst="rect">
                <a:avLst/>
              </a:prstGeom>
              <a:solidFill>
                <a:srgbClr val="FFFFFF"/>
              </a:solidFill>
              <a:ln w="38100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atin typeface="Helvetica"/>
                  <a:cs typeface="Helvetica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146797" y="2094150"/>
                <a:ext cx="6159962" cy="449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Helvetica"/>
                    <a:cs typeface="Helvetica"/>
                  </a:rPr>
                  <a:t>Scenario II</a:t>
                </a:r>
              </a:p>
              <a:p>
                <a:r>
                  <a:rPr lang="en-US" sz="1200" b="1" dirty="0" smtClean="0">
                    <a:latin typeface="Helvetica"/>
                    <a:cs typeface="Helvetica"/>
                  </a:rPr>
                  <a:t>AND</a:t>
                </a:r>
              </a:p>
              <a:p>
                <a:r>
                  <a:rPr lang="en-US" sz="1200" b="1" dirty="0" smtClean="0">
                    <a:latin typeface="Helvetica"/>
                    <a:cs typeface="Helvetica"/>
                  </a:rPr>
                  <a:t>High-impact missense: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err="1" smtClean="0">
                    <a:latin typeface="Helvetica"/>
                    <a:cs typeface="Helvetica"/>
                  </a:rPr>
                  <a:t>Polyphen</a:t>
                </a:r>
                <a:r>
                  <a:rPr lang="en-US" sz="1200" b="1" dirty="0" smtClean="0">
                    <a:latin typeface="Helvetica"/>
                    <a:cs typeface="Helvetica"/>
                  </a:rPr>
                  <a:t> score &gt; 0.9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200" b="1" dirty="0" smtClean="0">
                    <a:latin typeface="Helvetica"/>
                    <a:cs typeface="Helvetica"/>
                  </a:rPr>
                  <a:t>TSL 1, 2 &amp; 3</a:t>
                </a: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486" y="3194148"/>
              <a:ext cx="1142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Helvetica"/>
                  <a:cs typeface="Helvetica"/>
                </a:rPr>
                <a:t>Scenario III</a:t>
              </a:r>
              <a:endParaRPr lang="en-US" sz="1400" b="1" dirty="0">
                <a:latin typeface="Helvetica"/>
                <a:cs typeface="Helvetica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458650" y="282083"/>
            <a:ext cx="552617" cy="652662"/>
            <a:chOff x="6717857" y="3204306"/>
            <a:chExt cx="552617" cy="652662"/>
          </a:xfrm>
        </p:grpSpPr>
        <p:sp>
          <p:nvSpPr>
            <p:cNvPr id="13" name="Folded Corner 12"/>
            <p:cNvSpPr/>
            <p:nvPr/>
          </p:nvSpPr>
          <p:spPr>
            <a:xfrm>
              <a:off x="6717857" y="3204306"/>
              <a:ext cx="552617" cy="652662"/>
            </a:xfrm>
            <a:prstGeom prst="foldedCorner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6945026" y="3339449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945026" y="3434827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945026" y="3634635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945026" y="3530206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816347" y="331734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816347" y="342445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6819671" y="3525700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6819671" y="3627482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611050" y="138852"/>
            <a:ext cx="552617" cy="652662"/>
            <a:chOff x="6717857" y="3204306"/>
            <a:chExt cx="552617" cy="652662"/>
          </a:xfrm>
        </p:grpSpPr>
        <p:sp>
          <p:nvSpPr>
            <p:cNvPr id="58" name="Folded Corner 57"/>
            <p:cNvSpPr/>
            <p:nvPr/>
          </p:nvSpPr>
          <p:spPr>
            <a:xfrm>
              <a:off x="6717857" y="3204306"/>
              <a:ext cx="552617" cy="652662"/>
            </a:xfrm>
            <a:prstGeom prst="foldedCorner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>
              <a:off x="6945026" y="3339449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6945026" y="3434827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945026" y="3634635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6945026" y="3530206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6816347" y="331734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6816347" y="342445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6819671" y="3525700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6819671" y="3627482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990336" y="273995"/>
            <a:ext cx="552617" cy="652662"/>
            <a:chOff x="6717857" y="3204306"/>
            <a:chExt cx="552617" cy="652662"/>
          </a:xfrm>
        </p:grpSpPr>
        <p:sp>
          <p:nvSpPr>
            <p:cNvPr id="68" name="Folded Corner 67"/>
            <p:cNvSpPr/>
            <p:nvPr/>
          </p:nvSpPr>
          <p:spPr>
            <a:xfrm>
              <a:off x="6717857" y="3204306"/>
              <a:ext cx="552617" cy="652662"/>
            </a:xfrm>
            <a:prstGeom prst="foldedCorner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>
            <a:xfrm flipH="1">
              <a:off x="6945026" y="3339449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945026" y="3434827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6945026" y="3634635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6945026" y="3530206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6816347" y="331734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6816347" y="342445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6819671" y="3525700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76" name="Oval 75"/>
            <p:cNvSpPr>
              <a:spLocks noChangeAspect="1"/>
            </p:cNvSpPr>
            <p:nvPr/>
          </p:nvSpPr>
          <p:spPr>
            <a:xfrm>
              <a:off x="6819671" y="3627482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142736" y="130764"/>
            <a:ext cx="552617" cy="652662"/>
            <a:chOff x="6717857" y="3204306"/>
            <a:chExt cx="552617" cy="652662"/>
          </a:xfrm>
        </p:grpSpPr>
        <p:sp>
          <p:nvSpPr>
            <p:cNvPr id="78" name="Folded Corner 77"/>
            <p:cNvSpPr/>
            <p:nvPr/>
          </p:nvSpPr>
          <p:spPr>
            <a:xfrm>
              <a:off x="6717857" y="3204306"/>
              <a:ext cx="552617" cy="652662"/>
            </a:xfrm>
            <a:prstGeom prst="foldedCorner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 flipH="1">
              <a:off x="6945026" y="3339449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6945026" y="3434827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6945026" y="3634635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6945026" y="3530206"/>
              <a:ext cx="211179" cy="754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6816347" y="331734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6816347" y="342445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85" name="Oval 84"/>
            <p:cNvSpPr>
              <a:spLocks noChangeAspect="1"/>
            </p:cNvSpPr>
            <p:nvPr/>
          </p:nvSpPr>
          <p:spPr>
            <a:xfrm>
              <a:off x="6819671" y="3525700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6819671" y="3627482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>
                <a:latin typeface="Helvetica"/>
                <a:cs typeface="Helvetica"/>
              </a:endParaRPr>
            </a:p>
          </p:txBody>
        </p:sp>
      </p:grpSp>
      <p:cxnSp>
        <p:nvCxnSpPr>
          <p:cNvPr id="88" name="Straight Arrow Connector 87"/>
          <p:cNvCxnSpPr/>
          <p:nvPr/>
        </p:nvCxnSpPr>
        <p:spPr>
          <a:xfrm flipH="1">
            <a:off x="2012173" y="2791197"/>
            <a:ext cx="1151494" cy="402951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701619" y="2791197"/>
            <a:ext cx="1170152" cy="402951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371148" y="2795406"/>
            <a:ext cx="0" cy="38869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7" name="Table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73128"/>
              </p:ext>
            </p:extLst>
          </p:nvPr>
        </p:nvGraphicFramePr>
        <p:xfrm>
          <a:off x="-21269" y="5413961"/>
          <a:ext cx="8312112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60326"/>
                <a:gridCol w="2790818"/>
                <a:gridCol w="2968016"/>
                <a:gridCol w="8929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ExAC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0.7%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1.2%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4.4%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1000 Genomes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0.58%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4.50%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22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 from 1KG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Minorities are understudied compared to EUR</a:t>
            </a:r>
          </a:p>
          <a:p>
            <a:r>
              <a:rPr lang="en-US" dirty="0" smtClean="0"/>
              <a:t>AFR has the </a:t>
            </a:r>
            <a:r>
              <a:rPr lang="en-US" i="1" dirty="0" smtClean="0"/>
              <a:t>highest</a:t>
            </a:r>
            <a:r>
              <a:rPr lang="en-US" dirty="0" smtClean="0"/>
              <a:t> disruptive AF but </a:t>
            </a:r>
            <a:r>
              <a:rPr lang="en-US" i="1" dirty="0" smtClean="0"/>
              <a:t>low</a:t>
            </a:r>
            <a:r>
              <a:rPr lang="en-US" dirty="0" smtClean="0"/>
              <a:t> </a:t>
            </a:r>
            <a:r>
              <a:rPr lang="en-US" dirty="0" err="1" smtClean="0"/>
              <a:t>ClinVAR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 disparity in missense, masking the overall S3 </a:t>
            </a:r>
          </a:p>
          <a:p>
            <a:pPr lvl="1"/>
            <a:r>
              <a:rPr lang="en-US" dirty="0" smtClean="0"/>
              <a:t>Surprisingly low in EUR; bias in </a:t>
            </a:r>
            <a:r>
              <a:rPr lang="en-US" dirty="0" err="1" smtClean="0"/>
              <a:t>polyphen</a:t>
            </a:r>
            <a:r>
              <a:rPr lang="en-US" dirty="0"/>
              <a:t>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05172"/>
              </p:ext>
            </p:extLst>
          </p:nvPr>
        </p:nvGraphicFramePr>
        <p:xfrm>
          <a:off x="1450169" y="1600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380"/>
                <a:gridCol w="891020"/>
                <a:gridCol w="1219200"/>
                <a:gridCol w="1094056"/>
                <a:gridCol w="13443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ClinVAR</a:t>
                      </a:r>
                      <a:r>
                        <a:rPr lang="en-US" dirty="0" smtClean="0"/>
                        <a:t>(S1)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527582"/>
              </p:ext>
            </p:extLst>
          </p:nvPr>
        </p:nvGraphicFramePr>
        <p:xfrm>
          <a:off x="1125309" y="3686076"/>
          <a:ext cx="68041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8877"/>
                <a:gridCol w="959806"/>
                <a:gridCol w="826643"/>
                <a:gridCol w="886242"/>
                <a:gridCol w="1279652"/>
                <a:gridCol w="108294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ClinVAR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Missense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Non-Finnish</a:t>
                      </a:r>
                      <a:r>
                        <a:rPr lang="en-US" baseline="0" dirty="0" smtClean="0"/>
                        <a:t> EUR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55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Disparity between </a:t>
            </a:r>
            <a:r>
              <a:rPr lang="en-US" dirty="0" err="1" smtClean="0"/>
              <a:t>ExAC</a:t>
            </a:r>
            <a:r>
              <a:rPr lang="en-US" dirty="0" smtClean="0"/>
              <a:t> and 1KG</a:t>
            </a:r>
          </a:p>
          <a:p>
            <a:pPr lvl="1"/>
            <a:r>
              <a:rPr lang="en-US" dirty="0" smtClean="0"/>
              <a:t>Ex: 24 HIGH in 1KG not found in </a:t>
            </a:r>
            <a:r>
              <a:rPr lang="en-US" dirty="0" err="1" smtClean="0"/>
              <a:t>ExAC</a:t>
            </a:r>
            <a:endParaRPr lang="en-US" dirty="0" smtClean="0"/>
          </a:p>
          <a:p>
            <a:pPr lvl="1"/>
            <a:r>
              <a:rPr lang="en-US" dirty="0" smtClean="0"/>
              <a:t>11 truly missing; 3 don’t pass MAF filter in </a:t>
            </a:r>
            <a:r>
              <a:rPr lang="en-US" dirty="0" err="1" smtClean="0"/>
              <a:t>ExAC</a:t>
            </a:r>
            <a:r>
              <a:rPr lang="en-US" dirty="0"/>
              <a:t> </a:t>
            </a:r>
            <a:r>
              <a:rPr lang="en-US" dirty="0" smtClean="0"/>
              <a:t>(one global, two in FIN, likely due to small allele numbers)</a:t>
            </a:r>
          </a:p>
          <a:p>
            <a:pPr lvl="1"/>
            <a:r>
              <a:rPr lang="en-US" dirty="0" smtClean="0"/>
              <a:t>The rest 10??</a:t>
            </a:r>
            <a:endParaRPr lang="en-US" dirty="0"/>
          </a:p>
          <a:p>
            <a:r>
              <a:rPr lang="en-US" altLang="zh-CN" dirty="0" smtClean="0"/>
              <a:t>Quantify our uncertainty in AF estimation</a:t>
            </a:r>
          </a:p>
          <a:p>
            <a:pPr lvl="1"/>
            <a:r>
              <a:rPr lang="en-US" altLang="zh-CN" dirty="0" smtClean="0"/>
              <a:t>bi-allelic events, multi-gene hits, LD(single-allelic events), undiscovered events (power), sensitivity</a:t>
            </a:r>
            <a:r>
              <a:rPr lang="is-IS" altLang="zh-CN" dirty="0" smtClean="0"/>
              <a:t>…</a:t>
            </a:r>
            <a:endParaRPr lang="en-US" altLang="zh-CN" dirty="0" smtClean="0"/>
          </a:p>
          <a:p>
            <a:r>
              <a:rPr lang="en-US" altLang="zh-CN" dirty="0" smtClean="0"/>
              <a:t>Frequency in TCGA germline </a:t>
            </a:r>
          </a:p>
          <a:p>
            <a:pPr lvl="1"/>
            <a:r>
              <a:rPr lang="en-US" altLang="zh-CN" dirty="0" smtClean="0"/>
              <a:t>RCC-specific (</a:t>
            </a:r>
            <a:r>
              <a:rPr lang="en-US" altLang="zh-CN" dirty="0" err="1" smtClean="0"/>
              <a:t>ccRCC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pRCC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chRCC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TCGA in general (inferred from TCGA)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1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Aim/Selling points</a:t>
            </a:r>
          </a:p>
          <a:p>
            <a:pPr lvl="1"/>
            <a:r>
              <a:rPr lang="en-US" dirty="0" smtClean="0"/>
              <a:t>Assessment of RCC multi-gene testing in general population (baseline)</a:t>
            </a:r>
          </a:p>
          <a:p>
            <a:pPr lvl="1"/>
            <a:r>
              <a:rPr lang="en-US" dirty="0" smtClean="0"/>
              <a:t>Facilitate clinical interpretation of VUSs</a:t>
            </a:r>
          </a:p>
          <a:p>
            <a:pPr lvl="1"/>
            <a:r>
              <a:rPr lang="en-US" dirty="0" smtClean="0"/>
              <a:t>Advocating for patient genetic background adjustment (statistics on var. that get filtered out)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Last two points are linked with </a:t>
            </a:r>
            <a:r>
              <a:rPr lang="en-US" dirty="0" smtClean="0"/>
              <a:t>clinical practices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Justification for multi-gene testing </a:t>
            </a:r>
          </a:p>
          <a:p>
            <a:pPr lvl="1"/>
            <a:r>
              <a:rPr lang="en-US" dirty="0" smtClean="0"/>
              <a:t>Recent </a:t>
            </a:r>
            <a:r>
              <a:rPr lang="en-US" dirty="0"/>
              <a:t>g</a:t>
            </a:r>
            <a:r>
              <a:rPr lang="en-US" dirty="0" smtClean="0"/>
              <a:t>ermline studies in cancer (prostate)</a:t>
            </a:r>
          </a:p>
          <a:p>
            <a:pPr lvl="1"/>
            <a:r>
              <a:rPr lang="en-US" dirty="0" smtClean="0"/>
              <a:t>Heritability of RCC/various syndromes</a:t>
            </a:r>
          </a:p>
          <a:p>
            <a:pPr lvl="1"/>
            <a:r>
              <a:rPr lang="en-US" dirty="0" smtClean="0"/>
              <a:t>Why these genes? (Brian)</a:t>
            </a:r>
          </a:p>
          <a:p>
            <a:pPr lvl="1"/>
            <a:r>
              <a:rPr lang="en-US" dirty="0" smtClean="0"/>
              <a:t>Frequency in TCGA RCC (our analysis)</a:t>
            </a:r>
          </a:p>
          <a:p>
            <a:r>
              <a:rPr lang="en-US" dirty="0" smtClean="0"/>
              <a:t>Four major displays?</a:t>
            </a:r>
          </a:p>
          <a:p>
            <a:pPr lvl="1"/>
            <a:r>
              <a:rPr lang="en-US" dirty="0" smtClean="0"/>
              <a:t>Schematics, gene breakdowns, lollipop plots, TCGA RCC freq.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29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362</Words>
  <Application>Microsoft Macintosh PowerPoint</Application>
  <PresentationFormat>On-screen Show (4:3)</PresentationFormat>
  <Paragraphs>92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Key findings from 1KG</vt:lpstr>
      <vt:lpstr>Ongoing work</vt:lpstr>
      <vt:lpstr>IRMS</vt:lpstr>
      <vt:lpstr>IRMS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Shantao</dc:creator>
  <cp:lastModifiedBy>Shantao</cp:lastModifiedBy>
  <cp:revision>16</cp:revision>
  <dcterms:created xsi:type="dcterms:W3CDTF">2016-11-04T15:05:37Z</dcterms:created>
  <dcterms:modified xsi:type="dcterms:W3CDTF">2016-11-05T00:32:31Z</dcterms:modified>
</cp:coreProperties>
</file>