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2" r:id="rId4"/>
    <p:sldId id="260" r:id="rId5"/>
    <p:sldId id="266" r:id="rId6"/>
    <p:sldId id="264" r:id="rId7"/>
    <p:sldId id="268" r:id="rId8"/>
    <p:sldId id="267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49A9E-C8C9-4079-A6A5-78FDDDD1AD4B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B99C3-B750-4252-AD73-4ED41B5DE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96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B99C3-B750-4252-AD73-4ED41B5DE5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199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4FB01-7E21-4283-9D2B-1540B56018A2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1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EA-1C27-4D76-9E5A-B6DE6138821D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1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CB17D-EEE4-4935-B68D-2B95B42DB9C3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3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745A5-FF28-4E9C-8526-971478BF5B02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0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859A2-88AF-41C5-8594-AFBF919B8E5F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7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4EC3-874C-4B26-A8F4-E532BD909C6A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9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648B-EC03-4820-8D30-6564BE665E9E}" type="datetime1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6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BEE4B-E353-4D16-9D0E-A001162473DA}" type="datetime1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809F-A6C2-4F86-B2DE-562BD717A55C}" type="datetime1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5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7BCD4-FA1B-46B5-9C37-105BC201E43D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8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B3009-ED3C-49BF-B1B6-42E95F1E2957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5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31E2F-F1CE-4629-ACCE-61A0203F8A51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B5C21-3D44-4608-90A3-9746648D7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3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Functional Burdening Impact on Survival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Version 4</a:t>
            </a:r>
          </a:p>
          <a:p>
            <a:r>
              <a:rPr lang="en-US" dirty="0" smtClean="0"/>
              <a:t>Will Meyerson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5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clinical significance of passenger mutations?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Causal significance</a:t>
            </a:r>
          </a:p>
          <a:p>
            <a:pPr lvl="1"/>
            <a:r>
              <a:rPr lang="en-US" dirty="0" smtClean="0"/>
              <a:t>Latent drivers</a:t>
            </a:r>
          </a:p>
          <a:p>
            <a:pPr lvl="1"/>
            <a:r>
              <a:rPr lang="en-US" dirty="0" smtClean="0"/>
              <a:t>Muller’s ratchet</a:t>
            </a:r>
          </a:p>
          <a:p>
            <a:pPr lvl="1"/>
            <a:r>
              <a:rPr lang="en-US" dirty="0" smtClean="0"/>
              <a:t>(Tumor </a:t>
            </a:r>
            <a:r>
              <a:rPr lang="en-US" dirty="0" err="1" smtClean="0"/>
              <a:t>neoantigens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Evidentiary significance</a:t>
            </a:r>
          </a:p>
          <a:p>
            <a:pPr lvl="1"/>
            <a:r>
              <a:rPr lang="en-US" dirty="0" smtClean="0"/>
              <a:t>Correlation with underlying mutation process</a:t>
            </a:r>
            <a:endParaRPr lang="en-US" dirty="0" smtClean="0"/>
          </a:p>
          <a:p>
            <a:r>
              <a:rPr lang="en-US" dirty="0" smtClean="0"/>
              <a:t>Confounding</a:t>
            </a:r>
          </a:p>
          <a:p>
            <a:pPr lvl="1"/>
            <a:r>
              <a:rPr lang="en-US" dirty="0" smtClean="0"/>
              <a:t>Correlation with patient age</a:t>
            </a:r>
            <a:endParaRPr lang="en-US" dirty="0" smtClean="0"/>
          </a:p>
          <a:p>
            <a:r>
              <a:rPr lang="en-US" dirty="0" smtClean="0"/>
              <a:t>Would like to empirically quantify and </a:t>
            </a:r>
            <a:r>
              <a:rPr lang="en-US" dirty="0" err="1" smtClean="0"/>
              <a:t>deconvolute</a:t>
            </a:r>
            <a:r>
              <a:rPr lang="en-US" dirty="0" smtClean="0"/>
              <a:t> these potentially relationships where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7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 potential relationships with two genomic and one clinical covariates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track causal relationships* – define patient functional mutation burden score</a:t>
            </a:r>
          </a:p>
          <a:p>
            <a:r>
              <a:rPr lang="en-US" dirty="0" smtClean="0"/>
              <a:t>To track evidentiary relationships – defin</a:t>
            </a:r>
            <a:r>
              <a:rPr lang="en-US" dirty="0" smtClean="0"/>
              <a:t>e </a:t>
            </a:r>
            <a:r>
              <a:rPr lang="en-US" dirty="0"/>
              <a:t>p</a:t>
            </a:r>
            <a:r>
              <a:rPr lang="en-US" dirty="0" smtClean="0"/>
              <a:t>atient nonfunctional mutation load score </a:t>
            </a:r>
          </a:p>
          <a:p>
            <a:r>
              <a:rPr lang="en-US" dirty="0" smtClean="0"/>
              <a:t>To track (and remove) confounding relationships – include patient age at diagnosis as a covariate</a:t>
            </a:r>
          </a:p>
          <a:p>
            <a:r>
              <a:rPr lang="en-US" dirty="0" smtClean="0"/>
              <a:t>Need enough events (patient deaths) to support three covariates</a:t>
            </a:r>
          </a:p>
          <a:p>
            <a:r>
              <a:rPr lang="en-US" dirty="0" smtClean="0"/>
              <a:t>Restricted analysis to just those 9 cancer subtypes for which we have 20 or more sequenced donors with recorded deaths and age at diagnosis, namely: </a:t>
            </a:r>
          </a:p>
          <a:p>
            <a:pPr lvl="1"/>
            <a:r>
              <a:rPr lang="en-US" dirty="0" smtClean="0"/>
              <a:t>Breast-</a:t>
            </a:r>
            <a:r>
              <a:rPr lang="en-US" dirty="0" err="1" smtClean="0"/>
              <a:t>AdenoCA</a:t>
            </a:r>
            <a:r>
              <a:rPr lang="en-US" dirty="0" smtClean="0"/>
              <a:t>, CNS-GBM, </a:t>
            </a:r>
            <a:r>
              <a:rPr lang="en-US" dirty="0" err="1" smtClean="0"/>
              <a:t>Eso-AdenoCA</a:t>
            </a:r>
            <a:r>
              <a:rPr lang="en-US" dirty="0" smtClean="0"/>
              <a:t>, Kidney-RCC, Liver-HCC, Lymph-CLL, Ovary-</a:t>
            </a:r>
            <a:r>
              <a:rPr lang="en-US" dirty="0" err="1" smtClean="0"/>
              <a:t>AdenoCA</a:t>
            </a:r>
            <a:r>
              <a:rPr lang="en-US" dirty="0" smtClean="0"/>
              <a:t>, </a:t>
            </a:r>
            <a:r>
              <a:rPr lang="en-US" dirty="0" err="1" smtClean="0"/>
              <a:t>Panc-AdenoCA</a:t>
            </a:r>
            <a:r>
              <a:rPr lang="en-US" dirty="0" smtClean="0"/>
              <a:t>, and Skin-Melanoma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7114" y="6176963"/>
            <a:ext cx="6639951" cy="377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Except tumor </a:t>
            </a:r>
            <a:r>
              <a:rPr lang="en-US" dirty="0" err="1" smtClean="0"/>
              <a:t>neoantigen</a:t>
            </a:r>
            <a:r>
              <a:rPr lang="en-US" dirty="0" smtClean="0"/>
              <a:t>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0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patient-centric functional burdening score</a:t>
            </a:r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Patient </a:t>
            </a:r>
            <a:r>
              <a:rPr lang="en-US" dirty="0"/>
              <a:t>functional mutation burden </a:t>
            </a:r>
            <a:r>
              <a:rPr lang="en-US" dirty="0" smtClean="0"/>
              <a:t>score </a:t>
            </a:r>
          </a:p>
          <a:p>
            <a:pPr lvl="1"/>
            <a:r>
              <a:rPr lang="en-US" dirty="0" smtClean="0"/>
              <a:t>A coding </a:t>
            </a:r>
            <a:r>
              <a:rPr lang="en-US" dirty="0" err="1" smtClean="0"/>
              <a:t>subcscore</a:t>
            </a:r>
            <a:r>
              <a:rPr lang="en-US" dirty="0" smtClean="0"/>
              <a:t> and non-coding </a:t>
            </a:r>
            <a:r>
              <a:rPr lang="en-US" dirty="0" err="1" smtClean="0"/>
              <a:t>subscore</a:t>
            </a:r>
            <a:r>
              <a:rPr lang="en-US" dirty="0" smtClean="0"/>
              <a:t> enter into the Functional mutation burden score</a:t>
            </a:r>
          </a:p>
          <a:p>
            <a:pPr lvl="1"/>
            <a:r>
              <a:rPr lang="en-US" dirty="0" smtClean="0"/>
              <a:t>Coding </a:t>
            </a:r>
            <a:r>
              <a:rPr lang="en-US" dirty="0" err="1"/>
              <a:t>subscore</a:t>
            </a:r>
            <a:r>
              <a:rPr lang="en-US" dirty="0"/>
              <a:t>: sum of the </a:t>
            </a:r>
            <a:r>
              <a:rPr lang="en-US" dirty="0" err="1"/>
              <a:t>FunSeq</a:t>
            </a:r>
            <a:r>
              <a:rPr lang="en-US" dirty="0"/>
              <a:t> scores for coding mutations in essential genes that are not known to be driver </a:t>
            </a:r>
            <a:r>
              <a:rPr lang="en-US" dirty="0" smtClean="0"/>
              <a:t>genes</a:t>
            </a:r>
          </a:p>
          <a:p>
            <a:pPr lvl="1"/>
            <a:r>
              <a:rPr lang="en-US" dirty="0" smtClean="0"/>
              <a:t>Noncoding </a:t>
            </a:r>
            <a:r>
              <a:rPr lang="en-US" dirty="0" err="1"/>
              <a:t>subscore</a:t>
            </a:r>
            <a:r>
              <a:rPr lang="en-US" dirty="0"/>
              <a:t>: number of noncoding mutations in sensitive regions of the genome that earn </a:t>
            </a:r>
            <a:r>
              <a:rPr lang="en-US" dirty="0" err="1"/>
              <a:t>FunSeq</a:t>
            </a:r>
            <a:r>
              <a:rPr lang="en-US" dirty="0"/>
              <a:t> scores &gt; 2.75</a:t>
            </a:r>
          </a:p>
          <a:p>
            <a:pPr lvl="1"/>
            <a:r>
              <a:rPr lang="en-US" dirty="0"/>
              <a:t>Each </a:t>
            </a:r>
            <a:r>
              <a:rPr lang="en-US" dirty="0" err="1"/>
              <a:t>subscore</a:t>
            </a:r>
            <a:r>
              <a:rPr lang="en-US" dirty="0"/>
              <a:t> is ranked with respect to the same </a:t>
            </a:r>
            <a:r>
              <a:rPr lang="en-US" dirty="0" err="1"/>
              <a:t>subscore</a:t>
            </a:r>
            <a:r>
              <a:rPr lang="en-US" dirty="0"/>
              <a:t> across samples in the same tumor subtype.</a:t>
            </a:r>
          </a:p>
          <a:p>
            <a:pPr lvl="1"/>
            <a:r>
              <a:rPr lang="en-US" dirty="0"/>
              <a:t>The average of the ranks of the </a:t>
            </a:r>
            <a:r>
              <a:rPr lang="en-US" dirty="0" err="1"/>
              <a:t>subscores</a:t>
            </a:r>
            <a:r>
              <a:rPr lang="en-US" dirty="0"/>
              <a:t> yields the functional mutation burden score, which is then linearly re-scaled to range from 0 to 4.</a:t>
            </a:r>
          </a:p>
          <a:p>
            <a:r>
              <a:rPr lang="en-US" dirty="0"/>
              <a:t>Patient nonfunctional mutation load </a:t>
            </a:r>
            <a:r>
              <a:rPr lang="en-US" dirty="0" smtClean="0"/>
              <a:t>score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noncoding mutations that earn </a:t>
            </a:r>
            <a:r>
              <a:rPr lang="en-US" dirty="0" err="1"/>
              <a:t>FunSeq</a:t>
            </a:r>
            <a:r>
              <a:rPr lang="en-US" dirty="0"/>
              <a:t> Scores &lt; 0.5, ranked, then re-scaled to range from 0 to 4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76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precedent and strongest signal when essentiality determined by top 1,878 cancer cell line essential genes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3696" y="1825625"/>
            <a:ext cx="8464608" cy="43513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0504" y="6176963"/>
            <a:ext cx="1177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2015 Science paper by Eric Lander: </a:t>
            </a:r>
            <a:r>
              <a:rPr lang="en-US" b="1" dirty="0"/>
              <a:t>Identification and characterization of essential genes in the human genome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28304" y="2779663"/>
            <a:ext cx="15568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 at black first – all essential genes.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Purple is with Vogelstein’s drivers removed.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02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Patient functional and nonfunctional load scores have clinically meaningful and statistically significant affects on survival in select tumor subtypes.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797688"/>
              </p:ext>
            </p:extLst>
          </p:nvPr>
        </p:nvGraphicFramePr>
        <p:xfrm>
          <a:off x="379828" y="2076108"/>
          <a:ext cx="8947053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1713"/>
                <a:gridCol w="2982670"/>
                <a:gridCol w="2982670"/>
              </a:tblGrid>
              <a:tr h="1097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Hazardous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Protective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Functional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CLL (1.99, 0.0098)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RCC (0.45, 0.00067)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Nonfunctional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RCC (1.54, 0.035)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CLL</a:t>
                      </a:r>
                      <a:r>
                        <a:rPr lang="en-US" sz="1600" baseline="0" dirty="0" smtClean="0">
                          <a:effectLst/>
                        </a:rPr>
                        <a:t> (0.55, 0.00063)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GBM (0.61, 0.030)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Ovary-</a:t>
                      </a:r>
                      <a:r>
                        <a:rPr lang="en-US" sz="1600" dirty="0" err="1" smtClean="0">
                          <a:effectLst/>
                        </a:rPr>
                        <a:t>AdenoCA</a:t>
                      </a:r>
                      <a:r>
                        <a:rPr lang="en-US" sz="1600" dirty="0" smtClean="0">
                          <a:effectLst/>
                        </a:rPr>
                        <a:t> (0.76, 0.028)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7452" y="5697415"/>
            <a:ext cx="987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direction of impact varies by tumor, and the </a:t>
            </a:r>
            <a:r>
              <a:rPr lang="en-US" dirty="0" smtClean="0"/>
              <a:t>directions of the two scores are discordant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None of these tumors subtypes have evidence of violation of proportionality assumptions, as assessed by R’s </a:t>
            </a:r>
            <a:r>
              <a:rPr lang="en-US" dirty="0" err="1" smtClean="0"/>
              <a:t>cox.zph</a:t>
            </a:r>
            <a:r>
              <a:rPr lang="en-US" dirty="0" smtClean="0"/>
              <a:t> function.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439420" y="3489106"/>
            <a:ext cx="29213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 as “For each quartile in functional mutation burden score a CLL patient ascends, their instantaneous chance of death doubles.”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12874" y="2282631"/>
            <a:ext cx="216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Subtype (Hazard ratio, p-value)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5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Survival stratified by high functional rank </a:t>
            </a:r>
            <a:r>
              <a:rPr lang="en-US" dirty="0" smtClean="0"/>
              <a:t>or high </a:t>
            </a:r>
            <a:r>
              <a:rPr lang="en-US" dirty="0" smtClean="0"/>
              <a:t>nonfunctional rank in CLL and RCC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491" y="1877094"/>
            <a:ext cx="5896226" cy="251296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91" y="4215307"/>
            <a:ext cx="6006905" cy="2640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717" y="4576469"/>
            <a:ext cx="6016283" cy="2279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5717" y="1957388"/>
            <a:ext cx="5888400" cy="23523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8806" y="3273485"/>
            <a:ext cx="161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functional rank in blue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95032" y="3273485"/>
            <a:ext cx="161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functional rank in blue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98806" y="5716105"/>
            <a:ext cx="2110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non-functional rank in blue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95032" y="5625866"/>
            <a:ext cx="2110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non-functional rank in blue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03188" y="2250831"/>
            <a:ext cx="119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11815" y="2246105"/>
            <a:ext cx="82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RCC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03188" y="4633636"/>
            <a:ext cx="1195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11815" y="4390062"/>
            <a:ext cx="82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3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 separation: Survival stratified by high or low </a:t>
            </a:r>
            <a:r>
              <a:rPr lang="en-US" i="1" dirty="0" smtClean="0"/>
              <a:t>signed difference </a:t>
            </a:r>
            <a:r>
              <a:rPr lang="en-US" dirty="0" smtClean="0"/>
              <a:t>between functional rank and nonfunctional rank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693" y="2471192"/>
            <a:ext cx="4685714" cy="38851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471192"/>
            <a:ext cx="4685714" cy="395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55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 for latent drivers in CLL</a:t>
            </a:r>
          </a:p>
          <a:p>
            <a:r>
              <a:rPr lang="en-US" dirty="0" smtClean="0"/>
              <a:t>Evidence of Muller’s ratchet in RCC</a:t>
            </a:r>
          </a:p>
          <a:p>
            <a:r>
              <a:rPr lang="en-US" dirty="0" smtClean="0"/>
              <a:t>In addition, non-functional mutations have evidentiary significance for mutational processes correlated with good survival in CLL, GBM, and Ovary-</a:t>
            </a:r>
            <a:r>
              <a:rPr lang="en-US" dirty="0" err="1" smtClean="0"/>
              <a:t>AdenoCA</a:t>
            </a:r>
            <a:r>
              <a:rPr lang="en-US" dirty="0" smtClean="0"/>
              <a:t> and with poor survival in RCC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B5C21-3D44-4608-90A3-9746648D7A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6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581</Words>
  <Application>Microsoft Office PowerPoint</Application>
  <PresentationFormat>Widescreen</PresentationFormat>
  <Paragraphs>73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Functional Burdening Impact on Survival</vt:lpstr>
      <vt:lpstr>What is the clinical significance of passenger mutations?</vt:lpstr>
      <vt:lpstr>Track potential relationships with two genomic and one clinical covariates</vt:lpstr>
      <vt:lpstr>Define patient-centric functional burdening scores</vt:lpstr>
      <vt:lpstr>Best precedent and strongest signal when essentiality determined by top 1,878 cancer cell line essential genes</vt:lpstr>
      <vt:lpstr>Patient functional and nonfunctional load scores have clinically meaningful and statistically significant affects on survival in select tumor subtypes. </vt:lpstr>
      <vt:lpstr>Survival stratified by high functional rank or high nonfunctional rank in CLL and RCC</vt:lpstr>
      <vt:lpstr>Good separation: Survival stratified by high or low signed difference between functional rank and nonfunctional rank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</dc:creator>
  <cp:lastModifiedBy>Ulysses</cp:lastModifiedBy>
  <cp:revision>23</cp:revision>
  <dcterms:created xsi:type="dcterms:W3CDTF">2016-10-25T20:29:02Z</dcterms:created>
  <dcterms:modified xsi:type="dcterms:W3CDTF">2016-10-25T23:56:43Z</dcterms:modified>
</cp:coreProperties>
</file>