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9" d="100"/>
        <a:sy n="19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F0151-821D-2341-8F78-877094B5378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77F17-A2C2-B143-A1BE-8A3B2C7F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77F17-A2C2-B143-A1BE-8A3B2C7F73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12DA-6482-B84F-ADFE-ECC733F567BC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541-1CD8-2446-9EB8-6D1940F26AAB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873-BEC4-C94D-BB93-9665F1A752DA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51BE-5DC6-804A-B29B-9D477348904A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9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22B7-24C8-A34B-83B4-5ECE3BFB0082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627E-C197-E54B-974F-A7E1F086B6D9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3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7F49-C6DF-2542-9D96-EAB815515BB5}" type="datetime1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5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BE2C-B873-F741-837B-972CD1E68680}" type="datetime1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E635-7A18-374A-99EF-380FEDA5CFF4}" type="datetime1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2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4F3F-D246-B240-9E14-0A047506F33B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64DD-F3C6-F240-8717-8EFDB17D43A9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6799-CB30-284D-99D9-8727E74C12A3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0CC3-281A-CF48-92DE-766621E47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2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Journey to the Center of the EBI (for CLL data)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told by LL</a:t>
            </a:r>
          </a:p>
          <a:p>
            <a:r>
              <a:rPr lang="en-US" dirty="0" err="1" smtClean="0"/>
              <a:t>ENCODE+cancer</a:t>
            </a:r>
            <a:r>
              <a:rPr lang="en-US" dirty="0" smtClean="0"/>
              <a:t> subgroup</a:t>
            </a:r>
          </a:p>
          <a:p>
            <a:r>
              <a:rPr lang="en-US" dirty="0" smtClean="0"/>
              <a:t>2016-10-25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10058399" cy="64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5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39594"/>
            <a:ext cx="10058399" cy="58167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86500" y="3447972"/>
            <a:ext cx="28448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0"/>
            <a:ext cx="8842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5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/>
        </p:blipFill>
        <p:spPr>
          <a:xfrm>
            <a:off x="1562100" y="0"/>
            <a:ext cx="8842350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8" b="9305"/>
          <a:stretch/>
        </p:blipFill>
        <p:spPr>
          <a:xfrm>
            <a:off x="1562100" y="4076700"/>
            <a:ext cx="8842350" cy="1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1" y="1257300"/>
            <a:ext cx="10058398" cy="39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292100"/>
            <a:ext cx="10058398" cy="3689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4404349"/>
            <a:ext cx="10058400" cy="195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2499" y="2235200"/>
            <a:ext cx="10058400" cy="1473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2499" y="5887078"/>
            <a:ext cx="2413001" cy="2089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0"/>
            <a:ext cx="10515600" cy="6480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&lt;?xml version = '1.0' encoding = 'UTF-8'?&gt;&lt;SAMPLE_SET&gt;</a:t>
            </a:r>
          </a:p>
          <a:p>
            <a:pPr marL="0" indent="0">
              <a:buNone/>
            </a:pPr>
            <a:r>
              <a:rPr lang="en-US" sz="1600" dirty="0" smtClean="0"/>
              <a:t>   &lt;SAMPLE alias="001-0001-01ND" </a:t>
            </a:r>
            <a:r>
              <a:rPr lang="en-US" sz="1600" dirty="0" err="1" smtClean="0"/>
              <a:t>center_name</a:t>
            </a:r>
            <a:r>
              <a:rPr lang="en-US" sz="1600" dirty="0" smtClean="0"/>
              <a:t>="Hospital Clinic Barcelona" </a:t>
            </a:r>
            <a:r>
              <a:rPr lang="en-US" sz="1600" dirty="0" err="1" smtClean="0"/>
              <a:t>broker_name</a:t>
            </a:r>
            <a:r>
              <a:rPr lang="en-US" sz="1600" dirty="0" smtClean="0"/>
              <a:t>="EGA" accession="ERS035823"&gt;</a:t>
            </a:r>
          </a:p>
          <a:p>
            <a:pPr marL="0" indent="0">
              <a:buNone/>
            </a:pPr>
            <a:r>
              <a:rPr lang="en-US" sz="1600" dirty="0" smtClean="0"/>
              <a:t>      &lt;IDENTIFIERS&gt;</a:t>
            </a:r>
          </a:p>
          <a:p>
            <a:pPr marL="0" indent="0">
              <a:buNone/>
            </a:pPr>
            <a:r>
              <a:rPr lang="en-US" sz="1600" dirty="0" smtClean="0"/>
              <a:t>         &lt;PRIMARY_ID&gt;ERS035823&lt;/PRIMARY_ID&gt;</a:t>
            </a:r>
          </a:p>
          <a:p>
            <a:pPr marL="0" indent="0">
              <a:buNone/>
            </a:pPr>
            <a:r>
              <a:rPr lang="en-US" sz="1600" dirty="0" smtClean="0"/>
              <a:t>         &lt;SUBMITTER_ID namespace="Hospital Clinic Barcelona"&gt;001-0001-01ND&lt;/SUBMITTER_ID&gt;</a:t>
            </a:r>
          </a:p>
          <a:p>
            <a:pPr marL="0" indent="0">
              <a:buNone/>
            </a:pPr>
            <a:r>
              <a:rPr lang="en-US" sz="1600" dirty="0" smtClean="0"/>
              <a:t>      &lt;/IDENTIFIERS&gt;</a:t>
            </a:r>
          </a:p>
          <a:p>
            <a:pPr marL="0" indent="0">
              <a:buNone/>
            </a:pPr>
            <a:r>
              <a:rPr lang="en-US" sz="1600" dirty="0" smtClean="0"/>
              <a:t>      &lt;TITLE&gt;CLL Genome Project. </a:t>
            </a:r>
            <a:r>
              <a:rPr lang="en-US" sz="1600" u="dbl" dirty="0" smtClean="0">
                <a:uFill>
                  <a:solidFill>
                    <a:srgbClr val="FF0000"/>
                  </a:solidFill>
                </a:uFill>
              </a:rPr>
              <a:t>Whole Genome Sequence.</a:t>
            </a:r>
            <a:r>
              <a:rPr lang="en-US" sz="1600" dirty="0" smtClean="0"/>
              <a:t> Sample: 001-0001-01ND&lt;/TITLE&gt;</a:t>
            </a:r>
          </a:p>
          <a:p>
            <a:pPr marL="0" indent="0">
              <a:buNone/>
            </a:pPr>
            <a:r>
              <a:rPr lang="en-US" sz="1600" dirty="0" smtClean="0"/>
              <a:t>      &lt;SAMPLE_NAME&gt;</a:t>
            </a:r>
          </a:p>
          <a:p>
            <a:pPr marL="0" indent="0">
              <a:buNone/>
            </a:pPr>
            <a:r>
              <a:rPr lang="en-US" sz="1600" dirty="0" smtClean="0"/>
              <a:t>         &lt;TAXON_ID&gt;9606&lt;/TAXON_ID&gt;</a:t>
            </a:r>
          </a:p>
          <a:p>
            <a:pPr marL="0" indent="0">
              <a:buNone/>
            </a:pPr>
            <a:r>
              <a:rPr lang="en-US" sz="1600" dirty="0" smtClean="0"/>
              <a:t>         &lt;COMMON_NAME&gt;Human&lt;/COMMON_NAME&gt;</a:t>
            </a:r>
          </a:p>
          <a:p>
            <a:pPr marL="0" indent="0">
              <a:buNone/>
            </a:pPr>
            <a:r>
              <a:rPr lang="en-US" sz="1600" dirty="0" smtClean="0"/>
              <a:t>         &lt;SCIENTIFIC_NAME&gt;Homo sapiens&lt;/SCIENTIFIC_NAME&gt;</a:t>
            </a:r>
          </a:p>
          <a:p>
            <a:pPr marL="0" indent="0">
              <a:buNone/>
            </a:pPr>
            <a:r>
              <a:rPr lang="en-US" sz="1600" dirty="0" smtClean="0"/>
              <a:t>      &lt;/SAMPLE_NAME&gt;</a:t>
            </a:r>
          </a:p>
          <a:p>
            <a:pPr marL="0" indent="0">
              <a:buNone/>
            </a:pPr>
            <a:r>
              <a:rPr lang="en-US" sz="1600" dirty="0" smtClean="0"/>
              <a:t>      &lt;DESCRIPTION&gt;normal DNA from matched control of patient CLL-001&lt;/DESCRIPTION&gt;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de-DE" sz="1600" dirty="0" smtClean="0"/>
              <a:t>004-0013-01ND   EGAN00001007734 </a:t>
            </a:r>
            <a:r>
              <a:rPr lang="de-DE" sz="1600" dirty="0" err="1" smtClean="0"/>
              <a:t>wg</a:t>
            </a:r>
            <a:r>
              <a:rPr lang="de-DE" sz="1600" dirty="0" smtClean="0"/>
              <a:t>/42P3BAAXX_1_1_fastq.gz.gpg   EGAF00000068541</a:t>
            </a:r>
          </a:p>
          <a:p>
            <a:pPr marL="0" indent="0">
              <a:buNone/>
            </a:pPr>
            <a:r>
              <a:rPr lang="de-DE" sz="1600" dirty="0" smtClean="0"/>
              <a:t>004-0013-01ND   EGAN00001007734 </a:t>
            </a:r>
            <a:r>
              <a:rPr lang="de-DE" sz="1600" dirty="0" err="1" smtClean="0"/>
              <a:t>wg</a:t>
            </a:r>
            <a:r>
              <a:rPr lang="de-DE" sz="1600" dirty="0" smtClean="0"/>
              <a:t>/42P3BAAXX_2_1_fastq.gz.gpg   EGAF00000068542</a:t>
            </a:r>
          </a:p>
          <a:p>
            <a:pPr marL="0" indent="0">
              <a:buNone/>
            </a:pPr>
            <a:r>
              <a:rPr lang="de-DE" sz="1600" dirty="0" smtClean="0"/>
              <a:t>004-0013-01ND   EGAN00001007734 </a:t>
            </a:r>
            <a:r>
              <a:rPr lang="de-DE" sz="1600" dirty="0" err="1" smtClean="0"/>
              <a:t>wg</a:t>
            </a:r>
            <a:r>
              <a:rPr lang="de-DE" sz="1600" dirty="0" smtClean="0"/>
              <a:t>/42P3BAAXX_5_1_fastq.gz.gpg   EGAF00000068543</a:t>
            </a:r>
          </a:p>
          <a:p>
            <a:pPr marL="0" indent="0">
              <a:buNone/>
            </a:pPr>
            <a:r>
              <a:rPr lang="de-DE" sz="1600" dirty="0" smtClean="0"/>
              <a:t>004-0013-01ND   EGAN00001007734 </a:t>
            </a:r>
            <a:r>
              <a:rPr lang="de-DE" sz="1600" dirty="0" err="1" smtClean="0"/>
              <a:t>wg</a:t>
            </a:r>
            <a:r>
              <a:rPr lang="de-DE" sz="1600" dirty="0" smtClean="0"/>
              <a:t>/42P3BAAXX_6_1_fastq.gz.gpg   EGAF00000068544</a:t>
            </a:r>
          </a:p>
          <a:p>
            <a:pPr marL="0" indent="0">
              <a:buNone/>
            </a:pPr>
            <a:r>
              <a:rPr lang="de-DE" sz="1600" dirty="0" smtClean="0"/>
              <a:t>004-0013-01ND   EGAN00001007734 </a:t>
            </a:r>
            <a:r>
              <a:rPr lang="de-DE" sz="1600" dirty="0" err="1" smtClean="0"/>
              <a:t>wg</a:t>
            </a:r>
            <a:r>
              <a:rPr lang="de-DE" sz="1600" dirty="0" smtClean="0"/>
              <a:t>/616FVAAXX_1_2_fastq.gz.gpg   EGAF00000068545</a:t>
            </a:r>
          </a:p>
          <a:p>
            <a:pPr marL="0" indent="0">
              <a:buNone/>
            </a:pPr>
            <a:r>
              <a:rPr lang="de-DE" sz="1600" dirty="0" smtClean="0"/>
              <a:t>004-0013-01ND   EGAN00001007734 </a:t>
            </a:r>
            <a:r>
              <a:rPr lang="de-DE" sz="1600" dirty="0" err="1" smtClean="0"/>
              <a:t>wg</a:t>
            </a:r>
            <a:r>
              <a:rPr lang="de-DE" sz="1600" dirty="0" smtClean="0"/>
              <a:t>/616FVAAXX_2_2_fastq.gz.gpg   EGAF00000068546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702464"/>
              </p:ext>
            </p:extLst>
          </p:nvPr>
        </p:nvGraphicFramePr>
        <p:xfrm>
          <a:off x="101599" y="2607867"/>
          <a:ext cx="11996607" cy="169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869"/>
                <a:gridCol w="3998869"/>
                <a:gridCol w="3998869"/>
              </a:tblGrid>
              <a:tr h="42306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Dataset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Sample Manifest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File Manifest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</a:tr>
              <a:tr h="423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100" dirty="0" smtClean="0"/>
                        <a:t>EGAD00001000023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WGS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WGS + others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</a:tr>
              <a:tr h="423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100" dirty="0" smtClean="0"/>
                        <a:t>EGAD00001000044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WGS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Exome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</a:tr>
              <a:tr h="423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100" dirty="0" smtClean="0"/>
                        <a:t>EGAD00001000083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RNAseq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RNAseq</a:t>
                      </a:r>
                      <a:endParaRPr lang="en-US" sz="2100" dirty="0"/>
                    </a:p>
                  </a:txBody>
                  <a:tcPr marL="104318" marR="104318" marT="52159" marB="52159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0CC3-281A-CF48-92DE-766621E4752A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13000" y="3695700"/>
            <a:ext cx="1663700" cy="137160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4673" y="5023800"/>
            <a:ext cx="278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</a:t>
            </a:r>
            <a:r>
              <a:rPr lang="en-US" dirty="0" err="1" smtClean="0"/>
              <a:t>sequence.txt</a:t>
            </a:r>
            <a:r>
              <a:rPr lang="en-US" dirty="0" smtClean="0"/>
              <a:t>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0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191</Words>
  <Application>Microsoft Macintosh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Journey to the Center of the EBI (for CLL data)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Dataset Summary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Center of the CLL Dataset</dc:title>
  <dc:creator>Lucas Lochovsky</dc:creator>
  <cp:lastModifiedBy>Lucas Lochovsky</cp:lastModifiedBy>
  <cp:revision>28</cp:revision>
  <dcterms:created xsi:type="dcterms:W3CDTF">2016-10-25T19:48:30Z</dcterms:created>
  <dcterms:modified xsi:type="dcterms:W3CDTF">2016-10-25T21:04:51Z</dcterms:modified>
</cp:coreProperties>
</file>