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2" r:id="rId4"/>
    <p:sldId id="258" r:id="rId5"/>
    <p:sldId id="259" r:id="rId6"/>
    <p:sldId id="261" r:id="rId7"/>
    <p:sldId id="263" r:id="rId8"/>
    <p:sldId id="276" r:id="rId9"/>
    <p:sldId id="277" r:id="rId10"/>
    <p:sldId id="265" r:id="rId11"/>
    <p:sldId id="266" r:id="rId12"/>
    <p:sldId id="274" r:id="rId13"/>
    <p:sldId id="275"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p:scale>
          <a:sx n="61" d="100"/>
          <a:sy n="61" d="100"/>
        </p:scale>
        <p:origin x="25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E3E9CA-44BD-4A42-924F-CA42268EF4C1}"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890A50-E406-4B88-9B5B-FFE6C3D103CD}" type="slidenum">
              <a:rPr lang="en-US" smtClean="0"/>
              <a:t>‹#›</a:t>
            </a:fld>
            <a:endParaRPr lang="en-US"/>
          </a:p>
        </p:txBody>
      </p:sp>
    </p:spTree>
    <p:extLst>
      <p:ext uri="{BB962C8B-B14F-4D97-AF65-F5344CB8AC3E}">
        <p14:creationId xmlns:p14="http://schemas.microsoft.com/office/powerpoint/2010/main" val="3767042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890A50-E406-4B88-9B5B-FFE6C3D103CD}" type="slidenum">
              <a:rPr lang="en-US" smtClean="0"/>
              <a:t>1</a:t>
            </a:fld>
            <a:endParaRPr lang="en-US"/>
          </a:p>
        </p:txBody>
      </p:sp>
    </p:spTree>
    <p:extLst>
      <p:ext uri="{BB962C8B-B14F-4D97-AF65-F5344CB8AC3E}">
        <p14:creationId xmlns:p14="http://schemas.microsoft.com/office/powerpoint/2010/main" val="2529495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890A50-E406-4B88-9B5B-FFE6C3D103CD}" type="slidenum">
              <a:rPr lang="en-US" smtClean="0"/>
              <a:t>2</a:t>
            </a:fld>
            <a:endParaRPr lang="en-US"/>
          </a:p>
        </p:txBody>
      </p:sp>
    </p:spTree>
    <p:extLst>
      <p:ext uri="{BB962C8B-B14F-4D97-AF65-F5344CB8AC3E}">
        <p14:creationId xmlns:p14="http://schemas.microsoft.com/office/powerpoint/2010/main" val="1913996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237813-AF62-4B0E-92D2-FE3F4B48E4E4}"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352440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BC954-9B1B-45D3-9016-11DDB84F4EB1}"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2733965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F1CA7-45CF-4FDD-92AB-76796CEC74B4}"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899387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F6AD8-D9D4-4292-8B67-F04206396A83}"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3207925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0660E-F901-46A0-B880-B6B808B1E1B1}"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166976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7EC10F-2762-4903-99A1-00BBD0DC3E2F}" type="datetime1">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197847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603E34-8584-4CD8-B2CD-3F3CB26AED63}" type="datetime1">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391382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FE6A68-FA5F-4D1E-B353-8144BCD66855}" type="datetime1">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2515818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B721D-C793-4597-847A-7682A53BD871}" type="datetime1">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164507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1A15BA-5374-4664-9B75-EA3E9656BFF6}" type="datetime1">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176329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43CA3E-B37C-499D-BEA3-082F8AF65EA2}" type="datetime1">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C8491-5539-46ED-A119-21991F9C0B62}" type="slidenum">
              <a:rPr lang="en-US" smtClean="0"/>
              <a:t>‹#›</a:t>
            </a:fld>
            <a:endParaRPr lang="en-US"/>
          </a:p>
        </p:txBody>
      </p:sp>
    </p:spTree>
    <p:extLst>
      <p:ext uri="{BB962C8B-B14F-4D97-AF65-F5344CB8AC3E}">
        <p14:creationId xmlns:p14="http://schemas.microsoft.com/office/powerpoint/2010/main" val="1128866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546C5-9D71-46CD-AAE7-4D3B20CAEBD9}" type="datetime1">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C8491-5539-46ED-A119-21991F9C0B62}" type="slidenum">
              <a:rPr lang="en-US" smtClean="0"/>
              <a:t>‹#›</a:t>
            </a:fld>
            <a:endParaRPr lang="en-US"/>
          </a:p>
        </p:txBody>
      </p:sp>
    </p:spTree>
    <p:extLst>
      <p:ext uri="{BB962C8B-B14F-4D97-AF65-F5344CB8AC3E}">
        <p14:creationId xmlns:p14="http://schemas.microsoft.com/office/powerpoint/2010/main" val="4200626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Functional Burden impact on Survival in PCAWG</a:t>
            </a:r>
            <a:endParaRPr lang="en-US" dirty="0"/>
          </a:p>
        </p:txBody>
      </p:sp>
      <p:sp>
        <p:nvSpPr>
          <p:cNvPr id="3" name="Subtitle 2"/>
          <p:cNvSpPr>
            <a:spLocks noGrp="1"/>
          </p:cNvSpPr>
          <p:nvPr>
            <p:ph type="subTitle" idx="1"/>
          </p:nvPr>
        </p:nvSpPr>
        <p:spPr/>
        <p:txBody>
          <a:bodyPr/>
          <a:lstStyle/>
          <a:p>
            <a:r>
              <a:rPr lang="en-US" dirty="0" smtClean="0"/>
              <a:t>Will Meyerson</a:t>
            </a:r>
          </a:p>
          <a:p>
            <a:r>
              <a:rPr lang="en-US" dirty="0" smtClean="0"/>
              <a:t>Version 3</a:t>
            </a:r>
          </a:p>
          <a:p>
            <a:r>
              <a:rPr lang="en-US" dirty="0" smtClean="0"/>
              <a:t>Paper E</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1</a:t>
            </a:fld>
            <a:endParaRPr lang="en-US"/>
          </a:p>
        </p:txBody>
      </p:sp>
    </p:spTree>
    <p:extLst>
      <p:ext uri="{BB962C8B-B14F-4D97-AF65-F5344CB8AC3E}">
        <p14:creationId xmlns:p14="http://schemas.microsoft.com/office/powerpoint/2010/main" val="22590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It does matter how you threshold essentiality</a:t>
            </a:r>
            <a:r>
              <a:rPr lang="en-US" sz="2000" dirty="0" smtClean="0"/>
              <a:t>. Minimum </a:t>
            </a:r>
            <a:r>
              <a:rPr lang="en-US" sz="2000" dirty="0" smtClean="0"/>
              <a:t>p-values (top) and number of significant p-values (bottom) obtained, plotted against top X </a:t>
            </a:r>
            <a:r>
              <a:rPr lang="en-US" sz="2000" dirty="0" err="1" smtClean="0"/>
              <a:t>ExAc</a:t>
            </a:r>
            <a:r>
              <a:rPr lang="en-US" sz="2000" dirty="0" smtClean="0"/>
              <a:t> genes considered </a:t>
            </a:r>
            <a:r>
              <a:rPr lang="en-US" sz="2000" dirty="0" smtClean="0"/>
              <a:t>essential. (These p-values are deprecated)</a:t>
            </a:r>
            <a:endParaRPr lang="en-US" sz="2000" dirty="0"/>
          </a:p>
        </p:txBody>
      </p:sp>
      <p:sp>
        <p:nvSpPr>
          <p:cNvPr id="4" name="Slide Number Placeholder 3"/>
          <p:cNvSpPr>
            <a:spLocks noGrp="1"/>
          </p:cNvSpPr>
          <p:nvPr>
            <p:ph type="sldNum" sz="quarter" idx="12"/>
          </p:nvPr>
        </p:nvSpPr>
        <p:spPr/>
        <p:txBody>
          <a:bodyPr/>
          <a:lstStyle/>
          <a:p>
            <a:fld id="{9815B842-5537-44C8-8A08-3766B88FFF83}" type="slidenum">
              <a:rPr lang="en-US" smtClean="0"/>
              <a:t>10</a:t>
            </a:fld>
            <a:endParaRPr lang="en-US"/>
          </a:p>
        </p:txBody>
      </p:sp>
      <p:pic>
        <p:nvPicPr>
          <p:cNvPr id="6" name="Picture 5"/>
          <p:cNvPicPr>
            <a:picLocks noChangeAspect="1"/>
          </p:cNvPicPr>
          <p:nvPr/>
        </p:nvPicPr>
        <p:blipFill>
          <a:blip r:embed="rId2"/>
          <a:stretch>
            <a:fillRect/>
          </a:stretch>
        </p:blipFill>
        <p:spPr>
          <a:xfrm>
            <a:off x="401227" y="3731503"/>
            <a:ext cx="11149215" cy="3017520"/>
          </a:xfrm>
          <a:prstGeom prst="rect">
            <a:avLst/>
          </a:prstGeom>
        </p:spPr>
      </p:pic>
      <p:pic>
        <p:nvPicPr>
          <p:cNvPr id="5" name="Picture 4"/>
          <p:cNvPicPr>
            <a:picLocks noChangeAspect="1"/>
          </p:cNvPicPr>
          <p:nvPr/>
        </p:nvPicPr>
        <p:blipFill>
          <a:blip r:embed="rId3"/>
          <a:stretch>
            <a:fillRect/>
          </a:stretch>
        </p:blipFill>
        <p:spPr>
          <a:xfrm>
            <a:off x="401227" y="1433588"/>
            <a:ext cx="11066549" cy="3110277"/>
          </a:xfrm>
          <a:prstGeom prst="rect">
            <a:avLst/>
          </a:prstGeom>
        </p:spPr>
      </p:pic>
    </p:spTree>
    <p:extLst>
      <p:ext uri="{BB962C8B-B14F-4D97-AF65-F5344CB8AC3E}">
        <p14:creationId xmlns:p14="http://schemas.microsoft.com/office/powerpoint/2010/main" val="701604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Noncoding region: Select </a:t>
            </a:r>
            <a:r>
              <a:rPr lang="en-US" dirty="0" smtClean="0"/>
              <a:t>cancer subtypes show evidence of GUNK HYPOTHESIS, but suspicion for model violation</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11</a:t>
            </a:fld>
            <a:endParaRPr lang="en-US"/>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1265946653"/>
              </p:ext>
            </p:extLst>
          </p:nvPr>
        </p:nvGraphicFramePr>
        <p:xfrm>
          <a:off x="162950" y="2222918"/>
          <a:ext cx="5632940" cy="4023363"/>
        </p:xfrm>
        <a:graphic>
          <a:graphicData uri="http://schemas.openxmlformats.org/drawingml/2006/table">
            <a:tbl>
              <a:tblPr/>
              <a:tblGrid>
                <a:gridCol w="3229552"/>
                <a:gridCol w="600847"/>
                <a:gridCol w="600847"/>
                <a:gridCol w="600847"/>
                <a:gridCol w="600847"/>
              </a:tblGrid>
              <a:tr h="673662">
                <a:tc>
                  <a:txBody>
                    <a:bodyPr/>
                    <a:lstStyle/>
                    <a:p>
                      <a:pPr algn="l" fontAlgn="b"/>
                      <a:r>
                        <a:rPr lang="en-US" sz="1100" b="0" i="0" u="none" strike="noStrike" dirty="0">
                          <a:solidFill>
                            <a:srgbClr val="000000"/>
                          </a:solidFill>
                          <a:effectLst/>
                          <a:latin typeface="Calibri" panose="020F0502020204030204" pitchFamily="34" charset="0"/>
                        </a:rPr>
                        <a:t>SUBTYPE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HAZARD_RATIO</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CI95_L</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CI95_U</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P_VALUE</a:t>
                      </a:r>
                    </a:p>
                  </a:txBody>
                  <a:tcPr marL="9525" marR="9525" marT="9525" marB="0" anchor="b">
                    <a:lnL>
                      <a:noFill/>
                    </a:lnL>
                    <a:lnR>
                      <a:noFill/>
                    </a:lnR>
                    <a:lnT>
                      <a:noFill/>
                    </a:lnT>
                    <a:lnB>
                      <a:noFill/>
                    </a:lnB>
                  </a:tcPr>
                </a:tc>
              </a:tr>
              <a:tr h="372189">
                <a:tc>
                  <a:txBody>
                    <a:bodyPr/>
                    <a:lstStyle/>
                    <a:p>
                      <a:pPr algn="l" fontAlgn="b"/>
                      <a:r>
                        <a:rPr lang="en-US" sz="1100" b="0" i="0" u="none" strike="noStrike">
                          <a:solidFill>
                            <a:srgbClr val="000000"/>
                          </a:solidFill>
                          <a:effectLst/>
                          <a:latin typeface="Calibri" panose="020F0502020204030204" pitchFamily="34" charset="0"/>
                        </a:rPr>
                        <a:t>Adenocarcinoma/Breast-AdenoCa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0.679937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0.059708</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7.742888</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0.755937</a:t>
                      </a:r>
                    </a:p>
                  </a:txBody>
                  <a:tcPr marL="9525" marR="9525" marT="9525" marB="0" anchor="b">
                    <a:lnL>
                      <a:noFill/>
                    </a:lnL>
                    <a:lnR>
                      <a:noFill/>
                    </a:lnR>
                    <a:lnT>
                      <a:noFill/>
                    </a:lnT>
                    <a:lnB>
                      <a:noFill/>
                    </a:lnB>
                  </a:tcPr>
                </a:tc>
              </a:tr>
              <a:tr h="372189">
                <a:tc>
                  <a:txBody>
                    <a:bodyPr/>
                    <a:lstStyle/>
                    <a:p>
                      <a:pPr algn="l" fontAlgn="b"/>
                      <a:r>
                        <a:rPr lang="en-US" sz="1100" b="0" i="0" u="none" strike="noStrike" dirty="0" err="1">
                          <a:solidFill>
                            <a:srgbClr val="7030A0"/>
                          </a:solidFill>
                          <a:effectLst/>
                          <a:latin typeface="Calibri" panose="020F0502020204030204" pitchFamily="34" charset="0"/>
                        </a:rPr>
                        <a:t>Diffuse_glioma</a:t>
                      </a:r>
                      <a:r>
                        <a:rPr lang="en-US" sz="1100" b="0" i="0" u="none" strike="noStrike" dirty="0">
                          <a:solidFill>
                            <a:srgbClr val="7030A0"/>
                          </a:solidFill>
                          <a:effectLst/>
                          <a:latin typeface="Calibri" panose="020F0502020204030204" pitchFamily="34" charset="0"/>
                        </a:rPr>
                        <a:t>/CNS-GBM</a:t>
                      </a:r>
                    </a:p>
                  </a:txBody>
                  <a:tcPr marL="9525" marR="9525" marT="9525" marB="0" anchor="b">
                    <a:lnL>
                      <a:noFill/>
                    </a:lnL>
                    <a:lnR>
                      <a:noFill/>
                    </a:lnR>
                    <a:lnT>
                      <a:noFill/>
                    </a:lnT>
                    <a:lnB>
                      <a:noFill/>
                    </a:lnB>
                  </a:tcPr>
                </a:tc>
                <a:tc>
                  <a:txBody>
                    <a:bodyPr/>
                    <a:lstStyle/>
                    <a:p>
                      <a:pPr algn="r" fontAlgn="b"/>
                      <a:r>
                        <a:rPr lang="en-US" sz="1100" b="0" i="0" u="none" strike="noStrike">
                          <a:solidFill>
                            <a:srgbClr val="7030A0"/>
                          </a:solidFill>
                          <a:effectLst/>
                          <a:latin typeface="Calibri" panose="020F0502020204030204" pitchFamily="34" charset="0"/>
                        </a:rPr>
                        <a:t>0.09133</a:t>
                      </a:r>
                    </a:p>
                  </a:txBody>
                  <a:tcPr marL="9525" marR="9525" marT="9525" marB="0" anchor="b">
                    <a:lnL>
                      <a:noFill/>
                    </a:lnL>
                    <a:lnR>
                      <a:noFill/>
                    </a:lnR>
                    <a:lnT>
                      <a:noFill/>
                    </a:lnT>
                    <a:lnB>
                      <a:noFill/>
                    </a:lnB>
                    <a:solidFill>
                      <a:srgbClr val="92D050"/>
                    </a:solidFill>
                  </a:tcPr>
                </a:tc>
                <a:tc>
                  <a:txBody>
                    <a:bodyPr/>
                    <a:lstStyle/>
                    <a:p>
                      <a:pPr algn="r" fontAlgn="b"/>
                      <a:r>
                        <a:rPr lang="en-US" sz="1100" b="0" i="0" u="none" strike="noStrike" dirty="0">
                          <a:solidFill>
                            <a:srgbClr val="7030A0"/>
                          </a:solidFill>
                          <a:effectLst/>
                          <a:latin typeface="Calibri" panose="020F0502020204030204" pitchFamily="34" charset="0"/>
                        </a:rPr>
                        <a:t>0.017387</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7030A0"/>
                          </a:solidFill>
                          <a:effectLst/>
                          <a:latin typeface="Calibri" panose="020F0502020204030204" pitchFamily="34" charset="0"/>
                        </a:rPr>
                        <a:t>0.479721</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7030A0"/>
                          </a:solidFill>
                          <a:effectLst/>
                          <a:latin typeface="Calibri" panose="020F0502020204030204" pitchFamily="34" charset="0"/>
                        </a:rPr>
                        <a:t>0.004684</a:t>
                      </a:r>
                    </a:p>
                  </a:txBody>
                  <a:tcPr marL="9525" marR="9525" marT="9525" marB="0" anchor="b">
                    <a:lnL>
                      <a:noFill/>
                    </a:lnL>
                    <a:lnR>
                      <a:noFill/>
                    </a:lnR>
                    <a:lnT>
                      <a:noFill/>
                    </a:lnT>
                    <a:lnB>
                      <a:noFill/>
                    </a:lnB>
                    <a:solidFill>
                      <a:srgbClr val="92D050"/>
                    </a:solidFill>
                  </a:tcPr>
                </a:tc>
              </a:tr>
              <a:tr h="372189">
                <a:tc>
                  <a:txBody>
                    <a:bodyPr/>
                    <a:lstStyle/>
                    <a:p>
                      <a:pPr algn="l" fontAlgn="b"/>
                      <a:r>
                        <a:rPr lang="en-US" sz="1100" b="0" i="0" u="none" strike="noStrike" dirty="0">
                          <a:solidFill>
                            <a:srgbClr val="000000"/>
                          </a:solidFill>
                          <a:effectLst/>
                          <a:latin typeface="Calibri" panose="020F0502020204030204" pitchFamily="34" charset="0"/>
                        </a:rPr>
                        <a:t>Adenocarcinoma/</a:t>
                      </a:r>
                      <a:r>
                        <a:rPr lang="en-US" sz="1100" b="0" i="0" u="none" strike="noStrike" dirty="0" err="1">
                          <a:solidFill>
                            <a:srgbClr val="000000"/>
                          </a:solidFill>
                          <a:effectLst/>
                          <a:latin typeface="Calibri" panose="020F0502020204030204" pitchFamily="34" charset="0"/>
                        </a:rPr>
                        <a:t>Eso-AdenoCa</a:t>
                      </a:r>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0.953016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0.330329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2.749501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0.929065</a:t>
                      </a:r>
                    </a:p>
                  </a:txBody>
                  <a:tcPr marL="9525" marR="9525" marT="9525" marB="0" anchor="b">
                    <a:lnL>
                      <a:noFill/>
                    </a:lnL>
                    <a:lnR>
                      <a:noFill/>
                    </a:lnR>
                    <a:lnT>
                      <a:noFill/>
                    </a:lnT>
                    <a:lnB>
                      <a:noFill/>
                    </a:lnB>
                  </a:tcPr>
                </a:tc>
              </a:tr>
              <a:tr h="372189">
                <a:tc>
                  <a:txBody>
                    <a:bodyPr/>
                    <a:lstStyle/>
                    <a:p>
                      <a:pPr algn="l" fontAlgn="b"/>
                      <a:r>
                        <a:rPr lang="en-US" sz="1100" b="0" i="0" u="none" strike="noStrike" dirty="0" err="1">
                          <a:solidFill>
                            <a:srgbClr val="7030A0"/>
                          </a:solidFill>
                          <a:effectLst/>
                          <a:latin typeface="Calibri" panose="020F0502020204030204" pitchFamily="34" charset="0"/>
                        </a:rPr>
                        <a:t>Renal_cell_carcinoma_proximal_tubules</a:t>
                      </a:r>
                      <a:r>
                        <a:rPr lang="en-US" sz="1100" b="0" i="0" u="none" strike="noStrike" dirty="0">
                          <a:solidFill>
                            <a:srgbClr val="7030A0"/>
                          </a:solidFill>
                          <a:effectLst/>
                          <a:latin typeface="Calibri" panose="020F0502020204030204" pitchFamily="34" charset="0"/>
                        </a:rPr>
                        <a:t>/Kidney-RCC</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7030A0"/>
                          </a:solidFill>
                          <a:effectLst/>
                          <a:latin typeface="Calibri" panose="020F0502020204030204" pitchFamily="34" charset="0"/>
                        </a:rPr>
                        <a:t>0.186269</a:t>
                      </a:r>
                    </a:p>
                  </a:txBody>
                  <a:tcPr marL="9525" marR="9525" marT="9525" marB="0" anchor="b">
                    <a:lnL>
                      <a:noFill/>
                    </a:lnL>
                    <a:lnR>
                      <a:noFill/>
                    </a:lnR>
                    <a:lnT>
                      <a:noFill/>
                    </a:lnT>
                    <a:lnB>
                      <a:noFill/>
                    </a:lnB>
                    <a:solidFill>
                      <a:srgbClr val="92D050"/>
                    </a:solidFill>
                  </a:tcPr>
                </a:tc>
                <a:tc>
                  <a:txBody>
                    <a:bodyPr/>
                    <a:lstStyle/>
                    <a:p>
                      <a:pPr algn="r" fontAlgn="b"/>
                      <a:r>
                        <a:rPr lang="en-US" sz="1100" b="0" i="0" u="none" strike="noStrike" dirty="0">
                          <a:solidFill>
                            <a:srgbClr val="7030A0"/>
                          </a:solidFill>
                          <a:effectLst/>
                          <a:latin typeface="Calibri" panose="020F0502020204030204" pitchFamily="34" charset="0"/>
                        </a:rPr>
                        <a:t>0.050751</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7030A0"/>
                          </a:solidFill>
                          <a:effectLst/>
                          <a:latin typeface="Calibri" panose="020F0502020204030204" pitchFamily="34" charset="0"/>
                        </a:rPr>
                        <a:t>0.683651</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7030A0"/>
                          </a:solidFill>
                          <a:effectLst/>
                          <a:latin typeface="Calibri" panose="020F0502020204030204" pitchFamily="34" charset="0"/>
                        </a:rPr>
                        <a:t>0.0113</a:t>
                      </a:r>
                    </a:p>
                  </a:txBody>
                  <a:tcPr marL="9525" marR="9525" marT="9525" marB="0" anchor="b">
                    <a:lnL>
                      <a:noFill/>
                    </a:lnL>
                    <a:lnR>
                      <a:noFill/>
                    </a:lnR>
                    <a:lnT>
                      <a:noFill/>
                    </a:lnT>
                    <a:lnB>
                      <a:noFill/>
                    </a:lnB>
                    <a:solidFill>
                      <a:srgbClr val="92D050"/>
                    </a:solidFill>
                  </a:tcPr>
                </a:tc>
              </a:tr>
              <a:tr h="372189">
                <a:tc>
                  <a:txBody>
                    <a:bodyPr/>
                    <a:lstStyle/>
                    <a:p>
                      <a:pPr algn="l" fontAlgn="b"/>
                      <a:r>
                        <a:rPr lang="en-US" sz="1100" b="0" i="0" u="none" strike="noStrike" dirty="0" err="1">
                          <a:solidFill>
                            <a:srgbClr val="000000"/>
                          </a:solidFill>
                          <a:effectLst/>
                          <a:latin typeface="Calibri" panose="020F0502020204030204" pitchFamily="34" charset="0"/>
                        </a:rPr>
                        <a:t>Hepatocellular_carcinoma</a:t>
                      </a:r>
                      <a:r>
                        <a:rPr lang="en-US" sz="1100" b="0" i="0" u="none" strike="noStrike" dirty="0">
                          <a:solidFill>
                            <a:srgbClr val="000000"/>
                          </a:solidFill>
                          <a:effectLst/>
                          <a:latin typeface="Calibri" panose="020F0502020204030204" pitchFamily="34" charset="0"/>
                        </a:rPr>
                        <a:t>/Liver-HCC</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0.700929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0.30168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1.62855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0.408714</a:t>
                      </a:r>
                    </a:p>
                  </a:txBody>
                  <a:tcPr marL="9525" marR="9525" marT="9525" marB="0" anchor="b">
                    <a:lnL>
                      <a:noFill/>
                    </a:lnL>
                    <a:lnR>
                      <a:noFill/>
                    </a:lnR>
                    <a:lnT>
                      <a:noFill/>
                    </a:lnT>
                    <a:lnB>
                      <a:noFill/>
                    </a:lnB>
                  </a:tcPr>
                </a:tc>
              </a:tr>
              <a:tr h="372189">
                <a:tc>
                  <a:txBody>
                    <a:bodyPr/>
                    <a:lstStyle/>
                    <a:p>
                      <a:pPr algn="l" fontAlgn="b"/>
                      <a:r>
                        <a:rPr lang="en-US" sz="1100" b="0" i="0" u="none" strike="noStrike">
                          <a:solidFill>
                            <a:srgbClr val="000000"/>
                          </a:solidFill>
                          <a:effectLst/>
                          <a:latin typeface="Calibri" panose="020F0502020204030204" pitchFamily="34" charset="0"/>
                        </a:rPr>
                        <a:t>Chronic_lymphocytic_leukemia/Lymph-CLL</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0.776587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0.222531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2.710133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0.691727</a:t>
                      </a:r>
                    </a:p>
                  </a:txBody>
                  <a:tcPr marL="9525" marR="9525" marT="9525" marB="0" anchor="b">
                    <a:lnL>
                      <a:noFill/>
                    </a:lnL>
                    <a:lnR>
                      <a:noFill/>
                    </a:lnR>
                    <a:lnT>
                      <a:noFill/>
                    </a:lnT>
                    <a:lnB>
                      <a:noFill/>
                    </a:lnB>
                  </a:tcPr>
                </a:tc>
              </a:tr>
              <a:tr h="372189">
                <a:tc>
                  <a:txBody>
                    <a:bodyPr/>
                    <a:lstStyle/>
                    <a:p>
                      <a:pPr algn="l" fontAlgn="b"/>
                      <a:r>
                        <a:rPr lang="en-US" sz="1100" b="0" i="0" u="none" strike="noStrike">
                          <a:solidFill>
                            <a:srgbClr val="000000"/>
                          </a:solidFill>
                          <a:effectLst/>
                          <a:latin typeface="Calibri" panose="020F0502020204030204" pitchFamily="34" charset="0"/>
                        </a:rPr>
                        <a:t>Adenocarcinoma/Ovary-AdenoCA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0.586588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0.27482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1.252036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0.167909</a:t>
                      </a:r>
                    </a:p>
                  </a:txBody>
                  <a:tcPr marL="9525" marR="9525" marT="9525" marB="0" anchor="b">
                    <a:lnL>
                      <a:noFill/>
                    </a:lnL>
                    <a:lnR>
                      <a:noFill/>
                    </a:lnR>
                    <a:lnT>
                      <a:noFill/>
                    </a:lnT>
                    <a:lnB>
                      <a:noFill/>
                    </a:lnB>
                  </a:tcPr>
                </a:tc>
              </a:tr>
              <a:tr h="372189">
                <a:tc>
                  <a:txBody>
                    <a:bodyPr/>
                    <a:lstStyle/>
                    <a:p>
                      <a:pPr algn="l" fontAlgn="b"/>
                      <a:r>
                        <a:rPr lang="en-US" sz="1100" b="0" i="0" u="none" strike="noStrike">
                          <a:solidFill>
                            <a:srgbClr val="000000"/>
                          </a:solidFill>
                          <a:effectLst/>
                          <a:latin typeface="Calibri" panose="020F0502020204030204" pitchFamily="34" charset="0"/>
                        </a:rPr>
                        <a:t>Adenocarcinoma/Panc-AdenoCA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0.582344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0.329808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1.028251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0.062327</a:t>
                      </a:r>
                    </a:p>
                  </a:txBody>
                  <a:tcPr marL="9525" marR="9525" marT="9525" marB="0" anchor="b">
                    <a:lnL>
                      <a:noFill/>
                    </a:lnL>
                    <a:lnR>
                      <a:noFill/>
                    </a:lnR>
                    <a:lnT>
                      <a:noFill/>
                    </a:lnT>
                    <a:lnB>
                      <a:noFill/>
                    </a:lnB>
                  </a:tcPr>
                </a:tc>
              </a:tr>
              <a:tr h="372189">
                <a:tc>
                  <a:txBody>
                    <a:bodyPr/>
                    <a:lstStyle/>
                    <a:p>
                      <a:pPr algn="l" fontAlgn="b"/>
                      <a:r>
                        <a:rPr lang="en-US" sz="1100" b="0" i="0" u="none" strike="noStrike">
                          <a:solidFill>
                            <a:srgbClr val="000000"/>
                          </a:solidFill>
                          <a:effectLst/>
                          <a:latin typeface="Calibri" panose="020F0502020204030204" pitchFamily="34" charset="0"/>
                        </a:rPr>
                        <a:t>Melanoma/Skin-Melanoma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0.73722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0.28535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1.904657</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0.528995</a:t>
                      </a:r>
                    </a:p>
                  </a:txBody>
                  <a:tcPr marL="9525" marR="9525" marT="9525" marB="0" anchor="b">
                    <a:lnL>
                      <a:noFill/>
                    </a:lnL>
                    <a:lnR>
                      <a:noFill/>
                    </a:lnR>
                    <a:lnT>
                      <a:noFill/>
                    </a:lnT>
                    <a:lnB>
                      <a:noFill/>
                    </a:lnB>
                  </a:tcPr>
                </a:tc>
              </a:tr>
            </a:tbl>
          </a:graphicData>
        </a:graphic>
      </p:graphicFrame>
      <p:sp>
        <p:nvSpPr>
          <p:cNvPr id="9" name="TextBox 8"/>
          <p:cNvSpPr txBox="1"/>
          <p:nvPr/>
        </p:nvSpPr>
        <p:spPr>
          <a:xfrm>
            <a:off x="1811215" y="2016998"/>
            <a:ext cx="5956497" cy="461665"/>
          </a:xfrm>
          <a:prstGeom prst="rect">
            <a:avLst/>
          </a:prstGeom>
          <a:noFill/>
        </p:spPr>
        <p:txBody>
          <a:bodyPr wrap="square" rtlCol="0">
            <a:spAutoFit/>
          </a:bodyPr>
          <a:lstStyle/>
          <a:p>
            <a:r>
              <a:rPr lang="en-US" sz="2400" dirty="0" err="1" smtClean="0"/>
              <a:t>All_noncoding</a:t>
            </a:r>
            <a:r>
              <a:rPr lang="en-US" sz="2400" dirty="0" smtClean="0"/>
              <a:t> max</a:t>
            </a:r>
            <a:endParaRPr lang="en-US" sz="2400" dirty="0"/>
          </a:p>
        </p:txBody>
      </p:sp>
      <p:sp>
        <p:nvSpPr>
          <p:cNvPr id="10" name="TextBox 9"/>
          <p:cNvSpPr txBox="1"/>
          <p:nvPr/>
        </p:nvSpPr>
        <p:spPr>
          <a:xfrm>
            <a:off x="1811215" y="6257957"/>
            <a:ext cx="3686908" cy="646331"/>
          </a:xfrm>
          <a:prstGeom prst="rect">
            <a:avLst/>
          </a:prstGeom>
          <a:noFill/>
        </p:spPr>
        <p:txBody>
          <a:bodyPr wrap="square" rtlCol="0">
            <a:spAutoFit/>
          </a:bodyPr>
          <a:lstStyle/>
          <a:p>
            <a:r>
              <a:rPr lang="en-US" dirty="0" smtClean="0">
                <a:solidFill>
                  <a:srgbClr val="7030A0"/>
                </a:solidFill>
              </a:rPr>
              <a:t>Purple indicates proportionality assumption violated</a:t>
            </a:r>
          </a:p>
        </p:txBody>
      </p:sp>
      <p:graphicFrame>
        <p:nvGraphicFramePr>
          <p:cNvPr id="12" name="Table 11"/>
          <p:cNvGraphicFramePr>
            <a:graphicFrameLocks noGrp="1"/>
          </p:cNvGraphicFramePr>
          <p:nvPr>
            <p:extLst>
              <p:ext uri="{D42A27DB-BD31-4B8C-83A1-F6EECF244321}">
                <p14:modId xmlns:p14="http://schemas.microsoft.com/office/powerpoint/2010/main" val="2881316067"/>
              </p:ext>
            </p:extLst>
          </p:nvPr>
        </p:nvGraphicFramePr>
        <p:xfrm>
          <a:off x="6091310" y="2715064"/>
          <a:ext cx="6100689" cy="3578401"/>
        </p:xfrm>
        <a:graphic>
          <a:graphicData uri="http://schemas.openxmlformats.org/drawingml/2006/table">
            <a:tbl>
              <a:tblPr/>
              <a:tblGrid>
                <a:gridCol w="2344313"/>
                <a:gridCol w="939094"/>
                <a:gridCol w="939094"/>
                <a:gridCol w="939094"/>
                <a:gridCol w="939094"/>
              </a:tblGrid>
              <a:tr h="148556">
                <a:tc>
                  <a:txBody>
                    <a:bodyPr/>
                    <a:lstStyle/>
                    <a:p>
                      <a:pPr algn="l" fontAlgn="b"/>
                      <a:r>
                        <a:rPr lang="en-US" sz="1100" b="0" i="0" u="none" strike="noStrike" dirty="0">
                          <a:solidFill>
                            <a:srgbClr val="000000"/>
                          </a:solidFill>
                          <a:effectLst/>
                          <a:latin typeface="Calibri" panose="020F0502020204030204" pitchFamily="34" charset="0"/>
                        </a:rPr>
                        <a:t>SUBTYPE</a:t>
                      </a:r>
                    </a:p>
                  </a:txBody>
                  <a:tcPr marL="6094" marR="6094" marT="6094"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HAZARD_RATIO</a:t>
                      </a:r>
                    </a:p>
                  </a:txBody>
                  <a:tcPr marL="6094" marR="6094" marT="6094"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CI95_L</a:t>
                      </a:r>
                    </a:p>
                  </a:txBody>
                  <a:tcPr marL="6094" marR="6094" marT="6094"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CI95_U</a:t>
                      </a:r>
                    </a:p>
                  </a:txBody>
                  <a:tcPr marL="6094" marR="6094" marT="6094"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P_VALUE</a:t>
                      </a:r>
                    </a:p>
                  </a:txBody>
                  <a:tcPr marL="6094" marR="6094" marT="6094" marB="0" anchor="b">
                    <a:lnL>
                      <a:noFill/>
                    </a:lnL>
                    <a:lnR>
                      <a:noFill/>
                    </a:lnR>
                    <a:lnT>
                      <a:noFill/>
                    </a:lnT>
                    <a:lnB>
                      <a:noFill/>
                    </a:lnB>
                  </a:tcPr>
                </a:tc>
              </a:tr>
              <a:tr h="356172">
                <a:tc>
                  <a:txBody>
                    <a:bodyPr/>
                    <a:lstStyle/>
                    <a:p>
                      <a:pPr algn="l" fontAlgn="b"/>
                      <a:r>
                        <a:rPr lang="en-US" sz="1100" b="0" i="0" u="none" strike="noStrike">
                          <a:solidFill>
                            <a:srgbClr val="000000"/>
                          </a:solidFill>
                          <a:effectLst/>
                          <a:latin typeface="Calibri" panose="020F0502020204030204" pitchFamily="34" charset="0"/>
                        </a:rPr>
                        <a:t>Adenocarcinoma/Breast-AdenoCa</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1.271637</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0.086608</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18.67111</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0.860837</a:t>
                      </a:r>
                    </a:p>
                  </a:txBody>
                  <a:tcPr marL="6094" marR="6094" marT="6094" marB="0" anchor="b">
                    <a:lnL>
                      <a:noFill/>
                    </a:lnL>
                    <a:lnR>
                      <a:noFill/>
                    </a:lnR>
                    <a:lnT>
                      <a:noFill/>
                    </a:lnT>
                    <a:lnB>
                      <a:noFill/>
                    </a:lnB>
                  </a:tcPr>
                </a:tc>
              </a:tr>
              <a:tr h="291901">
                <a:tc>
                  <a:txBody>
                    <a:bodyPr/>
                    <a:lstStyle/>
                    <a:p>
                      <a:pPr algn="l" fontAlgn="b"/>
                      <a:r>
                        <a:rPr lang="en-US" sz="1100" b="0" i="0" u="none" strike="noStrike">
                          <a:solidFill>
                            <a:srgbClr val="000000"/>
                          </a:solidFill>
                          <a:effectLst/>
                          <a:latin typeface="Calibri" panose="020F0502020204030204" pitchFamily="34" charset="0"/>
                        </a:rPr>
                        <a:t>Diffuse_glioma/CNS-GBM</a:t>
                      </a:r>
                    </a:p>
                  </a:txBody>
                  <a:tcPr marL="6094" marR="6094" marT="6094"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0.443401</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0.123978</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1.585794</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0.210992</a:t>
                      </a:r>
                    </a:p>
                  </a:txBody>
                  <a:tcPr marL="6094" marR="6094" marT="6094" marB="0" anchor="b">
                    <a:lnL>
                      <a:noFill/>
                    </a:lnL>
                    <a:lnR>
                      <a:noFill/>
                    </a:lnR>
                    <a:lnT>
                      <a:noFill/>
                    </a:lnT>
                    <a:lnB>
                      <a:noFill/>
                    </a:lnB>
                  </a:tcPr>
                </a:tc>
              </a:tr>
              <a:tr h="356172">
                <a:tc>
                  <a:txBody>
                    <a:bodyPr/>
                    <a:lstStyle/>
                    <a:p>
                      <a:pPr algn="l" fontAlgn="b"/>
                      <a:r>
                        <a:rPr lang="en-US" sz="1100" b="0" i="0" u="none" strike="noStrike">
                          <a:solidFill>
                            <a:srgbClr val="000000"/>
                          </a:solidFill>
                          <a:effectLst/>
                          <a:latin typeface="Calibri" panose="020F0502020204030204" pitchFamily="34" charset="0"/>
                        </a:rPr>
                        <a:t>Adenocarcinoma/Eso-AdenoCa</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1.448181</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0.501512</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4.181813</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0.493698</a:t>
                      </a:r>
                    </a:p>
                  </a:txBody>
                  <a:tcPr marL="6094" marR="6094" marT="6094" marB="0" anchor="b">
                    <a:lnL>
                      <a:noFill/>
                    </a:lnL>
                    <a:lnR>
                      <a:noFill/>
                    </a:lnR>
                    <a:lnT>
                      <a:noFill/>
                    </a:lnT>
                    <a:lnB>
                      <a:noFill/>
                    </a:lnB>
                  </a:tcPr>
                </a:tc>
              </a:tr>
              <a:tr h="531765">
                <a:tc>
                  <a:txBody>
                    <a:bodyPr/>
                    <a:lstStyle/>
                    <a:p>
                      <a:pPr algn="l" fontAlgn="b"/>
                      <a:r>
                        <a:rPr lang="en-US" sz="1100" b="0" i="0" u="none" strike="noStrike" dirty="0" err="1">
                          <a:solidFill>
                            <a:srgbClr val="000000"/>
                          </a:solidFill>
                          <a:effectLst/>
                          <a:latin typeface="Calibri" panose="020F0502020204030204" pitchFamily="34" charset="0"/>
                        </a:rPr>
                        <a:t>Renal_cell_carcinoma_proximal_tubules</a:t>
                      </a:r>
                      <a:r>
                        <a:rPr lang="en-US" sz="1100" b="0" i="0" u="none" strike="noStrike" dirty="0">
                          <a:solidFill>
                            <a:srgbClr val="000000"/>
                          </a:solidFill>
                          <a:effectLst/>
                          <a:latin typeface="Calibri" panose="020F0502020204030204" pitchFamily="34" charset="0"/>
                        </a:rPr>
                        <a:t>/Kidney-RCC</a:t>
                      </a:r>
                    </a:p>
                  </a:txBody>
                  <a:tcPr marL="6094" marR="6094" marT="6094" marB="0" anchor="b">
                    <a:lnL>
                      <a:noFill/>
                    </a:lnL>
                    <a:lnR>
                      <a:noFill/>
                    </a:lnR>
                    <a:lnT>
                      <a:noFill/>
                    </a:lnT>
                    <a:lnB>
                      <a:noFill/>
                    </a:lnB>
                    <a:solidFill>
                      <a:srgbClr val="92D050"/>
                    </a:solidFill>
                  </a:tcPr>
                </a:tc>
                <a:tc>
                  <a:txBody>
                    <a:bodyPr/>
                    <a:lstStyle/>
                    <a:p>
                      <a:pPr algn="r" fontAlgn="b"/>
                      <a:r>
                        <a:rPr lang="en-US" sz="1100" b="0" i="0" u="none" strike="noStrike">
                          <a:solidFill>
                            <a:srgbClr val="000000"/>
                          </a:solidFill>
                          <a:effectLst/>
                          <a:latin typeface="Calibri" panose="020F0502020204030204" pitchFamily="34" charset="0"/>
                        </a:rPr>
                        <a:t>0.256258</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0.075164</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0.873667</a:t>
                      </a:r>
                    </a:p>
                  </a:txBody>
                  <a:tcPr marL="6094" marR="6094" marT="6094"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0.029569</a:t>
                      </a:r>
                    </a:p>
                  </a:txBody>
                  <a:tcPr marL="6094" marR="6094" marT="6094" marB="0" anchor="b">
                    <a:lnL>
                      <a:noFill/>
                    </a:lnL>
                    <a:lnR>
                      <a:noFill/>
                    </a:lnR>
                    <a:lnT>
                      <a:noFill/>
                    </a:lnT>
                    <a:lnB>
                      <a:noFill/>
                    </a:lnB>
                    <a:solidFill>
                      <a:srgbClr val="92D050"/>
                    </a:solidFill>
                  </a:tcPr>
                </a:tc>
              </a:tr>
              <a:tr h="356172">
                <a:tc>
                  <a:txBody>
                    <a:bodyPr/>
                    <a:lstStyle/>
                    <a:p>
                      <a:pPr algn="l" fontAlgn="b"/>
                      <a:r>
                        <a:rPr lang="en-US" sz="1100" b="0" i="0" u="none" strike="noStrike">
                          <a:solidFill>
                            <a:srgbClr val="000000"/>
                          </a:solidFill>
                          <a:effectLst/>
                          <a:latin typeface="Calibri" panose="020F0502020204030204" pitchFamily="34" charset="0"/>
                        </a:rPr>
                        <a:t>Hepatocellular_carcinoma/Liver-HCC</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0.79017</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0.359044</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1.738975</a:t>
                      </a:r>
                    </a:p>
                  </a:txBody>
                  <a:tcPr marL="6094" marR="6094" marT="6094"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0.558425</a:t>
                      </a:r>
                    </a:p>
                  </a:txBody>
                  <a:tcPr marL="6094" marR="6094" marT="6094" marB="0" anchor="b">
                    <a:lnL>
                      <a:noFill/>
                    </a:lnL>
                    <a:lnR>
                      <a:noFill/>
                    </a:lnR>
                    <a:lnT>
                      <a:noFill/>
                    </a:lnT>
                    <a:lnB>
                      <a:noFill/>
                    </a:lnB>
                  </a:tcPr>
                </a:tc>
              </a:tr>
              <a:tr h="443969">
                <a:tc>
                  <a:txBody>
                    <a:bodyPr/>
                    <a:lstStyle/>
                    <a:p>
                      <a:pPr algn="l" fontAlgn="b"/>
                      <a:r>
                        <a:rPr lang="en-US" sz="1100" b="0" i="0" u="none" strike="noStrike">
                          <a:solidFill>
                            <a:srgbClr val="000000"/>
                          </a:solidFill>
                          <a:effectLst/>
                          <a:latin typeface="Calibri" panose="020F0502020204030204" pitchFamily="34" charset="0"/>
                        </a:rPr>
                        <a:t>Chronic_lymphocytic_leukemia/Lymph-CLL</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0.526113</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0.144427</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1.916501</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0.330188</a:t>
                      </a:r>
                    </a:p>
                  </a:txBody>
                  <a:tcPr marL="6094" marR="6094" marT="6094" marB="0" anchor="b">
                    <a:lnL>
                      <a:noFill/>
                    </a:lnL>
                    <a:lnR>
                      <a:noFill/>
                    </a:lnR>
                    <a:lnT>
                      <a:noFill/>
                    </a:lnT>
                    <a:lnB>
                      <a:noFill/>
                    </a:lnB>
                  </a:tcPr>
                </a:tc>
              </a:tr>
              <a:tr h="356172">
                <a:tc>
                  <a:txBody>
                    <a:bodyPr/>
                    <a:lstStyle/>
                    <a:p>
                      <a:pPr algn="l" fontAlgn="b"/>
                      <a:r>
                        <a:rPr lang="en-US" sz="1100" b="0" i="0" u="none" strike="noStrike">
                          <a:solidFill>
                            <a:srgbClr val="000000"/>
                          </a:solidFill>
                          <a:effectLst/>
                          <a:latin typeface="Calibri" panose="020F0502020204030204" pitchFamily="34" charset="0"/>
                        </a:rPr>
                        <a:t>Adenocarcinoma/Ovary-AdenoCA</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0.497919</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0.233493</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1.0618</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0.071106</a:t>
                      </a:r>
                    </a:p>
                  </a:txBody>
                  <a:tcPr marL="6094" marR="6094" marT="6094" marB="0" anchor="b">
                    <a:lnL>
                      <a:noFill/>
                    </a:lnL>
                    <a:lnR>
                      <a:noFill/>
                    </a:lnR>
                    <a:lnT>
                      <a:noFill/>
                    </a:lnT>
                    <a:lnB>
                      <a:noFill/>
                    </a:lnB>
                  </a:tcPr>
                </a:tc>
              </a:tr>
              <a:tr h="356172">
                <a:tc>
                  <a:txBody>
                    <a:bodyPr/>
                    <a:lstStyle/>
                    <a:p>
                      <a:pPr algn="l" fontAlgn="b"/>
                      <a:r>
                        <a:rPr lang="en-US" sz="1100" b="0" i="0" u="none" strike="noStrike">
                          <a:solidFill>
                            <a:srgbClr val="000000"/>
                          </a:solidFill>
                          <a:effectLst/>
                          <a:latin typeface="Calibri" panose="020F0502020204030204" pitchFamily="34" charset="0"/>
                        </a:rPr>
                        <a:t>Adenocarcinoma/Panc-AdenoCA</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0.842531</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0.492272</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1.442002</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0.532001</a:t>
                      </a:r>
                    </a:p>
                  </a:txBody>
                  <a:tcPr marL="6094" marR="6094" marT="6094" marB="0" anchor="b">
                    <a:lnL>
                      <a:noFill/>
                    </a:lnL>
                    <a:lnR>
                      <a:noFill/>
                    </a:lnR>
                    <a:lnT>
                      <a:noFill/>
                    </a:lnT>
                    <a:lnB>
                      <a:noFill/>
                    </a:lnB>
                  </a:tcPr>
                </a:tc>
              </a:tr>
              <a:tr h="356172">
                <a:tc>
                  <a:txBody>
                    <a:bodyPr/>
                    <a:lstStyle/>
                    <a:p>
                      <a:pPr algn="l" fontAlgn="b"/>
                      <a:r>
                        <a:rPr lang="en-US" sz="1100" b="0" i="0" u="none" strike="noStrike">
                          <a:solidFill>
                            <a:srgbClr val="000000"/>
                          </a:solidFill>
                          <a:effectLst/>
                          <a:latin typeface="Calibri" panose="020F0502020204030204" pitchFamily="34" charset="0"/>
                        </a:rPr>
                        <a:t>Melanoma/Skin-Melanoma</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0.602846</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0.231744</a:t>
                      </a:r>
                    </a:p>
                  </a:txBody>
                  <a:tcPr marL="6094" marR="6094" marT="6094"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1.568211</a:t>
                      </a:r>
                    </a:p>
                  </a:txBody>
                  <a:tcPr marL="6094" marR="6094" marT="6094"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0.299472</a:t>
                      </a:r>
                    </a:p>
                  </a:txBody>
                  <a:tcPr marL="6094" marR="6094" marT="6094" marB="0" anchor="b">
                    <a:lnL>
                      <a:noFill/>
                    </a:lnL>
                    <a:lnR>
                      <a:noFill/>
                    </a:lnR>
                    <a:lnT>
                      <a:noFill/>
                    </a:lnT>
                    <a:lnB>
                      <a:noFill/>
                    </a:lnB>
                  </a:tcPr>
                </a:tc>
              </a:tr>
            </a:tbl>
          </a:graphicData>
        </a:graphic>
      </p:graphicFrame>
      <p:sp>
        <p:nvSpPr>
          <p:cNvPr id="13" name="TextBox 12"/>
          <p:cNvSpPr txBox="1"/>
          <p:nvPr/>
        </p:nvSpPr>
        <p:spPr>
          <a:xfrm>
            <a:off x="7767712" y="1954113"/>
            <a:ext cx="5956497" cy="461665"/>
          </a:xfrm>
          <a:prstGeom prst="rect">
            <a:avLst/>
          </a:prstGeom>
          <a:noFill/>
        </p:spPr>
        <p:txBody>
          <a:bodyPr wrap="square" rtlCol="0">
            <a:spAutoFit/>
          </a:bodyPr>
          <a:lstStyle/>
          <a:p>
            <a:r>
              <a:rPr lang="en-US" sz="2400" dirty="0" smtClean="0"/>
              <a:t>Sensitive max</a:t>
            </a:r>
            <a:endParaRPr lang="en-US" sz="2400" dirty="0"/>
          </a:p>
        </p:txBody>
      </p:sp>
    </p:spTree>
    <p:extLst>
      <p:ext uri="{BB962C8B-B14F-4D97-AF65-F5344CB8AC3E}">
        <p14:creationId xmlns:p14="http://schemas.microsoft.com/office/powerpoint/2010/main" val="1320005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902" y="123409"/>
            <a:ext cx="10515600" cy="1325563"/>
          </a:xfrm>
        </p:spPr>
        <p:txBody>
          <a:bodyPr/>
          <a:lstStyle/>
          <a:p>
            <a:r>
              <a:rPr lang="en-US" dirty="0" smtClean="0"/>
              <a:t>Kidney-RCC is the most promising non-coding lead so far, but follow-up required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8662861"/>
              </p:ext>
            </p:extLst>
          </p:nvPr>
        </p:nvGraphicFramePr>
        <p:xfrm>
          <a:off x="337624" y="1448972"/>
          <a:ext cx="11254156" cy="3742011"/>
        </p:xfrm>
        <a:graphic>
          <a:graphicData uri="http://schemas.openxmlformats.org/drawingml/2006/table">
            <a:tbl>
              <a:tblPr/>
              <a:tblGrid>
                <a:gridCol w="4566679"/>
                <a:gridCol w="743053"/>
                <a:gridCol w="743053"/>
                <a:gridCol w="743053"/>
                <a:gridCol w="743053"/>
                <a:gridCol w="743053"/>
                <a:gridCol w="743053"/>
                <a:gridCol w="743053"/>
                <a:gridCol w="743053"/>
                <a:gridCol w="743053"/>
              </a:tblGrid>
              <a:tr h="626553">
                <a:tc>
                  <a:txBody>
                    <a:bodyPr/>
                    <a:lstStyle/>
                    <a:p>
                      <a:pPr algn="l" fontAlgn="b"/>
                      <a:r>
                        <a:rPr lang="en-US" sz="1100" b="0" i="0" u="none" strike="noStrike" dirty="0">
                          <a:solidFill>
                            <a:srgbClr val="000000"/>
                          </a:solidFill>
                          <a:effectLst/>
                          <a:latin typeface="Calibri" panose="020F0502020204030204" pitchFamily="34" charset="0"/>
                        </a:rPr>
                        <a:t>SUBTYPE</a:t>
                      </a:r>
                    </a:p>
                  </a:txBody>
                  <a:tcPr marL="9525" marR="9525" marT="9525" marB="0" anchor="b">
                    <a:lnL>
                      <a:noFill/>
                    </a:lnL>
                    <a:lnR>
                      <a:noFill/>
                    </a:lnR>
                    <a:lnT>
                      <a:noFill/>
                    </a:lnT>
                    <a:lnB>
                      <a:noFill/>
                    </a:lnB>
                  </a:tcPr>
                </a:tc>
                <a:tc>
                  <a:txBody>
                    <a:bodyPr/>
                    <a:lstStyle/>
                    <a:p>
                      <a:pPr algn="l" fontAlgn="b"/>
                      <a:r>
                        <a:rPr lang="en-US" sz="1100" b="0" i="0" u="none" strike="noStrike" dirty="0" err="1">
                          <a:solidFill>
                            <a:srgbClr val="000000"/>
                          </a:solidFill>
                          <a:effectLst/>
                          <a:latin typeface="Calibri" panose="020F0502020204030204" pitchFamily="34" charset="0"/>
                        </a:rPr>
                        <a:t>allnc_count</a:t>
                      </a:r>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FFF00"/>
                    </a:solidFill>
                  </a:tcPr>
                </a:tc>
                <a:tc>
                  <a:txBody>
                    <a:bodyPr/>
                    <a:lstStyle/>
                    <a:p>
                      <a:pPr algn="l" fontAlgn="b"/>
                      <a:r>
                        <a:rPr lang="en-US" sz="1100" b="0" i="0" u="none" strike="noStrike" dirty="0" err="1">
                          <a:solidFill>
                            <a:srgbClr val="000000"/>
                          </a:solidFill>
                          <a:effectLst/>
                          <a:latin typeface="Calibri" panose="020F0502020204030204" pitchFamily="34" charset="0"/>
                        </a:rPr>
                        <a:t>sense_count</a:t>
                      </a:r>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FFF00"/>
                    </a:solidFill>
                  </a:tcPr>
                </a:tc>
                <a:tc>
                  <a:txBody>
                    <a:bodyPr/>
                    <a:lstStyle/>
                    <a:p>
                      <a:pPr algn="l" fontAlgn="b"/>
                      <a:r>
                        <a:rPr lang="en-US" sz="1100" b="0" i="0" u="none" strike="noStrike" dirty="0" err="1">
                          <a:solidFill>
                            <a:srgbClr val="000000"/>
                          </a:solidFill>
                          <a:effectLst/>
                          <a:latin typeface="Calibri" panose="020F0502020204030204" pitchFamily="34" charset="0"/>
                        </a:rPr>
                        <a:t>ultra_count</a:t>
                      </a:r>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allnc_mean</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sense_mean</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ultra_mean</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allnc_max</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sense_max</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ultra_max</a:t>
                      </a:r>
                    </a:p>
                  </a:txBody>
                  <a:tcPr marL="9525" marR="9525" marT="9525" marB="0" anchor="b">
                    <a:lnL>
                      <a:noFill/>
                    </a:lnL>
                    <a:lnR>
                      <a:noFill/>
                    </a:lnR>
                    <a:lnT>
                      <a:noFill/>
                    </a:lnT>
                    <a:lnB>
                      <a:noFill/>
                    </a:lnB>
                  </a:tcPr>
                </a:tc>
              </a:tr>
              <a:tr h="346162">
                <a:tc>
                  <a:txBody>
                    <a:bodyPr/>
                    <a:lstStyle/>
                    <a:p>
                      <a:pPr algn="l" fontAlgn="b"/>
                      <a:r>
                        <a:rPr lang="en-US" sz="1100" b="0" i="0" u="none" strike="noStrike">
                          <a:solidFill>
                            <a:srgbClr val="000000"/>
                          </a:solidFill>
                          <a:effectLst/>
                          <a:latin typeface="Calibri" panose="020F0502020204030204" pitchFamily="34" charset="0"/>
                        </a:rPr>
                        <a:t>Adenocarcinoma/Breast-AdenoCa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0.913156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0.866066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0.210617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0.767052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0.070959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0.437774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0.755937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0.860837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0.270061</a:t>
                      </a:r>
                    </a:p>
                  </a:txBody>
                  <a:tcPr marL="9525" marR="9525" marT="9525" marB="0" anchor="b">
                    <a:lnL>
                      <a:noFill/>
                    </a:lnL>
                    <a:lnR>
                      <a:noFill/>
                    </a:lnR>
                    <a:lnT>
                      <a:noFill/>
                    </a:lnT>
                    <a:lnB>
                      <a:noFill/>
                    </a:lnB>
                  </a:tcPr>
                </a:tc>
              </a:tr>
              <a:tr h="346162">
                <a:tc>
                  <a:txBody>
                    <a:bodyPr/>
                    <a:lstStyle/>
                    <a:p>
                      <a:pPr algn="l" fontAlgn="b"/>
                      <a:r>
                        <a:rPr lang="en-US" sz="1100" b="0" i="0" u="none" strike="noStrike" dirty="0" err="1">
                          <a:solidFill>
                            <a:srgbClr val="000000"/>
                          </a:solidFill>
                          <a:effectLst/>
                          <a:latin typeface="Calibri" panose="020F0502020204030204" pitchFamily="34" charset="0"/>
                        </a:rPr>
                        <a:t>Diffuse_glioma</a:t>
                      </a:r>
                      <a:r>
                        <a:rPr lang="en-US" sz="1100" b="0" i="0" u="none" strike="noStrike" dirty="0">
                          <a:solidFill>
                            <a:srgbClr val="000000"/>
                          </a:solidFill>
                          <a:effectLst/>
                          <a:latin typeface="Calibri" panose="020F0502020204030204" pitchFamily="34" charset="0"/>
                        </a:rPr>
                        <a:t>/CNS-GBM</a:t>
                      </a:r>
                    </a:p>
                  </a:txBody>
                  <a:tcPr marL="9525" marR="9525" marT="9525" marB="0" anchor="b">
                    <a:lnL>
                      <a:noFill/>
                    </a:lnL>
                    <a:lnR>
                      <a:noFill/>
                    </a:lnR>
                    <a:lnT>
                      <a:noFill/>
                    </a:lnT>
                    <a:lnB>
                      <a:noFill/>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0.027996</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0.005497</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0.189513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0.22664</a:t>
                      </a:r>
                    </a:p>
                  </a:txBody>
                  <a:tcPr marL="9525" marR="9525" marT="9525" marB="0" anchor="b">
                    <a:lnL>
                      <a:noFill/>
                    </a:lnL>
                    <a:lnR>
                      <a:noFill/>
                    </a:lnR>
                    <a:lnT>
                      <a:noFill/>
                    </a:lnT>
                    <a:lnB>
                      <a:noFill/>
                    </a:lnB>
                  </a:tcPr>
                </a:tc>
                <a:tc>
                  <a:txBody>
                    <a:bodyPr/>
                    <a:lstStyle/>
                    <a:p>
                      <a:pPr algn="r" fontAlgn="b"/>
                      <a:r>
                        <a:rPr lang="en-US" sz="1100" b="0" i="0" u="none" strike="noStrike">
                          <a:solidFill>
                            <a:srgbClr val="C00000"/>
                          </a:solidFill>
                          <a:effectLst/>
                          <a:latin typeface="Calibri" panose="020F0502020204030204" pitchFamily="34" charset="0"/>
                        </a:rPr>
                        <a:t>0.951147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0.939278</a:t>
                      </a:r>
                    </a:p>
                  </a:txBody>
                  <a:tcPr marL="9525" marR="9525" marT="9525" marB="0" anchor="b">
                    <a:lnL>
                      <a:noFill/>
                    </a:lnL>
                    <a:lnR>
                      <a:noFill/>
                    </a:lnR>
                    <a:lnT>
                      <a:noFill/>
                    </a:lnT>
                    <a:lnB>
                      <a:noFill/>
                    </a:lnB>
                  </a:tcPr>
                </a:tc>
                <a:tc>
                  <a:txBody>
                    <a:bodyPr/>
                    <a:lstStyle/>
                    <a:p>
                      <a:pPr algn="r" fontAlgn="b"/>
                      <a:r>
                        <a:rPr lang="en-US" sz="1100" b="0" i="0" u="none" strike="noStrike">
                          <a:solidFill>
                            <a:srgbClr val="C00000"/>
                          </a:solidFill>
                          <a:effectLst/>
                          <a:latin typeface="Calibri" panose="020F0502020204030204" pitchFamily="34" charset="0"/>
                        </a:rPr>
                        <a:t>0.004684</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0.210992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0.435616</a:t>
                      </a:r>
                    </a:p>
                  </a:txBody>
                  <a:tcPr marL="9525" marR="9525" marT="9525" marB="0" anchor="b">
                    <a:lnL>
                      <a:noFill/>
                    </a:lnL>
                    <a:lnR>
                      <a:noFill/>
                    </a:lnR>
                    <a:lnT>
                      <a:noFill/>
                    </a:lnT>
                    <a:lnB>
                      <a:noFill/>
                    </a:lnB>
                  </a:tcPr>
                </a:tc>
              </a:tr>
              <a:tr h="346162">
                <a:tc>
                  <a:txBody>
                    <a:bodyPr/>
                    <a:lstStyle/>
                    <a:p>
                      <a:pPr algn="l" fontAlgn="b"/>
                      <a:r>
                        <a:rPr lang="en-US" sz="1100" b="0" i="0" u="none" strike="noStrike" dirty="0">
                          <a:solidFill>
                            <a:srgbClr val="000000"/>
                          </a:solidFill>
                          <a:effectLst/>
                          <a:latin typeface="Calibri" panose="020F0502020204030204" pitchFamily="34" charset="0"/>
                        </a:rPr>
                        <a:t>Adenocarcinoma/</a:t>
                      </a:r>
                      <a:r>
                        <a:rPr lang="en-US" sz="1100" b="0" i="0" u="none" strike="noStrike" dirty="0" err="1">
                          <a:solidFill>
                            <a:srgbClr val="000000"/>
                          </a:solidFill>
                          <a:effectLst/>
                          <a:latin typeface="Calibri" panose="020F0502020204030204" pitchFamily="34" charset="0"/>
                        </a:rPr>
                        <a:t>Eso-AdenoCa</a:t>
                      </a:r>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0.528463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0.606712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0.847813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0.110961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0.374469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0.771146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0.929065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0.493698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0.799025</a:t>
                      </a:r>
                    </a:p>
                  </a:txBody>
                  <a:tcPr marL="9525" marR="9525" marT="9525" marB="0" anchor="b">
                    <a:lnL>
                      <a:noFill/>
                    </a:lnL>
                    <a:lnR>
                      <a:noFill/>
                    </a:lnR>
                    <a:lnT>
                      <a:noFill/>
                    </a:lnT>
                    <a:lnB>
                      <a:noFill/>
                    </a:lnB>
                  </a:tcPr>
                </a:tc>
              </a:tr>
              <a:tr h="346162">
                <a:tc>
                  <a:txBody>
                    <a:bodyPr/>
                    <a:lstStyle/>
                    <a:p>
                      <a:pPr algn="l" fontAlgn="b"/>
                      <a:r>
                        <a:rPr lang="en-US" sz="1100" b="0" i="0" u="none" strike="noStrike" dirty="0" err="1">
                          <a:solidFill>
                            <a:srgbClr val="000000"/>
                          </a:solidFill>
                          <a:effectLst/>
                          <a:latin typeface="Calibri" panose="020F0502020204030204" pitchFamily="34" charset="0"/>
                        </a:rPr>
                        <a:t>Renal_cell_carcinoma_proximal_tubules</a:t>
                      </a:r>
                      <a:r>
                        <a:rPr lang="en-US" sz="1100" b="0" i="0" u="none" strike="noStrike" dirty="0">
                          <a:solidFill>
                            <a:srgbClr val="000000"/>
                          </a:solidFill>
                          <a:effectLst/>
                          <a:latin typeface="Calibri" panose="020F0502020204030204" pitchFamily="34" charset="0"/>
                        </a:rPr>
                        <a:t>/Kidney-RCC</a:t>
                      </a:r>
                    </a:p>
                  </a:txBody>
                  <a:tcPr marL="9525" marR="9525" marT="9525" marB="0" anchor="b">
                    <a:lnL>
                      <a:noFill/>
                    </a:lnL>
                    <a:lnR>
                      <a:noFill/>
                    </a:lnR>
                    <a:lnT>
                      <a:noFill/>
                    </a:lnT>
                    <a:lnB>
                      <a:noFill/>
                    </a:lnB>
                    <a:solidFill>
                      <a:srgbClr val="92D050"/>
                    </a:solidFill>
                  </a:tcPr>
                </a:tc>
                <a:tc>
                  <a:txBody>
                    <a:bodyPr/>
                    <a:lstStyle/>
                    <a:p>
                      <a:pPr algn="r" fontAlgn="b"/>
                      <a:r>
                        <a:rPr lang="en-US" sz="1100" b="0" i="0" u="none" strike="noStrike">
                          <a:solidFill>
                            <a:srgbClr val="000000"/>
                          </a:solidFill>
                          <a:effectLst/>
                          <a:latin typeface="Calibri" panose="020F0502020204030204" pitchFamily="34" charset="0"/>
                        </a:rPr>
                        <a:t>0.939794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0.57591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0.596396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0.26583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0.006188</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0.188836</a:t>
                      </a:r>
                    </a:p>
                  </a:txBody>
                  <a:tcPr marL="9525" marR="9525" marT="9525" marB="0" anchor="b">
                    <a:lnL>
                      <a:noFill/>
                    </a:lnL>
                    <a:lnR>
                      <a:noFill/>
                    </a:lnR>
                    <a:lnT>
                      <a:noFill/>
                    </a:lnT>
                    <a:lnB>
                      <a:noFill/>
                    </a:lnB>
                  </a:tcPr>
                </a:tc>
                <a:tc>
                  <a:txBody>
                    <a:bodyPr/>
                    <a:lstStyle/>
                    <a:p>
                      <a:pPr algn="r" fontAlgn="b"/>
                      <a:r>
                        <a:rPr lang="en-US" sz="1100" b="0" i="0" u="none" strike="noStrike">
                          <a:solidFill>
                            <a:srgbClr val="C00000"/>
                          </a:solidFill>
                          <a:effectLst/>
                          <a:latin typeface="Calibri" panose="020F0502020204030204" pitchFamily="34" charset="0"/>
                        </a:rPr>
                        <a:t>0.0113</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0.029569</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0.151832</a:t>
                      </a:r>
                    </a:p>
                  </a:txBody>
                  <a:tcPr marL="9525" marR="9525" marT="9525" marB="0" anchor="b">
                    <a:lnL>
                      <a:noFill/>
                    </a:lnL>
                    <a:lnR>
                      <a:noFill/>
                    </a:lnR>
                    <a:lnT>
                      <a:noFill/>
                    </a:lnT>
                    <a:lnB>
                      <a:noFill/>
                    </a:lnB>
                  </a:tcPr>
                </a:tc>
              </a:tr>
              <a:tr h="346162">
                <a:tc>
                  <a:txBody>
                    <a:bodyPr/>
                    <a:lstStyle/>
                    <a:p>
                      <a:pPr algn="l" fontAlgn="b"/>
                      <a:r>
                        <a:rPr lang="en-US" sz="1100" b="0" i="0" u="none" strike="noStrike" dirty="0" err="1">
                          <a:solidFill>
                            <a:srgbClr val="000000"/>
                          </a:solidFill>
                          <a:effectLst/>
                          <a:latin typeface="Calibri" panose="020F0502020204030204" pitchFamily="34" charset="0"/>
                        </a:rPr>
                        <a:t>Hepatocellular_carcinoma</a:t>
                      </a:r>
                      <a:r>
                        <a:rPr lang="en-US" sz="1100" b="0" i="0" u="none" strike="noStrike" dirty="0">
                          <a:solidFill>
                            <a:srgbClr val="000000"/>
                          </a:solidFill>
                          <a:effectLst/>
                          <a:latin typeface="Calibri" panose="020F0502020204030204" pitchFamily="34" charset="0"/>
                        </a:rPr>
                        <a:t>/Liver-HCC</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0.246192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0.290343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0.119941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0.512375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0.579706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0.192242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0.408714</a:t>
                      </a:r>
                    </a:p>
                  </a:txBody>
                  <a:tcPr marL="9525" marR="9525" marT="9525" marB="0" anchor="b">
                    <a:lnL>
                      <a:noFill/>
                    </a:lnL>
                    <a:lnR>
                      <a:noFill/>
                    </a:lnR>
                    <a:lnT>
                      <a:noFill/>
                    </a:lnT>
                    <a:lnB>
                      <a:noFill/>
                    </a:lnB>
                  </a:tcPr>
                </a:tc>
                <a:tc>
                  <a:txBody>
                    <a:bodyPr/>
                    <a:lstStyle/>
                    <a:p>
                      <a:pPr algn="r" fontAlgn="b"/>
                      <a:r>
                        <a:rPr lang="en-US" sz="1100" b="0" i="0" u="none" strike="noStrike">
                          <a:solidFill>
                            <a:srgbClr val="C00000"/>
                          </a:solidFill>
                          <a:effectLst/>
                          <a:latin typeface="Calibri" panose="020F0502020204030204" pitchFamily="34" charset="0"/>
                        </a:rPr>
                        <a:t>0.558425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0.440928</a:t>
                      </a:r>
                    </a:p>
                  </a:txBody>
                  <a:tcPr marL="9525" marR="9525" marT="9525" marB="0" anchor="b">
                    <a:lnL>
                      <a:noFill/>
                    </a:lnL>
                    <a:lnR>
                      <a:noFill/>
                    </a:lnR>
                    <a:lnT>
                      <a:noFill/>
                    </a:lnT>
                    <a:lnB>
                      <a:noFill/>
                    </a:lnB>
                  </a:tcPr>
                </a:tc>
              </a:tr>
              <a:tr h="346162">
                <a:tc>
                  <a:txBody>
                    <a:bodyPr/>
                    <a:lstStyle/>
                    <a:p>
                      <a:pPr algn="l" fontAlgn="b"/>
                      <a:r>
                        <a:rPr lang="en-US" sz="1100" b="0" i="0" u="none" strike="noStrike">
                          <a:solidFill>
                            <a:srgbClr val="000000"/>
                          </a:solidFill>
                          <a:effectLst/>
                          <a:latin typeface="Calibri" panose="020F0502020204030204" pitchFamily="34" charset="0"/>
                        </a:rPr>
                        <a:t>Chronic_lymphocytic_leukemia/Lymph-CLL</a:t>
                      </a:r>
                    </a:p>
                  </a:txBody>
                  <a:tcPr marL="9525" marR="9525" marT="9525" marB="0" anchor="b">
                    <a:lnL>
                      <a:noFill/>
                    </a:lnL>
                    <a:lnR>
                      <a:noFill/>
                    </a:lnR>
                    <a:lnT>
                      <a:noFill/>
                    </a:lnT>
                    <a:lnB>
                      <a:noFill/>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0.010895</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0.233724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0.233503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0.8955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0.781039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0.164329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0.691727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0.330188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0.183303</a:t>
                      </a:r>
                    </a:p>
                  </a:txBody>
                  <a:tcPr marL="9525" marR="9525" marT="9525" marB="0" anchor="b">
                    <a:lnL>
                      <a:noFill/>
                    </a:lnL>
                    <a:lnR>
                      <a:noFill/>
                    </a:lnR>
                    <a:lnT>
                      <a:noFill/>
                    </a:lnT>
                    <a:lnB>
                      <a:noFill/>
                    </a:lnB>
                  </a:tcPr>
                </a:tc>
              </a:tr>
              <a:tr h="346162">
                <a:tc>
                  <a:txBody>
                    <a:bodyPr/>
                    <a:lstStyle/>
                    <a:p>
                      <a:pPr algn="l" fontAlgn="b"/>
                      <a:r>
                        <a:rPr lang="en-US" sz="1100" b="0" i="0" u="none" strike="noStrike" dirty="0">
                          <a:solidFill>
                            <a:srgbClr val="000000"/>
                          </a:solidFill>
                          <a:effectLst/>
                          <a:latin typeface="Calibri" panose="020F0502020204030204" pitchFamily="34" charset="0"/>
                        </a:rPr>
                        <a:t>Adenocarcinoma/Ovary-</a:t>
                      </a:r>
                      <a:r>
                        <a:rPr lang="en-US" sz="1100" b="0" i="0" u="none" strike="noStrike" dirty="0" err="1">
                          <a:solidFill>
                            <a:srgbClr val="000000"/>
                          </a:solidFill>
                          <a:effectLst/>
                          <a:latin typeface="Calibri" panose="020F0502020204030204" pitchFamily="34" charset="0"/>
                        </a:rPr>
                        <a:t>AdenoCA</a:t>
                      </a:r>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0.00034</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6.10E-05</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0.007652</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0.015712</a:t>
                      </a:r>
                    </a:p>
                  </a:txBody>
                  <a:tcPr marL="9525" marR="9525" marT="9525" marB="0" anchor="b">
                    <a:lnL>
                      <a:noFill/>
                    </a:lnL>
                    <a:lnR>
                      <a:noFill/>
                    </a:lnR>
                    <a:lnT>
                      <a:noFill/>
                    </a:lnT>
                    <a:lnB>
                      <a:noFill/>
                    </a:lnB>
                    <a:solidFill>
                      <a:srgbClr val="FFC000"/>
                    </a:solidFill>
                  </a:tcPr>
                </a:tc>
                <a:tc>
                  <a:txBody>
                    <a:bodyPr/>
                    <a:lstStyle/>
                    <a:p>
                      <a:pPr algn="r" fontAlgn="b"/>
                      <a:r>
                        <a:rPr lang="en-US" sz="1100" b="0" i="0" u="none" strike="noStrike">
                          <a:solidFill>
                            <a:srgbClr val="000000"/>
                          </a:solidFill>
                          <a:effectLst/>
                          <a:latin typeface="Calibri" panose="020F0502020204030204" pitchFamily="34" charset="0"/>
                        </a:rPr>
                        <a:t>0.277339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0.202761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0.167909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0.071106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0.157176</a:t>
                      </a:r>
                    </a:p>
                  </a:txBody>
                  <a:tcPr marL="9525" marR="9525" marT="9525" marB="0" anchor="b">
                    <a:lnL>
                      <a:noFill/>
                    </a:lnL>
                    <a:lnR>
                      <a:noFill/>
                    </a:lnR>
                    <a:lnT>
                      <a:noFill/>
                    </a:lnT>
                    <a:lnB>
                      <a:noFill/>
                    </a:lnB>
                  </a:tcPr>
                </a:tc>
              </a:tr>
              <a:tr h="346162">
                <a:tc>
                  <a:txBody>
                    <a:bodyPr/>
                    <a:lstStyle/>
                    <a:p>
                      <a:pPr algn="l" fontAlgn="b"/>
                      <a:r>
                        <a:rPr lang="en-US" sz="1100" b="0" i="0" u="none" strike="noStrike">
                          <a:solidFill>
                            <a:srgbClr val="000000"/>
                          </a:solidFill>
                          <a:effectLst/>
                          <a:latin typeface="Calibri" panose="020F0502020204030204" pitchFamily="34" charset="0"/>
                        </a:rPr>
                        <a:t>Adenocarcinoma/Panc-AdenoCA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0.623548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0.422227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0.658607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0.101138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0.456273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0.525396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0.062327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0.532001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0.441267</a:t>
                      </a:r>
                    </a:p>
                  </a:txBody>
                  <a:tcPr marL="9525" marR="9525" marT="9525" marB="0" anchor="b">
                    <a:lnL>
                      <a:noFill/>
                    </a:lnL>
                    <a:lnR>
                      <a:noFill/>
                    </a:lnR>
                    <a:lnT>
                      <a:noFill/>
                    </a:lnT>
                    <a:lnB>
                      <a:noFill/>
                    </a:lnB>
                  </a:tcPr>
                </a:tc>
              </a:tr>
              <a:tr h="346162">
                <a:tc>
                  <a:txBody>
                    <a:bodyPr/>
                    <a:lstStyle/>
                    <a:p>
                      <a:pPr algn="l" fontAlgn="b"/>
                      <a:r>
                        <a:rPr lang="en-US" sz="1100" b="0" i="0" u="none" strike="noStrike">
                          <a:solidFill>
                            <a:srgbClr val="000000"/>
                          </a:solidFill>
                          <a:effectLst/>
                          <a:latin typeface="Calibri" panose="020F0502020204030204" pitchFamily="34" charset="0"/>
                        </a:rPr>
                        <a:t>Melanoma/Skin-Melanoma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0.214233</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0.162064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0.275552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0.154695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0.851589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0.148759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0.528995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0.299472</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0.208917</a:t>
                      </a:r>
                    </a:p>
                  </a:txBody>
                  <a:tcPr marL="9525" marR="9525" marT="9525" marB="0" anchor="b">
                    <a:lnL>
                      <a:noFill/>
                    </a:lnL>
                    <a:lnR>
                      <a:noFill/>
                    </a:lnR>
                    <a:lnT>
                      <a:noFill/>
                    </a:lnT>
                    <a:lnB>
                      <a:noFill/>
                    </a:lnB>
                  </a:tcPr>
                </a:tc>
              </a:tr>
            </a:tbl>
          </a:graphicData>
        </a:graphic>
      </p:graphicFrame>
      <p:sp>
        <p:nvSpPr>
          <p:cNvPr id="4" name="Slide Number Placeholder 3"/>
          <p:cNvSpPr>
            <a:spLocks noGrp="1"/>
          </p:cNvSpPr>
          <p:nvPr>
            <p:ph type="sldNum" sz="quarter" idx="12"/>
          </p:nvPr>
        </p:nvSpPr>
        <p:spPr/>
        <p:txBody>
          <a:bodyPr/>
          <a:lstStyle/>
          <a:p>
            <a:fld id="{08FC8491-5539-46ED-A119-21991F9C0B62}" type="slidenum">
              <a:rPr lang="en-US" smtClean="0"/>
              <a:t>12</a:t>
            </a:fld>
            <a:endParaRPr lang="en-US"/>
          </a:p>
        </p:txBody>
      </p:sp>
      <p:sp>
        <p:nvSpPr>
          <p:cNvPr id="6" name="TextBox 5"/>
          <p:cNvSpPr txBox="1"/>
          <p:nvPr/>
        </p:nvSpPr>
        <p:spPr>
          <a:xfrm>
            <a:off x="703384" y="5257562"/>
            <a:ext cx="10199077" cy="1600438"/>
          </a:xfrm>
          <a:prstGeom prst="rect">
            <a:avLst/>
          </a:prstGeom>
          <a:noFill/>
        </p:spPr>
        <p:txBody>
          <a:bodyPr wrap="square" rtlCol="0">
            <a:spAutoFit/>
          </a:bodyPr>
          <a:lstStyle/>
          <a:p>
            <a:r>
              <a:rPr lang="en-US" sz="1400" dirty="0" smtClean="0">
                <a:solidFill>
                  <a:srgbClr val="FFC000"/>
                </a:solidFill>
              </a:rPr>
              <a:t>Orange highlights are significant p-values</a:t>
            </a:r>
          </a:p>
          <a:p>
            <a:r>
              <a:rPr lang="en-US" sz="1400" dirty="0" smtClean="0">
                <a:solidFill>
                  <a:srgbClr val="C00000"/>
                </a:solidFill>
              </a:rPr>
              <a:t>Maroon font indicates violation of proportionality assumptions</a:t>
            </a:r>
          </a:p>
          <a:p>
            <a:r>
              <a:rPr lang="en-US" sz="1400" dirty="0" smtClean="0">
                <a:solidFill>
                  <a:srgbClr val="FFFF00"/>
                </a:solidFill>
              </a:rPr>
              <a:t>Yellow</a:t>
            </a:r>
            <a:r>
              <a:rPr lang="en-US" sz="1400" dirty="0" smtClean="0">
                <a:solidFill>
                  <a:schemeClr val="tx2"/>
                </a:solidFill>
              </a:rPr>
              <a:t> highlights </a:t>
            </a:r>
            <a:r>
              <a:rPr lang="en-US" sz="1400" dirty="0" smtClean="0"/>
              <a:t>are subtypes that have significant associations between survival and noncoding count-related burden schemes and therefore likely represent mere GENERATIVE CONFOUNDING even when also significant by non-count related burden schemes</a:t>
            </a:r>
          </a:p>
          <a:p>
            <a:r>
              <a:rPr lang="en-US" sz="1400" dirty="0" smtClean="0">
                <a:solidFill>
                  <a:srgbClr val="00B050"/>
                </a:solidFill>
              </a:rPr>
              <a:t>Only RCC</a:t>
            </a:r>
            <a:r>
              <a:rPr lang="en-US" sz="1400" dirty="0" smtClean="0"/>
              <a:t> has significant associations between survival and noncoding exclusively non-count-related burden schemes and may be a true hit. However, the existence of violation of proportionality in one burden scheme warrants detailed follow-up, through residual plots, and time-unfolding. May want to check which variants contribute most.</a:t>
            </a:r>
            <a:endParaRPr lang="en-US" sz="1400" dirty="0"/>
          </a:p>
        </p:txBody>
      </p:sp>
    </p:spTree>
    <p:extLst>
      <p:ext uri="{BB962C8B-B14F-4D97-AF65-F5344CB8AC3E}">
        <p14:creationId xmlns:p14="http://schemas.microsoft.com/office/powerpoint/2010/main" val="2790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These plots might be helpful …</a:t>
            </a:r>
            <a:endParaRPr lang="en-US" dirty="0"/>
          </a:p>
        </p:txBody>
      </p:sp>
      <p:pic>
        <p:nvPicPr>
          <p:cNvPr id="5" name="Content Placeholder 4"/>
          <p:cNvPicPr>
            <a:picLocks noGrp="1" noChangeAspect="1"/>
          </p:cNvPicPr>
          <p:nvPr>
            <p:ph idx="1"/>
          </p:nvPr>
        </p:nvPicPr>
        <p:blipFill>
          <a:blip r:embed="rId2"/>
          <a:stretch>
            <a:fillRect/>
          </a:stretch>
        </p:blipFill>
        <p:spPr>
          <a:xfrm>
            <a:off x="5922370" y="2467184"/>
            <a:ext cx="5939454" cy="3223081"/>
          </a:xfrm>
          <a:prstGeom prst="rect">
            <a:avLst/>
          </a:prstGeom>
        </p:spPr>
      </p:pic>
      <p:sp>
        <p:nvSpPr>
          <p:cNvPr id="4" name="Slide Number Placeholder 3"/>
          <p:cNvSpPr>
            <a:spLocks noGrp="1"/>
          </p:cNvSpPr>
          <p:nvPr>
            <p:ph type="sldNum" sz="quarter" idx="12"/>
          </p:nvPr>
        </p:nvSpPr>
        <p:spPr/>
        <p:txBody>
          <a:bodyPr/>
          <a:lstStyle/>
          <a:p>
            <a:fld id="{08FC8491-5539-46ED-A119-21991F9C0B62}" type="slidenum">
              <a:rPr lang="en-US" smtClean="0"/>
              <a:t>13</a:t>
            </a:fld>
            <a:endParaRPr lang="en-US"/>
          </a:p>
        </p:txBody>
      </p:sp>
      <p:pic>
        <p:nvPicPr>
          <p:cNvPr id="6" name="Picture 5"/>
          <p:cNvPicPr>
            <a:picLocks noChangeAspect="1"/>
          </p:cNvPicPr>
          <p:nvPr/>
        </p:nvPicPr>
        <p:blipFill>
          <a:blip r:embed="rId3"/>
          <a:stretch>
            <a:fillRect/>
          </a:stretch>
        </p:blipFill>
        <p:spPr>
          <a:xfrm>
            <a:off x="209767" y="2467184"/>
            <a:ext cx="5719086" cy="3103497"/>
          </a:xfrm>
          <a:prstGeom prst="rect">
            <a:avLst/>
          </a:prstGeom>
        </p:spPr>
      </p:pic>
      <p:sp>
        <p:nvSpPr>
          <p:cNvPr id="7" name="TextBox 6"/>
          <p:cNvSpPr txBox="1"/>
          <p:nvPr/>
        </p:nvSpPr>
        <p:spPr>
          <a:xfrm>
            <a:off x="903642" y="2076226"/>
            <a:ext cx="6949440" cy="369332"/>
          </a:xfrm>
          <a:prstGeom prst="rect">
            <a:avLst/>
          </a:prstGeom>
          <a:noFill/>
        </p:spPr>
        <p:txBody>
          <a:bodyPr wrap="square" rtlCol="0">
            <a:spAutoFit/>
          </a:bodyPr>
          <a:lstStyle/>
          <a:p>
            <a:r>
              <a:rPr lang="en-US" dirty="0" smtClean="0"/>
              <a:t>I wonder if the outlier who died at 2 days is messing things up</a:t>
            </a:r>
            <a:endParaRPr lang="en-US" dirty="0"/>
          </a:p>
        </p:txBody>
      </p:sp>
    </p:spTree>
    <p:extLst>
      <p:ext uri="{BB962C8B-B14F-4D97-AF65-F5344CB8AC3E}">
        <p14:creationId xmlns:p14="http://schemas.microsoft.com/office/powerpoint/2010/main" val="2260011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DO</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Outlier analysis</a:t>
            </a:r>
          </a:p>
          <a:p>
            <a:r>
              <a:rPr lang="en-US" dirty="0" smtClean="0"/>
              <a:t>Better reporting of proportionality testing</a:t>
            </a:r>
          </a:p>
          <a:p>
            <a:r>
              <a:rPr lang="en-US" dirty="0" smtClean="0"/>
              <a:t>Show plots for survival curves (already done some but with deprecated values)</a:t>
            </a:r>
          </a:p>
          <a:p>
            <a:r>
              <a:rPr lang="en-US" dirty="0" err="1" smtClean="0"/>
              <a:t>Metagroup</a:t>
            </a:r>
            <a:r>
              <a:rPr lang="en-US" dirty="0" smtClean="0"/>
              <a:t> analysis</a:t>
            </a:r>
          </a:p>
          <a:p>
            <a:r>
              <a:rPr lang="en-US" dirty="0" smtClean="0"/>
              <a:t>Include mutation load as a covariate?</a:t>
            </a:r>
          </a:p>
          <a:p>
            <a:r>
              <a:rPr lang="en-US" dirty="0" smtClean="0"/>
              <a:t>Determine principled threshold for essentiality</a:t>
            </a:r>
          </a:p>
          <a:p>
            <a:r>
              <a:rPr lang="en-US" dirty="0" smtClean="0"/>
              <a:t>Combine coding and noncoding analyses?</a:t>
            </a:r>
          </a:p>
          <a:p>
            <a:r>
              <a:rPr lang="en-US" dirty="0" smtClean="0"/>
              <a:t>Talk with PCAWG-10 folks !!</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14</a:t>
            </a:fld>
            <a:endParaRPr lang="en-US"/>
          </a:p>
        </p:txBody>
      </p:sp>
    </p:spTree>
    <p:extLst>
      <p:ext uri="{BB962C8B-B14F-4D97-AF65-F5344CB8AC3E}">
        <p14:creationId xmlns:p14="http://schemas.microsoft.com/office/powerpoint/2010/main" val="3824429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functional burdening impact survival across cancers?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Mutations with a high functional impact alter the expression or activity of affected genes.</a:t>
            </a:r>
          </a:p>
          <a:p>
            <a:r>
              <a:rPr lang="en-US" dirty="0" smtClean="0"/>
              <a:t>ONCOGENIC HYPOTHESIS: Theoretically, this altered activity can either be oncogenic, in the case of mutations that activate oncogenes or deactivate tumor-suppressor genes </a:t>
            </a:r>
          </a:p>
          <a:p>
            <a:pPr lvl="1"/>
            <a:r>
              <a:rPr lang="en-US" dirty="0" smtClean="0"/>
              <a:t>A) Maybe that’s what it took for this to become a clinically detectable cancer?</a:t>
            </a:r>
          </a:p>
          <a:p>
            <a:pPr lvl="1"/>
            <a:r>
              <a:rPr lang="en-US" dirty="0" smtClean="0"/>
              <a:t>B) Maybe these mutations underwent positive selection among this tumors’ </a:t>
            </a:r>
            <a:r>
              <a:rPr lang="en-US" dirty="0" err="1" smtClean="0"/>
              <a:t>subclones</a:t>
            </a:r>
            <a:r>
              <a:rPr lang="en-US" dirty="0" smtClean="0"/>
              <a:t>?</a:t>
            </a:r>
          </a:p>
          <a:p>
            <a:r>
              <a:rPr lang="en-US" dirty="0" smtClean="0"/>
              <a:t>GUNK HYPOTHESIS: Or, it can retard tumor growth, in the case of mutations that disrupt essential genes</a:t>
            </a:r>
          </a:p>
          <a:p>
            <a:pPr lvl="1"/>
            <a:r>
              <a:rPr lang="en-US" dirty="0" smtClean="0"/>
              <a:t>Requires negative selection of tumor-inhibiting mutations to be incomplete, but we already know this from Muller’s ratchet.</a:t>
            </a:r>
          </a:p>
          <a:p>
            <a:r>
              <a:rPr lang="en-US" dirty="0" smtClean="0"/>
              <a:t>GENERATIVE CONFOUNDING HYPOTHESIS: Functional burdening may be spuriously correlated with survival patterns in part because both functional burdening and survival patterns may be influenced by the mutation-generating process (e.g. cigarette smoke, patient age, mismatch repair deficiencies) </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2</a:t>
            </a:fld>
            <a:endParaRPr lang="en-US"/>
          </a:p>
        </p:txBody>
      </p:sp>
    </p:spTree>
    <p:extLst>
      <p:ext uri="{BB962C8B-B14F-4D97-AF65-F5344CB8AC3E}">
        <p14:creationId xmlns:p14="http://schemas.microsoft.com/office/powerpoint/2010/main" val="649161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address this quantitatively using PCAWG data?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Choose model</a:t>
            </a:r>
          </a:p>
          <a:p>
            <a:pPr marL="514350" indent="-514350">
              <a:buFont typeface="+mj-lt"/>
              <a:buAutoNum type="arabicPeriod"/>
            </a:pPr>
            <a:r>
              <a:rPr lang="en-US" dirty="0" smtClean="0"/>
              <a:t>Choose model parameters</a:t>
            </a:r>
          </a:p>
          <a:p>
            <a:pPr marL="514350" indent="-514350">
              <a:buFont typeface="+mj-lt"/>
              <a:buAutoNum type="arabicPeriod"/>
            </a:pPr>
            <a:r>
              <a:rPr lang="en-US" dirty="0" smtClean="0"/>
              <a:t>Select input data</a:t>
            </a:r>
          </a:p>
          <a:p>
            <a:pPr marL="514350" indent="-514350">
              <a:buFont typeface="+mj-lt"/>
              <a:buAutoNum type="arabicPeriod"/>
            </a:pPr>
            <a:r>
              <a:rPr lang="en-US" dirty="0" smtClean="0"/>
              <a:t>Run model</a:t>
            </a:r>
          </a:p>
          <a:p>
            <a:pPr marL="514350" indent="-514350">
              <a:buFont typeface="+mj-lt"/>
              <a:buAutoNum type="arabicPeriod"/>
            </a:pPr>
            <a:r>
              <a:rPr lang="en-US" dirty="0" smtClean="0"/>
              <a:t>Examine model fit</a:t>
            </a:r>
          </a:p>
          <a:p>
            <a:pPr marL="514350" indent="-514350">
              <a:buFont typeface="+mj-lt"/>
              <a:buAutoNum type="arabicPeriod"/>
            </a:pPr>
            <a:r>
              <a:rPr lang="en-US" dirty="0" smtClean="0"/>
              <a:t>Tweak model, re-run</a:t>
            </a:r>
          </a:p>
          <a:p>
            <a:pPr marL="514350" indent="-514350">
              <a:buFont typeface="+mj-lt"/>
              <a:buAutoNum type="arabicPeriod"/>
            </a:pPr>
            <a:r>
              <a:rPr lang="en-US" dirty="0" smtClean="0"/>
              <a:t>Interpret results</a:t>
            </a:r>
          </a:p>
          <a:p>
            <a:pPr marL="0" indent="0">
              <a:buNone/>
            </a:pPr>
            <a:r>
              <a:rPr lang="en-US" dirty="0" smtClean="0"/>
              <a:t>0.   Ask PCAWG-10 people what they do</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3</a:t>
            </a:fld>
            <a:endParaRPr lang="en-US"/>
          </a:p>
        </p:txBody>
      </p:sp>
    </p:spTree>
    <p:extLst>
      <p:ext uri="{BB962C8B-B14F-4D97-AF65-F5344CB8AC3E}">
        <p14:creationId xmlns:p14="http://schemas.microsoft.com/office/powerpoint/2010/main" val="1000118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 Model Selection: Survival Analysis is a Well-Developed Science</a:t>
            </a:r>
            <a:endParaRPr lang="en-US" dirty="0"/>
          </a:p>
        </p:txBody>
      </p:sp>
      <p:sp>
        <p:nvSpPr>
          <p:cNvPr id="3" name="Content Placeholder 2"/>
          <p:cNvSpPr>
            <a:spLocks noGrp="1"/>
          </p:cNvSpPr>
          <p:nvPr>
            <p:ph idx="1"/>
          </p:nvPr>
        </p:nvSpPr>
        <p:spPr/>
        <p:txBody>
          <a:bodyPr/>
          <a:lstStyle/>
          <a:p>
            <a:pPr marL="0" indent="0">
              <a:buNone/>
            </a:pPr>
            <a:r>
              <a:rPr lang="en-US" dirty="0" smtClean="0"/>
              <a:t>Cox Proportional Hazard Model is the most widely used survival analysis model with ~36K hits on </a:t>
            </a:r>
            <a:r>
              <a:rPr lang="en-US" dirty="0" err="1" smtClean="0"/>
              <a:t>pubmed</a:t>
            </a:r>
            <a:r>
              <a:rPr lang="en-US" dirty="0" smtClean="0"/>
              <a:t> due to</a:t>
            </a:r>
          </a:p>
          <a:p>
            <a:pPr lvl="1"/>
            <a:r>
              <a:rPr lang="en-US" sz="1600" dirty="0" smtClean="0"/>
              <a:t>Simple, flexible, rigorous statistical framework</a:t>
            </a:r>
          </a:p>
          <a:p>
            <a:pPr lvl="1"/>
            <a:r>
              <a:rPr lang="en-US" sz="1600" dirty="0" smtClean="0"/>
              <a:t>Intelligently handles “right-censored” data</a:t>
            </a:r>
          </a:p>
          <a:p>
            <a:pPr lvl="1"/>
            <a:r>
              <a:rPr lang="en-US" sz="1600" dirty="0" smtClean="0"/>
              <a:t>Doesn’t require knowledge of “baseline hazard function”</a:t>
            </a:r>
          </a:p>
          <a:p>
            <a:pPr lvl="1"/>
            <a:r>
              <a:rPr lang="en-US" sz="1600" dirty="0" smtClean="0"/>
              <a:t>Known pitfalls and workarounds</a:t>
            </a:r>
          </a:p>
          <a:p>
            <a:pPr lvl="1"/>
            <a:r>
              <a:rPr lang="en-US" sz="1600" dirty="0" smtClean="0"/>
              <a:t>Standard functionality in statistical software</a:t>
            </a:r>
            <a:endParaRPr lang="en-US" sz="1600" dirty="0"/>
          </a:p>
        </p:txBody>
      </p:sp>
      <p:pic>
        <p:nvPicPr>
          <p:cNvPr id="5" name="Picture 4"/>
          <p:cNvPicPr>
            <a:picLocks noChangeAspect="1"/>
          </p:cNvPicPr>
          <p:nvPr/>
        </p:nvPicPr>
        <p:blipFill>
          <a:blip r:embed="rId2"/>
          <a:stretch>
            <a:fillRect/>
          </a:stretch>
        </p:blipFill>
        <p:spPr>
          <a:xfrm>
            <a:off x="1759561" y="4107767"/>
            <a:ext cx="7092686" cy="720896"/>
          </a:xfrm>
          <a:prstGeom prst="rect">
            <a:avLst/>
          </a:prstGeom>
        </p:spPr>
      </p:pic>
      <p:sp>
        <p:nvSpPr>
          <p:cNvPr id="7" name="TextBox 6"/>
          <p:cNvSpPr txBox="1"/>
          <p:nvPr/>
        </p:nvSpPr>
        <p:spPr>
          <a:xfrm>
            <a:off x="1045699" y="4828663"/>
            <a:ext cx="9594166" cy="1200329"/>
          </a:xfrm>
          <a:prstGeom prst="rect">
            <a:avLst/>
          </a:prstGeom>
          <a:noFill/>
        </p:spPr>
        <p:txBody>
          <a:bodyPr wrap="square" rtlCol="0">
            <a:spAutoFit/>
          </a:bodyPr>
          <a:lstStyle/>
          <a:p>
            <a:r>
              <a:rPr lang="en-US" dirty="0" smtClean="0"/>
              <a:t>In this context, we would say: “Your instantaneous chance of death at a given time after your cancer diagnosis, conditional on you having lived long enough to reach that time, equals the baseline hazard function for patients with that cancer, multiplied by an exponential function of linear combinations of regression-fitted covariates.”</a:t>
            </a:r>
            <a:endParaRPr lang="en-US" dirty="0"/>
          </a:p>
        </p:txBody>
      </p:sp>
      <p:sp>
        <p:nvSpPr>
          <p:cNvPr id="8" name="TextBox 7"/>
          <p:cNvSpPr txBox="1"/>
          <p:nvPr/>
        </p:nvSpPr>
        <p:spPr>
          <a:xfrm>
            <a:off x="1003496" y="6127234"/>
            <a:ext cx="9636369" cy="461665"/>
          </a:xfrm>
          <a:prstGeom prst="rect">
            <a:avLst/>
          </a:prstGeom>
          <a:noFill/>
        </p:spPr>
        <p:txBody>
          <a:bodyPr wrap="square" rtlCol="0">
            <a:spAutoFit/>
          </a:bodyPr>
          <a:lstStyle/>
          <a:p>
            <a:r>
              <a:rPr lang="en-US" sz="2400" dirty="0" smtClean="0"/>
              <a:t>Output: Hazard ratio, confidence interval, p-value, survival plot</a:t>
            </a:r>
            <a:endParaRPr lang="en-US" sz="2400" dirty="0"/>
          </a:p>
        </p:txBody>
      </p:sp>
      <p:sp>
        <p:nvSpPr>
          <p:cNvPr id="9" name="Slide Number Placeholder 8"/>
          <p:cNvSpPr>
            <a:spLocks noGrp="1"/>
          </p:cNvSpPr>
          <p:nvPr>
            <p:ph type="sldNum" sz="quarter" idx="12"/>
          </p:nvPr>
        </p:nvSpPr>
        <p:spPr/>
        <p:txBody>
          <a:bodyPr/>
          <a:lstStyle/>
          <a:p>
            <a:fld id="{08FC8491-5539-46ED-A119-21991F9C0B62}" type="slidenum">
              <a:rPr lang="en-US" smtClean="0"/>
              <a:t>4</a:t>
            </a:fld>
            <a:endParaRPr lang="en-US"/>
          </a:p>
        </p:txBody>
      </p:sp>
    </p:spTree>
    <p:extLst>
      <p:ext uri="{BB962C8B-B14F-4D97-AF65-F5344CB8AC3E}">
        <p14:creationId xmlns:p14="http://schemas.microsoft.com/office/powerpoint/2010/main" val="3317368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Cox Proportional Hazards Model has Known Pitfalls and Work-arounds</a:t>
            </a:r>
            <a:endParaRPr lang="en-US" dirty="0"/>
          </a:p>
        </p:txBody>
      </p:sp>
      <p:sp>
        <p:nvSpPr>
          <p:cNvPr id="4" name="Text Placeholder 3"/>
          <p:cNvSpPr>
            <a:spLocks noGrp="1"/>
          </p:cNvSpPr>
          <p:nvPr>
            <p:ph type="body" idx="1"/>
          </p:nvPr>
        </p:nvSpPr>
        <p:spPr/>
        <p:txBody>
          <a:bodyPr/>
          <a:lstStyle/>
          <a:p>
            <a:r>
              <a:rPr lang="en-US" dirty="0" smtClean="0"/>
              <a:t>Pitfall</a:t>
            </a:r>
            <a:endParaRPr lang="en-US" dirty="0"/>
          </a:p>
        </p:txBody>
      </p:sp>
      <p:sp>
        <p:nvSpPr>
          <p:cNvPr id="3" name="Content Placeholder 2"/>
          <p:cNvSpPr>
            <a:spLocks noGrp="1"/>
          </p:cNvSpPr>
          <p:nvPr>
            <p:ph sz="half" idx="2"/>
          </p:nvPr>
        </p:nvSpPr>
        <p:spPr>
          <a:xfrm>
            <a:off x="839788" y="2505075"/>
            <a:ext cx="5157787" cy="3684588"/>
          </a:xfrm>
        </p:spPr>
        <p:txBody>
          <a:bodyPr/>
          <a:lstStyle/>
          <a:p>
            <a:pPr marL="514350" indent="-514350">
              <a:buFont typeface="+mj-lt"/>
              <a:buAutoNum type="arabicPeriod"/>
            </a:pPr>
            <a:r>
              <a:rPr lang="en-US" dirty="0" smtClean="0"/>
              <a:t>Violation of proportional hazards assumption</a:t>
            </a:r>
          </a:p>
          <a:p>
            <a:pPr marL="514350" indent="-514350">
              <a:buFont typeface="+mj-lt"/>
              <a:buAutoNum type="arabicPeriod"/>
            </a:pPr>
            <a:r>
              <a:rPr lang="en-US" dirty="0" smtClean="0"/>
              <a:t>Undue influence of outliers</a:t>
            </a:r>
          </a:p>
          <a:p>
            <a:pPr marL="514350" indent="-514350">
              <a:buFont typeface="+mj-lt"/>
              <a:buAutoNum type="arabicPeriod"/>
            </a:pPr>
            <a:r>
              <a:rPr lang="en-US" dirty="0" smtClean="0"/>
              <a:t>Non-linearity in true relationship between predictors and response</a:t>
            </a:r>
            <a:endParaRPr lang="en-US" dirty="0"/>
          </a:p>
        </p:txBody>
      </p:sp>
      <p:sp>
        <p:nvSpPr>
          <p:cNvPr id="5" name="Text Placeholder 4"/>
          <p:cNvSpPr>
            <a:spLocks noGrp="1"/>
          </p:cNvSpPr>
          <p:nvPr>
            <p:ph type="body" sz="quarter" idx="3"/>
          </p:nvPr>
        </p:nvSpPr>
        <p:spPr/>
        <p:txBody>
          <a:bodyPr/>
          <a:lstStyle/>
          <a:p>
            <a:r>
              <a:rPr lang="en-US" dirty="0" smtClean="0"/>
              <a:t>How I </a:t>
            </a:r>
            <a:r>
              <a:rPr lang="en-US" dirty="0" smtClean="0">
                <a:solidFill>
                  <a:srgbClr val="00B0F0"/>
                </a:solidFill>
              </a:rPr>
              <a:t>(plan to) </a:t>
            </a:r>
            <a:r>
              <a:rPr lang="en-US" dirty="0" smtClean="0"/>
              <a:t>address them</a:t>
            </a:r>
            <a:endParaRPr lang="en-US" dirty="0"/>
          </a:p>
        </p:txBody>
      </p:sp>
      <p:sp>
        <p:nvSpPr>
          <p:cNvPr id="6" name="Content Placeholder 5"/>
          <p:cNvSpPr>
            <a:spLocks noGrp="1"/>
          </p:cNvSpPr>
          <p:nvPr>
            <p:ph sz="quarter" idx="4"/>
          </p:nvPr>
        </p:nvSpPr>
        <p:spPr>
          <a:xfrm>
            <a:off x="5627077" y="2505075"/>
            <a:ext cx="5728311" cy="3684588"/>
          </a:xfrm>
        </p:spPr>
        <p:txBody>
          <a:bodyPr>
            <a:normAutofit fontScale="92500" lnSpcReduction="10000"/>
          </a:bodyPr>
          <a:lstStyle/>
          <a:p>
            <a:pPr marL="514350" indent="-514350">
              <a:buFont typeface="+mj-lt"/>
              <a:buAutoNum type="arabicPeriod"/>
            </a:pPr>
            <a:r>
              <a:rPr lang="en-US" dirty="0" smtClean="0"/>
              <a:t>Examine scaled </a:t>
            </a:r>
            <a:r>
              <a:rPr lang="en-US" dirty="0" err="1" smtClean="0"/>
              <a:t>Schoenfeld</a:t>
            </a:r>
            <a:r>
              <a:rPr lang="en-US" dirty="0" smtClean="0"/>
              <a:t> residuals of model fit using R function </a:t>
            </a:r>
            <a:r>
              <a:rPr lang="en-US" dirty="0" err="1" smtClean="0"/>
              <a:t>cox.zph</a:t>
            </a:r>
            <a:r>
              <a:rPr lang="en-US" dirty="0" smtClean="0"/>
              <a:t> to gauge whether data consistent with proportional hazards. </a:t>
            </a:r>
            <a:r>
              <a:rPr lang="en-US" dirty="0" smtClean="0">
                <a:solidFill>
                  <a:srgbClr val="00B0F0"/>
                </a:solidFill>
              </a:rPr>
              <a:t>Unfold predictors into time-bins as needed.</a:t>
            </a:r>
          </a:p>
          <a:p>
            <a:pPr marL="514350" indent="-514350">
              <a:buFont typeface="+mj-lt"/>
              <a:buAutoNum type="arabicPeriod"/>
            </a:pPr>
            <a:r>
              <a:rPr lang="en-US" dirty="0" smtClean="0">
                <a:solidFill>
                  <a:srgbClr val="00B0F0"/>
                </a:solidFill>
              </a:rPr>
              <a:t>Estimate changes in regression coefficients due to deletion of each observation in turn. </a:t>
            </a:r>
          </a:p>
          <a:p>
            <a:pPr marL="514350" indent="-514350">
              <a:buFont typeface="+mj-lt"/>
              <a:buAutoNum type="arabicPeriod"/>
            </a:pPr>
            <a:r>
              <a:rPr lang="en-US" dirty="0" smtClean="0">
                <a:solidFill>
                  <a:srgbClr val="00B0F0"/>
                </a:solidFill>
              </a:rPr>
              <a:t>Plot martingale residuals against covariates</a:t>
            </a:r>
            <a:endParaRPr lang="en-US" dirty="0">
              <a:solidFill>
                <a:srgbClr val="00B0F0"/>
              </a:solidFill>
            </a:endParaRPr>
          </a:p>
        </p:txBody>
      </p:sp>
      <p:sp>
        <p:nvSpPr>
          <p:cNvPr id="7" name="Rectangle 6"/>
          <p:cNvSpPr/>
          <p:nvPr/>
        </p:nvSpPr>
        <p:spPr>
          <a:xfrm>
            <a:off x="1247335" y="6189663"/>
            <a:ext cx="10668000" cy="369332"/>
          </a:xfrm>
          <a:prstGeom prst="rect">
            <a:avLst/>
          </a:prstGeom>
        </p:spPr>
        <p:txBody>
          <a:bodyPr wrap="square">
            <a:spAutoFit/>
          </a:bodyPr>
          <a:lstStyle/>
          <a:p>
            <a:r>
              <a:rPr lang="en-US" dirty="0" smtClean="0"/>
              <a:t>http://socserv.socsci.mcmaster.ca/jfox/Books/Companion/appendix/Appendix-Cox-Regression.pdf</a:t>
            </a:r>
            <a:endParaRPr lang="en-US" dirty="0"/>
          </a:p>
        </p:txBody>
      </p:sp>
      <p:sp>
        <p:nvSpPr>
          <p:cNvPr id="8" name="Slide Number Placeholder 7"/>
          <p:cNvSpPr>
            <a:spLocks noGrp="1"/>
          </p:cNvSpPr>
          <p:nvPr>
            <p:ph type="sldNum" sz="quarter" idx="12"/>
          </p:nvPr>
        </p:nvSpPr>
        <p:spPr/>
        <p:txBody>
          <a:bodyPr/>
          <a:lstStyle/>
          <a:p>
            <a:fld id="{08FC8491-5539-46ED-A119-21991F9C0B62}" type="slidenum">
              <a:rPr lang="en-US" smtClean="0"/>
              <a:t>5</a:t>
            </a:fld>
            <a:endParaRPr lang="en-US"/>
          </a:p>
        </p:txBody>
      </p:sp>
    </p:spTree>
    <p:extLst>
      <p:ext uri="{BB962C8B-B14F-4D97-AF65-F5344CB8AC3E}">
        <p14:creationId xmlns:p14="http://schemas.microsoft.com/office/powerpoint/2010/main" val="2747522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Principled Selection of Co-variates and Cancer Subtypes for Analysis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Which covariates?</a:t>
            </a:r>
          </a:p>
          <a:p>
            <a:pPr lvl="1"/>
            <a:r>
              <a:rPr lang="en-US" dirty="0" smtClean="0"/>
              <a:t>By design must include some functional burdening variable (more on which kinds later)</a:t>
            </a:r>
          </a:p>
          <a:p>
            <a:pPr lvl="1"/>
            <a:r>
              <a:rPr lang="en-US" dirty="0" smtClean="0"/>
              <a:t>Standard clinical data very poorly filled out, &lt;20% of samples have non-empty values each for alcohol history, smoking history, first therapy type, and first therapy response</a:t>
            </a:r>
          </a:p>
          <a:p>
            <a:pPr lvl="1"/>
            <a:r>
              <a:rPr lang="en-US" dirty="0" smtClean="0"/>
              <a:t>Age is well-filled-out, and is a very important predictor of mortality</a:t>
            </a:r>
          </a:p>
          <a:p>
            <a:pPr lvl="1"/>
            <a:r>
              <a:rPr lang="en-US" dirty="0" smtClean="0"/>
              <a:t>Gender is well-filled-out, but is not a great predictor of mortality</a:t>
            </a:r>
          </a:p>
          <a:p>
            <a:pPr lvl="1"/>
            <a:r>
              <a:rPr lang="en-US" dirty="0" smtClean="0"/>
              <a:t>Only 2 variables are both important and well-annotated: functional burdening and age</a:t>
            </a:r>
          </a:p>
          <a:p>
            <a:pPr lvl="1"/>
            <a:r>
              <a:rPr lang="en-US" dirty="0" smtClean="0"/>
              <a:t>(Use more than one functional burdening variable where possible?)</a:t>
            </a:r>
          </a:p>
          <a:p>
            <a:r>
              <a:rPr lang="en-US" dirty="0" smtClean="0"/>
              <a:t>Which cancer subtypes?</a:t>
            </a:r>
          </a:p>
          <a:p>
            <a:pPr lvl="1"/>
            <a:r>
              <a:rPr lang="en-US" dirty="0" smtClean="0"/>
              <a:t>Literature-reported rule of thumb: 10 events (deaths) per predictor</a:t>
            </a:r>
          </a:p>
          <a:p>
            <a:pPr lvl="1"/>
            <a:r>
              <a:rPr lang="en-US" dirty="0" smtClean="0"/>
              <a:t>Therefore only examine cancer subtypes with 20 or more deaths for which patient age was recorded</a:t>
            </a:r>
          </a:p>
          <a:p>
            <a:pPr lvl="1"/>
            <a:r>
              <a:rPr lang="en-US" dirty="0" smtClean="0"/>
              <a:t>Only 9 of 37 cancer subtypes meet this criteria (Breast-</a:t>
            </a:r>
            <a:r>
              <a:rPr lang="en-US" dirty="0" err="1" smtClean="0"/>
              <a:t>AdenoCA</a:t>
            </a:r>
            <a:r>
              <a:rPr lang="en-US" dirty="0" smtClean="0"/>
              <a:t>, CNS-GBM, </a:t>
            </a:r>
            <a:r>
              <a:rPr lang="en-US" dirty="0" err="1" smtClean="0"/>
              <a:t>Eso-AdenoCA</a:t>
            </a:r>
            <a:r>
              <a:rPr lang="en-US" dirty="0" smtClean="0"/>
              <a:t>, Kidney-RCC, Liver-HCC, Lymph-CLL, Ovary-</a:t>
            </a:r>
            <a:r>
              <a:rPr lang="en-US" dirty="0" err="1" smtClean="0"/>
              <a:t>AdenoCA</a:t>
            </a:r>
            <a:r>
              <a:rPr lang="en-US" dirty="0" smtClean="0"/>
              <a:t>, </a:t>
            </a:r>
            <a:r>
              <a:rPr lang="en-US" dirty="0" err="1" smtClean="0"/>
              <a:t>Panc-AdenoCA</a:t>
            </a:r>
            <a:r>
              <a:rPr lang="en-US" dirty="0" smtClean="0"/>
              <a:t>, Skin-Melanoma)</a:t>
            </a:r>
          </a:p>
          <a:p>
            <a:pPr lvl="1"/>
            <a:r>
              <a:rPr lang="en-US" dirty="0" smtClean="0"/>
              <a:t>Perhaps other subtypes can be included in organ-based and histology-based analyses</a:t>
            </a:r>
          </a:p>
          <a:p>
            <a:endParaRPr lang="en-US" dirty="0" smtClean="0"/>
          </a:p>
          <a:p>
            <a:endParaRPr lang="en-US" dirty="0"/>
          </a:p>
        </p:txBody>
      </p:sp>
      <p:sp>
        <p:nvSpPr>
          <p:cNvPr id="4" name="TextBox 3"/>
          <p:cNvSpPr txBox="1"/>
          <p:nvPr/>
        </p:nvSpPr>
        <p:spPr>
          <a:xfrm>
            <a:off x="556846" y="6176963"/>
            <a:ext cx="10515600" cy="800219"/>
          </a:xfrm>
          <a:prstGeom prst="rect">
            <a:avLst/>
          </a:prstGeom>
          <a:noFill/>
        </p:spPr>
        <p:txBody>
          <a:bodyPr wrap="square" rtlCol="0">
            <a:spAutoFit/>
          </a:bodyPr>
          <a:lstStyle/>
          <a:p>
            <a:r>
              <a:rPr lang="en-US" sz="1400" dirty="0" smtClean="0"/>
              <a:t>Peter </a:t>
            </a:r>
            <a:r>
              <a:rPr lang="en-US" sz="1400" dirty="0" err="1" smtClean="0"/>
              <a:t>Peduzzi</a:t>
            </a:r>
            <a:r>
              <a:rPr lang="en-US" sz="1400" dirty="0"/>
              <a:t> </a:t>
            </a:r>
            <a:r>
              <a:rPr lang="en-US" sz="1400" dirty="0" smtClean="0"/>
              <a:t>et al. Importance </a:t>
            </a:r>
            <a:r>
              <a:rPr lang="en-US" sz="1400" dirty="0"/>
              <a:t>of events per independent variable in proportional hazards regression analysis II. Accuracy and precision of regression </a:t>
            </a:r>
            <a:r>
              <a:rPr lang="en-US" sz="1400" dirty="0" smtClean="0"/>
              <a:t>estimates. Journal of Clinical Epidemiology. Volume 48, Issue 12, December 1995, Pages 1503-1510</a:t>
            </a:r>
            <a:endParaRPr lang="en-US" sz="1400" dirty="0"/>
          </a:p>
          <a:p>
            <a:endParaRPr lang="en-US" dirty="0"/>
          </a:p>
        </p:txBody>
      </p:sp>
      <p:sp>
        <p:nvSpPr>
          <p:cNvPr id="5" name="Slide Number Placeholder 4"/>
          <p:cNvSpPr>
            <a:spLocks noGrp="1"/>
          </p:cNvSpPr>
          <p:nvPr>
            <p:ph type="sldNum" sz="quarter" idx="12"/>
          </p:nvPr>
        </p:nvSpPr>
        <p:spPr/>
        <p:txBody>
          <a:bodyPr/>
          <a:lstStyle/>
          <a:p>
            <a:fld id="{08FC8491-5539-46ED-A119-21991F9C0B62}" type="slidenum">
              <a:rPr lang="en-US" smtClean="0"/>
              <a:t>6</a:t>
            </a:fld>
            <a:endParaRPr lang="en-US"/>
          </a:p>
        </p:txBody>
      </p:sp>
    </p:spTree>
    <p:extLst>
      <p:ext uri="{BB962C8B-B14F-4D97-AF65-F5344CB8AC3E}">
        <p14:creationId xmlns:p14="http://schemas.microsoft.com/office/powerpoint/2010/main" val="3117848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right functional burdening score?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 would love to have a priori reasons for choosing some functional burdening scoring schemes over others. </a:t>
            </a:r>
          </a:p>
          <a:p>
            <a:r>
              <a:rPr lang="en-US" dirty="0" smtClean="0"/>
              <a:t>In the meantime I am conducting exploratory analyses with different kinds of scores that differ with regards to:</a:t>
            </a:r>
          </a:p>
          <a:p>
            <a:pPr marL="914400" lvl="1" indent="-457200">
              <a:buFont typeface="+mj-lt"/>
              <a:buAutoNum type="arabicPeriod"/>
            </a:pPr>
            <a:r>
              <a:rPr lang="en-US" dirty="0" smtClean="0"/>
              <a:t>Genomic region: coding, noncoding (how to combine?)</a:t>
            </a:r>
          </a:p>
          <a:p>
            <a:pPr marL="914400" lvl="1" indent="-457200">
              <a:buFont typeface="+mj-lt"/>
              <a:buAutoNum type="arabicPeriod"/>
            </a:pPr>
            <a:r>
              <a:rPr lang="en-US" dirty="0" smtClean="0"/>
              <a:t>Filter: none vs coding–essential genes (which threshold?) or noncoding–</a:t>
            </a:r>
            <a:r>
              <a:rPr lang="en-US" dirty="0" err="1" smtClean="0"/>
              <a:t>sensitive_vs_ultrasensitive</a:t>
            </a:r>
            <a:r>
              <a:rPr lang="en-US" dirty="0" smtClean="0"/>
              <a:t> regions</a:t>
            </a:r>
          </a:p>
          <a:p>
            <a:pPr marL="914400" lvl="1" indent="-457200">
              <a:buFont typeface="+mj-lt"/>
              <a:buAutoNum type="arabicPeriod"/>
            </a:pPr>
            <a:r>
              <a:rPr lang="en-US" dirty="0" smtClean="0"/>
              <a:t>Aggregation function: count, mean, max</a:t>
            </a:r>
          </a:p>
          <a:p>
            <a:pPr lvl="2"/>
            <a:r>
              <a:rPr lang="en-US" dirty="0" smtClean="0"/>
              <a:t>a priori some preference for mean and max over count, due to greater (but not complete) disentanglement from GENERATIVE CONFOUNDER HYPOTHESIS</a:t>
            </a:r>
          </a:p>
          <a:p>
            <a:pPr marL="914400" lvl="1" indent="-457200">
              <a:buFont typeface="+mj-lt"/>
              <a:buAutoNum type="arabicPeriod"/>
            </a:pPr>
            <a:r>
              <a:rPr lang="en-US" dirty="0" smtClean="0"/>
              <a:t>Transformations: log, rank, normalized rank </a:t>
            </a:r>
          </a:p>
          <a:p>
            <a:r>
              <a:rPr lang="en-US" dirty="0" smtClean="0"/>
              <a:t>Eventually need to reduce the number of analyses in a principled manner to mitigate combinatorial expansion of multiple hypothesis testing</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7</a:t>
            </a:fld>
            <a:endParaRPr lang="en-US"/>
          </a:p>
        </p:txBody>
      </p:sp>
    </p:spTree>
    <p:extLst>
      <p:ext uri="{BB962C8B-B14F-4D97-AF65-F5344CB8AC3E}">
        <p14:creationId xmlns:p14="http://schemas.microsoft.com/office/powerpoint/2010/main" val="530996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Coding region results &lt;ranked mean&gt;: Borderline significance favoring GUNK in Liver-HCC. No extra signal with essentiality filter. </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940890525"/>
              </p:ext>
            </p:extLst>
          </p:nvPr>
        </p:nvGraphicFramePr>
        <p:xfrm>
          <a:off x="135469" y="2660487"/>
          <a:ext cx="5672665" cy="2656577"/>
        </p:xfrm>
        <a:graphic>
          <a:graphicData uri="http://schemas.openxmlformats.org/drawingml/2006/table">
            <a:tbl>
              <a:tblPr/>
              <a:tblGrid>
                <a:gridCol w="3408317"/>
                <a:gridCol w="566087"/>
                <a:gridCol w="566087"/>
                <a:gridCol w="566087"/>
                <a:gridCol w="566087"/>
              </a:tblGrid>
              <a:tr h="490153">
                <a:tc>
                  <a:txBody>
                    <a:bodyPr/>
                    <a:lstStyle/>
                    <a:p>
                      <a:pPr algn="l" fontAlgn="b"/>
                      <a:r>
                        <a:rPr lang="en-US" sz="1100" b="0" i="0" u="none" strike="noStrike" dirty="0">
                          <a:solidFill>
                            <a:srgbClr val="000000"/>
                          </a:solidFill>
                          <a:effectLst/>
                          <a:latin typeface="Calibri" panose="020F0502020204030204" pitchFamily="34" charset="0"/>
                        </a:rPr>
                        <a:t>SUBTYPE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HAZARD_RATIO</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CI95_L</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CI95_U</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P_VALUE</a:t>
                      </a:r>
                    </a:p>
                  </a:txBody>
                  <a:tcPr marL="9525" marR="9525" marT="9525" marB="0" anchor="b">
                    <a:lnL>
                      <a:noFill/>
                    </a:lnL>
                    <a:lnR>
                      <a:noFill/>
                    </a:lnR>
                    <a:lnT>
                      <a:noFill/>
                    </a:lnT>
                    <a:lnB>
                      <a:noFill/>
                    </a:lnB>
                  </a:tcPr>
                </a:tc>
              </a:tr>
              <a:tr h="270803">
                <a:tc>
                  <a:txBody>
                    <a:bodyPr/>
                    <a:lstStyle/>
                    <a:p>
                      <a:pPr algn="l" fontAlgn="b"/>
                      <a:r>
                        <a:rPr lang="en-US" sz="1100" b="0" i="0" u="none" strike="noStrike">
                          <a:solidFill>
                            <a:srgbClr val="000000"/>
                          </a:solidFill>
                          <a:effectLst/>
                          <a:latin typeface="Calibri" panose="020F0502020204030204" pitchFamily="34" charset="0"/>
                        </a:rPr>
                        <a:t>Diffuse_glioma/CNS-GBM</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1.647418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0.756909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3.585617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0.208356</a:t>
                      </a:r>
                    </a:p>
                  </a:txBody>
                  <a:tcPr marL="9525" marR="9525" marT="9525" marB="0" anchor="b">
                    <a:lnL>
                      <a:noFill/>
                    </a:lnL>
                    <a:lnR>
                      <a:noFill/>
                    </a:lnR>
                    <a:lnT>
                      <a:noFill/>
                    </a:lnT>
                    <a:lnB>
                      <a:noFill/>
                    </a:lnB>
                  </a:tcPr>
                </a:tc>
              </a:tr>
              <a:tr h="270803">
                <a:tc>
                  <a:txBody>
                    <a:bodyPr/>
                    <a:lstStyle/>
                    <a:p>
                      <a:pPr algn="l" fontAlgn="b"/>
                      <a:r>
                        <a:rPr lang="en-US" sz="1100" b="0" i="0" u="none" strike="noStrike">
                          <a:solidFill>
                            <a:srgbClr val="000000"/>
                          </a:solidFill>
                          <a:effectLst/>
                          <a:latin typeface="Calibri" panose="020F0502020204030204" pitchFamily="34" charset="0"/>
                        </a:rPr>
                        <a:t>Adenocarcinoma/Eso-AdenoCa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0.696294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0.398428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1.216848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0.203758</a:t>
                      </a:r>
                    </a:p>
                  </a:txBody>
                  <a:tcPr marL="9525" marR="9525" marT="9525" marB="0" anchor="b">
                    <a:lnL>
                      <a:noFill/>
                    </a:lnL>
                    <a:lnR>
                      <a:noFill/>
                    </a:lnR>
                    <a:lnT>
                      <a:noFill/>
                    </a:lnT>
                    <a:lnB>
                      <a:noFill/>
                    </a:lnB>
                  </a:tcPr>
                </a:tc>
              </a:tr>
              <a:tr h="270803">
                <a:tc>
                  <a:txBody>
                    <a:bodyPr/>
                    <a:lstStyle/>
                    <a:p>
                      <a:pPr algn="l" fontAlgn="b"/>
                      <a:r>
                        <a:rPr lang="en-US" sz="1100" b="0" i="0" u="none" strike="noStrike">
                          <a:solidFill>
                            <a:srgbClr val="000000"/>
                          </a:solidFill>
                          <a:effectLst/>
                          <a:latin typeface="Calibri" panose="020F0502020204030204" pitchFamily="34" charset="0"/>
                        </a:rPr>
                        <a:t>Renal_cell_carcinoma_proximal_tubules/Kidney-RCC</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0.957517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0.541462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1.693266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0.881351</a:t>
                      </a:r>
                    </a:p>
                  </a:txBody>
                  <a:tcPr marL="9525" marR="9525" marT="9525" marB="0" anchor="b">
                    <a:lnL>
                      <a:noFill/>
                    </a:lnL>
                    <a:lnR>
                      <a:noFill/>
                    </a:lnR>
                    <a:lnT>
                      <a:noFill/>
                    </a:lnT>
                    <a:lnB>
                      <a:noFill/>
                    </a:lnB>
                  </a:tcPr>
                </a:tc>
              </a:tr>
              <a:tr h="270803">
                <a:tc>
                  <a:txBody>
                    <a:bodyPr/>
                    <a:lstStyle/>
                    <a:p>
                      <a:pPr algn="l" fontAlgn="b"/>
                      <a:r>
                        <a:rPr lang="en-US" sz="1100" b="0" i="0" u="none" strike="noStrike" dirty="0" err="1">
                          <a:solidFill>
                            <a:srgbClr val="000000"/>
                          </a:solidFill>
                          <a:effectLst/>
                          <a:latin typeface="Calibri" panose="020F0502020204030204" pitchFamily="34" charset="0"/>
                        </a:rPr>
                        <a:t>Hepatocellular_carcinoma</a:t>
                      </a:r>
                      <a:r>
                        <a:rPr lang="en-US" sz="1100" b="0" i="0" u="none" strike="noStrike" dirty="0">
                          <a:solidFill>
                            <a:srgbClr val="000000"/>
                          </a:solidFill>
                          <a:effectLst/>
                          <a:latin typeface="Calibri" panose="020F0502020204030204" pitchFamily="34" charset="0"/>
                        </a:rPr>
                        <a:t>/Liver-HCC</a:t>
                      </a:r>
                    </a:p>
                  </a:txBody>
                  <a:tcPr marL="9525" marR="9525" marT="9525" marB="0" anchor="b">
                    <a:lnL>
                      <a:noFill/>
                    </a:lnL>
                    <a:lnR>
                      <a:noFill/>
                    </a:lnR>
                    <a:lnT>
                      <a:noFill/>
                    </a:lnT>
                    <a:lnB>
                      <a:noFill/>
                    </a:lnB>
                    <a:solidFill>
                      <a:srgbClr val="92D050"/>
                    </a:solidFill>
                  </a:tcPr>
                </a:tc>
                <a:tc>
                  <a:txBody>
                    <a:bodyPr/>
                    <a:lstStyle/>
                    <a:p>
                      <a:pPr algn="r" fontAlgn="b"/>
                      <a:r>
                        <a:rPr lang="en-US" sz="1100" b="0" i="0" u="none" strike="noStrike" dirty="0">
                          <a:solidFill>
                            <a:srgbClr val="000000"/>
                          </a:solidFill>
                          <a:effectLst/>
                          <a:latin typeface="Calibri" panose="020F0502020204030204" pitchFamily="34" charset="0"/>
                        </a:rPr>
                        <a:t>0.649761</a:t>
                      </a:r>
                    </a:p>
                  </a:txBody>
                  <a:tcPr marL="9525" marR="9525" marT="9525" marB="0" anchor="b">
                    <a:lnL>
                      <a:noFill/>
                    </a:lnL>
                    <a:lnR>
                      <a:noFill/>
                    </a:lnR>
                    <a:lnT>
                      <a:noFill/>
                    </a:lnT>
                    <a:lnB>
                      <a:noFill/>
                    </a:lnB>
                    <a:solidFill>
                      <a:srgbClr val="92D050"/>
                    </a:solidFill>
                  </a:tcPr>
                </a:tc>
                <a:tc>
                  <a:txBody>
                    <a:bodyPr/>
                    <a:lstStyle/>
                    <a:p>
                      <a:pPr algn="r" fontAlgn="b"/>
                      <a:r>
                        <a:rPr lang="en-US" sz="1100" b="0" i="0" u="none" strike="noStrike">
                          <a:solidFill>
                            <a:srgbClr val="000000"/>
                          </a:solidFill>
                          <a:effectLst/>
                          <a:latin typeface="Calibri" panose="020F0502020204030204" pitchFamily="34" charset="0"/>
                        </a:rPr>
                        <a:t>0.423196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0.99762</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0.048736</a:t>
                      </a:r>
                    </a:p>
                  </a:txBody>
                  <a:tcPr marL="9525" marR="9525" marT="9525" marB="0" anchor="b">
                    <a:lnL>
                      <a:noFill/>
                    </a:lnL>
                    <a:lnR>
                      <a:noFill/>
                    </a:lnR>
                    <a:lnT>
                      <a:noFill/>
                    </a:lnT>
                    <a:lnB>
                      <a:noFill/>
                    </a:lnB>
                    <a:solidFill>
                      <a:srgbClr val="92D050"/>
                    </a:solidFill>
                  </a:tcPr>
                </a:tc>
              </a:tr>
              <a:tr h="270803">
                <a:tc>
                  <a:txBody>
                    <a:bodyPr/>
                    <a:lstStyle/>
                    <a:p>
                      <a:pPr algn="l" fontAlgn="b"/>
                      <a:r>
                        <a:rPr lang="en-US" sz="1100" b="0" i="0" u="none" strike="noStrike">
                          <a:solidFill>
                            <a:srgbClr val="000000"/>
                          </a:solidFill>
                          <a:effectLst/>
                          <a:latin typeface="Calibri" panose="020F0502020204030204" pitchFamily="34" charset="0"/>
                        </a:rPr>
                        <a:t>Chronic_lymphocytic_leukemia/Lymph-CLL</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1.345619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0.72965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2.481588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0.341787</a:t>
                      </a:r>
                    </a:p>
                  </a:txBody>
                  <a:tcPr marL="9525" marR="9525" marT="9525" marB="0" anchor="b">
                    <a:lnL>
                      <a:noFill/>
                    </a:lnL>
                    <a:lnR>
                      <a:noFill/>
                    </a:lnR>
                    <a:lnT>
                      <a:noFill/>
                    </a:lnT>
                    <a:lnB>
                      <a:noFill/>
                    </a:lnB>
                  </a:tcPr>
                </a:tc>
              </a:tr>
              <a:tr h="270803">
                <a:tc>
                  <a:txBody>
                    <a:bodyPr/>
                    <a:lstStyle/>
                    <a:p>
                      <a:pPr algn="l" fontAlgn="b"/>
                      <a:r>
                        <a:rPr lang="en-US" sz="1100" b="0" i="0" u="none" strike="noStrike">
                          <a:solidFill>
                            <a:srgbClr val="000000"/>
                          </a:solidFill>
                          <a:effectLst/>
                          <a:latin typeface="Calibri" panose="020F0502020204030204" pitchFamily="34" charset="0"/>
                        </a:rPr>
                        <a:t>Adenocarcinoma/Ovary-AdenoCA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1.210064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0.847936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1.726846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0.293312</a:t>
                      </a:r>
                    </a:p>
                  </a:txBody>
                  <a:tcPr marL="9525" marR="9525" marT="9525" marB="0" anchor="b">
                    <a:lnL>
                      <a:noFill/>
                    </a:lnL>
                    <a:lnR>
                      <a:noFill/>
                    </a:lnR>
                    <a:lnT>
                      <a:noFill/>
                    </a:lnT>
                    <a:lnB>
                      <a:noFill/>
                    </a:lnB>
                  </a:tcPr>
                </a:tc>
              </a:tr>
              <a:tr h="270803">
                <a:tc>
                  <a:txBody>
                    <a:bodyPr/>
                    <a:lstStyle/>
                    <a:p>
                      <a:pPr algn="l" fontAlgn="b"/>
                      <a:r>
                        <a:rPr lang="en-US" sz="1100" b="0" i="0" u="none" strike="noStrike">
                          <a:solidFill>
                            <a:srgbClr val="000000"/>
                          </a:solidFill>
                          <a:effectLst/>
                          <a:latin typeface="Calibri" panose="020F0502020204030204" pitchFamily="34" charset="0"/>
                        </a:rPr>
                        <a:t>Adenocarcinoma/Panc-AdenoCA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1.150556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0.875408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1.512186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0.314537</a:t>
                      </a:r>
                    </a:p>
                  </a:txBody>
                  <a:tcPr marL="9525" marR="9525" marT="9525" marB="0" anchor="b">
                    <a:lnL>
                      <a:noFill/>
                    </a:lnL>
                    <a:lnR>
                      <a:noFill/>
                    </a:lnR>
                    <a:lnT>
                      <a:noFill/>
                    </a:lnT>
                    <a:lnB>
                      <a:noFill/>
                    </a:lnB>
                  </a:tcPr>
                </a:tc>
              </a:tr>
              <a:tr h="270803">
                <a:tc>
                  <a:txBody>
                    <a:bodyPr/>
                    <a:lstStyle/>
                    <a:p>
                      <a:pPr algn="l" fontAlgn="b"/>
                      <a:r>
                        <a:rPr lang="en-US" sz="1100" b="0" i="0" u="none" strike="noStrike">
                          <a:solidFill>
                            <a:srgbClr val="000000"/>
                          </a:solidFill>
                          <a:effectLst/>
                          <a:latin typeface="Calibri" panose="020F0502020204030204" pitchFamily="34" charset="0"/>
                        </a:rPr>
                        <a:t>Melanoma/Skin-Melanoma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0.931774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0.590666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1.469873</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0.76125</a:t>
                      </a:r>
                    </a:p>
                  </a:txBody>
                  <a:tcPr marL="9525" marR="9525" marT="9525" marB="0" anchor="b">
                    <a:lnL>
                      <a:noFill/>
                    </a:lnL>
                    <a:lnR>
                      <a:noFill/>
                    </a:lnR>
                    <a:lnT>
                      <a:noFill/>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94463429"/>
              </p:ext>
            </p:extLst>
          </p:nvPr>
        </p:nvGraphicFramePr>
        <p:xfrm>
          <a:off x="5934077" y="2543179"/>
          <a:ext cx="5832473" cy="2781293"/>
        </p:xfrm>
        <a:graphic>
          <a:graphicData uri="http://schemas.openxmlformats.org/drawingml/2006/table">
            <a:tbl>
              <a:tblPr/>
              <a:tblGrid>
                <a:gridCol w="3565601"/>
                <a:gridCol w="566718"/>
                <a:gridCol w="566718"/>
                <a:gridCol w="566718"/>
                <a:gridCol w="566718"/>
              </a:tblGrid>
              <a:tr h="513165">
                <a:tc>
                  <a:txBody>
                    <a:bodyPr/>
                    <a:lstStyle/>
                    <a:p>
                      <a:pPr algn="l" fontAlgn="b"/>
                      <a:r>
                        <a:rPr lang="en-US" sz="1100" b="0" i="0" u="none" strike="noStrike">
                          <a:solidFill>
                            <a:srgbClr val="000000"/>
                          </a:solidFill>
                          <a:effectLst/>
                          <a:latin typeface="Calibri" panose="020F0502020204030204" pitchFamily="34" charset="0"/>
                        </a:rPr>
                        <a:t>SUBTYPE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HAZARD_RATIO</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CI95_L</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CI95_U</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P_VALUE</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Diffuse_glioma/CNS-GBM</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1.101787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0.569559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2.131359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0.773394</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Adenocarcinoma/Eso-AdenoCa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1.571292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0.930307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2.65392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0.091055</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Renal_cell_carcinoma_proximal_tubules/Kidney-RCC</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0.84908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0.486728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1.481192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0.56444</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Hepatocellular_carcinoma/Liver-HCC</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0.742387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0.48987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1.125069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0.160197</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Chronic_lymphocytic_leukemia/Lymph-CLL</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0.859284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0.485693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1.520239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0.602363</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Adenocarcinoma/Ovary-AdenoCA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1.044748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0.711767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1.533507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0.823094</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Adenocarcinoma/Panc-AdenoCA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0.88667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0.675378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1.164064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0.386432</a:t>
                      </a:r>
                    </a:p>
                  </a:txBody>
                  <a:tcPr marL="9525" marR="9525" marT="9525" marB="0" anchor="b">
                    <a:lnL>
                      <a:noFill/>
                    </a:lnL>
                    <a:lnR>
                      <a:noFill/>
                    </a:lnR>
                    <a:lnT>
                      <a:noFill/>
                    </a:lnT>
                    <a:lnB>
                      <a:noFill/>
                    </a:lnB>
                  </a:tcPr>
                </a:tc>
              </a:tr>
              <a:tr h="283516">
                <a:tc>
                  <a:txBody>
                    <a:bodyPr/>
                    <a:lstStyle/>
                    <a:p>
                      <a:pPr algn="l" fontAlgn="b"/>
                      <a:r>
                        <a:rPr lang="en-US" sz="1100" b="0" i="0" u="none" strike="noStrike">
                          <a:solidFill>
                            <a:srgbClr val="000000"/>
                          </a:solidFill>
                          <a:effectLst/>
                          <a:latin typeface="Calibri" panose="020F0502020204030204" pitchFamily="34" charset="0"/>
                        </a:rPr>
                        <a:t>Melanoma/Skin-Melanoma</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0.680631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0.420669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1.101241</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0.117075</a:t>
                      </a:r>
                    </a:p>
                  </a:txBody>
                  <a:tcPr marL="9525" marR="9525" marT="9525" marB="0" anchor="b">
                    <a:lnL>
                      <a:noFill/>
                    </a:lnL>
                    <a:lnR>
                      <a:noFill/>
                    </a:lnR>
                    <a:lnT>
                      <a:noFill/>
                    </a:lnT>
                    <a:lnB>
                      <a:noFill/>
                    </a:lnB>
                  </a:tcPr>
                </a:tc>
              </a:tr>
            </a:tbl>
          </a:graphicData>
        </a:graphic>
      </p:graphicFrame>
      <p:sp>
        <p:nvSpPr>
          <p:cNvPr id="9" name="TextBox 8"/>
          <p:cNvSpPr txBox="1"/>
          <p:nvPr/>
        </p:nvSpPr>
        <p:spPr>
          <a:xfrm>
            <a:off x="961697" y="2049517"/>
            <a:ext cx="3815255" cy="369332"/>
          </a:xfrm>
          <a:prstGeom prst="rect">
            <a:avLst/>
          </a:prstGeom>
          <a:noFill/>
        </p:spPr>
        <p:txBody>
          <a:bodyPr wrap="square" rtlCol="0">
            <a:spAutoFit/>
          </a:bodyPr>
          <a:lstStyle/>
          <a:p>
            <a:r>
              <a:rPr lang="en-US" dirty="0" smtClean="0"/>
              <a:t>Coding variants in all genes</a:t>
            </a:r>
            <a:endParaRPr lang="en-US" dirty="0"/>
          </a:p>
        </p:txBody>
      </p:sp>
      <p:sp>
        <p:nvSpPr>
          <p:cNvPr id="10" name="TextBox 9"/>
          <p:cNvSpPr txBox="1"/>
          <p:nvPr/>
        </p:nvSpPr>
        <p:spPr>
          <a:xfrm>
            <a:off x="6779173" y="1799236"/>
            <a:ext cx="4367048" cy="923330"/>
          </a:xfrm>
          <a:prstGeom prst="rect">
            <a:avLst/>
          </a:prstGeom>
          <a:noFill/>
        </p:spPr>
        <p:txBody>
          <a:bodyPr wrap="square" rtlCol="0">
            <a:spAutoFit/>
          </a:bodyPr>
          <a:lstStyle/>
          <a:p>
            <a:r>
              <a:rPr lang="en-US" dirty="0" smtClean="0"/>
              <a:t>Coding variants in essential genes</a:t>
            </a:r>
          </a:p>
          <a:p>
            <a:r>
              <a:rPr lang="en-US" dirty="0" smtClean="0"/>
              <a:t>(~1000 genes that are both </a:t>
            </a:r>
            <a:r>
              <a:rPr lang="en-US" dirty="0" err="1" smtClean="0"/>
              <a:t>subviable</a:t>
            </a:r>
            <a:r>
              <a:rPr lang="en-US" dirty="0" smtClean="0"/>
              <a:t> in mice and top-quintile-</a:t>
            </a:r>
            <a:r>
              <a:rPr lang="en-US" dirty="0" err="1" smtClean="0"/>
              <a:t>undertruncated</a:t>
            </a:r>
            <a:r>
              <a:rPr lang="en-US" dirty="0" smtClean="0"/>
              <a:t> in </a:t>
            </a:r>
            <a:r>
              <a:rPr lang="en-US" dirty="0" err="1" smtClean="0"/>
              <a:t>ExAc</a:t>
            </a:r>
            <a:endParaRPr lang="en-US" dirty="0"/>
          </a:p>
        </p:txBody>
      </p:sp>
      <p:sp>
        <p:nvSpPr>
          <p:cNvPr id="11" name="TextBox 10"/>
          <p:cNvSpPr txBox="1"/>
          <p:nvPr/>
        </p:nvSpPr>
        <p:spPr>
          <a:xfrm>
            <a:off x="8850313" y="5422084"/>
            <a:ext cx="793750" cy="646331"/>
          </a:xfrm>
          <a:prstGeom prst="rect">
            <a:avLst/>
          </a:prstGeom>
          <a:noFill/>
        </p:spPr>
        <p:txBody>
          <a:bodyPr wrap="square" rtlCol="0">
            <a:spAutoFit/>
          </a:bodyPr>
          <a:lstStyle/>
          <a:p>
            <a:r>
              <a:rPr lang="en-US" dirty="0" err="1" smtClean="0">
                <a:solidFill>
                  <a:srgbClr val="7030A0"/>
                </a:solidFill>
              </a:rPr>
              <a:t>Tx</a:t>
            </a:r>
            <a:r>
              <a:rPr lang="en-US" dirty="0" smtClean="0">
                <a:solidFill>
                  <a:srgbClr val="7030A0"/>
                </a:solidFill>
              </a:rPr>
              <a:t> PDM</a:t>
            </a:r>
            <a:r>
              <a:rPr lang="en-US" dirty="0" smtClean="0"/>
              <a:t>!</a:t>
            </a:r>
            <a:endParaRPr lang="en-US" dirty="0"/>
          </a:p>
        </p:txBody>
      </p:sp>
      <p:sp>
        <p:nvSpPr>
          <p:cNvPr id="12" name="TextBox 11"/>
          <p:cNvSpPr txBox="1"/>
          <p:nvPr/>
        </p:nvSpPr>
        <p:spPr>
          <a:xfrm>
            <a:off x="0" y="5745249"/>
            <a:ext cx="3938752" cy="923330"/>
          </a:xfrm>
          <a:prstGeom prst="rect">
            <a:avLst/>
          </a:prstGeom>
          <a:noFill/>
        </p:spPr>
        <p:txBody>
          <a:bodyPr wrap="square" rtlCol="0">
            <a:spAutoFit/>
          </a:bodyPr>
          <a:lstStyle/>
          <a:p>
            <a:r>
              <a:rPr lang="en-US" dirty="0" smtClean="0"/>
              <a:t>All subtypes meeting event criteria (more than 20 deaths with ages) met proportionality assumption  </a:t>
            </a:r>
            <a:endParaRPr lang="en-US" dirty="0"/>
          </a:p>
        </p:txBody>
      </p:sp>
      <p:sp>
        <p:nvSpPr>
          <p:cNvPr id="13" name="TextBox 12"/>
          <p:cNvSpPr txBox="1"/>
          <p:nvPr/>
        </p:nvSpPr>
        <p:spPr>
          <a:xfrm>
            <a:off x="4073746" y="5459085"/>
            <a:ext cx="3720662" cy="1200329"/>
          </a:xfrm>
          <a:prstGeom prst="rect">
            <a:avLst/>
          </a:prstGeom>
          <a:noFill/>
        </p:spPr>
        <p:txBody>
          <a:bodyPr wrap="square" rtlCol="0">
            <a:spAutoFit/>
          </a:bodyPr>
          <a:lstStyle/>
          <a:p>
            <a:r>
              <a:rPr lang="en-US" dirty="0" smtClean="0"/>
              <a:t>Read as: for every 2 quartiles you jump in mean coding </a:t>
            </a:r>
            <a:r>
              <a:rPr lang="en-US" dirty="0" err="1" smtClean="0"/>
              <a:t>FunSeq</a:t>
            </a:r>
            <a:r>
              <a:rPr lang="en-US" dirty="0" smtClean="0"/>
              <a:t> score among HCC patients, you cut your instantaneous risk of death by a third</a:t>
            </a:r>
            <a:endParaRPr lang="en-US" dirty="0"/>
          </a:p>
        </p:txBody>
      </p:sp>
    </p:spTree>
    <p:extLst>
      <p:ext uri="{BB962C8B-B14F-4D97-AF65-F5344CB8AC3E}">
        <p14:creationId xmlns:p14="http://schemas.microsoft.com/office/powerpoint/2010/main" val="3492273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But if you’re hunting for GUNK HYPOTHESIS, you want to check essential but non-driver genes</a:t>
            </a:r>
            <a:endParaRPr lang="en-US" dirty="0"/>
          </a:p>
        </p:txBody>
      </p:sp>
      <p:sp>
        <p:nvSpPr>
          <p:cNvPr id="4" name="Slide Number Placeholder 3"/>
          <p:cNvSpPr>
            <a:spLocks noGrp="1"/>
          </p:cNvSpPr>
          <p:nvPr>
            <p:ph type="sldNum" sz="quarter" idx="12"/>
          </p:nvPr>
        </p:nvSpPr>
        <p:spPr/>
        <p:txBody>
          <a:bodyPr/>
          <a:lstStyle/>
          <a:p>
            <a:fld id="{08FC8491-5539-46ED-A119-21991F9C0B62}" type="slidenum">
              <a:rPr lang="en-US" smtClean="0"/>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18926515"/>
              </p:ext>
            </p:extLst>
          </p:nvPr>
        </p:nvGraphicFramePr>
        <p:xfrm>
          <a:off x="1450428" y="1481958"/>
          <a:ext cx="8734099" cy="3752196"/>
        </p:xfrm>
        <a:graphic>
          <a:graphicData uri="http://schemas.openxmlformats.org/drawingml/2006/table">
            <a:tbl>
              <a:tblPr/>
              <a:tblGrid>
                <a:gridCol w="5225843"/>
                <a:gridCol w="877064"/>
                <a:gridCol w="877064"/>
                <a:gridCol w="877064"/>
                <a:gridCol w="877064"/>
              </a:tblGrid>
              <a:tr h="692300">
                <a:tc>
                  <a:txBody>
                    <a:bodyPr/>
                    <a:lstStyle/>
                    <a:p>
                      <a:pPr algn="l" fontAlgn="b"/>
                      <a:r>
                        <a:rPr lang="en-US" sz="1400" b="0" i="0" u="none" strike="noStrike" dirty="0">
                          <a:solidFill>
                            <a:srgbClr val="000000"/>
                          </a:solidFill>
                          <a:effectLst/>
                          <a:latin typeface="Calibri" panose="020F0502020204030204" pitchFamily="34" charset="0"/>
                        </a:rPr>
                        <a:t>SUBTYPE</a:t>
                      </a: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HAZARD_RATIO</a:t>
                      </a: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CI95_L</a:t>
                      </a: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CI95_U</a:t>
                      </a: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P_VALUE</a:t>
                      </a:r>
                    </a:p>
                  </a:txBody>
                  <a:tcPr marL="9525" marR="9525" marT="9525" marB="0" anchor="b">
                    <a:lnL>
                      <a:noFill/>
                    </a:lnL>
                    <a:lnR>
                      <a:noFill/>
                    </a:lnR>
                    <a:lnT>
                      <a:noFill/>
                    </a:lnT>
                    <a:lnB>
                      <a:noFill/>
                    </a:lnB>
                  </a:tcPr>
                </a:tc>
              </a:tr>
              <a:tr h="382487">
                <a:tc>
                  <a:txBody>
                    <a:bodyPr/>
                    <a:lstStyle/>
                    <a:p>
                      <a:pPr algn="l" fontAlgn="b"/>
                      <a:r>
                        <a:rPr lang="en-US" sz="1400" b="0" i="0" u="none" strike="noStrike">
                          <a:solidFill>
                            <a:srgbClr val="000000"/>
                          </a:solidFill>
                          <a:effectLst/>
                          <a:latin typeface="Calibri" panose="020F0502020204030204" pitchFamily="34" charset="0"/>
                        </a:rPr>
                        <a:t>Diffuse_glioma/CNS-GBM</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1.170138</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0.561626</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2.437963</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0.674823</a:t>
                      </a:r>
                    </a:p>
                  </a:txBody>
                  <a:tcPr marL="9525" marR="9525" marT="9525" marB="0" anchor="b">
                    <a:lnL>
                      <a:noFill/>
                    </a:lnL>
                    <a:lnR>
                      <a:noFill/>
                    </a:lnR>
                    <a:lnT>
                      <a:noFill/>
                    </a:lnT>
                    <a:lnB>
                      <a:noFill/>
                    </a:lnB>
                  </a:tcPr>
                </a:tc>
              </a:tr>
              <a:tr h="382487">
                <a:tc>
                  <a:txBody>
                    <a:bodyPr/>
                    <a:lstStyle/>
                    <a:p>
                      <a:pPr algn="l" fontAlgn="b"/>
                      <a:r>
                        <a:rPr lang="en-US" sz="1400" b="0" i="0" u="none" strike="noStrike">
                          <a:solidFill>
                            <a:srgbClr val="000000"/>
                          </a:solidFill>
                          <a:effectLst/>
                          <a:latin typeface="Calibri" panose="020F0502020204030204" pitchFamily="34" charset="0"/>
                        </a:rPr>
                        <a:t>Adenocarcinoma/Eso-AdenoCa</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1.298301</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0.76682</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2.198152</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0.331188</a:t>
                      </a:r>
                    </a:p>
                  </a:txBody>
                  <a:tcPr marL="9525" marR="9525" marT="9525" marB="0" anchor="b">
                    <a:lnL>
                      <a:noFill/>
                    </a:lnL>
                    <a:lnR>
                      <a:noFill/>
                    </a:lnR>
                    <a:lnT>
                      <a:noFill/>
                    </a:lnT>
                    <a:lnB>
                      <a:noFill/>
                    </a:lnB>
                  </a:tcPr>
                </a:tc>
              </a:tr>
              <a:tr h="382487">
                <a:tc>
                  <a:txBody>
                    <a:bodyPr/>
                    <a:lstStyle/>
                    <a:p>
                      <a:pPr algn="l" fontAlgn="b"/>
                      <a:r>
                        <a:rPr lang="en-US" sz="1400" b="0" i="0" u="none" strike="noStrike">
                          <a:solidFill>
                            <a:srgbClr val="000000"/>
                          </a:solidFill>
                          <a:effectLst/>
                          <a:latin typeface="Calibri" panose="020F0502020204030204" pitchFamily="34" charset="0"/>
                        </a:rPr>
                        <a:t>Renal_cell_carcinoma_proximal_tubules/Kidney-RCC</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0.697254</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0.391639</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1.241355</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0.220448</a:t>
                      </a:r>
                    </a:p>
                  </a:txBody>
                  <a:tcPr marL="9525" marR="9525" marT="9525" marB="0" anchor="b">
                    <a:lnL>
                      <a:noFill/>
                    </a:lnL>
                    <a:lnR>
                      <a:noFill/>
                    </a:lnR>
                    <a:lnT>
                      <a:noFill/>
                    </a:lnT>
                    <a:lnB>
                      <a:noFill/>
                    </a:lnB>
                  </a:tcPr>
                </a:tc>
              </a:tr>
              <a:tr h="382487">
                <a:tc>
                  <a:txBody>
                    <a:bodyPr/>
                    <a:lstStyle/>
                    <a:p>
                      <a:pPr algn="l" fontAlgn="b"/>
                      <a:r>
                        <a:rPr lang="en-US" sz="1400" b="0" i="0" u="none" strike="noStrike">
                          <a:solidFill>
                            <a:srgbClr val="000000"/>
                          </a:solidFill>
                          <a:effectLst/>
                          <a:latin typeface="Calibri" panose="020F0502020204030204" pitchFamily="34" charset="0"/>
                        </a:rPr>
                        <a:t>Hepatocellular_carcinoma/Liver-HCC</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0.740342</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0.493139</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1.111464</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0.146993</a:t>
                      </a:r>
                    </a:p>
                  </a:txBody>
                  <a:tcPr marL="9525" marR="9525" marT="9525" marB="0" anchor="b">
                    <a:lnL>
                      <a:noFill/>
                    </a:lnL>
                    <a:lnR>
                      <a:noFill/>
                    </a:lnR>
                    <a:lnT>
                      <a:noFill/>
                    </a:lnT>
                    <a:lnB>
                      <a:noFill/>
                    </a:lnB>
                  </a:tcPr>
                </a:tc>
              </a:tr>
              <a:tr h="382487">
                <a:tc>
                  <a:txBody>
                    <a:bodyPr/>
                    <a:lstStyle/>
                    <a:p>
                      <a:pPr algn="l" fontAlgn="b"/>
                      <a:r>
                        <a:rPr lang="en-US" sz="1400" b="0" i="0" u="none" strike="noStrike">
                          <a:solidFill>
                            <a:srgbClr val="000000"/>
                          </a:solidFill>
                          <a:effectLst/>
                          <a:latin typeface="Calibri" panose="020F0502020204030204" pitchFamily="34" charset="0"/>
                        </a:rPr>
                        <a:t>Chronic_lymphocytic_leukemia/Lymph-CLL</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0.768675</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0.42132</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1.402406</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0.391118</a:t>
                      </a:r>
                    </a:p>
                  </a:txBody>
                  <a:tcPr marL="9525" marR="9525" marT="9525" marB="0" anchor="b">
                    <a:lnL>
                      <a:noFill/>
                    </a:lnL>
                    <a:lnR>
                      <a:noFill/>
                    </a:lnR>
                    <a:lnT>
                      <a:noFill/>
                    </a:lnT>
                    <a:lnB>
                      <a:noFill/>
                    </a:lnB>
                  </a:tcPr>
                </a:tc>
              </a:tr>
              <a:tr h="382487">
                <a:tc>
                  <a:txBody>
                    <a:bodyPr/>
                    <a:lstStyle/>
                    <a:p>
                      <a:pPr algn="l" fontAlgn="b"/>
                      <a:r>
                        <a:rPr lang="en-US" sz="1400" b="0" i="0" u="none" strike="noStrike">
                          <a:solidFill>
                            <a:srgbClr val="000000"/>
                          </a:solidFill>
                          <a:effectLst/>
                          <a:latin typeface="Calibri" panose="020F0502020204030204" pitchFamily="34" charset="0"/>
                        </a:rPr>
                        <a:t>Adenocarcinoma/Ovary-AdenoCA</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0.925478</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0.616554</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1.389188</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0.708612</a:t>
                      </a:r>
                    </a:p>
                  </a:txBody>
                  <a:tcPr marL="9525" marR="9525" marT="9525" marB="0" anchor="b">
                    <a:lnL>
                      <a:noFill/>
                    </a:lnL>
                    <a:lnR>
                      <a:noFill/>
                    </a:lnR>
                    <a:lnT>
                      <a:noFill/>
                    </a:lnT>
                    <a:lnB>
                      <a:noFill/>
                    </a:lnB>
                  </a:tcPr>
                </a:tc>
              </a:tr>
              <a:tr h="382487">
                <a:tc>
                  <a:txBody>
                    <a:bodyPr/>
                    <a:lstStyle/>
                    <a:p>
                      <a:pPr algn="l" fontAlgn="b"/>
                      <a:r>
                        <a:rPr lang="en-US" sz="1400" b="0" i="0" u="none" strike="noStrike">
                          <a:solidFill>
                            <a:srgbClr val="000000"/>
                          </a:solidFill>
                          <a:effectLst/>
                          <a:latin typeface="Calibri" panose="020F0502020204030204" pitchFamily="34" charset="0"/>
                        </a:rPr>
                        <a:t>Adenocarcinoma/Panc-AdenoCA</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0.842949</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0.640832</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1.108813</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0.221892</a:t>
                      </a:r>
                    </a:p>
                  </a:txBody>
                  <a:tcPr marL="9525" marR="9525" marT="9525" marB="0" anchor="b">
                    <a:lnL>
                      <a:noFill/>
                    </a:lnL>
                    <a:lnR>
                      <a:noFill/>
                    </a:lnR>
                    <a:lnT>
                      <a:noFill/>
                    </a:lnT>
                    <a:lnB>
                      <a:noFill/>
                    </a:lnB>
                  </a:tcPr>
                </a:tc>
              </a:tr>
              <a:tr h="382487">
                <a:tc>
                  <a:txBody>
                    <a:bodyPr/>
                    <a:lstStyle/>
                    <a:p>
                      <a:pPr algn="l" fontAlgn="b"/>
                      <a:r>
                        <a:rPr lang="en-US" sz="1400" b="0" i="0" u="none" strike="noStrike" dirty="0">
                          <a:solidFill>
                            <a:srgbClr val="000000"/>
                          </a:solidFill>
                          <a:effectLst/>
                          <a:latin typeface="Calibri" panose="020F0502020204030204" pitchFamily="34" charset="0"/>
                        </a:rPr>
                        <a:t>Melanoma/Skin-Melanoma</a:t>
                      </a:r>
                    </a:p>
                  </a:txBody>
                  <a:tcPr marL="9525" marR="9525" marT="9525" marB="0" anchor="b">
                    <a:lnL>
                      <a:noFill/>
                    </a:lnL>
                    <a:lnR>
                      <a:noFill/>
                    </a:lnR>
                    <a:lnT>
                      <a:noFill/>
                    </a:lnT>
                    <a:lnB>
                      <a:noFill/>
                    </a:lnB>
                    <a:solidFill>
                      <a:srgbClr val="92D050"/>
                    </a:solidFill>
                  </a:tcPr>
                </a:tc>
                <a:tc>
                  <a:txBody>
                    <a:bodyPr/>
                    <a:lstStyle/>
                    <a:p>
                      <a:pPr algn="r" fontAlgn="b"/>
                      <a:r>
                        <a:rPr lang="en-US" sz="1400" b="0" i="0" u="none" strike="noStrike" dirty="0">
                          <a:solidFill>
                            <a:srgbClr val="000000"/>
                          </a:solidFill>
                          <a:effectLst/>
                          <a:latin typeface="Calibri" panose="020F0502020204030204" pitchFamily="34" charset="0"/>
                        </a:rPr>
                        <a:t>0.626264</a:t>
                      </a:r>
                    </a:p>
                  </a:txBody>
                  <a:tcPr marL="9525" marR="9525" marT="9525" marB="0" anchor="b">
                    <a:lnL>
                      <a:noFill/>
                    </a:lnL>
                    <a:lnR>
                      <a:noFill/>
                    </a:lnR>
                    <a:lnT>
                      <a:noFill/>
                    </a:lnT>
                    <a:lnB>
                      <a:noFill/>
                    </a:lnB>
                    <a:solidFill>
                      <a:srgbClr val="92D050"/>
                    </a:solidFill>
                  </a:tcPr>
                </a:tc>
                <a:tc>
                  <a:txBody>
                    <a:bodyPr/>
                    <a:lstStyle/>
                    <a:p>
                      <a:pPr algn="r" fontAlgn="b"/>
                      <a:r>
                        <a:rPr lang="en-US" sz="1400" b="0" i="0" u="none" strike="noStrike">
                          <a:solidFill>
                            <a:srgbClr val="000000"/>
                          </a:solidFill>
                          <a:effectLst/>
                          <a:latin typeface="Calibri" panose="020F0502020204030204" pitchFamily="34" charset="0"/>
                        </a:rPr>
                        <a:t>0.392886</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0.99827</a:t>
                      </a: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0.049151</a:t>
                      </a:r>
                    </a:p>
                  </a:txBody>
                  <a:tcPr marL="9525" marR="9525" marT="9525" marB="0" anchor="b">
                    <a:lnL>
                      <a:noFill/>
                    </a:lnL>
                    <a:lnR>
                      <a:noFill/>
                    </a:lnR>
                    <a:lnT>
                      <a:noFill/>
                    </a:lnT>
                    <a:lnB>
                      <a:noFill/>
                    </a:lnB>
                    <a:solidFill>
                      <a:srgbClr val="92D050"/>
                    </a:solidFill>
                  </a:tcPr>
                </a:tc>
              </a:tr>
            </a:tbl>
          </a:graphicData>
        </a:graphic>
      </p:graphicFrame>
    </p:spTree>
    <p:extLst>
      <p:ext uri="{BB962C8B-B14F-4D97-AF65-F5344CB8AC3E}">
        <p14:creationId xmlns:p14="http://schemas.microsoft.com/office/powerpoint/2010/main" val="2846955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1474</Words>
  <Application>Microsoft Office PowerPoint</Application>
  <PresentationFormat>Widescreen</PresentationFormat>
  <Paragraphs>443</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Functional Burden impact on Survival in PCAWG</vt:lpstr>
      <vt:lpstr>How does functional burdening impact survival across cancers?</vt:lpstr>
      <vt:lpstr>How can we address this quantitatively using PCAWG data?</vt:lpstr>
      <vt:lpstr>1 . Model Selection: Survival Analysis is a Well-Developed Science</vt:lpstr>
      <vt:lpstr>The Cox Proportional Hazards Model has Known Pitfalls and Work-arounds</vt:lpstr>
      <vt:lpstr>Principled Selection of Co-variates and Cancer Subtypes for Analysis</vt:lpstr>
      <vt:lpstr>What is the right functional burdening score?</vt:lpstr>
      <vt:lpstr>Coding region results &lt;ranked mean&gt;: Borderline significance favoring GUNK in Liver-HCC. No extra signal with essentiality filter. </vt:lpstr>
      <vt:lpstr>But if you’re hunting for GUNK HYPOTHESIS, you want to check essential but non-driver genes</vt:lpstr>
      <vt:lpstr>It does matter how you threshold essentiality. Minimum p-values (top) and number of significant p-values (bottom) obtained, plotted against top X ExAc genes considered essential. (These p-values are deprecated)</vt:lpstr>
      <vt:lpstr>Noncoding region: Select cancer subtypes show evidence of GUNK HYPOTHESIS, but suspicion for model violation</vt:lpstr>
      <vt:lpstr>Kidney-RCC is the most promising non-coding lead so far, but follow-up required</vt:lpstr>
      <vt:lpstr>These plots might be helpful …</vt:lpstr>
      <vt:lpstr>TO 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Ulysses</dc:creator>
  <cp:lastModifiedBy>Ulysses</cp:lastModifiedBy>
  <cp:revision>37</cp:revision>
  <dcterms:created xsi:type="dcterms:W3CDTF">2016-10-19T16:35:11Z</dcterms:created>
  <dcterms:modified xsi:type="dcterms:W3CDTF">2016-10-19T21:36:29Z</dcterms:modified>
</cp:coreProperties>
</file>