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D7E0255E-36EB-4056-A612-D657E34E1F6A}">
  <a:tblStyle styleId="{D7E0255E-36EB-4056-A612-D657E34E1F6A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Germline Variants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Cochrane: confounding and adjustment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AutoNum type="arabicPeriod"/>
            </a:pPr>
            <a:r>
              <a:rPr lang="en"/>
              <a:t>List confounding/prognostic factors + how we measure them.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AutoNum type="arabicPeriod"/>
            </a:pPr>
            <a:r>
              <a:rPr lang="en"/>
              <a:t>Document balance between comparator groups.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AutoNum type="arabicPeriod"/>
            </a:pPr>
            <a:r>
              <a:rPr lang="en" u="sng"/>
              <a:t>Design features:</a:t>
            </a:r>
            <a:r>
              <a:rPr lang="en"/>
              <a:t> matching or restriction to subgroups (e.g. high BP indivs).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AutoNum type="arabicPeriod"/>
            </a:pPr>
            <a:r>
              <a:rPr lang="en" u="sng"/>
              <a:t>Analysis features:</a:t>
            </a:r>
            <a:r>
              <a:rPr lang="en"/>
              <a:t> stratification or regression modelling (propensity scores or covariates).</a:t>
            </a:r>
          </a:p>
          <a:p>
            <a:pPr lvl="0" rtl="0"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 sz="1000"/>
          </a:p>
          <a:p>
            <a:pPr lvl="0" rtl="0">
              <a:spcBef>
                <a:spcPts val="0"/>
              </a:spcBef>
              <a:spcAft>
                <a:spcPts val="500"/>
              </a:spcAft>
              <a:buNone/>
            </a:pPr>
            <a:r>
              <a:rPr lang="en" sz="1000"/>
              <a:t>http://handbook.cochrane.org/chapter_13/13_5_2_2_confounding_and_adjustment.htm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Overall AF, deleterious variants ExAC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Clinvar only: 0.007, 1/150 indiv.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MAF &lt; 0.005, Pathogenic, likely pathogenic, risk factor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Best estimate: 0.012, 1/85 indiv.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MAF &lt; 0.005, TSL:1, high impact impact mutations ensembl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Upper limit: 0.044, 1/23 indiv.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MAF &lt; 0.005, TSL:1,2,3, high+moderate impact mutations ensembl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AF_across_populations_upper_limit.svg.png"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ExAC deleterious germline mutations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ExAC deleterious germline variants: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*19%</a:t>
            </a:r>
            <a:r>
              <a:rPr lang="en"/>
              <a:t> higher frequency of deleterious mutations vs. NFE, </a:t>
            </a:r>
            <a:r>
              <a:rPr b="1" lang="en"/>
              <a:t>35%</a:t>
            </a:r>
            <a:r>
              <a:rPr lang="en"/>
              <a:t> higher vs. overall AF, </a:t>
            </a:r>
            <a:r>
              <a:rPr b="1" lang="en"/>
              <a:t>220% </a:t>
            </a:r>
            <a:r>
              <a:rPr lang="en"/>
              <a:t>higher vs. FIN.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br>
              <a:rPr lang="en"/>
            </a:b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75" name="Shape 75"/>
          <p:cNvGraphicFramePr/>
          <p:nvPr/>
        </p:nvGraphicFramePr>
        <p:xfrm>
          <a:off x="929637" y="160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{D7E0255E-36EB-4056-A612-D657E34E1F6A}</a:tableStyleId>
              </a:tblPr>
              <a:tblGrid>
                <a:gridCol w="1821175"/>
                <a:gridCol w="1821175"/>
                <a:gridCol w="1821175"/>
                <a:gridCol w="1821175"/>
              </a:tblGrid>
              <a:tr h="5662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AF 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(overall)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African American (AFR)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Non-Finnish European (NFE)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Finnish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European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(FIN)</a:t>
                      </a:r>
                    </a:p>
                  </a:txBody>
                  <a:tcPr marT="91425" marB="91425" marR="91425" marL="91425"/>
                </a:tc>
              </a:tr>
              <a:tr h="2579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0.0442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0.0597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0.0503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0.0187</a:t>
                      </a:r>
                    </a:p>
                  </a:txBody>
                  <a:tcPr marT="91425" marB="91425" marR="91425" marL="91425"/>
                </a:tc>
              </a:tr>
              <a:tr h="2579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1/23 indiv.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1/17* indiv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1/20 indiv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1/54 indiv.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AF_per_gene.svg.png"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288925"/>
            <a:ext cx="5143498" cy="5143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AF_per_gene_by_population.svg.png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498" cy="5143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Gene/mutation plots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TSC2.svg.png"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5114" y="2191474"/>
            <a:ext cx="7073769" cy="133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Other approaches to disparity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u="sng"/>
              <a:t>Variant level disparity (rs149617956 -- MITF):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b="1" i="1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NFE: 0.0019 (</a:t>
            </a:r>
            <a:r>
              <a:rPr b="1" lang="en"/>
              <a:t>1/510 indiv.</a:t>
            </a:r>
            <a:r>
              <a:rPr lang="en"/>
              <a:t>) AFR: 0.0006 (</a:t>
            </a:r>
            <a:r>
              <a:rPr b="1" lang="en"/>
              <a:t>1/1510 indiv.</a:t>
            </a:r>
            <a:r>
              <a:rPr lang="en"/>
              <a:t>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u="sng"/>
              <a:t>Gene level disparity (VHL):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b="1" i="1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NFE: 0.0008 (</a:t>
            </a:r>
            <a:r>
              <a:rPr b="1" lang="en"/>
              <a:t>1/1270 indiv.</a:t>
            </a:r>
            <a:r>
              <a:rPr lang="en"/>
              <a:t>) AFR: 0.0053 (</a:t>
            </a:r>
            <a:r>
              <a:rPr b="1" lang="en"/>
              <a:t>1/190 indiv.</a:t>
            </a:r>
            <a:r>
              <a:rPr lang="en"/>
              <a:t>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+"/>
            </a:pPr>
            <a:r>
              <a:rPr b="1" lang="en"/>
              <a:t>Other Populations (separated via PCA) + Gender: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Latino (AMR), East Asian (EAS), South Asian (SAS), Male, Female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Study format: observational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dk1"/>
                </a:solidFill>
              </a:rPr>
              <a:t>Case-control study:</a:t>
            </a:r>
            <a:r>
              <a:rPr lang="en">
                <a:solidFill>
                  <a:schemeClr val="dk1"/>
                </a:solidFill>
              </a:rPr>
              <a:t> two groups (cases and controls), differing in outcome (cancer/cancer-type), compared according to causal factors (variants).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OR: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Retrospective cohort study:</a:t>
            </a:r>
            <a:r>
              <a:rPr b="1"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group with exposure (variant), group without exposure (without variant), how many per group develop outcome (cancer/cancer-type).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