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ABF0D718-47B6-47BA-9DAA-B49FCEF60432}">
  <a:tblStyle styleId="{ABF0D718-47B6-47BA-9DAA-B49FCEF60432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Relationship Id="rId4" Type="http://schemas.openxmlformats.org/officeDocument/2006/relationships/image" Target="../media/image03.png"/><Relationship Id="rId5" Type="http://schemas.openxmlformats.org/officeDocument/2006/relationships/image" Target="../media/image01.png"/><Relationship Id="rId6" Type="http://schemas.openxmlformats.org/officeDocument/2006/relationships/image" Target="../media/image0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Essential Genes,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Germline LOFs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Essential Gene Lists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Two essential gene lists: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Based on protein truncating variants (PTVs) in ExAC (SHet score).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-- Continuous measure (threshold top 25%).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highlight>
                  <a:srgbClr val="FFFFFF"/>
                </a:highlight>
              </a:rPr>
              <a:t>http://biorxiv.org/content/early/2016/09/16/075523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Based on viability of mouse knockouts (IMPC/MGI lethal/subviable).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-- Binary measure.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http://www.nature.com/nature/journal/vaop/ncurrent/pdf/nature19356.pdf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Comparison Groups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68" name="Shape 68"/>
          <p:cNvGraphicFramePr/>
          <p:nvPr/>
        </p:nvGraphicFramePr>
        <p:xfrm>
          <a:off x="952500" y="1967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{ABF0D718-47B6-47BA-9DAA-B49FCEF60432}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Control Group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Study Group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ExAC, 1KG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PCAWG germline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Randomized mutation set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PCAWG somatic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Essential gene skew, (IMPC list)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75" name="Shape 75"/>
          <p:cNvGrpSpPr/>
          <p:nvPr/>
        </p:nvGrpSpPr>
        <p:grpSpPr>
          <a:xfrm>
            <a:off x="412449" y="1185837"/>
            <a:ext cx="8319101" cy="3991025"/>
            <a:chOff x="661249" y="576237"/>
            <a:chExt cx="8319101" cy="3991025"/>
          </a:xfrm>
        </p:grpSpPr>
        <p:grpSp>
          <p:nvGrpSpPr>
            <p:cNvPr id="76" name="Shape 76"/>
            <p:cNvGrpSpPr/>
            <p:nvPr/>
          </p:nvGrpSpPr>
          <p:grpSpPr>
            <a:xfrm>
              <a:off x="661249" y="576237"/>
              <a:ext cx="3991025" cy="3991025"/>
              <a:chOff x="-724500" y="1206699"/>
              <a:chExt cx="3991025" cy="3991025"/>
            </a:xfrm>
          </p:grpSpPr>
          <p:pic>
            <p:nvPicPr>
              <p:cNvPr descr="percent_harmful.svg.png" id="77" name="Shape 77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-724500" y="1206699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percent_harmful_IMPC.svg.png" id="78" name="Shape 78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-724500" y="1206699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79" name="Shape 79"/>
            <p:cNvGrpSpPr/>
            <p:nvPr/>
          </p:nvGrpSpPr>
          <p:grpSpPr>
            <a:xfrm>
              <a:off x="4989325" y="576237"/>
              <a:ext cx="3991025" cy="3991025"/>
              <a:chOff x="7199050" y="865162"/>
              <a:chExt cx="3991025" cy="3991025"/>
            </a:xfrm>
          </p:grpSpPr>
          <p:pic>
            <p:nvPicPr>
              <p:cNvPr descr="percent_harmful_Shet_top_100.svg.png" id="80" name="Shape 80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7199050" y="865162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percent_harmful_IMPC_top_100.svg.png" id="81" name="Shape 81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7199050" y="865162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Essential gene skew, (ExAC PTV list)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percent_harmful.svg.png"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449" y="1185837"/>
            <a:ext cx="3991025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ercent_harmful_Shet_top_100.svg.png" id="89" name="Shape 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0525" y="1185837"/>
            <a:ext cx="3991025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Germline LOFs (PCAWG germline vs. ExAC)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path6161.png"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6474" y="1022649"/>
            <a:ext cx="4691050" cy="4628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Germline LOF gene functions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/>
              <a:t>PDE4DIP:</a:t>
            </a:r>
            <a:r>
              <a:rPr lang="en"/>
              <a:t> Anchors cAMP pathway components to centrosome.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NPDC1:</a:t>
            </a:r>
            <a:r>
              <a:rPr lang="en"/>
              <a:t> Neural proliferation and differentiation control protein.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PABPC3: </a:t>
            </a:r>
            <a:r>
              <a:rPr lang="en"/>
              <a:t>Poly-A binding protein - mRNA translation and stability.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CLDN5:</a:t>
            </a:r>
            <a:r>
              <a:rPr lang="en"/>
              <a:t> Vascular tight junctions, cell motility, implicated in cancer metastasis.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B3GNTC: </a:t>
            </a:r>
            <a:r>
              <a:rPr lang="en"/>
              <a:t>Mucin production, GI tract, mucin alterations common in GI cancers.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KRT38: </a:t>
            </a:r>
            <a:r>
              <a:rPr lang="en"/>
              <a:t>Keratin. Hair and nails. (? function)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Germline LOF gene functions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RHPN2: </a:t>
            </a:r>
            <a:r>
              <a:rPr lang="en"/>
              <a:t>Rhophilin. Adhesion/cancer invasiveness.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FAM8A1: </a:t>
            </a:r>
            <a:r>
              <a:rPr lang="en"/>
              <a:t>Unfolded protein response. Apoptosis.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TSPAN7: </a:t>
            </a:r>
            <a:r>
              <a:rPr lang="en"/>
              <a:t>Tetraspanin - cell development, activation, growth and motility.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SMPD4:</a:t>
            </a:r>
            <a:r>
              <a:rPr lang="en"/>
              <a:t> Sphingolipid, activated by TNF. Putative role in apoptosis.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FANK1:</a:t>
            </a:r>
            <a:r>
              <a:rPr lang="en"/>
              <a:t> Tumor cell apoptosis. Interaction with RYBP1 (tumor supressor).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