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8" r:id="rId3"/>
    <p:sldId id="270" r:id="rId4"/>
    <p:sldId id="261" r:id="rId5"/>
    <p:sldId id="267" r:id="rId6"/>
    <p:sldId id="282" r:id="rId7"/>
    <p:sldId id="266" r:id="rId8"/>
    <p:sldId id="265" r:id="rId9"/>
    <p:sldId id="264" r:id="rId10"/>
    <p:sldId id="263" r:id="rId11"/>
    <p:sldId id="262" r:id="rId12"/>
    <p:sldId id="283" r:id="rId13"/>
    <p:sldId id="273" r:id="rId14"/>
    <p:sldId id="274" r:id="rId15"/>
    <p:sldId id="275" r:id="rId16"/>
    <p:sldId id="276" r:id="rId17"/>
    <p:sldId id="277" r:id="rId18"/>
    <p:sldId id="281" r:id="rId19"/>
    <p:sldId id="280" r:id="rId20"/>
    <p:sldId id="279" r:id="rId21"/>
    <p:sldId id="284" r:id="rId22"/>
    <p:sldId id="257" r:id="rId23"/>
    <p:sldId id="268"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8"/>
    <p:restoredTop sz="80884"/>
  </p:normalViewPr>
  <p:slideViewPr>
    <p:cSldViewPr snapToGrid="0" snapToObjects="1">
      <p:cViewPr varScale="1">
        <p:scale>
          <a:sx n="82" d="100"/>
          <a:sy n="82" d="100"/>
        </p:scale>
        <p:origin x="168"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154A34-98E6-844C-A73C-362FB55AAC24}" type="datetimeFigureOut">
              <a:rPr lang="en-US" smtClean="0"/>
              <a:t>10/18/16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240336-33D5-FC47-ADD7-3FC5FB35147C}" type="slidenum">
              <a:rPr lang="en-US" smtClean="0"/>
              <a:t>‹#›</a:t>
            </a:fld>
            <a:endParaRPr lang="en-US"/>
          </a:p>
        </p:txBody>
      </p:sp>
    </p:spTree>
    <p:extLst>
      <p:ext uri="{BB962C8B-B14F-4D97-AF65-F5344CB8AC3E}">
        <p14:creationId xmlns:p14="http://schemas.microsoft.com/office/powerpoint/2010/main" val="45590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D5662-C9A0-834A-97F0-2270B08A8C24}" type="datetimeFigureOut">
              <a:rPr lang="en-US" smtClean="0"/>
              <a:t>10/18/16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B0109-F5FE-424E-A705-C55F8B251FAE}" type="slidenum">
              <a:rPr lang="en-US" smtClean="0"/>
              <a:t>‹#›</a:t>
            </a:fld>
            <a:endParaRPr lang="en-US"/>
          </a:p>
        </p:txBody>
      </p:sp>
    </p:spTree>
    <p:extLst>
      <p:ext uri="{BB962C8B-B14F-4D97-AF65-F5344CB8AC3E}">
        <p14:creationId xmlns:p14="http://schemas.microsoft.com/office/powerpoint/2010/main" val="43381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Overview of the acquisition and filtering of viral protein families in two rounds and their use for the identification of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viral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larger than 5 kb. In the first round, proteins from 2,300 double-stranded DNA viruses were grouped into 16,000 protein families, which were aligned to generate Hidden Markov Models (HMMs). These HMMs were used in combination with analysis of k-</a:t>
            </a:r>
            <a:r>
              <a:rPr lang="en-US" sz="1200" kern="1200" dirty="0" err="1" smtClean="0">
                <a:solidFill>
                  <a:schemeClr val="tx1"/>
                </a:solidFill>
                <a:effectLst/>
                <a:latin typeface="+mn-lt"/>
                <a:ea typeface="+mn-ea"/>
                <a:cs typeface="+mn-cs"/>
              </a:rPr>
              <a:t>mer</a:t>
            </a:r>
            <a:r>
              <a:rPr lang="en-US" sz="1200" kern="1200" dirty="0" smtClean="0">
                <a:solidFill>
                  <a:schemeClr val="tx1"/>
                </a:solidFill>
                <a:effectLst/>
                <a:latin typeface="+mn-lt"/>
                <a:ea typeface="+mn-ea"/>
                <a:cs typeface="+mn-cs"/>
              </a:rPr>
              <a:t> composition and phylogenetic analysis of DNA- dependent RNA polymerase genes to identify 1,843 high-confidence metagenome viral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These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were validated by manual analysis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and the proteins from this set were combined with the isolate viral proteins to generate a final set of 25,000 viral protein families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HMMs generated from alignment of these protein families were used to identify 125,842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viral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Processing steps detailed in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 </a:t>
            </a:r>
            <a:r>
              <a:rPr lang="en-US" sz="1200" kern="1200" dirty="0" smtClean="0">
                <a:solidFill>
                  <a:schemeClr val="tx1"/>
                </a:solidFill>
                <a:effectLst/>
                <a:latin typeface="+mn-lt"/>
                <a:ea typeface="+mn-ea"/>
                <a:cs typeface="+mn-cs"/>
              </a:rPr>
              <a:t>are described in the Methods. The final </a:t>
            </a:r>
            <a:r>
              <a:rPr lang="en-US" sz="1200" kern="1200" dirty="0" err="1" smtClean="0">
                <a:solidFill>
                  <a:schemeClr val="tx1"/>
                </a:solidFill>
                <a:effectLst/>
                <a:latin typeface="+mn-lt"/>
                <a:ea typeface="+mn-ea"/>
                <a:cs typeface="+mn-cs"/>
              </a:rPr>
              <a:t>mVCs</a:t>
            </a:r>
            <a:r>
              <a:rPr lang="en-US" sz="1200" kern="1200" dirty="0" smtClean="0">
                <a:solidFill>
                  <a:schemeClr val="tx1"/>
                </a:solidFill>
                <a:effectLst/>
                <a:latin typeface="+mn-lt"/>
                <a:ea typeface="+mn-ea"/>
                <a:cs typeface="+mn-cs"/>
              </a:rPr>
              <a:t> were then grouped and assigned to their hosts via CRISPR–</a:t>
            </a:r>
            <a:r>
              <a:rPr lang="en-US" sz="1200" kern="1200" dirty="0" err="1" smtClean="0">
                <a:solidFill>
                  <a:schemeClr val="tx1"/>
                </a:solidFill>
                <a:effectLst/>
                <a:latin typeface="+mn-lt"/>
                <a:ea typeface="+mn-ea"/>
                <a:cs typeface="+mn-cs"/>
              </a:rPr>
              <a:t>Cas</a:t>
            </a:r>
            <a:r>
              <a:rPr lang="en-US" sz="1200" kern="1200" dirty="0" smtClean="0">
                <a:solidFill>
                  <a:schemeClr val="tx1"/>
                </a:solidFill>
                <a:effectLst/>
                <a:latin typeface="+mn-lt"/>
                <a:ea typeface="+mn-ea"/>
                <a:cs typeface="+mn-cs"/>
              </a:rPr>
              <a:t> spacer matches and viral </a:t>
            </a:r>
            <a:r>
              <a:rPr lang="en-US" sz="1200" kern="1200" dirty="0" err="1" smtClean="0">
                <a:solidFill>
                  <a:schemeClr val="tx1"/>
                </a:solidFill>
                <a:effectLst/>
                <a:latin typeface="+mn-lt"/>
                <a:ea typeface="+mn-ea"/>
                <a:cs typeface="+mn-cs"/>
              </a:rPr>
              <a:t>tRNA</a:t>
            </a:r>
            <a:r>
              <a:rPr lang="en-US" sz="1200" kern="1200" dirty="0" smtClean="0">
                <a:solidFill>
                  <a:schemeClr val="tx1"/>
                </a:solidFill>
                <a:effectLst/>
                <a:latin typeface="+mn-lt"/>
                <a:ea typeface="+mn-ea"/>
                <a:cs typeface="+mn-cs"/>
              </a:rPr>
              <a:t> matches against isolate microbes (not shown in this figure).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60B0109-F5FE-424E-A705-C55F8B251FAE}" type="slidenum">
              <a:rPr lang="en-US" smtClean="0"/>
              <a:t>4</a:t>
            </a:fld>
            <a:endParaRPr lang="en-US"/>
          </a:p>
        </p:txBody>
      </p:sp>
    </p:spTree>
    <p:extLst>
      <p:ext uri="{BB962C8B-B14F-4D97-AF65-F5344CB8AC3E}">
        <p14:creationId xmlns:p14="http://schemas.microsoft.com/office/powerpoint/2010/main" val="177088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Number of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viral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compared to isolate viral genomes.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Accumulation curves showing the protein cluster growth with increased sampling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Distribution of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viral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(blue), isolate phages (red) and isolate eukaryotic viruses (green) by length and coverage with viral protein families.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60B0109-F5FE-424E-A705-C55F8B251FAE}" type="slidenum">
              <a:rPr lang="en-US" smtClean="0"/>
              <a:t>5</a:t>
            </a:fld>
            <a:endParaRPr lang="en-US"/>
          </a:p>
        </p:txBody>
      </p:sp>
    </p:spTree>
    <p:extLst>
      <p:ext uri="{BB962C8B-B14F-4D97-AF65-F5344CB8AC3E}">
        <p14:creationId xmlns:p14="http://schemas.microsoft.com/office/powerpoint/2010/main" val="101074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Parameters used in the clustering of viral sequences. We used all 5,042 reference isolate viral genomes (</a:t>
            </a:r>
            <a:r>
              <a:rPr lang="en-US" sz="1200" kern="1200" dirty="0" err="1" smtClean="0">
                <a:solidFill>
                  <a:schemeClr val="tx1"/>
                </a:solidFill>
                <a:effectLst/>
                <a:latin typeface="+mn-lt"/>
                <a:ea typeface="+mn-ea"/>
                <a:cs typeface="+mn-cs"/>
              </a:rPr>
              <a:t>iVGs</a:t>
            </a:r>
            <a:r>
              <a:rPr lang="en-US" sz="1200" kern="1200" dirty="0" smtClean="0">
                <a:solidFill>
                  <a:schemeClr val="tx1"/>
                </a:solidFill>
                <a:effectLst/>
                <a:latin typeface="+mn-lt"/>
                <a:ea typeface="+mn-ea"/>
                <a:cs typeface="+mn-cs"/>
              </a:rPr>
              <a:t>) to group them using single-linkage hierarchical clustering (SLC) with different combinations of AAI and AF values to validate the clustering approach. The thresholds for AAI and AF were set at 90% and 50%, respectively, (boxed in purple) and were selected based on the accurate grouping of </a:t>
            </a:r>
            <a:r>
              <a:rPr lang="en-US" sz="1200" kern="1200" dirty="0" err="1" smtClean="0">
                <a:solidFill>
                  <a:schemeClr val="tx1"/>
                </a:solidFill>
                <a:effectLst/>
                <a:latin typeface="+mn-lt"/>
                <a:ea typeface="+mn-ea"/>
                <a:cs typeface="+mn-cs"/>
              </a:rPr>
              <a:t>iVGs</a:t>
            </a:r>
            <a:r>
              <a:rPr lang="en-US" sz="1200" kern="1200" dirty="0" smtClean="0">
                <a:solidFill>
                  <a:schemeClr val="tx1"/>
                </a:solidFill>
                <a:effectLst/>
                <a:latin typeface="+mn-lt"/>
                <a:ea typeface="+mn-ea"/>
                <a:cs typeface="+mn-cs"/>
              </a:rPr>
              <a:t> that was in agreement at the genus level, and the vast majority at the species level, according to the ICTV classification system (Supplementary Information). Further, these thresholds reduced the number of total connections (green line referred to secondary </a:t>
            </a:r>
            <a:r>
              <a:rPr lang="en-US" sz="1200" i="1" kern="1200" dirty="0" smtClean="0">
                <a:solidFill>
                  <a:schemeClr val="tx1"/>
                </a:solidFill>
                <a:effectLst/>
                <a:latin typeface="+mn-lt"/>
                <a:ea typeface="+mn-ea"/>
                <a:cs typeface="+mn-cs"/>
              </a:rPr>
              <a:t>y </a:t>
            </a:r>
            <a:r>
              <a:rPr lang="en-US" sz="1200" kern="1200" dirty="0" smtClean="0">
                <a:solidFill>
                  <a:schemeClr val="tx1"/>
                </a:solidFill>
                <a:effectLst/>
                <a:latin typeface="+mn-lt"/>
                <a:ea typeface="+mn-ea"/>
                <a:cs typeface="+mn-cs"/>
              </a:rPr>
              <a:t>axis) compared with lower AAI thresholds, without altering the total number </a:t>
            </a:r>
            <a:endParaRPr lang="en-US" dirty="0" smtClean="0"/>
          </a:p>
          <a:p>
            <a:r>
              <a:rPr lang="en-US" sz="1200" kern="1200" dirty="0" smtClean="0">
                <a:solidFill>
                  <a:schemeClr val="tx1"/>
                </a:solidFill>
                <a:effectLst/>
                <a:latin typeface="+mn-lt"/>
                <a:ea typeface="+mn-ea"/>
                <a:cs typeface="+mn-cs"/>
              </a:rPr>
              <a:t>of singletons and viral groups created (red and light green bars referred to primary </a:t>
            </a:r>
            <a:r>
              <a:rPr lang="en-US" sz="1200" i="1" kern="1200" dirty="0" smtClean="0">
                <a:solidFill>
                  <a:schemeClr val="tx1"/>
                </a:solidFill>
                <a:effectLst/>
                <a:latin typeface="+mn-lt"/>
                <a:ea typeface="+mn-ea"/>
                <a:cs typeface="+mn-cs"/>
              </a:rPr>
              <a:t>y </a:t>
            </a:r>
            <a:r>
              <a:rPr lang="en-US" sz="1200" kern="1200" dirty="0" smtClean="0">
                <a:solidFill>
                  <a:schemeClr val="tx1"/>
                </a:solidFill>
                <a:effectLst/>
                <a:latin typeface="+mn-lt"/>
                <a:ea typeface="+mn-ea"/>
                <a:cs typeface="+mn-cs"/>
              </a:rPr>
              <a:t>axis, respectively), as well as the average number of members per viral group (shown at the bottom of the figure).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Size distribution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viral groups. Distribution of the 66,696 viral genomes clustered into 18,470 viral groups. Number of viral members (spanning from 2 to 365) per viral groups is shown. </a:t>
            </a:r>
            <a:endParaRPr lang="en-US" dirty="0" smtClean="0"/>
          </a:p>
          <a:p>
            <a:endParaRPr lang="en-US" dirty="0"/>
          </a:p>
        </p:txBody>
      </p:sp>
      <p:sp>
        <p:nvSpPr>
          <p:cNvPr id="4" name="Slide Number Placeholder 3"/>
          <p:cNvSpPr>
            <a:spLocks noGrp="1"/>
          </p:cNvSpPr>
          <p:nvPr>
            <p:ph type="sldNum" sz="quarter" idx="10"/>
          </p:nvPr>
        </p:nvSpPr>
        <p:spPr/>
        <p:txBody>
          <a:bodyPr/>
          <a:lstStyle/>
          <a:p>
            <a:fld id="{960B0109-F5FE-424E-A705-C55F8B251FAE}" type="slidenum">
              <a:rPr lang="en-US" smtClean="0"/>
              <a:t>6</a:t>
            </a:fld>
            <a:endParaRPr lang="en-US"/>
          </a:p>
        </p:txBody>
      </p:sp>
    </p:spTree>
    <p:extLst>
      <p:ext uri="{BB962C8B-B14F-4D97-AF65-F5344CB8AC3E}">
        <p14:creationId xmlns:p14="http://schemas.microsoft.com/office/powerpoint/2010/main" val="32101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Total number of host assignments to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viruses with three approaches.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Phylogenetic distribution of bacterial and archaeal hosts.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viral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(red), and isolate viruses (grey).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60B0109-F5FE-424E-A705-C55F8B251FAE}" type="slidenum">
              <a:rPr lang="en-US" smtClean="0"/>
              <a:t>7</a:t>
            </a:fld>
            <a:endParaRPr lang="en-US"/>
          </a:p>
        </p:txBody>
      </p:sp>
    </p:spTree>
    <p:extLst>
      <p:ext uri="{BB962C8B-B14F-4D97-AF65-F5344CB8AC3E}">
        <p14:creationId xmlns:p14="http://schemas.microsoft.com/office/powerpoint/2010/main" val="133430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Proportion of viral groups connected with predicted hosts at various taxonomic levels.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Three proto-spacers encoded on </a:t>
            </a:r>
            <a:r>
              <a:rPr lang="en-US" sz="1200" kern="1200" dirty="0" err="1" smtClean="0">
                <a:solidFill>
                  <a:schemeClr val="tx1"/>
                </a:solidFill>
                <a:effectLst/>
                <a:latin typeface="+mn-lt"/>
                <a:ea typeface="+mn-ea"/>
                <a:cs typeface="+mn-cs"/>
              </a:rPr>
              <a:t>mVCs</a:t>
            </a:r>
            <a:r>
              <a:rPr lang="en-US" sz="1200" kern="1200" dirty="0" smtClean="0">
                <a:solidFill>
                  <a:schemeClr val="tx1"/>
                </a:solidFill>
                <a:effectLst/>
                <a:latin typeface="+mn-lt"/>
                <a:ea typeface="+mn-ea"/>
                <a:cs typeface="+mn-cs"/>
              </a:rPr>
              <a:t> identified in human oral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samples that were linked to CRISPR spacers from hosts from distinct phyla, </a:t>
            </a:r>
            <a:r>
              <a:rPr lang="en-US" sz="1200" i="1" kern="1200" dirty="0" err="1" smtClean="0">
                <a:solidFill>
                  <a:schemeClr val="tx1"/>
                </a:solidFill>
                <a:effectLst/>
                <a:latin typeface="+mn-lt"/>
                <a:ea typeface="+mn-ea"/>
                <a:cs typeface="+mn-cs"/>
              </a:rPr>
              <a:t>Actinomycetes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sp. oral taxon 180 (</a:t>
            </a:r>
            <a:r>
              <a:rPr lang="en-US" sz="1200" kern="1200" dirty="0" err="1" smtClean="0">
                <a:solidFill>
                  <a:schemeClr val="tx1"/>
                </a:solidFill>
                <a:effectLst/>
                <a:latin typeface="+mn-lt"/>
                <a:ea typeface="+mn-ea"/>
                <a:cs typeface="+mn-cs"/>
              </a:rPr>
              <a:t>Actinobacteria</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Streptococcus </a:t>
            </a:r>
            <a:r>
              <a:rPr lang="en-US" sz="1200" i="1" kern="1200" dirty="0" err="1" smtClean="0">
                <a:solidFill>
                  <a:schemeClr val="tx1"/>
                </a:solidFill>
                <a:effectLst/>
                <a:latin typeface="+mn-lt"/>
                <a:ea typeface="+mn-ea"/>
                <a:cs typeface="+mn-cs"/>
              </a:rPr>
              <a:t>plurextorum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DSM 22810 (</a:t>
            </a:r>
            <a:r>
              <a:rPr lang="en-US" sz="1200" kern="1200" dirty="0" err="1" smtClean="0">
                <a:solidFill>
                  <a:schemeClr val="tx1"/>
                </a:solidFill>
                <a:effectLst/>
                <a:latin typeface="+mn-lt"/>
                <a:ea typeface="+mn-ea"/>
                <a:cs typeface="+mn-cs"/>
              </a:rPr>
              <a:t>Firmicutes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Seven proto-spacers encoded on two nearly identical </a:t>
            </a:r>
            <a:r>
              <a:rPr lang="en-US" sz="1200" kern="1200" dirty="0" err="1" smtClean="0">
                <a:solidFill>
                  <a:schemeClr val="tx1"/>
                </a:solidFill>
                <a:effectLst/>
                <a:latin typeface="+mn-lt"/>
                <a:ea typeface="+mn-ea"/>
                <a:cs typeface="+mn-cs"/>
              </a:rPr>
              <a:t>mVCs</a:t>
            </a:r>
            <a:r>
              <a:rPr lang="en-US" sz="1200" kern="1200" dirty="0" smtClean="0">
                <a:solidFill>
                  <a:schemeClr val="tx1"/>
                </a:solidFill>
                <a:effectLst/>
                <a:latin typeface="+mn-lt"/>
                <a:ea typeface="+mn-ea"/>
                <a:cs typeface="+mn-cs"/>
              </a:rPr>
              <a:t> deriving from independent </a:t>
            </a:r>
            <a:r>
              <a:rPr lang="en-US" sz="1200" kern="1200" dirty="0" err="1" smtClean="0">
                <a:solidFill>
                  <a:schemeClr val="tx1"/>
                </a:solidFill>
                <a:effectLst/>
                <a:latin typeface="+mn-lt"/>
                <a:ea typeface="+mn-ea"/>
                <a:cs typeface="+mn-cs"/>
              </a:rPr>
              <a:t>faecal</a:t>
            </a:r>
            <a:r>
              <a:rPr lang="en-US" sz="1200" kern="1200" dirty="0" smtClean="0">
                <a:solidFill>
                  <a:schemeClr val="tx1"/>
                </a:solidFill>
                <a:effectLst/>
                <a:latin typeface="+mn-lt"/>
                <a:ea typeface="+mn-ea"/>
                <a:cs typeface="+mn-cs"/>
              </a:rPr>
              <a:t> samples, and linked to CRISPR spacers from </a:t>
            </a:r>
            <a:r>
              <a:rPr lang="en-US" sz="1200" i="1" kern="1200" dirty="0" err="1" smtClean="0">
                <a:solidFill>
                  <a:schemeClr val="tx1"/>
                </a:solidFill>
                <a:effectLst/>
                <a:latin typeface="+mn-lt"/>
                <a:ea typeface="+mn-ea"/>
                <a:cs typeface="+mn-cs"/>
              </a:rPr>
              <a:t>Roseburia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inulinivorans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DSM 16841 (</a:t>
            </a:r>
            <a:r>
              <a:rPr lang="en-US" sz="1200" kern="1200" dirty="0" err="1" smtClean="0">
                <a:solidFill>
                  <a:schemeClr val="tx1"/>
                </a:solidFill>
                <a:effectLst/>
                <a:latin typeface="+mn-lt"/>
                <a:ea typeface="+mn-ea"/>
                <a:cs typeface="+mn-cs"/>
              </a:rPr>
              <a:t>Lachnospiraceae</a:t>
            </a:r>
            <a:r>
              <a:rPr lang="en-US" sz="1200" kern="1200" dirty="0" smtClean="0">
                <a:solidFill>
                  <a:schemeClr val="tx1"/>
                </a:solidFill>
                <a:effectLst/>
                <a:latin typeface="+mn-lt"/>
                <a:ea typeface="+mn-ea"/>
                <a:cs typeface="+mn-cs"/>
              </a:rPr>
              <a:t> family), </a:t>
            </a:r>
            <a:r>
              <a:rPr lang="en-US" sz="1200" i="1" kern="1200" dirty="0" err="1" smtClean="0">
                <a:solidFill>
                  <a:schemeClr val="tx1"/>
                </a:solidFill>
                <a:effectLst/>
                <a:latin typeface="+mn-lt"/>
                <a:ea typeface="+mn-ea"/>
                <a:cs typeface="+mn-cs"/>
              </a:rPr>
              <a:t>Eubacterium</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rectale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ATCC 33656 (</a:t>
            </a:r>
            <a:r>
              <a:rPr lang="en-US" sz="1200" kern="1200" dirty="0" err="1" smtClean="0">
                <a:solidFill>
                  <a:schemeClr val="tx1"/>
                </a:solidFill>
                <a:effectLst/>
                <a:latin typeface="+mn-lt"/>
                <a:ea typeface="+mn-ea"/>
                <a:cs typeface="+mn-cs"/>
              </a:rPr>
              <a:t>Eubacteriaceae</a:t>
            </a:r>
            <a:r>
              <a:rPr lang="en-US" sz="1200" kern="1200" dirty="0" smtClean="0">
                <a:solidFill>
                  <a:schemeClr val="tx1"/>
                </a:solidFill>
                <a:effectLst/>
                <a:latin typeface="+mn-lt"/>
                <a:ea typeface="+mn-ea"/>
                <a:cs typeface="+mn-cs"/>
              </a:rPr>
              <a:t> family), and </a:t>
            </a:r>
            <a:r>
              <a:rPr lang="en-US" sz="1200" i="1" kern="1200" dirty="0" err="1" smtClean="0">
                <a:solidFill>
                  <a:schemeClr val="tx1"/>
                </a:solidFill>
                <a:effectLst/>
                <a:latin typeface="+mn-lt"/>
                <a:ea typeface="+mn-ea"/>
                <a:cs typeface="+mn-cs"/>
              </a:rPr>
              <a:t>Ruminococcus</a:t>
            </a:r>
            <a:r>
              <a:rPr lang="en-US" sz="1200" i="1" kern="1200" dirty="0" smtClean="0">
                <a:solidFill>
                  <a:schemeClr val="tx1"/>
                </a:solidFill>
                <a:effectLst/>
                <a:latin typeface="+mn-lt"/>
                <a:ea typeface="+mn-ea"/>
                <a:cs typeface="+mn-cs"/>
              </a:rPr>
              <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sp. SR 1/5 (</a:t>
            </a:r>
            <a:r>
              <a:rPr lang="en-US" sz="1200" kern="1200" dirty="0" err="1" smtClean="0">
                <a:solidFill>
                  <a:schemeClr val="tx1"/>
                </a:solidFill>
                <a:effectLst/>
                <a:latin typeface="+mn-lt"/>
                <a:ea typeface="+mn-ea"/>
                <a:cs typeface="+mn-cs"/>
              </a:rPr>
              <a:t>Ruminococcaceae</a:t>
            </a:r>
            <a:r>
              <a:rPr lang="en-US" sz="1200" kern="1200" dirty="0" smtClean="0">
                <a:solidFill>
                  <a:schemeClr val="tx1"/>
                </a:solidFill>
                <a:effectLst/>
                <a:latin typeface="+mn-lt"/>
                <a:ea typeface="+mn-ea"/>
                <a:cs typeface="+mn-cs"/>
              </a:rPr>
              <a:t> family) (details in Supplementary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960B0109-F5FE-424E-A705-C55F8B251FAE}" type="slidenum">
              <a:rPr lang="en-US" smtClean="0"/>
              <a:t>8</a:t>
            </a:fld>
            <a:endParaRPr lang="en-US"/>
          </a:p>
        </p:txBody>
      </p:sp>
    </p:spTree>
    <p:extLst>
      <p:ext uri="{BB962C8B-B14F-4D97-AF65-F5344CB8AC3E}">
        <p14:creationId xmlns:p14="http://schemas.microsoft.com/office/powerpoint/2010/main" val="125874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Hierarchical clustering of viral groups and singletons across marine </a:t>
            </a:r>
            <a:endParaRPr lang="en-US" dirty="0" smtClean="0"/>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and human samples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endParaRPr lang="en-US" dirty="0" smtClean="0"/>
          </a:p>
          <a:p>
            <a:r>
              <a:rPr lang="en-US" dirty="0" smtClean="0"/>
              <a:t>The groups don’t overlap much</a:t>
            </a:r>
          </a:p>
          <a:p>
            <a:endParaRPr lang="en-US" dirty="0"/>
          </a:p>
        </p:txBody>
      </p:sp>
      <p:sp>
        <p:nvSpPr>
          <p:cNvPr id="4" name="Slide Number Placeholder 3"/>
          <p:cNvSpPr>
            <a:spLocks noGrp="1"/>
          </p:cNvSpPr>
          <p:nvPr>
            <p:ph type="sldNum" sz="quarter" idx="10"/>
          </p:nvPr>
        </p:nvSpPr>
        <p:spPr/>
        <p:txBody>
          <a:bodyPr/>
          <a:lstStyle/>
          <a:p>
            <a:fld id="{960B0109-F5FE-424E-A705-C55F8B251FAE}" type="slidenum">
              <a:rPr lang="en-US" smtClean="0"/>
              <a:t>9</a:t>
            </a:fld>
            <a:endParaRPr lang="en-US"/>
          </a:p>
        </p:txBody>
      </p:sp>
    </p:spTree>
    <p:extLst>
      <p:ext uri="{BB962C8B-B14F-4D97-AF65-F5344CB8AC3E}">
        <p14:creationId xmlns:p14="http://schemas.microsoft.com/office/powerpoint/2010/main" val="56145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Distribution of viral groups and singletons (red and blue bubbles, respectively) against the number of habitats. Bubble size (inset) reflects the number of samples containing viral sequence.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Distribution of viral sequences per habitat type and environmental category. Pie charts size and the number inside show viral groups and singletons per habitat type grouped into four environmental categories; values are given in units of 103.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Pairwise connection between habitat types based on shared viral sequences; </a:t>
            </a: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Distribution of viral sequences across human body sub-sites and across habitat types. Red dots indicate viral groups and singletons exclusive for each sub-site. </a:t>
            </a:r>
            <a:endParaRPr lang="en-US" dirty="0" smtClean="0"/>
          </a:p>
          <a:p>
            <a:endParaRPr lang="en-US" dirty="0"/>
          </a:p>
        </p:txBody>
      </p:sp>
      <p:sp>
        <p:nvSpPr>
          <p:cNvPr id="4" name="Slide Number Placeholder 3"/>
          <p:cNvSpPr>
            <a:spLocks noGrp="1"/>
          </p:cNvSpPr>
          <p:nvPr>
            <p:ph type="sldNum" sz="quarter" idx="10"/>
          </p:nvPr>
        </p:nvSpPr>
        <p:spPr/>
        <p:txBody>
          <a:bodyPr/>
          <a:lstStyle/>
          <a:p>
            <a:fld id="{960B0109-F5FE-424E-A705-C55F8B251FAE}" type="slidenum">
              <a:rPr lang="en-US" smtClean="0"/>
              <a:t>10</a:t>
            </a:fld>
            <a:endParaRPr lang="en-US"/>
          </a:p>
        </p:txBody>
      </p:sp>
    </p:spTree>
    <p:extLst>
      <p:ext uri="{BB962C8B-B14F-4D97-AF65-F5344CB8AC3E}">
        <p14:creationId xmlns:p14="http://schemas.microsoft.com/office/powerpoint/2010/main" val="59740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presence of the same viral groups or singletons across samples (circles) is represented by connecting lines. Only samples over 10 pixels apart and sharing 2 or more viral groups or singletons are shown. The </a:t>
            </a:r>
            <a:r>
              <a:rPr lang="en-US" sz="1200" kern="1200" dirty="0" err="1" smtClean="0">
                <a:solidFill>
                  <a:schemeClr val="tx1"/>
                </a:solidFill>
                <a:effectLst/>
                <a:latin typeface="+mn-lt"/>
                <a:ea typeface="+mn-ea"/>
                <a:cs typeface="+mn-cs"/>
              </a:rPr>
              <a:t>colours</a:t>
            </a:r>
            <a:r>
              <a:rPr lang="en-US" sz="1200" kern="1200" dirty="0" smtClean="0">
                <a:solidFill>
                  <a:schemeClr val="tx1"/>
                </a:solidFill>
                <a:effectLst/>
                <a:latin typeface="+mn-lt"/>
                <a:ea typeface="+mn-ea"/>
                <a:cs typeface="+mn-cs"/>
              </a:rPr>
              <a:t> of the circles indicate the habitat type.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Connections between marine samples. Transparency of the lines reflects the number of shared viral groups.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Connections between non-marine samples of the same habitat type. Connections between different habitat types are shown in Extended Data Fig. 10. </a:t>
            </a:r>
            <a:r>
              <a:rPr lang="en-US" sz="1200" kern="1200" dirty="0" err="1" smtClean="0">
                <a:solidFill>
                  <a:schemeClr val="tx1"/>
                </a:solidFill>
                <a:effectLst/>
                <a:latin typeface="+mn-lt"/>
                <a:ea typeface="+mn-ea"/>
                <a:cs typeface="+mn-cs"/>
              </a:rPr>
              <a:t>Equirectangular</a:t>
            </a:r>
            <a:r>
              <a:rPr lang="en-US" sz="1200" kern="1200" dirty="0" smtClean="0">
                <a:solidFill>
                  <a:schemeClr val="tx1"/>
                </a:solidFill>
                <a:effectLst/>
                <a:latin typeface="+mn-lt"/>
                <a:ea typeface="+mn-ea"/>
                <a:cs typeface="+mn-cs"/>
              </a:rPr>
              <a:t> projection of the world map is used as background image (http://</a:t>
            </a:r>
            <a:r>
              <a:rPr lang="en-US" sz="1200" kern="1200" dirty="0" err="1" smtClean="0">
                <a:solidFill>
                  <a:schemeClr val="tx1"/>
                </a:solidFill>
                <a:effectLst/>
                <a:latin typeface="+mn-lt"/>
                <a:ea typeface="+mn-ea"/>
                <a:cs typeface="+mn-cs"/>
              </a:rPr>
              <a:t>visibleearth.nasa.gov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view.php?id</a:t>
            </a:r>
            <a:r>
              <a:rPr lang="en-US" sz="1200" kern="1200" dirty="0" smtClean="0">
                <a:solidFill>
                  <a:schemeClr val="tx1"/>
                </a:solidFill>
                <a:effectLst/>
                <a:latin typeface="+mn-lt"/>
                <a:ea typeface="+mn-ea"/>
                <a:cs typeface="+mn-cs"/>
              </a:rPr>
              <a:t>=57752). </a:t>
            </a:r>
            <a:endParaRPr lang="en-US" dirty="0" smtClean="0"/>
          </a:p>
          <a:p>
            <a:endParaRPr lang="en-US" dirty="0"/>
          </a:p>
        </p:txBody>
      </p:sp>
      <p:sp>
        <p:nvSpPr>
          <p:cNvPr id="4" name="Slide Number Placeholder 3"/>
          <p:cNvSpPr>
            <a:spLocks noGrp="1"/>
          </p:cNvSpPr>
          <p:nvPr>
            <p:ph type="sldNum" sz="quarter" idx="10"/>
          </p:nvPr>
        </p:nvSpPr>
        <p:spPr/>
        <p:txBody>
          <a:bodyPr/>
          <a:lstStyle/>
          <a:p>
            <a:fld id="{960B0109-F5FE-424E-A705-C55F8B251FAE}" type="slidenum">
              <a:rPr lang="en-US" smtClean="0"/>
              <a:t>11</a:t>
            </a:fld>
            <a:endParaRPr lang="en-US"/>
          </a:p>
        </p:txBody>
      </p:sp>
    </p:spTree>
    <p:extLst>
      <p:ext uri="{BB962C8B-B14F-4D97-AF65-F5344CB8AC3E}">
        <p14:creationId xmlns:p14="http://schemas.microsoft.com/office/powerpoint/2010/main" val="321569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Extended Data Figure 2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Identification of </a:t>
            </a:r>
            <a:r>
              <a:rPr lang="en-US" sz="1200" b="1" kern="1200" dirty="0" err="1" smtClean="0">
                <a:solidFill>
                  <a:schemeClr val="tx1"/>
                </a:solidFill>
                <a:effectLst/>
                <a:latin typeface="+mn-lt"/>
                <a:ea typeface="+mn-ea"/>
                <a:cs typeface="+mn-cs"/>
              </a:rPr>
              <a:t>metagenomic</a:t>
            </a:r>
            <a:r>
              <a:rPr lang="en-US" sz="1200" b="1" kern="1200" dirty="0" smtClean="0">
                <a:solidFill>
                  <a:schemeClr val="tx1"/>
                </a:solidFill>
                <a:effectLst/>
                <a:latin typeface="+mn-lt"/>
                <a:ea typeface="+mn-ea"/>
                <a:cs typeface="+mn-cs"/>
              </a:rPr>
              <a:t> viral </a:t>
            </a:r>
            <a:r>
              <a:rPr lang="en-US" sz="1200" b="1" kern="1200" dirty="0" err="1" smtClean="0">
                <a:solidFill>
                  <a:schemeClr val="tx1"/>
                </a:solidFill>
                <a:effectLst/>
                <a:latin typeface="+mn-lt"/>
                <a:ea typeface="+mn-ea"/>
                <a:cs typeface="+mn-cs"/>
              </a:rPr>
              <a:t>contigs</a:t>
            </a:r>
            <a:r>
              <a:rPr lang="en-US" sz="1200" b="1" kern="1200" dirty="0" smtClean="0">
                <a:solidFill>
                  <a:schemeClr val="tx1"/>
                </a:solidFill>
                <a:effectLst/>
                <a:latin typeface="+mn-lt"/>
                <a:ea typeface="+mn-ea"/>
                <a:cs typeface="+mn-cs"/>
              </a:rPr>
              <a:t> via binning and DNA-dependent RNA polymerase alignment.</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Three distinct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examples of </a:t>
            </a:r>
            <a:r>
              <a:rPr lang="en-US" sz="1200" kern="1200" dirty="0" err="1" smtClean="0">
                <a:solidFill>
                  <a:schemeClr val="tx1"/>
                </a:solidFill>
                <a:effectLst/>
                <a:latin typeface="+mn-lt"/>
                <a:ea typeface="+mn-ea"/>
                <a:cs typeface="+mn-cs"/>
              </a:rPr>
              <a:t>tetranucleotide</a:t>
            </a:r>
            <a:r>
              <a:rPr lang="en-US" sz="1200" kern="1200" dirty="0" smtClean="0">
                <a:solidFill>
                  <a:schemeClr val="tx1"/>
                </a:solidFill>
                <a:effectLst/>
                <a:latin typeface="+mn-lt"/>
                <a:ea typeface="+mn-ea"/>
                <a:cs typeface="+mn-cs"/>
              </a:rPr>
              <a:t> Emergent Self Organizing Maps (ESOM) as a binning method for identification </a:t>
            </a:r>
            <a:endParaRPr lang="en-US" dirty="0" smtClean="0"/>
          </a:p>
          <a:p>
            <a:r>
              <a:rPr lang="en-US" sz="1200" kern="1200" dirty="0" smtClean="0">
                <a:solidFill>
                  <a:schemeClr val="tx1"/>
                </a:solidFill>
                <a:effectLst/>
                <a:latin typeface="+mn-lt"/>
                <a:ea typeface="+mn-ea"/>
                <a:cs typeface="+mn-cs"/>
              </a:rPr>
              <a:t>of candidate viral sequences in metagenome data sets. </a:t>
            </a:r>
            <a:r>
              <a:rPr lang="en-US" sz="1200" kern="1200" dirty="0" err="1" smtClean="0">
                <a:solidFill>
                  <a:schemeClr val="tx1"/>
                </a:solidFill>
                <a:effectLst/>
                <a:latin typeface="+mn-lt"/>
                <a:ea typeface="+mn-ea"/>
                <a:cs typeface="+mn-cs"/>
              </a:rPr>
              <a:t>Tetranucleotide</a:t>
            </a:r>
            <a:r>
              <a:rPr lang="en-US" sz="1200" kern="1200" dirty="0" smtClean="0">
                <a:solidFill>
                  <a:schemeClr val="tx1"/>
                </a:solidFill>
                <a:effectLst/>
                <a:latin typeface="+mn-lt"/>
                <a:ea typeface="+mn-ea"/>
                <a:cs typeface="+mn-cs"/>
              </a:rPr>
              <a:t> binning of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samples (full list in Supplementary Table 1)</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was used to identify highly divergent viral sequences, which were left undetected using viral protein families generated from isolate viruses. Each dot on the maps represents a 10 kb fragment of a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scaffold longer than 20 kb. ‘Bubbles’ (ESOM structures) correspond to fragments with similar </a:t>
            </a:r>
            <a:r>
              <a:rPr lang="en-US" sz="1200" kern="1200" dirty="0" err="1" smtClean="0">
                <a:solidFill>
                  <a:schemeClr val="tx1"/>
                </a:solidFill>
                <a:effectLst/>
                <a:latin typeface="+mn-lt"/>
                <a:ea typeface="+mn-ea"/>
                <a:cs typeface="+mn-cs"/>
              </a:rPr>
              <a:t>tetranucleotide</a:t>
            </a:r>
            <a:r>
              <a:rPr lang="en-US" sz="1200" kern="1200" dirty="0" smtClean="0">
                <a:solidFill>
                  <a:schemeClr val="tx1"/>
                </a:solidFill>
                <a:effectLst/>
                <a:latin typeface="+mn-lt"/>
                <a:ea typeface="+mn-ea"/>
                <a:cs typeface="+mn-cs"/>
              </a:rPr>
              <a:t> composition probably originating from the same genome. Red dots represent viral sequences detected by viral protein families generated for isolate viruses; white dots represent highly divergent viral sequences with no hits to viral protein families. </a:t>
            </a:r>
            <a:endParaRPr lang="en-US" dirty="0" smtClean="0"/>
          </a:p>
          <a:p>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ESOM of freshwater sample (combined assembly of freshwater microbial communities from Lake Mendota and Trout Bog Lake, IMG identifier 3300000553) shows 2 putative viral sequences previously unidentified (IMG scaffold identifiers 10001161 and 10001271).</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ESOM of marine sample (marine microbial communities from Delaware Coast, sample from Delaware MO Spring March 2010, IMG identifier 3300000116) shows 2 putative viral sequences sequences (IMG scaffold identifiers c10000689 and c10000429). </a:t>
            </a:r>
            <a:r>
              <a:rPr lang="en-US" sz="1200" b="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ESOM of hydrothermal vent sample (black smokers hydrothermal plume microbial communities from Abe, Lau Basin, Pacific Ocean, IMG identifier 3300001681) showing 2 viral sequences (IMG scaffold identifiers 10000222 and 10000095). Metagenome samples can be found in IMG using IMG identifiers and </a:t>
            </a:r>
            <a:endParaRPr lang="en-US" dirty="0" smtClean="0"/>
          </a:p>
          <a:p>
            <a:r>
              <a:rPr lang="en-US" sz="1200" kern="1200" dirty="0" smtClean="0">
                <a:solidFill>
                  <a:schemeClr val="tx1"/>
                </a:solidFill>
                <a:effectLst/>
                <a:latin typeface="+mn-lt"/>
                <a:ea typeface="+mn-ea"/>
                <a:cs typeface="+mn-cs"/>
              </a:rPr>
              <a:t>‘Quick Search’ or ‘Genome Search’ tools; metagenome scaffolds can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be using scaffold identifier and ‘Scaffold Search’ tool on the respective ‘Microbiome Details’ page. </a:t>
            </a: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 DNA-dependent RNA polymerase genes of likely viral origin from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sequences longer than 5 kb.</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Hidden Markov Models (HMMs) were built for sequences corresponding to α, β, and β' subunits of bacterial DNA-dependent RNA polymerase for a representative set of 2,551 cellular organisms (archaea, bacteria, and eukaryotes) and viruses. These models were used to search the proteins encoded by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longer than 5 kb and the proteins with hits were aligned against the HMMs. A total of 7,437 nearly full-length </a:t>
            </a:r>
            <a:r>
              <a:rPr lang="en-US" sz="1200" kern="1200" dirty="0" err="1" smtClean="0">
                <a:solidFill>
                  <a:schemeClr val="tx1"/>
                </a:solidFill>
                <a:effectLst/>
                <a:latin typeface="+mn-lt"/>
                <a:ea typeface="+mn-ea"/>
                <a:cs typeface="+mn-cs"/>
              </a:rPr>
              <a:t>metagenomic</a:t>
            </a:r>
            <a:r>
              <a:rPr lang="en-US" sz="1200" kern="1200" dirty="0" smtClean="0">
                <a:solidFill>
                  <a:schemeClr val="tx1"/>
                </a:solidFill>
                <a:effectLst/>
                <a:latin typeface="+mn-lt"/>
                <a:ea typeface="+mn-ea"/>
                <a:cs typeface="+mn-cs"/>
              </a:rPr>
              <a:t> sequences were combined with 2,551 reference sequences to reconstruct the phylogenetic tree using </a:t>
            </a:r>
            <a:r>
              <a:rPr lang="en-US" sz="1200" kern="1200" dirty="0" err="1" smtClean="0">
                <a:solidFill>
                  <a:schemeClr val="tx1"/>
                </a:solidFill>
                <a:effectLst/>
                <a:latin typeface="+mn-lt"/>
                <a:ea typeface="+mn-ea"/>
                <a:cs typeface="+mn-cs"/>
              </a:rPr>
              <a:t>FastTree</a:t>
            </a:r>
            <a:r>
              <a:rPr lang="en-US" sz="1200" kern="1200" dirty="0" smtClean="0">
                <a:solidFill>
                  <a:schemeClr val="tx1"/>
                </a:solidFill>
                <a:effectLst/>
                <a:latin typeface="+mn-lt"/>
                <a:ea typeface="+mn-ea"/>
                <a:cs typeface="+mn-cs"/>
              </a:rPr>
              <a:t> tool. Two distinct branches on this tree were separated from the sequences from cellular organisms and included RNA polymerase genes from eukaryotic viruses (green box) and putative phage sequences with domain structure similar to that of bacterial RNA polymerase (red box, marked with double asterisk). Only 122 out of the 400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in the eukaryotic viral RNA polymerase branch were captured by isolate protein families. </a:t>
            </a:r>
            <a:r>
              <a:rPr lang="en-US" sz="1200" b="1" kern="1200" dirty="0" smtClean="0">
                <a:solidFill>
                  <a:schemeClr val="tx1"/>
                </a:solidFill>
                <a:effectLst/>
                <a:latin typeface="+mn-lt"/>
                <a:ea typeface="+mn-ea"/>
                <a:cs typeface="+mn-cs"/>
              </a:rPr>
              <a:t>e</a:t>
            </a:r>
            <a:r>
              <a:rPr lang="en-US" sz="1200" kern="1200" dirty="0" smtClean="0">
                <a:solidFill>
                  <a:schemeClr val="tx1"/>
                </a:solidFill>
                <a:effectLst/>
                <a:latin typeface="+mn-lt"/>
                <a:ea typeface="+mn-ea"/>
                <a:cs typeface="+mn-cs"/>
              </a:rPr>
              <a:t>, Detailed view of the RNA polymerase tree branch with putative phage sequences. Metagenome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detected as viral by viral protein families and by spacer hits are marked with a square or circle next to it. Gene structure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selected </a:t>
            </a:r>
            <a:r>
              <a:rPr lang="en-US" sz="1200" kern="1200" dirty="0" err="1" smtClean="0">
                <a:solidFill>
                  <a:schemeClr val="tx1"/>
                </a:solidFill>
                <a:effectLst/>
                <a:latin typeface="+mn-lt"/>
                <a:ea typeface="+mn-ea"/>
                <a:cs typeface="+mn-cs"/>
              </a:rPr>
              <a:t>contigs</a:t>
            </a:r>
            <a:r>
              <a:rPr lang="en-US" sz="1200" kern="1200" dirty="0" smtClean="0">
                <a:solidFill>
                  <a:schemeClr val="tx1"/>
                </a:solidFill>
                <a:effectLst/>
                <a:latin typeface="+mn-lt"/>
                <a:ea typeface="+mn-ea"/>
                <a:cs typeface="+mn-cs"/>
              </a:rPr>
              <a:t> (IMG chromosomal </a:t>
            </a:r>
            <a:r>
              <a:rPr lang="en-US" sz="1200" kern="1200" dirty="0" err="1" smtClean="0">
                <a:solidFill>
                  <a:schemeClr val="tx1"/>
                </a:solidFill>
                <a:effectLst/>
                <a:latin typeface="+mn-lt"/>
                <a:ea typeface="+mn-ea"/>
                <a:cs typeface="+mn-cs"/>
              </a:rPr>
              <a:t>neighbourhood</a:t>
            </a:r>
            <a:r>
              <a:rPr lang="en-US" sz="1200" kern="1200" dirty="0" smtClean="0">
                <a:solidFill>
                  <a:schemeClr val="tx1"/>
                </a:solidFill>
                <a:effectLst/>
                <a:latin typeface="+mn-lt"/>
                <a:ea typeface="+mn-ea"/>
                <a:cs typeface="+mn-cs"/>
              </a:rPr>
              <a:t> view) is shown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the boxes. In the examples, genes are </a:t>
            </a:r>
            <a:r>
              <a:rPr lang="en-US" sz="1200" kern="1200" dirty="0" err="1" smtClean="0">
                <a:solidFill>
                  <a:schemeClr val="tx1"/>
                </a:solidFill>
                <a:effectLst/>
                <a:latin typeface="+mn-lt"/>
                <a:ea typeface="+mn-ea"/>
                <a:cs typeface="+mn-cs"/>
              </a:rPr>
              <a:t>coloured</a:t>
            </a:r>
            <a:r>
              <a:rPr lang="en-US" sz="1200" kern="1200" dirty="0" smtClean="0">
                <a:solidFill>
                  <a:schemeClr val="tx1"/>
                </a:solidFill>
                <a:effectLst/>
                <a:latin typeface="+mn-lt"/>
                <a:ea typeface="+mn-ea"/>
                <a:cs typeface="+mn-cs"/>
              </a:rPr>
              <a:t> based on predicted function category (using Clusters of Orthologous Genes prediction) and are specified in the figure. White-</a:t>
            </a:r>
            <a:r>
              <a:rPr lang="en-US" sz="1200" kern="1200" dirty="0" err="1" smtClean="0">
                <a:solidFill>
                  <a:schemeClr val="tx1"/>
                </a:solidFill>
                <a:effectLst/>
                <a:latin typeface="+mn-lt"/>
                <a:ea typeface="+mn-ea"/>
                <a:cs typeface="+mn-cs"/>
              </a:rPr>
              <a:t>coloured</a:t>
            </a:r>
            <a:r>
              <a:rPr lang="en-US" sz="1200" kern="1200" dirty="0" smtClean="0">
                <a:solidFill>
                  <a:schemeClr val="tx1"/>
                </a:solidFill>
                <a:effectLst/>
                <a:latin typeface="+mn-lt"/>
                <a:ea typeface="+mn-ea"/>
                <a:cs typeface="+mn-cs"/>
              </a:rPr>
              <a:t> genes correspond to those with hypothetical or unknown function.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960B0109-F5FE-424E-A705-C55F8B251FAE}" type="slidenum">
              <a:rPr lang="en-US" smtClean="0"/>
              <a:t>23</a:t>
            </a:fld>
            <a:endParaRPr lang="en-US"/>
          </a:p>
        </p:txBody>
      </p:sp>
    </p:spTree>
    <p:extLst>
      <p:ext uri="{BB962C8B-B14F-4D97-AF65-F5344CB8AC3E}">
        <p14:creationId xmlns:p14="http://schemas.microsoft.com/office/powerpoint/2010/main" val="654364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10163-C4A8-6041-A5C1-2B8EE5FD910D}"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6394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04B91-A9DB-4B4B-8DE1-1004236F648A}"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211554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D372E-F20D-3047-9310-20339025309D}"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12210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D1AF1-12CF-2846-B66D-0CBC8A67C822}"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181182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87035-C316-F34A-BE08-8EE1FC645147}" type="datetime1">
              <a:rPr lang="en-US" smtClean="0"/>
              <a:t>10/18/16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104302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D6EBF-2ED6-3A42-BB95-9DD321DC1A45}"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22008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7ED76A-ED15-9142-9880-76768BEE26C1}" type="datetime1">
              <a:rPr lang="en-US" smtClean="0"/>
              <a:t>10/18/16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92840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8C49F-6F9A-7B4E-981B-ED5BECB07472}" type="datetime1">
              <a:rPr lang="en-US" smtClean="0"/>
              <a:t>10/18/16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15586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522A5-5530-8740-8BBF-BA6D859F3920}" type="datetime1">
              <a:rPr lang="en-US" smtClean="0"/>
              <a:t>10/18/16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187618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3B627-2E72-354C-9880-FE5032117C5F}"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157882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35AF9-C638-294D-B0AE-573BB25DF80E}" type="datetime1">
              <a:rPr lang="en-US" smtClean="0"/>
              <a:t>10/18/16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813F7-1E56-9B4B-AE8A-0A78D2DB7CA0}" type="slidenum">
              <a:rPr lang="en-US" smtClean="0"/>
              <a:t>‹#›</a:t>
            </a:fld>
            <a:endParaRPr lang="en-US"/>
          </a:p>
        </p:txBody>
      </p:sp>
    </p:spTree>
    <p:extLst>
      <p:ext uri="{BB962C8B-B14F-4D97-AF65-F5344CB8AC3E}">
        <p14:creationId xmlns:p14="http://schemas.microsoft.com/office/powerpoint/2010/main" val="965579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F09C3-4E73-5648-BD3C-47C6E9BD05EB}" type="datetime1">
              <a:rPr lang="en-US" smtClean="0"/>
              <a:t>10/18/16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813F7-1E56-9B4B-AE8A-0A78D2DB7CA0}" type="slidenum">
              <a:rPr lang="en-US" smtClean="0"/>
              <a:t>‹#›</a:t>
            </a:fld>
            <a:endParaRPr lang="en-US"/>
          </a:p>
        </p:txBody>
      </p:sp>
    </p:spTree>
    <p:extLst>
      <p:ext uri="{BB962C8B-B14F-4D97-AF65-F5344CB8AC3E}">
        <p14:creationId xmlns:p14="http://schemas.microsoft.com/office/powerpoint/2010/main" val="1190628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cbiit.nci.nih.gov/ncip/nci-cancer-genomics-cloud-pilots" TargetMode="External"/><Relationship Id="rId4" Type="http://schemas.openxmlformats.org/officeDocument/2006/relationships/hyperlink" Target="http://www.cancer.gov/" TargetMode="External"/><Relationship Id="rId5" Type="http://schemas.openxmlformats.org/officeDocument/2006/relationships/hyperlink" Target="http://cancergenome.nih.gov/" TargetMode="External"/><Relationship Id="rId1" Type="http://schemas.openxmlformats.org/officeDocument/2006/relationships/slideLayout" Target="../slideLayouts/slideLayout2.xml"/><Relationship Id="rId2" Type="http://schemas.openxmlformats.org/officeDocument/2006/relationships/hyperlink" Target="https://www.sbgenomics.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file:///D:\PPT_Out\nature-logo.jpg" TargetMode="External"/><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Uncovering Earth’s </a:t>
            </a:r>
            <a:r>
              <a:rPr lang="en-US" dirty="0" err="1" smtClean="0"/>
              <a:t>virome</a:t>
            </a:r>
            <a:r>
              <a:rPr lang="en-US" dirty="0" smtClean="0"/>
              <a:t/>
            </a:r>
            <a:br>
              <a:rPr lang="en-US" dirty="0" smtClean="0"/>
            </a:br>
            <a:r>
              <a:rPr lang="en-US" dirty="0"/>
              <a:t/>
            </a:r>
            <a:br>
              <a:rPr lang="en-US" dirty="0"/>
            </a:br>
            <a:r>
              <a:rPr lang="en-US" sz="2700" dirty="0" smtClean="0"/>
              <a:t>David </a:t>
            </a:r>
            <a:r>
              <a:rPr lang="en-US" sz="2700" dirty="0" err="1"/>
              <a:t>Paez</a:t>
            </a:r>
            <a:r>
              <a:rPr lang="en-US" sz="2700" dirty="0"/>
              <a:t>-Espino, </a:t>
            </a:r>
            <a:r>
              <a:rPr lang="en-US" sz="2700" dirty="0" err="1"/>
              <a:t>Emiley</a:t>
            </a:r>
            <a:r>
              <a:rPr lang="en-US" sz="2700" dirty="0"/>
              <a:t> A. </a:t>
            </a:r>
            <a:r>
              <a:rPr lang="en-US" sz="2700" dirty="0" err="1"/>
              <a:t>Eloe-Fadrosh</a:t>
            </a:r>
            <a:r>
              <a:rPr lang="en-US" sz="2700" dirty="0"/>
              <a:t>, Georgios A. </a:t>
            </a:r>
            <a:r>
              <a:rPr lang="en-US" sz="2700" dirty="0" err="1"/>
              <a:t>Pavlopoulos</a:t>
            </a:r>
            <a:r>
              <a:rPr lang="en-US" sz="2700" dirty="0"/>
              <a:t>, Alex D. Thomas, Marcel </a:t>
            </a:r>
            <a:r>
              <a:rPr lang="en-US" sz="2700" dirty="0" err="1"/>
              <a:t>Huntemann</a:t>
            </a:r>
            <a:r>
              <a:rPr lang="en-US" sz="2700" dirty="0"/>
              <a:t>, Natalia </a:t>
            </a:r>
            <a:r>
              <a:rPr lang="en-US" sz="2700" dirty="0" err="1"/>
              <a:t>Mikhailova</a:t>
            </a:r>
            <a:r>
              <a:rPr lang="en-US" sz="2700" dirty="0"/>
              <a:t>, Edward Rubin, Natalia N. </a:t>
            </a:r>
            <a:r>
              <a:rPr lang="en-US" sz="2700" dirty="0" err="1"/>
              <a:t>Ivanova</a:t>
            </a:r>
            <a:r>
              <a:rPr lang="en-US" sz="2700" dirty="0"/>
              <a:t> &amp; Nikos C. </a:t>
            </a:r>
            <a:r>
              <a:rPr lang="en-US" sz="2700" dirty="0" err="1"/>
              <a:t>Kyrpides</a:t>
            </a:r>
            <a:endParaRPr lang="en-US" sz="2700" dirty="0"/>
          </a:p>
        </p:txBody>
      </p:sp>
      <p:sp>
        <p:nvSpPr>
          <p:cNvPr id="3" name="Subtitle 2"/>
          <p:cNvSpPr>
            <a:spLocks noGrp="1"/>
          </p:cNvSpPr>
          <p:nvPr>
            <p:ph type="subTitle" idx="1"/>
          </p:nvPr>
        </p:nvSpPr>
        <p:spPr>
          <a:xfrm>
            <a:off x="1524000" y="4947513"/>
            <a:ext cx="9144000" cy="1655762"/>
          </a:xfrm>
        </p:spPr>
        <p:txBody>
          <a:bodyPr/>
          <a:lstStyle/>
          <a:p>
            <a:r>
              <a:rPr lang="en-US" dirty="0" err="1" smtClean="0"/>
              <a:t>Jclub</a:t>
            </a:r>
            <a:endParaRPr lang="en-US" dirty="0" smtClean="0"/>
          </a:p>
          <a:p>
            <a:r>
              <a:rPr lang="en-US" dirty="0" smtClean="0"/>
              <a:t>Dan Spakowicz</a:t>
            </a:r>
            <a:endParaRPr lang="en-US" dirty="0"/>
          </a:p>
        </p:txBody>
      </p:sp>
      <p:sp>
        <p:nvSpPr>
          <p:cNvPr id="4" name="TextBox 3"/>
          <p:cNvSpPr txBox="1"/>
          <p:nvPr/>
        </p:nvSpPr>
        <p:spPr>
          <a:xfrm>
            <a:off x="2534194" y="3859406"/>
            <a:ext cx="6285823" cy="369332"/>
          </a:xfrm>
          <a:prstGeom prst="rect">
            <a:avLst/>
          </a:prstGeom>
          <a:noFill/>
        </p:spPr>
        <p:txBody>
          <a:bodyPr wrap="none" rtlCol="0">
            <a:spAutoFit/>
          </a:bodyPr>
          <a:lstStyle/>
          <a:p>
            <a:r>
              <a:rPr lang="is-IS"/>
              <a:t>Nature 536, 425–430 (25 August 2016) doi:10.1038/nature19094</a:t>
            </a:r>
            <a:endParaRPr lang="en-US" dirty="0"/>
          </a:p>
        </p:txBody>
      </p:sp>
      <p:sp>
        <p:nvSpPr>
          <p:cNvPr id="5" name="Slide Number Placeholder 4"/>
          <p:cNvSpPr>
            <a:spLocks noGrp="1"/>
          </p:cNvSpPr>
          <p:nvPr>
            <p:ph type="sldNum" sz="quarter" idx="12"/>
          </p:nvPr>
        </p:nvSpPr>
        <p:spPr/>
        <p:txBody>
          <a:bodyPr/>
          <a:lstStyle/>
          <a:p>
            <a:fld id="{D1C813F7-1E56-9B4B-AE8A-0A78D2DB7CA0}" type="slidenum">
              <a:rPr lang="en-US" smtClean="0"/>
              <a:t>1</a:t>
            </a:fld>
            <a:endParaRPr lang="en-US"/>
          </a:p>
        </p:txBody>
      </p:sp>
    </p:spTree>
    <p:extLst>
      <p:ext uri="{BB962C8B-B14F-4D97-AF65-F5344CB8AC3E}">
        <p14:creationId xmlns:p14="http://schemas.microsoft.com/office/powerpoint/2010/main" val="95701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08995" y="-306207"/>
            <a:ext cx="10515600" cy="1325563"/>
          </a:xfrm>
        </p:spPr>
        <p:txBody>
          <a:bodyPr/>
          <a:lstStyle/>
          <a:p>
            <a:pPr eaLnBrk="1" hangingPunct="1"/>
            <a:r>
              <a:rPr lang="en-US" altLang="en-US" sz="1800">
                <a:latin typeface="Arial" charset="0"/>
              </a:rPr>
              <a:t>Habitat distribution of </a:t>
            </a:r>
            <a:r>
              <a:rPr lang="en-US" altLang="en-US" sz="1800" dirty="0" err="1">
                <a:latin typeface="Arial" charset="0"/>
              </a:rPr>
              <a:t>metagenomic</a:t>
            </a:r>
            <a:r>
              <a:rPr lang="en-US" altLang="en-US" sz="1800" dirty="0">
                <a:latin typeface="Arial" charset="0"/>
              </a:rPr>
              <a:t> viruses</a:t>
            </a:r>
          </a:p>
        </p:txBody>
      </p:sp>
      <p:pic>
        <p:nvPicPr>
          <p:cNvPr id="2053" name="Content Placeholder 6" descr="nature19094-f5.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30269" y="1232513"/>
            <a:ext cx="6019897" cy="5557585"/>
          </a:xfrm>
        </p:spPr>
      </p:pic>
      <p:sp>
        <p:nvSpPr>
          <p:cNvPr id="2" name="Slide Number Placeholder 1"/>
          <p:cNvSpPr>
            <a:spLocks noGrp="1"/>
          </p:cNvSpPr>
          <p:nvPr>
            <p:ph type="sldNum" sz="quarter" idx="12"/>
          </p:nvPr>
        </p:nvSpPr>
        <p:spPr/>
        <p:txBody>
          <a:bodyPr/>
          <a:lstStyle/>
          <a:p>
            <a:fld id="{D1C813F7-1E56-9B4B-AE8A-0A78D2DB7CA0}" type="slidenum">
              <a:rPr lang="en-US" smtClean="0"/>
              <a:t>10</a:t>
            </a:fld>
            <a:endParaRPr lang="en-US"/>
          </a:p>
        </p:txBody>
      </p:sp>
    </p:spTree>
    <p:extLst>
      <p:ext uri="{BB962C8B-B14F-4D97-AF65-F5344CB8AC3E}">
        <p14:creationId xmlns:p14="http://schemas.microsoft.com/office/powerpoint/2010/main" val="231304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68244" y="-350098"/>
            <a:ext cx="10515600" cy="1325563"/>
          </a:xfrm>
        </p:spPr>
        <p:txBody>
          <a:bodyPr/>
          <a:lstStyle/>
          <a:p>
            <a:pPr eaLnBrk="1" hangingPunct="1"/>
            <a:r>
              <a:rPr lang="en-US" altLang="en-US" sz="1800">
                <a:latin typeface="Arial" charset="0"/>
              </a:rPr>
              <a:t>Global distribution of viral diversity</a:t>
            </a:r>
          </a:p>
        </p:txBody>
      </p:sp>
      <p:pic>
        <p:nvPicPr>
          <p:cNvPr id="2053" name="Content Placeholder 6" descr="nature19094-f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86430" y="683977"/>
            <a:ext cx="6273745" cy="5929580"/>
          </a:xfrm>
        </p:spPr>
      </p:pic>
      <p:sp>
        <p:nvSpPr>
          <p:cNvPr id="2" name="Slide Number Placeholder 1"/>
          <p:cNvSpPr>
            <a:spLocks noGrp="1"/>
          </p:cNvSpPr>
          <p:nvPr>
            <p:ph type="sldNum" sz="quarter" idx="12"/>
          </p:nvPr>
        </p:nvSpPr>
        <p:spPr/>
        <p:txBody>
          <a:bodyPr/>
          <a:lstStyle/>
          <a:p>
            <a:fld id="{D1C813F7-1E56-9B4B-AE8A-0A78D2DB7CA0}" type="slidenum">
              <a:rPr lang="en-US" smtClean="0"/>
              <a:t>11</a:t>
            </a:fld>
            <a:endParaRPr lang="en-US"/>
          </a:p>
        </p:txBody>
      </p:sp>
    </p:spTree>
    <p:extLst>
      <p:ext uri="{BB962C8B-B14F-4D97-AF65-F5344CB8AC3E}">
        <p14:creationId xmlns:p14="http://schemas.microsoft.com/office/powerpoint/2010/main" val="337241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for viruses everywhere!</a:t>
            </a:r>
            <a:endParaRPr lang="en-US" dirty="0"/>
          </a:p>
        </p:txBody>
      </p:sp>
      <p:sp>
        <p:nvSpPr>
          <p:cNvPr id="3" name="Content Placeholder 2"/>
          <p:cNvSpPr>
            <a:spLocks noGrp="1"/>
          </p:cNvSpPr>
          <p:nvPr>
            <p:ph idx="1"/>
          </p:nvPr>
        </p:nvSpPr>
        <p:spPr/>
        <p:txBody>
          <a:bodyPr>
            <a:normAutofit lnSpcReduction="10000"/>
          </a:bodyPr>
          <a:lstStyle/>
          <a:p>
            <a:r>
              <a:rPr lang="en-US" dirty="0" smtClean="0"/>
              <a:t>Cancer genomes</a:t>
            </a:r>
          </a:p>
          <a:p>
            <a:r>
              <a:rPr lang="en-US" dirty="0"/>
              <a:t>The Cancer Genomics Cloud (CGC), powered by </a:t>
            </a:r>
            <a:r>
              <a:rPr lang="en-US" dirty="0">
                <a:hlinkClick r:id="rId2"/>
              </a:rPr>
              <a:t>Seven Bridges</a:t>
            </a:r>
            <a:r>
              <a:rPr lang="en-US" u="sng" dirty="0"/>
              <a:t>, is one of three </a:t>
            </a:r>
            <a:r>
              <a:rPr lang="en-US" u="sng" dirty="0">
                <a:hlinkClick r:id="rId3"/>
              </a:rPr>
              <a:t>pilot systems</a:t>
            </a:r>
            <a:r>
              <a:rPr lang="en-US" dirty="0"/>
              <a:t> funded by the </a:t>
            </a:r>
            <a:r>
              <a:rPr lang="en-US" dirty="0">
                <a:hlinkClick r:id="rId4"/>
              </a:rPr>
              <a:t>National Cancer Institute</a:t>
            </a:r>
            <a:r>
              <a:rPr lang="en-US" dirty="0"/>
              <a:t> to explore the paradigm of </a:t>
            </a:r>
            <a:r>
              <a:rPr lang="en-US" dirty="0" err="1"/>
              <a:t>colocalizing</a:t>
            </a:r>
            <a:r>
              <a:rPr lang="en-US" dirty="0"/>
              <a:t> massive genomics datasets, like The Cancer Genomics Atlas (</a:t>
            </a:r>
            <a:r>
              <a:rPr lang="en-US" dirty="0">
                <a:hlinkClick r:id="rId5"/>
              </a:rPr>
              <a:t>TCGA</a:t>
            </a:r>
            <a:r>
              <a:rPr lang="en-US" dirty="0"/>
              <a:t>), alongside secure and scalable computational resources to analyze them. </a:t>
            </a:r>
            <a:endParaRPr lang="en-US" dirty="0" smtClean="0"/>
          </a:p>
          <a:p>
            <a:r>
              <a:rPr lang="en-US" dirty="0" smtClean="0"/>
              <a:t>The </a:t>
            </a:r>
            <a:r>
              <a:rPr lang="en-US" dirty="0"/>
              <a:t>CGC makes more than a petabyte of multi-dimensional data available immediately to authorized researchers. You can add your own data to analyze alongside TCGA using predefined analytical workflows or your own tools. Every execution is fully reproducible, and collaborating with your team is simple and secure.  </a:t>
            </a:r>
            <a:endParaRPr lang="en-US" dirty="0" smtClean="0"/>
          </a:p>
          <a:p>
            <a:endParaRPr lang="en-US" dirty="0"/>
          </a:p>
        </p:txBody>
      </p:sp>
      <p:sp>
        <p:nvSpPr>
          <p:cNvPr id="4" name="Slide Number Placeholder 3"/>
          <p:cNvSpPr>
            <a:spLocks noGrp="1"/>
          </p:cNvSpPr>
          <p:nvPr>
            <p:ph type="sldNum" sz="quarter" idx="12"/>
          </p:nvPr>
        </p:nvSpPr>
        <p:spPr/>
        <p:txBody>
          <a:bodyPr/>
          <a:lstStyle/>
          <a:p>
            <a:fld id="{D1C813F7-1E56-9B4B-AE8A-0A78D2DB7CA0}" type="slidenum">
              <a:rPr lang="en-US" smtClean="0"/>
              <a:t>12</a:t>
            </a:fld>
            <a:endParaRPr lang="en-US"/>
          </a:p>
        </p:txBody>
      </p:sp>
    </p:spTree>
    <p:extLst>
      <p:ext uri="{BB962C8B-B14F-4D97-AF65-F5344CB8AC3E}">
        <p14:creationId xmlns:p14="http://schemas.microsoft.com/office/powerpoint/2010/main" val="155509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603" b="-1"/>
          <a:stretch/>
        </p:blipFill>
        <p:spPr>
          <a:xfrm>
            <a:off x="4639056" y="10"/>
            <a:ext cx="7552944" cy="6857990"/>
          </a:xfrm>
          <a:prstGeom prst="rect">
            <a:avLst/>
          </a:prstGeom>
          <a:effectLst/>
        </p:spPr>
      </p:pic>
      <p:sp>
        <p:nvSpPr>
          <p:cNvPr id="2" name="Title 1"/>
          <p:cNvSpPr>
            <a:spLocks noGrp="1"/>
          </p:cNvSpPr>
          <p:nvPr>
            <p:ph type="title"/>
          </p:nvPr>
        </p:nvSpPr>
        <p:spPr>
          <a:xfrm>
            <a:off x="648929" y="629266"/>
            <a:ext cx="3651467" cy="1676603"/>
          </a:xfrm>
        </p:spPr>
        <p:txBody>
          <a:bodyPr>
            <a:normAutofit/>
          </a:bodyPr>
          <a:lstStyle/>
          <a:p>
            <a:r>
              <a:rPr lang="en-US" dirty="0" smtClean="0"/>
              <a:t>Login via </a:t>
            </a:r>
            <a:r>
              <a:rPr lang="en-US" dirty="0" err="1" smtClean="0"/>
              <a:t>eRA</a:t>
            </a:r>
            <a:r>
              <a:rPr lang="en-US" dirty="0" smtClean="0"/>
              <a:t> commons</a:t>
            </a:r>
            <a:endParaRPr lang="en-US" dirty="0"/>
          </a:p>
        </p:txBody>
      </p:sp>
      <p:sp>
        <p:nvSpPr>
          <p:cNvPr id="3" name="Content Placeholder 2"/>
          <p:cNvSpPr>
            <a:spLocks noGrp="1"/>
          </p:cNvSpPr>
          <p:nvPr>
            <p:ph idx="1"/>
          </p:nvPr>
        </p:nvSpPr>
        <p:spPr>
          <a:xfrm>
            <a:off x="648931" y="2438400"/>
            <a:ext cx="3651466" cy="3785419"/>
          </a:xfrm>
        </p:spPr>
        <p:txBody>
          <a:bodyPr>
            <a:normAutofit/>
          </a:bodyPr>
          <a:lstStyle/>
          <a:p>
            <a:endParaRPr lang="en-US" dirty="0"/>
          </a:p>
        </p:txBody>
      </p:sp>
      <p:sp>
        <p:nvSpPr>
          <p:cNvPr id="4" name="Slide Number Placeholder 3"/>
          <p:cNvSpPr>
            <a:spLocks noGrp="1"/>
          </p:cNvSpPr>
          <p:nvPr>
            <p:ph type="sldNum" sz="quarter" idx="12"/>
          </p:nvPr>
        </p:nvSpPr>
        <p:spPr>
          <a:xfrm>
            <a:off x="10853928" y="6356350"/>
            <a:ext cx="685800" cy="365125"/>
          </a:xfrm>
        </p:spPr>
        <p:txBody>
          <a:bodyPr>
            <a:normAutofit/>
          </a:bodyPr>
          <a:lstStyle/>
          <a:p>
            <a:pPr algn="l"/>
            <a:fld id="{D1C813F7-1E56-9B4B-AE8A-0A78D2DB7CA0}" type="slidenum">
              <a:rPr lang="en-US">
                <a:solidFill>
                  <a:srgbClr val="FFFFFF"/>
                </a:solidFill>
              </a:rPr>
              <a:pPr algn="l"/>
              <a:t>13</a:t>
            </a:fld>
            <a:endParaRPr lang="en-US">
              <a:solidFill>
                <a:srgbClr val="FFFFFF"/>
              </a:solidFill>
            </a:endParaRPr>
          </a:p>
        </p:txBody>
      </p:sp>
    </p:spTree>
    <p:extLst>
      <p:ext uri="{BB962C8B-B14F-4D97-AF65-F5344CB8AC3E}">
        <p14:creationId xmlns:p14="http://schemas.microsoft.com/office/powerpoint/2010/main" val="124124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18162" b="-1"/>
          <a:stretch/>
        </p:blipFill>
        <p:spPr>
          <a:xfrm>
            <a:off x="4636008" y="640082"/>
            <a:ext cx="6916329" cy="5577837"/>
          </a:xfrm>
          <a:prstGeom prst="rect">
            <a:avLst/>
          </a:prstGeom>
          <a:effectLst/>
        </p:spPr>
      </p:pic>
      <p:sp>
        <p:nvSpPr>
          <p:cNvPr id="2" name="Title 1"/>
          <p:cNvSpPr>
            <a:spLocks noGrp="1"/>
          </p:cNvSpPr>
          <p:nvPr>
            <p:ph type="title"/>
          </p:nvPr>
        </p:nvSpPr>
        <p:spPr>
          <a:xfrm>
            <a:off x="648929" y="629266"/>
            <a:ext cx="3667039" cy="1676603"/>
          </a:xfrm>
        </p:spPr>
        <p:txBody>
          <a:bodyPr>
            <a:normAutofit fontScale="90000"/>
          </a:bodyPr>
          <a:lstStyle/>
          <a:p>
            <a:r>
              <a:rPr lang="en-US" dirty="0"/>
              <a:t>Automagically detects TCGA </a:t>
            </a:r>
            <a:r>
              <a:rPr lang="en-US" dirty="0" smtClean="0"/>
              <a:t>access</a:t>
            </a:r>
            <a:endParaRPr lang="en-US" dirty="0"/>
          </a:p>
        </p:txBody>
      </p:sp>
      <p:sp>
        <p:nvSpPr>
          <p:cNvPr id="3" name="Content Placeholder 2"/>
          <p:cNvSpPr>
            <a:spLocks noGrp="1"/>
          </p:cNvSpPr>
          <p:nvPr>
            <p:ph idx="1"/>
          </p:nvPr>
        </p:nvSpPr>
        <p:spPr>
          <a:xfrm>
            <a:off x="648930" y="2438400"/>
            <a:ext cx="3667037" cy="3785419"/>
          </a:xfrm>
        </p:spPr>
        <p:txBody>
          <a:bodyPr>
            <a:normAutofit/>
          </a:bodyPr>
          <a:lstStyle/>
          <a:p>
            <a:endParaRPr lang="en-US"/>
          </a:p>
        </p:txBody>
      </p:sp>
      <p:sp>
        <p:nvSpPr>
          <p:cNvPr id="4" name="Slide Number Placeholder 3"/>
          <p:cNvSpPr>
            <a:spLocks noGrp="1"/>
          </p:cNvSpPr>
          <p:nvPr>
            <p:ph type="sldNum" sz="quarter" idx="12"/>
          </p:nvPr>
        </p:nvSpPr>
        <p:spPr>
          <a:xfrm>
            <a:off x="8610600" y="6356350"/>
            <a:ext cx="2743200" cy="365125"/>
          </a:xfrm>
        </p:spPr>
        <p:txBody>
          <a:bodyPr>
            <a:normAutofit/>
          </a:bodyPr>
          <a:lstStyle/>
          <a:p>
            <a:fld id="{D1C813F7-1E56-9B4B-AE8A-0A78D2DB7CA0}" type="slidenum">
              <a:rPr lang="en-US"/>
              <a:pPr/>
              <a:t>14</a:t>
            </a:fld>
            <a:endParaRPr lang="en-US"/>
          </a:p>
        </p:txBody>
      </p:sp>
    </p:spTree>
    <p:extLst>
      <p:ext uri="{BB962C8B-B14F-4D97-AF65-F5344CB8AC3E}">
        <p14:creationId xmlns:p14="http://schemas.microsoft.com/office/powerpoint/2010/main" val="101359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4823" r="11111" b="-2"/>
          <a:stretch/>
        </p:blipFill>
        <p:spPr>
          <a:xfrm>
            <a:off x="4639056" y="10"/>
            <a:ext cx="7552944" cy="6857990"/>
          </a:xfrm>
          <a:prstGeom prst="rect">
            <a:avLst/>
          </a:prstGeom>
          <a:effectLst/>
        </p:spPr>
      </p:pic>
      <p:sp>
        <p:nvSpPr>
          <p:cNvPr id="2" name="Title 1"/>
          <p:cNvSpPr>
            <a:spLocks noGrp="1"/>
          </p:cNvSpPr>
          <p:nvPr>
            <p:ph type="title"/>
          </p:nvPr>
        </p:nvSpPr>
        <p:spPr>
          <a:xfrm>
            <a:off x="648929" y="629266"/>
            <a:ext cx="3651467" cy="1676603"/>
          </a:xfrm>
        </p:spPr>
        <p:txBody>
          <a:bodyPr>
            <a:normAutofit/>
          </a:bodyPr>
          <a:lstStyle/>
          <a:p>
            <a:r>
              <a:rPr lang="en-US" dirty="0" smtClean="0"/>
              <a:t>Browse data types</a:t>
            </a:r>
            <a:endParaRPr lang="en-US" dirty="0"/>
          </a:p>
        </p:txBody>
      </p:sp>
      <p:sp>
        <p:nvSpPr>
          <p:cNvPr id="3" name="Content Placeholder 2"/>
          <p:cNvSpPr>
            <a:spLocks noGrp="1"/>
          </p:cNvSpPr>
          <p:nvPr>
            <p:ph idx="1"/>
          </p:nvPr>
        </p:nvSpPr>
        <p:spPr>
          <a:xfrm>
            <a:off x="648931" y="2438400"/>
            <a:ext cx="3651466" cy="3785419"/>
          </a:xfrm>
        </p:spPr>
        <p:txBody>
          <a:bodyPr>
            <a:normAutofit/>
          </a:bodyPr>
          <a:lstStyle/>
          <a:p>
            <a:endParaRPr lang="en-US"/>
          </a:p>
        </p:txBody>
      </p:sp>
      <p:sp>
        <p:nvSpPr>
          <p:cNvPr id="4" name="Slide Number Placeholder 3"/>
          <p:cNvSpPr>
            <a:spLocks noGrp="1"/>
          </p:cNvSpPr>
          <p:nvPr>
            <p:ph type="sldNum" sz="quarter" idx="12"/>
          </p:nvPr>
        </p:nvSpPr>
        <p:spPr>
          <a:xfrm>
            <a:off x="10853928" y="6356350"/>
            <a:ext cx="685800" cy="365125"/>
          </a:xfrm>
        </p:spPr>
        <p:txBody>
          <a:bodyPr>
            <a:normAutofit/>
          </a:bodyPr>
          <a:lstStyle/>
          <a:p>
            <a:pPr algn="l"/>
            <a:fld id="{D1C813F7-1E56-9B4B-AE8A-0A78D2DB7CA0}" type="slidenum">
              <a:rPr lang="en-US">
                <a:solidFill>
                  <a:srgbClr val="FFFFFF"/>
                </a:solidFill>
              </a:rPr>
              <a:pPr algn="l"/>
              <a:t>15</a:t>
            </a:fld>
            <a:endParaRPr lang="en-US">
              <a:solidFill>
                <a:srgbClr val="FFFFFF"/>
              </a:solidFill>
            </a:endParaRPr>
          </a:p>
        </p:txBody>
      </p:sp>
    </p:spTree>
    <p:extLst>
      <p:ext uri="{BB962C8B-B14F-4D97-AF65-F5344CB8AC3E}">
        <p14:creationId xmlns:p14="http://schemas.microsoft.com/office/powerpoint/2010/main" val="417282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C813F7-1E56-9B4B-AE8A-0A78D2DB7CA0}" type="slidenum">
              <a:rPr lang="en-US" smtClean="0"/>
              <a:t>16</a:t>
            </a:fld>
            <a:endParaRPr lang="en-US"/>
          </a:p>
        </p:txBody>
      </p:sp>
      <p:pic>
        <p:nvPicPr>
          <p:cNvPr id="5" name="Picture 4"/>
          <p:cNvPicPr>
            <a:picLocks noChangeAspect="1"/>
          </p:cNvPicPr>
          <p:nvPr/>
        </p:nvPicPr>
        <p:blipFill>
          <a:blip r:embed="rId2"/>
          <a:stretch>
            <a:fillRect/>
          </a:stretch>
        </p:blipFill>
        <p:spPr>
          <a:xfrm>
            <a:off x="0" y="628480"/>
            <a:ext cx="12192000" cy="5601039"/>
          </a:xfrm>
          <a:prstGeom prst="rect">
            <a:avLst/>
          </a:prstGeom>
        </p:spPr>
      </p:pic>
      <p:sp>
        <p:nvSpPr>
          <p:cNvPr id="6" name="TextBox 5"/>
          <p:cNvSpPr txBox="1"/>
          <p:nvPr/>
        </p:nvSpPr>
        <p:spPr>
          <a:xfrm>
            <a:off x="3014663" y="6308208"/>
            <a:ext cx="2301527" cy="369332"/>
          </a:xfrm>
          <a:prstGeom prst="rect">
            <a:avLst/>
          </a:prstGeom>
          <a:noFill/>
        </p:spPr>
        <p:txBody>
          <a:bodyPr wrap="none" rtlCol="0">
            <a:spAutoFit/>
          </a:bodyPr>
          <a:lstStyle/>
          <a:p>
            <a:r>
              <a:rPr lang="en-US" dirty="0" smtClean="0"/>
              <a:t>Filter by lots </a:t>
            </a:r>
            <a:r>
              <a:rPr lang="en-US" smtClean="0"/>
              <a:t>of criteria</a:t>
            </a:r>
            <a:endParaRPr lang="en-US"/>
          </a:p>
        </p:txBody>
      </p:sp>
    </p:spTree>
    <p:extLst>
      <p:ext uri="{BB962C8B-B14F-4D97-AF65-F5344CB8AC3E}">
        <p14:creationId xmlns:p14="http://schemas.microsoft.com/office/powerpoint/2010/main" val="22950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C813F7-1E56-9B4B-AE8A-0A78D2DB7CA0}" type="slidenum">
              <a:rPr lang="en-US" smtClean="0"/>
              <a:t>17</a:t>
            </a:fld>
            <a:endParaRPr lang="en-US"/>
          </a:p>
        </p:txBody>
      </p:sp>
      <p:pic>
        <p:nvPicPr>
          <p:cNvPr id="5" name="Picture 4"/>
          <p:cNvPicPr>
            <a:picLocks noChangeAspect="1"/>
          </p:cNvPicPr>
          <p:nvPr/>
        </p:nvPicPr>
        <p:blipFill>
          <a:blip r:embed="rId2"/>
          <a:stretch>
            <a:fillRect/>
          </a:stretch>
        </p:blipFill>
        <p:spPr>
          <a:xfrm>
            <a:off x="283270" y="1027906"/>
            <a:ext cx="11625460" cy="2973388"/>
          </a:xfrm>
          <a:prstGeom prst="rect">
            <a:avLst/>
          </a:prstGeom>
        </p:spPr>
      </p:pic>
      <p:sp>
        <p:nvSpPr>
          <p:cNvPr id="6" name="TextBox 5"/>
          <p:cNvSpPr txBox="1"/>
          <p:nvPr/>
        </p:nvSpPr>
        <p:spPr>
          <a:xfrm>
            <a:off x="3100388" y="3503652"/>
            <a:ext cx="1522468" cy="369332"/>
          </a:xfrm>
          <a:prstGeom prst="rect">
            <a:avLst/>
          </a:prstGeom>
          <a:noFill/>
        </p:spPr>
        <p:txBody>
          <a:bodyPr wrap="none" rtlCol="0">
            <a:spAutoFit/>
          </a:bodyPr>
          <a:lstStyle/>
          <a:p>
            <a:r>
              <a:rPr lang="en-US" smtClean="0"/>
              <a:t>downloadable</a:t>
            </a:r>
            <a:endParaRPr lang="en-US"/>
          </a:p>
        </p:txBody>
      </p:sp>
    </p:spTree>
    <p:extLst>
      <p:ext uri="{BB962C8B-B14F-4D97-AF65-F5344CB8AC3E}">
        <p14:creationId xmlns:p14="http://schemas.microsoft.com/office/powerpoint/2010/main" val="47348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a:t>
            </a:r>
            <a:r>
              <a:rPr lang="en-US" dirty="0" err="1" smtClean="0"/>
              <a:t>RNAseq</a:t>
            </a:r>
            <a:r>
              <a:rPr lang="en-US" dirty="0" smtClean="0"/>
              <a:t> workflow</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C813F7-1E56-9B4B-AE8A-0A78D2DB7CA0}" type="slidenum">
              <a:rPr lang="en-US" smtClean="0"/>
              <a:t>18</a:t>
            </a:fld>
            <a:endParaRPr lang="en-US"/>
          </a:p>
        </p:txBody>
      </p:sp>
      <p:pic>
        <p:nvPicPr>
          <p:cNvPr id="5" name="Picture 4"/>
          <p:cNvPicPr>
            <a:picLocks noChangeAspect="1"/>
          </p:cNvPicPr>
          <p:nvPr/>
        </p:nvPicPr>
        <p:blipFill>
          <a:blip r:embed="rId2"/>
          <a:stretch>
            <a:fillRect/>
          </a:stretch>
        </p:blipFill>
        <p:spPr>
          <a:xfrm>
            <a:off x="2018048" y="2084832"/>
            <a:ext cx="8345151" cy="3494532"/>
          </a:xfrm>
          <a:prstGeom prst="rect">
            <a:avLst/>
          </a:prstGeom>
        </p:spPr>
      </p:pic>
      <p:sp>
        <p:nvSpPr>
          <p:cNvPr id="6" name="TextBox 5"/>
          <p:cNvSpPr txBox="1"/>
          <p:nvPr/>
        </p:nvSpPr>
        <p:spPr>
          <a:xfrm>
            <a:off x="2386013" y="6457950"/>
            <a:ext cx="2233432" cy="369332"/>
          </a:xfrm>
          <a:prstGeom prst="rect">
            <a:avLst/>
          </a:prstGeom>
          <a:noFill/>
        </p:spPr>
        <p:txBody>
          <a:bodyPr wrap="none" rtlCol="0">
            <a:spAutoFit/>
          </a:bodyPr>
          <a:lstStyle/>
          <a:p>
            <a:r>
              <a:rPr lang="en-US" dirty="0" smtClean="0"/>
              <a:t>Predefined workflows</a:t>
            </a:r>
            <a:endParaRPr lang="en-US" dirty="0"/>
          </a:p>
        </p:txBody>
      </p:sp>
    </p:spTree>
    <p:extLst>
      <p:ext uri="{BB962C8B-B14F-4D97-AF65-F5344CB8AC3E}">
        <p14:creationId xmlns:p14="http://schemas.microsoft.com/office/powerpoint/2010/main" val="64730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C813F7-1E56-9B4B-AE8A-0A78D2DB7CA0}" type="slidenum">
              <a:rPr lang="en-US" smtClean="0"/>
              <a:t>19</a:t>
            </a:fld>
            <a:endParaRPr lang="en-US"/>
          </a:p>
        </p:txBody>
      </p:sp>
      <p:pic>
        <p:nvPicPr>
          <p:cNvPr id="5" name="Picture 4"/>
          <p:cNvPicPr>
            <a:picLocks noChangeAspect="1"/>
          </p:cNvPicPr>
          <p:nvPr/>
        </p:nvPicPr>
        <p:blipFill>
          <a:blip r:embed="rId2"/>
          <a:stretch>
            <a:fillRect/>
          </a:stretch>
        </p:blipFill>
        <p:spPr>
          <a:xfrm>
            <a:off x="0" y="40194"/>
            <a:ext cx="12192000" cy="6777612"/>
          </a:xfrm>
          <a:prstGeom prst="rect">
            <a:avLst/>
          </a:prstGeom>
        </p:spPr>
      </p:pic>
      <p:sp>
        <p:nvSpPr>
          <p:cNvPr id="6" name="TextBox 5"/>
          <p:cNvSpPr txBox="1"/>
          <p:nvPr/>
        </p:nvSpPr>
        <p:spPr>
          <a:xfrm>
            <a:off x="4614863" y="5712659"/>
            <a:ext cx="2530244" cy="369332"/>
          </a:xfrm>
          <a:prstGeom prst="rect">
            <a:avLst/>
          </a:prstGeom>
          <a:noFill/>
        </p:spPr>
        <p:txBody>
          <a:bodyPr wrap="none" rtlCol="0">
            <a:spAutoFit/>
          </a:bodyPr>
          <a:lstStyle/>
          <a:p>
            <a:r>
              <a:rPr lang="en-US" dirty="0" smtClean="0"/>
              <a:t>Build your own workflow</a:t>
            </a:r>
            <a:endParaRPr lang="en-US" dirty="0"/>
          </a:p>
        </p:txBody>
      </p:sp>
    </p:spTree>
    <p:extLst>
      <p:ext uri="{BB962C8B-B14F-4D97-AF65-F5344CB8AC3E}">
        <p14:creationId xmlns:p14="http://schemas.microsoft.com/office/powerpoint/2010/main" val="5610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27690" y="1825625"/>
            <a:ext cx="10515600" cy="4351338"/>
          </a:xfrm>
        </p:spPr>
        <p:txBody>
          <a:bodyPr>
            <a:normAutofit fontScale="85000" lnSpcReduction="10000"/>
          </a:bodyPr>
          <a:lstStyle/>
          <a:p>
            <a:r>
              <a:rPr lang="en-US" dirty="0" smtClean="0"/>
              <a:t>Viruses are the most </a:t>
            </a:r>
            <a:r>
              <a:rPr lang="en-US" dirty="0"/>
              <a:t>abundant biological entities (</a:t>
            </a:r>
            <a:r>
              <a:rPr lang="en-US" dirty="0" err="1"/>
              <a:t>est</a:t>
            </a:r>
            <a:r>
              <a:rPr lang="en-US" dirty="0"/>
              <a:t> 10^31 particles, ~2200 genomes sequenced</a:t>
            </a:r>
            <a:r>
              <a:rPr lang="en-US" dirty="0" smtClean="0"/>
              <a:t>)</a:t>
            </a:r>
            <a:endParaRPr lang="en-US" dirty="0" smtClean="0"/>
          </a:p>
          <a:p>
            <a:r>
              <a:rPr lang="en-US" dirty="0" smtClean="0"/>
              <a:t>5 </a:t>
            </a:r>
            <a:r>
              <a:rPr lang="en-US" dirty="0"/>
              <a:t>Tb of </a:t>
            </a:r>
            <a:r>
              <a:rPr lang="en-US" dirty="0" smtClean="0"/>
              <a:t>publicly available </a:t>
            </a:r>
            <a:r>
              <a:rPr lang="en-US" dirty="0" err="1" smtClean="0"/>
              <a:t>metagenomic</a:t>
            </a:r>
            <a:r>
              <a:rPr lang="en-US" dirty="0" smtClean="0"/>
              <a:t> </a:t>
            </a:r>
            <a:r>
              <a:rPr lang="en-US" dirty="0"/>
              <a:t>sequence </a:t>
            </a:r>
            <a:r>
              <a:rPr lang="en-US" dirty="0" smtClean="0"/>
              <a:t>data</a:t>
            </a:r>
          </a:p>
          <a:p>
            <a:r>
              <a:rPr lang="is-IS" dirty="0" smtClean="0"/>
              <a:t>3,042 </a:t>
            </a:r>
            <a:r>
              <a:rPr lang="en-US" dirty="0"/>
              <a:t>geographically diverse </a:t>
            </a:r>
            <a:r>
              <a:rPr lang="is-IS" dirty="0" smtClean="0"/>
              <a:t>samples </a:t>
            </a:r>
            <a:endParaRPr lang="is-IS" dirty="0"/>
          </a:p>
          <a:p>
            <a:pPr lvl="1"/>
            <a:r>
              <a:rPr lang="is-IS" dirty="0" smtClean="0"/>
              <a:t>includesVenter’s </a:t>
            </a:r>
            <a:r>
              <a:rPr lang="is-IS" dirty="0" smtClean="0"/>
              <a:t>ocean </a:t>
            </a:r>
            <a:r>
              <a:rPr lang="is-IS" dirty="0" smtClean="0"/>
              <a:t>sampling</a:t>
            </a:r>
          </a:p>
          <a:p>
            <a:pPr lvl="1"/>
            <a:r>
              <a:rPr lang="en-US" dirty="0"/>
              <a:t>No viral </a:t>
            </a:r>
            <a:r>
              <a:rPr lang="en-US" dirty="0" smtClean="0"/>
              <a:t>enrichment</a:t>
            </a:r>
            <a:endParaRPr lang="is-IS" dirty="0" smtClean="0"/>
          </a:p>
          <a:p>
            <a:r>
              <a:rPr lang="en-US" dirty="0" smtClean="0"/>
              <a:t>Found &gt;125,000 </a:t>
            </a:r>
            <a:r>
              <a:rPr lang="en-US" dirty="0"/>
              <a:t>partial DNA viral </a:t>
            </a:r>
            <a:r>
              <a:rPr lang="en-US" dirty="0" smtClean="0"/>
              <a:t>genomes, 2.1GB virus data</a:t>
            </a:r>
            <a:endParaRPr lang="en-US" dirty="0" smtClean="0"/>
          </a:p>
          <a:p>
            <a:r>
              <a:rPr lang="en-US" dirty="0"/>
              <a:t>increased the number of known viral genes by </a:t>
            </a:r>
            <a:r>
              <a:rPr lang="en-US" dirty="0" smtClean="0"/>
              <a:t>16-fold</a:t>
            </a:r>
          </a:p>
          <a:p>
            <a:pPr lvl="1"/>
            <a:r>
              <a:rPr lang="en-US" dirty="0" smtClean="0"/>
              <a:t>2.79 x10^6 proteins, 75% of which have no homologs in cultured viruses</a:t>
            </a:r>
            <a:endParaRPr lang="en-US" dirty="0" smtClean="0"/>
          </a:p>
          <a:p>
            <a:r>
              <a:rPr lang="en-US" dirty="0"/>
              <a:t>Using CRISPR spacers and transfer RNA matches to link viral groups to microbial host(s), we doubled the number of microbial phyla known to be infected by viruses, and identified viruses that can infect organisms from different phyla</a:t>
            </a:r>
          </a:p>
        </p:txBody>
      </p:sp>
      <p:sp>
        <p:nvSpPr>
          <p:cNvPr id="4" name="Slide Number Placeholder 3"/>
          <p:cNvSpPr>
            <a:spLocks noGrp="1"/>
          </p:cNvSpPr>
          <p:nvPr>
            <p:ph type="sldNum" sz="quarter" idx="12"/>
          </p:nvPr>
        </p:nvSpPr>
        <p:spPr/>
        <p:txBody>
          <a:bodyPr/>
          <a:lstStyle/>
          <a:p>
            <a:fld id="{D1C813F7-1E56-9B4B-AE8A-0A78D2DB7CA0}" type="slidenum">
              <a:rPr lang="en-US" smtClean="0"/>
              <a:t>2</a:t>
            </a:fld>
            <a:endParaRPr lang="en-US"/>
          </a:p>
        </p:txBody>
      </p:sp>
    </p:spTree>
    <p:extLst>
      <p:ext uri="{BB962C8B-B14F-4D97-AF65-F5344CB8AC3E}">
        <p14:creationId xmlns:p14="http://schemas.microsoft.com/office/powerpoint/2010/main" val="1407924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1C813F7-1E56-9B4B-AE8A-0A78D2DB7CA0}" type="slidenum">
              <a:rPr lang="en-US" smtClean="0"/>
              <a:t>20</a:t>
            </a:fld>
            <a:endParaRPr lang="en-US"/>
          </a:p>
        </p:txBody>
      </p:sp>
      <p:pic>
        <p:nvPicPr>
          <p:cNvPr id="5" name="Picture 4"/>
          <p:cNvPicPr>
            <a:picLocks noChangeAspect="1"/>
          </p:cNvPicPr>
          <p:nvPr/>
        </p:nvPicPr>
        <p:blipFill>
          <a:blip r:embed="rId2"/>
          <a:stretch>
            <a:fillRect/>
          </a:stretch>
        </p:blipFill>
        <p:spPr>
          <a:xfrm>
            <a:off x="3784568" y="2523744"/>
            <a:ext cx="8407431" cy="3292712"/>
          </a:xfrm>
          <a:prstGeom prst="rect">
            <a:avLst/>
          </a:prstGeom>
        </p:spPr>
      </p:pic>
      <p:sp>
        <p:nvSpPr>
          <p:cNvPr id="6" name="TextBox 5"/>
          <p:cNvSpPr txBox="1"/>
          <p:nvPr/>
        </p:nvSpPr>
        <p:spPr>
          <a:xfrm>
            <a:off x="2114550" y="6153705"/>
            <a:ext cx="2633028" cy="369332"/>
          </a:xfrm>
          <a:prstGeom prst="rect">
            <a:avLst/>
          </a:prstGeom>
          <a:noFill/>
        </p:spPr>
        <p:txBody>
          <a:bodyPr wrap="none" rtlCol="0">
            <a:spAutoFit/>
          </a:bodyPr>
          <a:lstStyle/>
          <a:p>
            <a:r>
              <a:rPr lang="en-US" smtClean="0"/>
              <a:t>Ran for 20 min, cost $0.50</a:t>
            </a:r>
            <a:endParaRPr lang="en-US"/>
          </a:p>
        </p:txBody>
      </p:sp>
    </p:spTree>
    <p:extLst>
      <p:ext uri="{BB962C8B-B14F-4D97-AF65-F5344CB8AC3E}">
        <p14:creationId xmlns:p14="http://schemas.microsoft.com/office/powerpoint/2010/main" val="2126196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end</a:t>
            </a:r>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C813F7-1E56-9B4B-AE8A-0A78D2DB7CA0}" type="slidenum">
              <a:rPr lang="en-US" smtClean="0"/>
              <a:t>21</a:t>
            </a:fld>
            <a:endParaRPr lang="en-US"/>
          </a:p>
        </p:txBody>
      </p:sp>
    </p:spTree>
    <p:extLst>
      <p:ext uri="{BB962C8B-B14F-4D97-AF65-F5344CB8AC3E}">
        <p14:creationId xmlns:p14="http://schemas.microsoft.com/office/powerpoint/2010/main" val="43082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182245"/>
            <a:ext cx="10930288" cy="1325563"/>
          </a:xfrm>
        </p:spPr>
        <p:txBody>
          <a:bodyPr/>
          <a:lstStyle/>
          <a:p>
            <a:r>
              <a:rPr lang="en-US" dirty="0" err="1" smtClean="0"/>
              <a:t>ExceRpt</a:t>
            </a:r>
            <a:r>
              <a:rPr lang="en-US" dirty="0" smtClean="0"/>
              <a:t> </a:t>
            </a:r>
            <a:r>
              <a:rPr lang="en-US" dirty="0" smtClean="0"/>
              <a:t>on mock reads of herpesvirus genomes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217296"/>
              </p:ext>
            </p:extLst>
          </p:nvPr>
        </p:nvGraphicFramePr>
        <p:xfrm>
          <a:off x="5850155" y="1507808"/>
          <a:ext cx="4722394" cy="5188020"/>
        </p:xfrm>
        <a:graphic>
          <a:graphicData uri="http://schemas.openxmlformats.org/drawingml/2006/table">
            <a:tbl>
              <a:tblPr>
                <a:tableStyleId>{5C22544A-7EE6-4342-B048-85BDC9FD1C3A}</a:tableStyleId>
              </a:tblPr>
              <a:tblGrid>
                <a:gridCol w="3469808"/>
                <a:gridCol w="1252586"/>
              </a:tblGrid>
              <a:tr h="259401">
                <a:tc>
                  <a:txBody>
                    <a:bodyPr/>
                    <a:lstStyle/>
                    <a:p>
                      <a:pPr algn="l" fontAlgn="b"/>
                      <a:r>
                        <a:rPr lang="en-US" sz="1200" u="none" strike="noStrike">
                          <a:effectLst/>
                        </a:rPr>
                        <a:t>input</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is-IS" sz="1200" u="none" strike="noStrike">
                          <a:effectLst/>
                        </a:rPr>
                        <a:t>59356</a:t>
                      </a:r>
                      <a:endParaRPr lang="is-I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successfully_clipped</a:t>
                      </a:r>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u="none" strike="noStrike">
                          <a:effectLst/>
                        </a:rPr>
                        <a:t>NA</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failed_quality_filter</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is-IS" sz="1200" u="none" strike="noStrike">
                          <a:effectLst/>
                        </a:rPr>
                        <a:t>3209</a:t>
                      </a:r>
                      <a:endParaRPr lang="is-I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failed_homopolymer_filter</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is-IS" sz="1200" u="none" strike="noStrike">
                          <a:effectLst/>
                        </a:rPr>
                        <a:t>28</a:t>
                      </a:r>
                      <a:endParaRPr lang="is-I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calibrator</a:t>
                      </a:r>
                      <a:endParaRPr lang="en-US" sz="1200" b="0" i="0" u="none" strike="noStrike">
                        <a:solidFill>
                          <a:srgbClr val="000000"/>
                        </a:solidFill>
                        <a:effectLst/>
                        <a:latin typeface="Calibri" charset="0"/>
                      </a:endParaRPr>
                    </a:p>
                  </a:txBody>
                  <a:tcPr marL="6350" marR="6350" marT="6350" marB="0" anchor="b"/>
                </a:tc>
                <a:tc>
                  <a:txBody>
                    <a:bodyPr/>
                    <a:lstStyle/>
                    <a:p>
                      <a:pPr algn="l" fontAlgn="b"/>
                      <a:r>
                        <a:rPr lang="en-US" sz="1200" u="none" strike="noStrike">
                          <a:effectLst/>
                        </a:rPr>
                        <a:t>NA</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UniVec_contaminants</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is-IS" sz="1200" u="none" strike="noStrike">
                          <a:effectLst/>
                        </a:rPr>
                        <a:t>426</a:t>
                      </a:r>
                      <a:endParaRPr lang="is-I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rRNA</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dirty="0" err="1">
                          <a:effectLst/>
                        </a:rPr>
                        <a:t>reads_used_for_alignment</a:t>
                      </a:r>
                      <a:endParaRPr lang="en-US" sz="1200" b="0" i="0" u="none" strike="noStrike" dirty="0">
                        <a:solidFill>
                          <a:srgbClr val="000000"/>
                        </a:solidFill>
                        <a:effectLst/>
                        <a:latin typeface="Calibri" charset="0"/>
                      </a:endParaRPr>
                    </a:p>
                  </a:txBody>
                  <a:tcPr marL="6350" marR="6350" marT="6350" marB="0" anchor="b"/>
                </a:tc>
                <a:tc>
                  <a:txBody>
                    <a:bodyPr/>
                    <a:lstStyle/>
                    <a:p>
                      <a:pPr algn="r" fontAlgn="b"/>
                      <a:r>
                        <a:rPr lang="is-IS" sz="1200" u="none" strike="noStrike">
                          <a:effectLst/>
                        </a:rPr>
                        <a:t>55693</a:t>
                      </a:r>
                      <a:endParaRPr lang="is-I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genome</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is-IS" sz="1200" u="none" strike="noStrike">
                          <a:effectLst/>
                        </a:rPr>
                        <a:t>24</a:t>
                      </a:r>
                      <a:endParaRPr lang="is-I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dirty="0" err="1">
                          <a:effectLst/>
                        </a:rPr>
                        <a:t>gencode_sense</a:t>
                      </a:r>
                      <a:endParaRPr lang="en-US" sz="1200" b="0" i="0" u="none" strike="noStrike" dirty="0">
                        <a:solidFill>
                          <a:srgbClr val="000000"/>
                        </a:solidFill>
                        <a:effectLst/>
                        <a:latin typeface="Calibri"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gencode_antisense</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not_mapped_to_genome_or_libs</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is-IS" sz="1200" u="none" strike="noStrike">
                          <a:effectLst/>
                        </a:rPr>
                        <a:t>55669</a:t>
                      </a:r>
                      <a:endParaRPr lang="is-I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repetitiveElements</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en-US" sz="1200" u="none" strike="noStrike">
                          <a:effectLst/>
                        </a:rPr>
                        <a:t>3</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endogenous_gapped</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en-US" sz="1200" u="none" strike="noStrike">
                          <a:effectLst/>
                        </a:rPr>
                        <a:t>7</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input_to_exogenous_miRNA</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en-US" sz="1200" u="none" strike="noStrike">
                          <a:effectLst/>
                        </a:rPr>
                        <a:t>55610</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exogenous_miRNA</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cs-CZ" sz="1200" u="none" strike="noStrike">
                          <a:effectLst/>
                        </a:rPr>
                        <a:t>49</a:t>
                      </a:r>
                      <a:endParaRPr lang="cs-CZ"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input_to_exogenous_rRNA</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en-US" sz="1200" u="none" strike="noStrike">
                          <a:effectLst/>
                        </a:rPr>
                        <a:t>55610</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exogenous_rRNA</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en-US" sz="1200" u="none" strike="noStrike">
                          <a:effectLst/>
                        </a:rPr>
                        <a:t>0</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input_to_exogenous_genomes</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en-US" sz="1200" u="none" strike="noStrike">
                          <a:effectLst/>
                        </a:rPr>
                        <a:t>55610</a:t>
                      </a:r>
                      <a:endParaRPr lang="en-US" sz="1200" b="0" i="0" u="none" strike="noStrike">
                        <a:solidFill>
                          <a:srgbClr val="000000"/>
                        </a:solidFill>
                        <a:effectLst/>
                        <a:latin typeface="Calibri" charset="0"/>
                      </a:endParaRPr>
                    </a:p>
                  </a:txBody>
                  <a:tcPr marL="6350" marR="6350" marT="6350" marB="0" anchor="b"/>
                </a:tc>
              </a:tr>
              <a:tr h="259401">
                <a:tc>
                  <a:txBody>
                    <a:bodyPr/>
                    <a:lstStyle/>
                    <a:p>
                      <a:pPr algn="l" fontAlgn="b"/>
                      <a:r>
                        <a:rPr lang="en-US" sz="1200" u="none" strike="noStrike">
                          <a:effectLst/>
                        </a:rPr>
                        <a:t>exogenous_genomes</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cs-CZ" sz="1200" u="none" strike="noStrike" dirty="0">
                          <a:effectLst/>
                        </a:rPr>
                        <a:t>48896</a:t>
                      </a:r>
                      <a:endParaRPr lang="cs-CZ" sz="1200" b="0" i="0" u="none" strike="noStrike" dirty="0">
                        <a:solidFill>
                          <a:srgbClr val="000000"/>
                        </a:solidFill>
                        <a:effectLst/>
                        <a:latin typeface="Calibri" charset="0"/>
                      </a:endParaRPr>
                    </a:p>
                  </a:txBody>
                  <a:tcPr marL="6350" marR="6350" marT="6350" marB="0" anchor="b"/>
                </a:tc>
              </a:tr>
            </a:tbl>
          </a:graphicData>
        </a:graphic>
      </p:graphicFrame>
      <p:sp>
        <p:nvSpPr>
          <p:cNvPr id="3" name="Slide Number Placeholder 2"/>
          <p:cNvSpPr>
            <a:spLocks noGrp="1"/>
          </p:cNvSpPr>
          <p:nvPr>
            <p:ph type="sldNum" sz="quarter" idx="12"/>
          </p:nvPr>
        </p:nvSpPr>
        <p:spPr/>
        <p:txBody>
          <a:bodyPr/>
          <a:lstStyle/>
          <a:p>
            <a:fld id="{D1C813F7-1E56-9B4B-AE8A-0A78D2DB7CA0}" type="slidenum">
              <a:rPr lang="en-US" smtClean="0"/>
              <a:t>22</a:t>
            </a:fld>
            <a:endParaRPr lang="en-US"/>
          </a:p>
        </p:txBody>
      </p:sp>
    </p:spTree>
    <p:extLst>
      <p:ext uri="{BB962C8B-B14F-4D97-AF65-F5344CB8AC3E}">
        <p14:creationId xmlns:p14="http://schemas.microsoft.com/office/powerpoint/2010/main" val="2086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778"/>
            <a:ext cx="10515600" cy="1325563"/>
          </a:xfrm>
        </p:spPr>
        <p:txBody>
          <a:bodyPr>
            <a:normAutofit/>
          </a:bodyPr>
          <a:lstStyle/>
          <a:p>
            <a:r>
              <a:rPr lang="en-US" sz="2400" dirty="0"/>
              <a:t>Extended Data Figure 2: Identification of </a:t>
            </a:r>
            <a:r>
              <a:rPr lang="en-US" sz="2400" dirty="0" err="1"/>
              <a:t>metagenomic</a:t>
            </a:r>
            <a:r>
              <a:rPr lang="en-US" sz="2400" dirty="0"/>
              <a:t> viral </a:t>
            </a:r>
            <a:r>
              <a:rPr lang="en-US" sz="2400" dirty="0" err="1"/>
              <a:t>contigs</a:t>
            </a:r>
            <a:r>
              <a:rPr lang="en-US" sz="2400" dirty="0"/>
              <a:t> via binning and DNA-dependent RNA polymerase alignment</a:t>
            </a:r>
            <a:r>
              <a:rPr lang="en-US" sz="2400" dirty="0" smtClean="0"/>
              <a:t>.</a:t>
            </a:r>
            <a:endParaRPr lang="en-US" sz="24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31959"/>
          <a:stretch/>
        </p:blipFill>
        <p:spPr>
          <a:xfrm>
            <a:off x="2960654" y="774264"/>
            <a:ext cx="6113897" cy="6015701"/>
          </a:xfrm>
        </p:spPr>
      </p:pic>
      <p:sp>
        <p:nvSpPr>
          <p:cNvPr id="3" name="Slide Number Placeholder 2"/>
          <p:cNvSpPr>
            <a:spLocks noGrp="1"/>
          </p:cNvSpPr>
          <p:nvPr>
            <p:ph type="sldNum" sz="quarter" idx="12"/>
          </p:nvPr>
        </p:nvSpPr>
        <p:spPr/>
        <p:txBody>
          <a:bodyPr/>
          <a:lstStyle/>
          <a:p>
            <a:fld id="{D1C813F7-1E56-9B4B-AE8A-0A78D2DB7CA0}" type="slidenum">
              <a:rPr lang="en-US" smtClean="0"/>
              <a:t>23</a:t>
            </a:fld>
            <a:endParaRPr lang="en-US"/>
          </a:p>
        </p:txBody>
      </p:sp>
    </p:spTree>
    <p:extLst>
      <p:ext uri="{BB962C8B-B14F-4D97-AF65-F5344CB8AC3E}">
        <p14:creationId xmlns:p14="http://schemas.microsoft.com/office/powerpoint/2010/main" val="1674834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C813F7-1E56-9B4B-AE8A-0A78D2DB7CA0}" type="slidenum">
              <a:rPr lang="en-US" smtClean="0"/>
              <a:t>24</a:t>
            </a:fld>
            <a:endParaRPr lang="en-US"/>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67118"/>
          <a:stretch/>
        </p:blipFill>
        <p:spPr>
          <a:xfrm>
            <a:off x="1979363" y="1870075"/>
            <a:ext cx="8233273" cy="3914890"/>
          </a:xfrm>
          <a:prstGeom prst="rect">
            <a:avLst/>
          </a:prstGeom>
        </p:spPr>
      </p:pic>
      <p:sp>
        <p:nvSpPr>
          <p:cNvPr id="6" name="Title 1"/>
          <p:cNvSpPr txBox="1">
            <a:spLocks/>
          </p:cNvSpPr>
          <p:nvPr/>
        </p:nvSpPr>
        <p:spPr>
          <a:xfrm>
            <a:off x="0" y="-2957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t>Extended Data Figure 2: Identification of metagenomic viral contigs via binning and DNA-dependent RNA polymerase alignment.</a:t>
            </a:r>
            <a:endParaRPr lang="en-US" sz="2400" dirty="0"/>
          </a:p>
        </p:txBody>
      </p:sp>
    </p:spTree>
    <p:extLst>
      <p:ext uri="{BB962C8B-B14F-4D97-AF65-F5344CB8AC3E}">
        <p14:creationId xmlns:p14="http://schemas.microsoft.com/office/powerpoint/2010/main" val="14727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Integrated Microbial Genomes with Microbiome Samples (IMG/M) database </a:t>
            </a:r>
            <a:r>
              <a:rPr lang="en-US" dirty="0" smtClean="0"/>
              <a:t>(JGI) </a:t>
            </a:r>
          </a:p>
          <a:p>
            <a:pPr lvl="1"/>
            <a:r>
              <a:rPr lang="en-US" dirty="0" smtClean="0"/>
              <a:t>Limited to assembled and annotated datasets</a:t>
            </a:r>
            <a:endParaRPr lang="en-US" dirty="0" smtClean="0"/>
          </a:p>
          <a:p>
            <a:r>
              <a:rPr lang="en-US" dirty="0" smtClean="0"/>
              <a:t>Search </a:t>
            </a:r>
            <a:r>
              <a:rPr lang="en-US" dirty="0"/>
              <a:t>collection of assembled viral </a:t>
            </a:r>
            <a:r>
              <a:rPr lang="en-US" dirty="0" err="1"/>
              <a:t>contigs</a:t>
            </a:r>
            <a:r>
              <a:rPr lang="en-US" dirty="0"/>
              <a:t> &gt; </a:t>
            </a:r>
            <a:r>
              <a:rPr lang="en-US" dirty="0" smtClean="0"/>
              <a:t>5kb </a:t>
            </a:r>
            <a:r>
              <a:rPr lang="en-US" dirty="0" smtClean="0"/>
              <a:t>(5.1 x10^6)</a:t>
            </a:r>
          </a:p>
          <a:p>
            <a:r>
              <a:rPr lang="en-US" dirty="0" smtClean="0"/>
              <a:t>WGS only </a:t>
            </a:r>
            <a:r>
              <a:rPr lang="mr-IN" dirty="0" smtClean="0"/>
              <a:t>–</a:t>
            </a:r>
            <a:r>
              <a:rPr lang="en-US" dirty="0" smtClean="0"/>
              <a:t> no RNA viruses</a:t>
            </a:r>
            <a:endParaRPr lang="en-US" dirty="0" smtClean="0"/>
          </a:p>
          <a:p>
            <a:r>
              <a:rPr lang="en-US" dirty="0" smtClean="0"/>
              <a:t>Bait</a:t>
            </a:r>
            <a:r>
              <a:rPr lang="en-US" dirty="0" smtClean="0"/>
              <a:t>: exclusively viral proteins + 1800 manually identified </a:t>
            </a:r>
            <a:r>
              <a:rPr lang="en-US" dirty="0" err="1" smtClean="0"/>
              <a:t>metagenomic</a:t>
            </a:r>
            <a:r>
              <a:rPr lang="en-US" dirty="0" smtClean="0"/>
              <a:t> viral </a:t>
            </a:r>
            <a:r>
              <a:rPr lang="en-US" dirty="0" err="1" smtClean="0"/>
              <a:t>contigs</a:t>
            </a:r>
            <a:endParaRPr lang="en-US" dirty="0" smtClean="0"/>
          </a:p>
        </p:txBody>
      </p:sp>
      <p:sp>
        <p:nvSpPr>
          <p:cNvPr id="4" name="Slide Number Placeholder 3"/>
          <p:cNvSpPr>
            <a:spLocks noGrp="1"/>
          </p:cNvSpPr>
          <p:nvPr>
            <p:ph type="sldNum" sz="quarter" idx="12"/>
          </p:nvPr>
        </p:nvSpPr>
        <p:spPr/>
        <p:txBody>
          <a:bodyPr/>
          <a:lstStyle/>
          <a:p>
            <a:fld id="{D1C813F7-1E56-9B4B-AE8A-0A78D2DB7CA0}" type="slidenum">
              <a:rPr lang="en-US" smtClean="0"/>
              <a:t>3</a:t>
            </a:fld>
            <a:endParaRPr lang="en-US"/>
          </a:p>
        </p:txBody>
      </p:sp>
    </p:spTree>
    <p:extLst>
      <p:ext uri="{BB962C8B-B14F-4D97-AF65-F5344CB8AC3E}">
        <p14:creationId xmlns:p14="http://schemas.microsoft.com/office/powerpoint/2010/main" val="62848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94" y="-178885"/>
            <a:ext cx="10515600" cy="1325563"/>
          </a:xfrm>
        </p:spPr>
        <p:txBody>
          <a:bodyPr>
            <a:normAutofit/>
          </a:bodyPr>
          <a:lstStyle/>
          <a:p>
            <a:r>
              <a:rPr lang="en-US" sz="2400" dirty="0"/>
              <a:t>Extended Data Figure 1: Detailed workflow for the identification of viral sequences from </a:t>
            </a:r>
            <a:r>
              <a:rPr lang="en-US" sz="2400" dirty="0" err="1"/>
              <a:t>metagenomic</a:t>
            </a:r>
            <a:r>
              <a:rPr lang="en-US" sz="2400" dirty="0"/>
              <a:t> data</a:t>
            </a:r>
            <a:r>
              <a:rPr lang="en-US" sz="2400" dirty="0" smtClean="0"/>
              <a:t>.</a:t>
            </a:r>
            <a:endParaRPr lang="en-US" sz="2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4737" y="906873"/>
            <a:ext cx="8009020" cy="5689283"/>
          </a:xfrm>
        </p:spPr>
      </p:pic>
      <p:sp>
        <p:nvSpPr>
          <p:cNvPr id="3" name="Slide Number Placeholder 2"/>
          <p:cNvSpPr>
            <a:spLocks noGrp="1"/>
          </p:cNvSpPr>
          <p:nvPr>
            <p:ph type="sldNum" sz="quarter" idx="12"/>
          </p:nvPr>
        </p:nvSpPr>
        <p:spPr/>
        <p:txBody>
          <a:bodyPr/>
          <a:lstStyle/>
          <a:p>
            <a:fld id="{D1C813F7-1E56-9B4B-AE8A-0A78D2DB7CA0}" type="slidenum">
              <a:rPr lang="en-US" smtClean="0"/>
              <a:t>4</a:t>
            </a:fld>
            <a:endParaRPr lang="en-US"/>
          </a:p>
        </p:txBody>
      </p:sp>
    </p:spTree>
    <p:extLst>
      <p:ext uri="{BB962C8B-B14F-4D97-AF65-F5344CB8AC3E}">
        <p14:creationId xmlns:p14="http://schemas.microsoft.com/office/powerpoint/2010/main" val="46945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55955" y="-268618"/>
            <a:ext cx="10515600" cy="1325563"/>
          </a:xfrm>
        </p:spPr>
        <p:txBody>
          <a:bodyPr/>
          <a:lstStyle/>
          <a:p>
            <a:pPr eaLnBrk="1" hangingPunct="1"/>
            <a:r>
              <a:rPr lang="en-US" altLang="en-US" sz="1800">
                <a:latin typeface="Arial" charset="0"/>
              </a:rPr>
              <a:t>Identification of </a:t>
            </a:r>
            <a:r>
              <a:rPr lang="en-US" altLang="en-US" sz="1800" dirty="0" err="1">
                <a:latin typeface="Arial" charset="0"/>
              </a:rPr>
              <a:t>metagenomic</a:t>
            </a:r>
            <a:r>
              <a:rPr lang="en-US" altLang="en-US" sz="1800" dirty="0">
                <a:latin typeface="Arial" charset="0"/>
              </a:rPr>
              <a:t> viral sequences and habitat distribution</a:t>
            </a:r>
          </a:p>
        </p:txBody>
      </p:sp>
      <p:pic>
        <p:nvPicPr>
          <p:cNvPr id="2051" name="Picture 5" descr="D:\PPT_Out\nature-logo.jpg"/>
          <p:cNvPicPr>
            <a:picLocks/>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761805" y="6361112"/>
            <a:ext cx="1333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1"/>
          <p:cNvSpPr txBox="1">
            <a:spLocks/>
          </p:cNvSpPr>
          <p:nvPr/>
        </p:nvSpPr>
        <p:spPr bwMode="auto">
          <a:xfrm>
            <a:off x="1198955" y="6502400"/>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r>
              <a:rPr lang="da-DK" altLang="en-US" sz="1200" dirty="0">
                <a:latin typeface="Arial" charset="0"/>
              </a:rPr>
              <a:t>D </a:t>
            </a:r>
            <a:r>
              <a:rPr lang="da-DK" altLang="en-US" sz="1200" dirty="0" err="1">
                <a:latin typeface="Arial" charset="0"/>
              </a:rPr>
              <a:t>Paez-Espino</a:t>
            </a:r>
            <a:r>
              <a:rPr lang="da-DK" altLang="en-US" sz="1200" i="1" dirty="0">
                <a:latin typeface="Arial" charset="0"/>
              </a:rPr>
              <a:t> et al. Nature </a:t>
            </a:r>
            <a:r>
              <a:rPr lang="da-DK" altLang="en-US" sz="1200" dirty="0">
                <a:latin typeface="Arial" charset="0"/>
              </a:rPr>
              <a:t>1–6 (2016) doi:10.1038/nature19094</a:t>
            </a:r>
            <a:endParaRPr lang="en-US" altLang="en-US" sz="1200" dirty="0">
              <a:latin typeface="Arial" charset="0"/>
            </a:endParaRPr>
          </a:p>
        </p:txBody>
      </p:sp>
      <p:pic>
        <p:nvPicPr>
          <p:cNvPr id="2053" name="Content Placeholder 6" descr="nature19094-f1.jpg"/>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2667394" y="699741"/>
            <a:ext cx="6304590" cy="5687786"/>
          </a:xfrm>
        </p:spPr>
      </p:pic>
      <p:sp>
        <p:nvSpPr>
          <p:cNvPr id="2" name="Slide Number Placeholder 1"/>
          <p:cNvSpPr>
            <a:spLocks noGrp="1"/>
          </p:cNvSpPr>
          <p:nvPr>
            <p:ph type="sldNum" sz="quarter" idx="12"/>
          </p:nvPr>
        </p:nvSpPr>
        <p:spPr/>
        <p:txBody>
          <a:bodyPr/>
          <a:lstStyle/>
          <a:p>
            <a:fld id="{D1C813F7-1E56-9B4B-AE8A-0A78D2DB7CA0}" type="slidenum">
              <a:rPr lang="en-US" smtClean="0"/>
              <a:t>5</a:t>
            </a:fld>
            <a:endParaRPr lang="en-US"/>
          </a:p>
        </p:txBody>
      </p:sp>
    </p:spTree>
    <p:extLst>
      <p:ext uri="{BB962C8B-B14F-4D97-AF65-F5344CB8AC3E}">
        <p14:creationId xmlns:p14="http://schemas.microsoft.com/office/powerpoint/2010/main" val="1093183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Extended Data Figure 5 </a:t>
            </a:r>
            <a:r>
              <a:rPr lang="en-US" dirty="0"/>
              <a:t>| </a:t>
            </a:r>
            <a:r>
              <a:rPr lang="en-US" b="1" dirty="0"/>
              <a:t>Viral group clustering method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C813F7-1E56-9B4B-AE8A-0A78D2DB7CA0}" type="slidenum">
              <a:rPr lang="en-US" smtClean="0"/>
              <a:t>6</a:t>
            </a:fld>
            <a:endParaRPr lang="en-US"/>
          </a:p>
        </p:txBody>
      </p:sp>
      <p:pic>
        <p:nvPicPr>
          <p:cNvPr id="7" name="Picture 6"/>
          <p:cNvPicPr>
            <a:picLocks noChangeAspect="1"/>
          </p:cNvPicPr>
          <p:nvPr/>
        </p:nvPicPr>
        <p:blipFill>
          <a:blip r:embed="rId3"/>
          <a:stretch>
            <a:fillRect/>
          </a:stretch>
        </p:blipFill>
        <p:spPr>
          <a:xfrm>
            <a:off x="1111250" y="1803400"/>
            <a:ext cx="9969500" cy="3251200"/>
          </a:xfrm>
          <a:prstGeom prst="rect">
            <a:avLst/>
          </a:prstGeom>
        </p:spPr>
      </p:pic>
      <p:sp>
        <p:nvSpPr>
          <p:cNvPr id="8" name="TextBox 7"/>
          <p:cNvSpPr txBox="1"/>
          <p:nvPr/>
        </p:nvSpPr>
        <p:spPr>
          <a:xfrm>
            <a:off x="88425" y="5807631"/>
            <a:ext cx="12015149" cy="369332"/>
          </a:xfrm>
          <a:prstGeom prst="rect">
            <a:avLst/>
          </a:prstGeom>
          <a:noFill/>
        </p:spPr>
        <p:txBody>
          <a:bodyPr wrap="none" rtlCol="0">
            <a:spAutoFit/>
          </a:bodyPr>
          <a:lstStyle/>
          <a:p>
            <a:r>
              <a:rPr lang="en-US"/>
              <a:t>single-linkage hierarchical clustering (SLC) with different combinations of AAI and AF values to validate the clustering approach</a:t>
            </a:r>
          </a:p>
        </p:txBody>
      </p:sp>
    </p:spTree>
    <p:extLst>
      <p:ext uri="{BB962C8B-B14F-4D97-AF65-F5344CB8AC3E}">
        <p14:creationId xmlns:p14="http://schemas.microsoft.com/office/powerpoint/2010/main" val="115531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6762" y="-319463"/>
            <a:ext cx="10515600" cy="1325563"/>
          </a:xfrm>
        </p:spPr>
        <p:txBody>
          <a:bodyPr/>
          <a:lstStyle/>
          <a:p>
            <a:pPr eaLnBrk="1" hangingPunct="1"/>
            <a:r>
              <a:rPr lang="en-US" altLang="en-US" sz="1800" dirty="0">
                <a:latin typeface="Arial" charset="0"/>
              </a:rPr>
              <a:t>Host</a:t>
            </a:r>
            <a:r>
              <a:rPr lang="da-DK" altLang="en-US" sz="1800" dirty="0">
                <a:latin typeface="Arial" charset="0"/>
              </a:rPr>
              <a:t>–</a:t>
            </a:r>
            <a:r>
              <a:rPr lang="en-US" altLang="en-US" sz="1800" dirty="0">
                <a:latin typeface="Arial" charset="0"/>
              </a:rPr>
              <a:t>virus connectivity</a:t>
            </a:r>
          </a:p>
        </p:txBody>
      </p:sp>
      <p:sp>
        <p:nvSpPr>
          <p:cNvPr id="2052" name="Title 1"/>
          <p:cNvSpPr txBox="1">
            <a:spLocks/>
          </p:cNvSpPr>
          <p:nvPr/>
        </p:nvSpPr>
        <p:spPr bwMode="auto">
          <a:xfrm>
            <a:off x="1968500" y="5851526"/>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charset="0"/>
              </a:defRPr>
            </a:lvl1pPr>
            <a:lvl2pPr marL="742950" indent="-285750" eaLnBrk="0" hangingPunct="0">
              <a:defRPr>
                <a:solidFill>
                  <a:schemeClr val="tx1"/>
                </a:solidFill>
                <a:latin typeface="Calibri" charset="0"/>
              </a:defRPr>
            </a:lvl2pPr>
            <a:lvl3pPr marL="1143000" indent="-228600" eaLnBrk="0" hangingPunct="0">
              <a:defRPr>
                <a:solidFill>
                  <a:schemeClr val="tx1"/>
                </a:solidFill>
                <a:latin typeface="Calibri" charset="0"/>
              </a:defRPr>
            </a:lvl3pPr>
            <a:lvl4pPr marL="1600200" indent="-228600" eaLnBrk="0" hangingPunct="0">
              <a:defRPr>
                <a:solidFill>
                  <a:schemeClr val="tx1"/>
                </a:solidFill>
                <a:latin typeface="Calibri" charset="0"/>
              </a:defRPr>
            </a:lvl4pPr>
            <a:lvl5pPr marL="2057400" indent="-228600" eaLnBrk="0" hangingPunct="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r>
              <a:rPr lang="da-DK" altLang="en-US" sz="1200">
                <a:latin typeface="Arial" charset="0"/>
              </a:rPr>
              <a:t>D Paez-Espino</a:t>
            </a:r>
            <a:r>
              <a:rPr lang="da-DK" altLang="en-US" sz="1200" i="1">
                <a:latin typeface="Arial" charset="0"/>
              </a:rPr>
              <a:t> et al. Nature </a:t>
            </a:r>
            <a:r>
              <a:rPr lang="da-DK" altLang="en-US" sz="1200">
                <a:latin typeface="Arial" charset="0"/>
              </a:rPr>
              <a:t>1–6 (2016) doi:10.1038/nature19094</a:t>
            </a:r>
            <a:endParaRPr lang="en-US" altLang="en-US" sz="1200">
              <a:latin typeface="Arial" charset="0"/>
            </a:endParaRPr>
          </a:p>
        </p:txBody>
      </p:sp>
      <p:pic>
        <p:nvPicPr>
          <p:cNvPr id="2053" name="Content Placeholder 6" descr="nature19094-f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47322" y="823608"/>
            <a:ext cx="6279395" cy="5897867"/>
          </a:xfrm>
        </p:spPr>
      </p:pic>
      <p:sp>
        <p:nvSpPr>
          <p:cNvPr id="2" name="Slide Number Placeholder 1"/>
          <p:cNvSpPr>
            <a:spLocks noGrp="1"/>
          </p:cNvSpPr>
          <p:nvPr>
            <p:ph type="sldNum" sz="quarter" idx="12"/>
          </p:nvPr>
        </p:nvSpPr>
        <p:spPr/>
        <p:txBody>
          <a:bodyPr/>
          <a:lstStyle/>
          <a:p>
            <a:fld id="{D1C813F7-1E56-9B4B-AE8A-0A78D2DB7CA0}" type="slidenum">
              <a:rPr lang="en-US" smtClean="0"/>
              <a:t>7</a:t>
            </a:fld>
            <a:endParaRPr lang="en-US"/>
          </a:p>
        </p:txBody>
      </p:sp>
      <p:sp>
        <p:nvSpPr>
          <p:cNvPr id="3" name="TextBox 2"/>
          <p:cNvSpPr txBox="1"/>
          <p:nvPr/>
        </p:nvSpPr>
        <p:spPr>
          <a:xfrm>
            <a:off x="2900855" y="566402"/>
            <a:ext cx="2044342" cy="369332"/>
          </a:xfrm>
          <a:prstGeom prst="rect">
            <a:avLst/>
          </a:prstGeom>
          <a:noFill/>
        </p:spPr>
        <p:txBody>
          <a:bodyPr wrap="none" rtlCol="0">
            <a:spAutoFit/>
          </a:bodyPr>
          <a:lstStyle/>
          <a:p>
            <a:r>
              <a:rPr lang="en-US" smtClean="0"/>
              <a:t>Known assignments</a:t>
            </a:r>
            <a:endParaRPr lang="en-US"/>
          </a:p>
        </p:txBody>
      </p:sp>
      <p:sp>
        <p:nvSpPr>
          <p:cNvPr id="4" name="TextBox 3"/>
          <p:cNvSpPr txBox="1"/>
          <p:nvPr/>
        </p:nvSpPr>
        <p:spPr>
          <a:xfrm>
            <a:off x="4783379" y="381736"/>
            <a:ext cx="2152577" cy="369332"/>
          </a:xfrm>
          <a:prstGeom prst="rect">
            <a:avLst/>
          </a:prstGeom>
          <a:noFill/>
        </p:spPr>
        <p:txBody>
          <a:bodyPr wrap="none" rtlCol="0">
            <a:spAutoFit/>
          </a:bodyPr>
          <a:lstStyle/>
          <a:p>
            <a:r>
              <a:rPr lang="en-US" smtClean="0"/>
              <a:t>Inferred from CRISPR</a:t>
            </a:r>
            <a:endParaRPr lang="en-US"/>
          </a:p>
        </p:txBody>
      </p:sp>
      <p:sp>
        <p:nvSpPr>
          <p:cNvPr id="5" name="TextBox 4"/>
          <p:cNvSpPr txBox="1"/>
          <p:nvPr/>
        </p:nvSpPr>
        <p:spPr>
          <a:xfrm>
            <a:off x="7581353" y="1779839"/>
            <a:ext cx="1981055" cy="369332"/>
          </a:xfrm>
          <a:prstGeom prst="rect">
            <a:avLst/>
          </a:prstGeom>
          <a:noFill/>
        </p:spPr>
        <p:txBody>
          <a:bodyPr wrap="none" rtlCol="0">
            <a:spAutoFit/>
          </a:bodyPr>
          <a:lstStyle/>
          <a:p>
            <a:r>
              <a:rPr lang="en-US" dirty="0" smtClean="0"/>
              <a:t>Inferred from </a:t>
            </a:r>
            <a:r>
              <a:rPr lang="en-US" dirty="0" err="1" smtClean="0"/>
              <a:t>tRNA</a:t>
            </a:r>
            <a:endParaRPr lang="en-US" dirty="0"/>
          </a:p>
        </p:txBody>
      </p:sp>
    </p:spTree>
    <p:extLst>
      <p:ext uri="{BB962C8B-B14F-4D97-AF65-F5344CB8AC3E}">
        <p14:creationId xmlns:p14="http://schemas.microsoft.com/office/powerpoint/2010/main" val="1569867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5846" y="-352505"/>
            <a:ext cx="10515600" cy="1325563"/>
          </a:xfrm>
        </p:spPr>
        <p:txBody>
          <a:bodyPr/>
          <a:lstStyle/>
          <a:p>
            <a:pPr eaLnBrk="1" hangingPunct="1"/>
            <a:r>
              <a:rPr lang="en-US" altLang="en-US" sz="1800">
                <a:latin typeface="Arial" charset="0"/>
              </a:rPr>
              <a:t>Expanded host-range specificity identifies viral generalists</a:t>
            </a:r>
          </a:p>
        </p:txBody>
      </p:sp>
      <p:pic>
        <p:nvPicPr>
          <p:cNvPr id="2053" name="Content Placeholder 6" descr="nature19094-f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56407" y="879663"/>
            <a:ext cx="7655549" cy="4490990"/>
          </a:xfrm>
        </p:spPr>
      </p:pic>
      <p:sp>
        <p:nvSpPr>
          <p:cNvPr id="2" name="Slide Number Placeholder 1"/>
          <p:cNvSpPr>
            <a:spLocks noGrp="1"/>
          </p:cNvSpPr>
          <p:nvPr>
            <p:ph type="sldNum" sz="quarter" idx="12"/>
          </p:nvPr>
        </p:nvSpPr>
        <p:spPr/>
        <p:txBody>
          <a:bodyPr/>
          <a:lstStyle/>
          <a:p>
            <a:fld id="{D1C813F7-1E56-9B4B-AE8A-0A78D2DB7CA0}" type="slidenum">
              <a:rPr lang="en-US" smtClean="0"/>
              <a:t>8</a:t>
            </a:fld>
            <a:endParaRPr lang="en-US"/>
          </a:p>
        </p:txBody>
      </p:sp>
    </p:spTree>
    <p:extLst>
      <p:ext uri="{BB962C8B-B14F-4D97-AF65-F5344CB8AC3E}">
        <p14:creationId xmlns:p14="http://schemas.microsoft.com/office/powerpoint/2010/main" val="1521718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77709" y="-165722"/>
            <a:ext cx="10515600" cy="1325563"/>
          </a:xfrm>
        </p:spPr>
        <p:txBody>
          <a:bodyPr/>
          <a:lstStyle/>
          <a:p>
            <a:pPr eaLnBrk="1" hangingPunct="1"/>
            <a:r>
              <a:rPr lang="en-US" altLang="en-US" sz="1800" dirty="0">
                <a:latin typeface="Arial" charset="0"/>
              </a:rPr>
              <a:t>Viral distribution patterns in marine and human samples</a:t>
            </a:r>
          </a:p>
        </p:txBody>
      </p:sp>
      <p:pic>
        <p:nvPicPr>
          <p:cNvPr id="2053" name="Content Placeholder 6" descr="nature19094-f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22348" y="655017"/>
            <a:ext cx="5454941" cy="6066458"/>
          </a:xfrm>
        </p:spPr>
      </p:pic>
      <p:sp>
        <p:nvSpPr>
          <p:cNvPr id="2" name="Slide Number Placeholder 1"/>
          <p:cNvSpPr>
            <a:spLocks noGrp="1"/>
          </p:cNvSpPr>
          <p:nvPr>
            <p:ph type="sldNum" sz="quarter" idx="12"/>
          </p:nvPr>
        </p:nvSpPr>
        <p:spPr/>
        <p:txBody>
          <a:bodyPr/>
          <a:lstStyle/>
          <a:p>
            <a:fld id="{D1C813F7-1E56-9B4B-AE8A-0A78D2DB7CA0}" type="slidenum">
              <a:rPr lang="en-US" smtClean="0"/>
              <a:t>9</a:t>
            </a:fld>
            <a:endParaRPr lang="en-US"/>
          </a:p>
        </p:txBody>
      </p:sp>
    </p:spTree>
    <p:extLst>
      <p:ext uri="{BB962C8B-B14F-4D97-AF65-F5344CB8AC3E}">
        <p14:creationId xmlns:p14="http://schemas.microsoft.com/office/powerpoint/2010/main" val="188819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3079</TotalTime>
  <Words>1137</Words>
  <Application>Microsoft Macintosh PowerPoint</Application>
  <PresentationFormat>Widescreen</PresentationFormat>
  <Paragraphs>152</Paragraphs>
  <Slides>24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Calibri Light</vt:lpstr>
      <vt:lpstr>Mangal</vt:lpstr>
      <vt:lpstr>Arial</vt:lpstr>
      <vt:lpstr>Office Theme</vt:lpstr>
      <vt:lpstr>Uncovering Earth’s virome  David Paez-Espino, Emiley A. Eloe-Fadrosh, Georgios A. Pavlopoulos, Alex D. Thomas, Marcel Huntemann, Natalia Mikhailova, Edward Rubin, Natalia N. Ivanova &amp; Nikos C. Kyrpides</vt:lpstr>
      <vt:lpstr>Summary</vt:lpstr>
      <vt:lpstr>Methods</vt:lpstr>
      <vt:lpstr>Extended Data Figure 1: Detailed workflow for the identification of viral sequences from metagenomic data.</vt:lpstr>
      <vt:lpstr>Identification of metagenomic viral sequences and habitat distribution</vt:lpstr>
      <vt:lpstr>Extended Data Figure 5 | Viral group clustering method </vt:lpstr>
      <vt:lpstr>Host–virus connectivity</vt:lpstr>
      <vt:lpstr>Expanded host-range specificity identifies viral generalists</vt:lpstr>
      <vt:lpstr>Viral distribution patterns in marine and human samples</vt:lpstr>
      <vt:lpstr>Habitat distribution of metagenomic viruses</vt:lpstr>
      <vt:lpstr>Global distribution of viral diversity</vt:lpstr>
      <vt:lpstr>Let’s look for viruses everywhere!</vt:lpstr>
      <vt:lpstr>Login via eRA commons</vt:lpstr>
      <vt:lpstr>Automagically detects TCGA access</vt:lpstr>
      <vt:lpstr>Browse data types</vt:lpstr>
      <vt:lpstr>PowerPoint Presentation</vt:lpstr>
      <vt:lpstr>PowerPoint Presentation</vt:lpstr>
      <vt:lpstr>STAR RNAseq workflow</vt:lpstr>
      <vt:lpstr>PowerPoint Presentation</vt:lpstr>
      <vt:lpstr>PowerPoint Presentation</vt:lpstr>
      <vt:lpstr>The end</vt:lpstr>
      <vt:lpstr>ExceRpt on mock reads of herpesvirus genomes</vt:lpstr>
      <vt:lpstr>Extended Data Figure 2: Identification of metagenomic viral contigs via binning and DNA-dependent RNA polymerase alignment.</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Spakowicz, Daniel</dc:creator>
  <cp:lastModifiedBy>Spakowicz, Daniel</cp:lastModifiedBy>
  <cp:revision>30</cp:revision>
  <dcterms:created xsi:type="dcterms:W3CDTF">2016-10-12T02:15:25Z</dcterms:created>
  <dcterms:modified xsi:type="dcterms:W3CDTF">2016-10-19T15:56:47Z</dcterms:modified>
</cp:coreProperties>
</file>