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ED3224FF-F591-4D3F-8254-EE252EE7FEE9}">
  <a:tblStyle styleId="{ED3224FF-F591-4D3F-8254-EE252EE7FEE9}" styleName="Table_0">
    <a:wholeTbl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0.png"/><Relationship Id="rId4" Type="http://schemas.openxmlformats.org/officeDocument/2006/relationships/image" Target="../media/image04.png"/><Relationship Id="rId5" Type="http://schemas.openxmlformats.org/officeDocument/2006/relationships/image" Target="../media/image02.png"/><Relationship Id="rId6" Type="http://schemas.openxmlformats.org/officeDocument/2006/relationships/image" Target="../media/image0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0.png"/><Relationship Id="rId4" Type="http://schemas.openxmlformats.org/officeDocument/2006/relationships/image" Target="../media/image0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Essential Genes,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Germline LOFs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Candisp2 -- ExAC/1KG as preliminary study</a:t>
            </a:r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ExAC deleterious germline variants: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*19%</a:t>
            </a:r>
            <a:r>
              <a:rPr lang="en"/>
              <a:t> higher frequency of deleterious mutations vs. NFE, </a:t>
            </a:r>
            <a:r>
              <a:rPr b="1" lang="en"/>
              <a:t>35%</a:t>
            </a:r>
            <a:r>
              <a:rPr lang="en"/>
              <a:t> higher vs. overall AF, </a:t>
            </a:r>
            <a:r>
              <a:rPr b="1" lang="en"/>
              <a:t>220% </a:t>
            </a:r>
            <a:r>
              <a:rPr lang="en"/>
              <a:t>higher vs. FIN.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br>
              <a:rPr lang="en"/>
            </a:b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aphicFrame>
        <p:nvGraphicFramePr>
          <p:cNvPr id="121" name="Shape 121"/>
          <p:cNvGraphicFramePr/>
          <p:nvPr/>
        </p:nvGraphicFramePr>
        <p:xfrm>
          <a:off x="929637" y="16069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{ED3224FF-F591-4D3F-8254-EE252EE7FEE9}</a:tableStyleId>
              </a:tblPr>
              <a:tblGrid>
                <a:gridCol w="1821175"/>
                <a:gridCol w="1821175"/>
                <a:gridCol w="1821175"/>
                <a:gridCol w="1821175"/>
              </a:tblGrid>
              <a:tr h="5662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61111"/>
                        <a:buFont typeface="Arial"/>
                        <a:buNone/>
                      </a:pPr>
                      <a:r>
                        <a:rPr i="1" lang="en" sz="1800">
                          <a:solidFill>
                            <a:schemeClr val="dk2"/>
                          </a:solidFill>
                        </a:rPr>
                        <a:t>AF </a:t>
                      </a:r>
                    </a:p>
                    <a:p>
                      <a:pPr lv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61111"/>
                        <a:buFont typeface="Arial"/>
                        <a:buNone/>
                      </a:pPr>
                      <a:r>
                        <a:rPr i="1" lang="en" sz="1800">
                          <a:solidFill>
                            <a:schemeClr val="dk2"/>
                          </a:solidFill>
                        </a:rPr>
                        <a:t>(overall)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61111"/>
                        <a:buFont typeface="Arial"/>
                        <a:buNone/>
                      </a:pPr>
                      <a:r>
                        <a:rPr i="1" lang="en" sz="1800">
                          <a:solidFill>
                            <a:schemeClr val="dk2"/>
                          </a:solidFill>
                        </a:rPr>
                        <a:t>African American (AFR)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61111"/>
                        <a:buFont typeface="Arial"/>
                        <a:buNone/>
                      </a:pPr>
                      <a:r>
                        <a:rPr i="1" lang="en" sz="1800">
                          <a:solidFill>
                            <a:schemeClr val="dk2"/>
                          </a:solidFill>
                        </a:rPr>
                        <a:t>Non-Finnish European (NFE)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800">
                          <a:solidFill>
                            <a:schemeClr val="dk2"/>
                          </a:solidFill>
                        </a:rPr>
                        <a:t>Finnish</a:t>
                      </a:r>
                    </a:p>
                    <a:p>
                      <a:pPr lv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800">
                          <a:solidFill>
                            <a:schemeClr val="dk2"/>
                          </a:solidFill>
                        </a:rPr>
                        <a:t>European</a:t>
                      </a:r>
                    </a:p>
                    <a:p>
                      <a:pPr lv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800">
                          <a:solidFill>
                            <a:schemeClr val="dk2"/>
                          </a:solidFill>
                        </a:rPr>
                        <a:t>(FIN)</a:t>
                      </a:r>
                    </a:p>
                  </a:txBody>
                  <a:tcPr marT="91425" marB="91425" marR="91425" marL="91425"/>
                </a:tc>
              </a:tr>
              <a:tr h="257975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0.0442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0.0597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0.0503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0.0187</a:t>
                      </a:r>
                    </a:p>
                  </a:txBody>
                  <a:tcPr marT="91425" marB="91425" marR="91425" marL="91425"/>
                </a:tc>
              </a:tr>
              <a:tr h="257975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1/23 indiv.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1/17* indiv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1/20 indiv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1/54 indiv.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Candisp2 -- strata of disparity  </a:t>
            </a:r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u="sng"/>
              <a:t>Variant level disparity (rs149617956 -- MITF):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 b="1" i="1"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NFE: 0.0019 (</a:t>
            </a:r>
            <a:r>
              <a:rPr b="1" lang="en"/>
              <a:t>1/510 indiv.</a:t>
            </a:r>
            <a:r>
              <a:rPr lang="en"/>
              <a:t>) AFR: 0.0006 (</a:t>
            </a:r>
            <a:r>
              <a:rPr b="1" lang="en"/>
              <a:t>1/1510 indiv.</a:t>
            </a:r>
            <a:r>
              <a:rPr lang="en"/>
              <a:t>)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u="sng"/>
              <a:t>Gene level disparity (VHL):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 b="1" i="1"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NFE: 0.0008 (</a:t>
            </a:r>
            <a:r>
              <a:rPr b="1" lang="en"/>
              <a:t>1/1270 indiv.</a:t>
            </a:r>
            <a:r>
              <a:rPr lang="en"/>
              <a:t>) AFR: 0.0053 (</a:t>
            </a:r>
            <a:r>
              <a:rPr b="1" lang="en"/>
              <a:t>1/190 indiv.</a:t>
            </a:r>
            <a:r>
              <a:rPr lang="en"/>
              <a:t>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+"/>
            </a:pPr>
            <a:r>
              <a:rPr b="1" lang="en"/>
              <a:t>Other Populations (separated via PCA) + Gender: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Latino (AMR), </a:t>
            </a:r>
            <a:r>
              <a:rPr lang="en"/>
              <a:t>East Asian (EAS), South Asian (SAS), Male, Female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Study format: observational</a:t>
            </a:r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u="sng">
                <a:solidFill>
                  <a:schemeClr val="dk1"/>
                </a:solidFill>
              </a:rPr>
              <a:t>Case-control study:</a:t>
            </a:r>
            <a:r>
              <a:rPr lang="en">
                <a:solidFill>
                  <a:schemeClr val="dk1"/>
                </a:solidFill>
              </a:rPr>
              <a:t> two groups (cases and controls), differing in outcome (cancer/cancer-type), compared according to causal factors (variants).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OR: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dk1"/>
                </a:solidFill>
              </a:rPr>
              <a:t>Retrospective cohort study:</a:t>
            </a:r>
            <a:r>
              <a:rPr b="1" lang="en">
                <a:solidFill>
                  <a:schemeClr val="dk1"/>
                </a:solidFill>
              </a:rPr>
              <a:t> </a:t>
            </a:r>
            <a:r>
              <a:rPr lang="en">
                <a:solidFill>
                  <a:schemeClr val="dk1"/>
                </a:solidFill>
              </a:rPr>
              <a:t>group with exposure (variant), group without exposure (without variant), how many per group develop outcome (cancer/cancer-type).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Cochrane: confounding and adjustment</a:t>
            </a:r>
          </a:p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spcAft>
                <a:spcPts val="500"/>
              </a:spcAft>
              <a:buAutoNum type="arabicPeriod"/>
            </a:pPr>
            <a:r>
              <a:rPr lang="en"/>
              <a:t>List confounding/prognostic factors + how we measure them.</a:t>
            </a:r>
          </a:p>
          <a:p>
            <a:pPr indent="-228600" lvl="0" marL="457200" rtl="0">
              <a:spcBef>
                <a:spcPts val="0"/>
              </a:spcBef>
              <a:spcAft>
                <a:spcPts val="500"/>
              </a:spcAft>
              <a:buAutoNum type="arabicPeriod"/>
            </a:pPr>
            <a:r>
              <a:rPr lang="en"/>
              <a:t>Document balance between comparator groups.</a:t>
            </a:r>
          </a:p>
          <a:p>
            <a:pPr indent="-228600" lvl="0" marL="457200" rtl="0">
              <a:spcBef>
                <a:spcPts val="0"/>
              </a:spcBef>
              <a:spcAft>
                <a:spcPts val="500"/>
              </a:spcAft>
              <a:buAutoNum type="arabicPeriod"/>
            </a:pPr>
            <a:r>
              <a:rPr lang="en" u="sng"/>
              <a:t>Design features:</a:t>
            </a:r>
            <a:r>
              <a:rPr lang="en"/>
              <a:t> matching or restriction to subgroups (e.g. high BP indivs).</a:t>
            </a:r>
          </a:p>
          <a:p>
            <a:pPr indent="-228600" lvl="0" marL="457200" rtl="0">
              <a:spcBef>
                <a:spcPts val="0"/>
              </a:spcBef>
              <a:spcAft>
                <a:spcPts val="500"/>
              </a:spcAft>
              <a:buAutoNum type="arabicPeriod"/>
            </a:pPr>
            <a:r>
              <a:rPr lang="en" u="sng"/>
              <a:t>Analysis features:</a:t>
            </a:r>
            <a:r>
              <a:rPr lang="en"/>
              <a:t> stratification or regression modelling (propensity scores or covariates).</a:t>
            </a:r>
          </a:p>
          <a:p>
            <a:pPr lvl="0" rtl="0">
              <a:spcBef>
                <a:spcPts val="0"/>
              </a:spcBef>
              <a:spcAft>
                <a:spcPts val="500"/>
              </a:spcAft>
              <a:buNone/>
            </a:pPr>
            <a:r>
              <a:t/>
            </a:r>
            <a:endParaRPr sz="1000"/>
          </a:p>
          <a:p>
            <a:pPr lvl="0" rtl="0">
              <a:spcBef>
                <a:spcPts val="0"/>
              </a:spcBef>
              <a:spcAft>
                <a:spcPts val="500"/>
              </a:spcAft>
              <a:buNone/>
            </a:pPr>
            <a:r>
              <a:rPr lang="en" sz="1000"/>
              <a:t>http://handbook.cochrane.org/chapter_13/13_5_2_2_confounding_and_adjustment.htm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Essential Gene Lists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Two essential gene lists: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Based on protein truncating variants (PTVs) in ExAC (SHet score).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-- Continuous measure (threshold top 25%).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>
                <a:highlight>
                  <a:srgbClr val="FFFFFF"/>
                </a:highlight>
              </a:rPr>
              <a:t>http://biorxiv.org/content/early/2016/09/16/075523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Based on viability of mouse knockouts (IMPC/MGI lethal/subviable).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-- Binary measure.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/>
              <a:t>http://www.nature.com/nature/journal/vaop/ncurrent/pdf/nature19356.pdf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Comparison Groups</a:t>
            </a: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aphicFrame>
        <p:nvGraphicFramePr>
          <p:cNvPr id="68" name="Shape 68"/>
          <p:cNvGraphicFramePr/>
          <p:nvPr/>
        </p:nvGraphicFramePr>
        <p:xfrm>
          <a:off x="952500" y="1967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{ED3224FF-F591-4D3F-8254-EE252EE7FEE9}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Control Group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Study Group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dk1"/>
                        </a:buClr>
                        <a:buSzPct val="61111"/>
                        <a:buFont typeface="Arial"/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ExAC, 1KG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PCAWG germline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dk1"/>
                        </a:buClr>
                        <a:buSzPct val="61111"/>
                        <a:buFont typeface="Arial"/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Randomized mutation set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dk1"/>
                        </a:buClr>
                        <a:buSzPct val="61111"/>
                        <a:buFont typeface="Arial"/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PCAWG somatic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Essential gene skew, (IMPC list)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75" name="Shape 75"/>
          <p:cNvGrpSpPr/>
          <p:nvPr/>
        </p:nvGrpSpPr>
        <p:grpSpPr>
          <a:xfrm>
            <a:off x="412449" y="1185837"/>
            <a:ext cx="8319101" cy="3991025"/>
            <a:chOff x="661249" y="576237"/>
            <a:chExt cx="8319101" cy="3991025"/>
          </a:xfrm>
        </p:grpSpPr>
        <p:grpSp>
          <p:nvGrpSpPr>
            <p:cNvPr id="76" name="Shape 76"/>
            <p:cNvGrpSpPr/>
            <p:nvPr/>
          </p:nvGrpSpPr>
          <p:grpSpPr>
            <a:xfrm>
              <a:off x="661249" y="576237"/>
              <a:ext cx="3991025" cy="3991025"/>
              <a:chOff x="-724500" y="1206699"/>
              <a:chExt cx="3991025" cy="3991025"/>
            </a:xfrm>
          </p:grpSpPr>
          <p:pic>
            <p:nvPicPr>
              <p:cNvPr descr="percent_harmful.svg.png" id="77" name="Shape 77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-724500" y="1206699"/>
                <a:ext cx="3991025" cy="399102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percent_harmful_IMPC.svg.png" id="78" name="Shape 78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-724500" y="1206699"/>
                <a:ext cx="3991025" cy="399102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79" name="Shape 79"/>
            <p:cNvGrpSpPr/>
            <p:nvPr/>
          </p:nvGrpSpPr>
          <p:grpSpPr>
            <a:xfrm>
              <a:off x="4989325" y="576237"/>
              <a:ext cx="3991025" cy="3991025"/>
              <a:chOff x="7199050" y="865162"/>
              <a:chExt cx="3991025" cy="3991025"/>
            </a:xfrm>
          </p:grpSpPr>
          <p:pic>
            <p:nvPicPr>
              <p:cNvPr descr="percent_harmful_Shet_top_100.svg.png" id="80" name="Shape 80"/>
              <p:cNvPicPr preferRelativeResize="0"/>
              <p:nvPr/>
            </p:nvPicPr>
            <p:blipFill>
              <a:blip r:embed="rId5">
                <a:alphaModFix/>
              </a:blip>
              <a:stretch>
                <a:fillRect/>
              </a:stretch>
            </p:blipFill>
            <p:spPr>
              <a:xfrm>
                <a:off x="7199050" y="865162"/>
                <a:ext cx="3991025" cy="399102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descr="percent_harmful_IMPC_top_100.svg.png" id="81" name="Shape 81"/>
              <p:cNvPicPr preferRelativeResize="0"/>
              <p:nvPr/>
            </p:nvPicPr>
            <p:blipFill>
              <a:blip r:embed="rId6">
                <a:alphaModFix/>
              </a:blip>
              <a:stretch>
                <a:fillRect/>
              </a:stretch>
            </p:blipFill>
            <p:spPr>
              <a:xfrm>
                <a:off x="7199050" y="865162"/>
                <a:ext cx="3991025" cy="399102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Essential gene skew, (ExAC PTV list)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percent_harmful.svg.png" id="88" name="Shape 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2449" y="1185837"/>
            <a:ext cx="3991025" cy="39910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ercent_harmful_Shet_top_100.svg.png" id="89" name="Shape 8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40525" y="1185837"/>
            <a:ext cx="3991025" cy="3991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Germline LOFs (PCAWG germline vs. ExAC)</a:t>
            </a:r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path6161.png" id="96" name="Shape 9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26474" y="1022649"/>
            <a:ext cx="4691050" cy="4628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Germline LOF gene functions</a:t>
            </a:r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/>
              <a:t>PDE4DIP:</a:t>
            </a:r>
            <a:r>
              <a:rPr lang="en"/>
              <a:t> Anchors cAMP pathway components to centrosome.</a:t>
            </a:r>
          </a:p>
          <a:p>
            <a:pPr lvl="0">
              <a:spcBef>
                <a:spcPts val="0"/>
              </a:spcBef>
              <a:buNone/>
            </a:pPr>
            <a:r>
              <a:rPr b="1" lang="en"/>
              <a:t>NPDC1:</a:t>
            </a:r>
            <a:r>
              <a:rPr lang="en"/>
              <a:t> Neural proliferation and differentiation control protein.</a:t>
            </a:r>
          </a:p>
          <a:p>
            <a:pPr lvl="0">
              <a:spcBef>
                <a:spcPts val="0"/>
              </a:spcBef>
              <a:buNone/>
            </a:pPr>
            <a:r>
              <a:rPr b="1" lang="en"/>
              <a:t>PABPC3: </a:t>
            </a:r>
            <a:r>
              <a:rPr lang="en"/>
              <a:t>Poly-A binding protein - mRNA translation and stability.</a:t>
            </a:r>
          </a:p>
          <a:p>
            <a:pPr lvl="0">
              <a:spcBef>
                <a:spcPts val="0"/>
              </a:spcBef>
              <a:buNone/>
            </a:pPr>
            <a:r>
              <a:rPr b="1" lang="en"/>
              <a:t>CLDN5:</a:t>
            </a:r>
            <a:r>
              <a:rPr lang="en"/>
              <a:t> Vascular tight junctions, cell motility, implicated in cancer metastasis.</a:t>
            </a:r>
          </a:p>
          <a:p>
            <a:pPr lvl="0">
              <a:spcBef>
                <a:spcPts val="0"/>
              </a:spcBef>
              <a:buNone/>
            </a:pPr>
            <a:r>
              <a:rPr b="1" lang="en"/>
              <a:t>B3GNTC: </a:t>
            </a:r>
            <a:r>
              <a:rPr lang="en"/>
              <a:t>Mucin production, GI tract, mucin alterations common in GI cancers.</a:t>
            </a:r>
          </a:p>
          <a:p>
            <a:pPr lvl="0">
              <a:spcBef>
                <a:spcPts val="0"/>
              </a:spcBef>
              <a:buNone/>
            </a:pPr>
            <a:r>
              <a:rPr b="1" lang="en"/>
              <a:t>KRT38: </a:t>
            </a:r>
            <a:r>
              <a:rPr lang="en"/>
              <a:t>Keratin. Hair and nails. (? function)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Germline LOF gene functions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en"/>
              <a:t>RHPN2: </a:t>
            </a:r>
            <a:r>
              <a:rPr lang="en"/>
              <a:t>Rhophilin. Adhesion/cancer invasiveness.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en"/>
              <a:t>FAM8A1: </a:t>
            </a:r>
            <a:r>
              <a:rPr lang="en"/>
              <a:t>Unfolded protein response. Apoptosis.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en"/>
              <a:t>TSPAN7: </a:t>
            </a:r>
            <a:r>
              <a:rPr lang="en"/>
              <a:t>Tetraspanin - cell development, activation, growth and motility.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en"/>
              <a:t>SMPD4:</a:t>
            </a:r>
            <a:r>
              <a:rPr lang="en"/>
              <a:t> Sphingolipid, activated by TNF. Putative role in apoptosis.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en"/>
              <a:t>FANK1:</a:t>
            </a:r>
            <a:r>
              <a:rPr lang="en"/>
              <a:t> Tumor cell apoptosis. Interaction with RYBP1 (tumor supressor).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Candisp2</a:t>
            </a:r>
          </a:p>
        </p:txBody>
      </p:sp>
      <p:sp>
        <p:nvSpPr>
          <p:cNvPr id="114" name="Shape 1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