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56477-FD9E-440F-B2E5-58E48EB9AEC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92912-2E31-4482-95CE-63BE53C8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44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92912-2E31-4482-95CE-63BE53C87F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62F8-3945-470A-9A50-2707FA250641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DAB1-6009-401E-BCF6-68EEC62F2F43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3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BA81-459A-48A3-B794-438C602AB08F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8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5111C-F63F-458D-BB8E-1141A3C10D1B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1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189C-3AEA-40E0-9FF0-B051AC03E959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5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2AA3-D4AD-461F-A452-5F57A595D269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DF7A9-F8D2-43B0-9F72-F6D72BA58A29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1A3C-AB3D-4D8E-8C0E-D27A049F2CB5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0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7F72-90EC-48D5-9786-4409D354BCA1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2360-C044-4CAB-BC96-B0CE6B6427A0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6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7E1B3-8B58-484C-A644-1D45AAA1874B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790A-A5E0-4356-B368-314BE5C9DD0C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21C54-0F45-40CA-A35F-989390655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Genetic basis of CML and genetic characteristics of K562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 October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1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formation of the BCR-ABL fusion gene initiates CML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386" y="1825625"/>
            <a:ext cx="6078414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Wildtype ABL promotes cell survival and proliferation but depends on growth signals</a:t>
            </a:r>
          </a:p>
          <a:p>
            <a:r>
              <a:rPr lang="en-US" dirty="0" smtClean="0"/>
              <a:t>A chromosomal translocation creates the BCR-ABL fusion gene, which is present in &gt;90% of CML patients</a:t>
            </a:r>
          </a:p>
          <a:p>
            <a:r>
              <a:rPr lang="en-US" dirty="0" smtClean="0"/>
              <a:t>The BCR-ABL fusion gene </a:t>
            </a:r>
            <a:r>
              <a:rPr lang="en-US" dirty="0" smtClean="0"/>
              <a:t>is constitutively</a:t>
            </a:r>
            <a:r>
              <a:rPr lang="en-US" dirty="0" smtClean="0"/>
              <a:t> active due to trans-</a:t>
            </a:r>
            <a:r>
              <a:rPr lang="en-US" dirty="0" err="1" smtClean="0"/>
              <a:t>autophosphorylation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promotes </a:t>
            </a:r>
            <a:r>
              <a:rPr lang="en-US" dirty="0" smtClean="0"/>
              <a:t>cell survival and proliferation in a growth-factor-independent </a:t>
            </a:r>
            <a:r>
              <a:rPr lang="en-US" dirty="0" smtClean="0"/>
              <a:t>manner</a:t>
            </a:r>
            <a:endParaRPr lang="en-US" dirty="0" smtClean="0"/>
          </a:p>
        </p:txBody>
      </p:sp>
      <p:pic>
        <p:nvPicPr>
          <p:cNvPr id="4" name="Picture 2" descr="https://upload.wikimedia.org/wikipedia/commons/thumb/c/c6/Schematic_of_the_Philadelphia_Chromosome.svg/300px-Schematic_of_the_Philadelphia_Chromosom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56250"/>
            <a:ext cx="4613373" cy="50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6526" y="6172469"/>
            <a:ext cx="10410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wiki; knowledge from Nature Reviews Cancer 5, 172-183 (March 2005) | doi:10.1038/nrc1567 Mechanisms of BCR–ABL in the pathogenesis of chronic myelogenous </a:t>
            </a:r>
            <a:r>
              <a:rPr lang="en-US" dirty="0" err="1" smtClean="0"/>
              <a:t>leukaemia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6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BCR-ABL pathway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3</a:t>
            </a:fld>
            <a:endParaRPr lang="en-US"/>
          </a:p>
        </p:txBody>
      </p:sp>
      <p:pic>
        <p:nvPicPr>
          <p:cNvPr id="1028" name="Picture 4" descr="Figure 1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58848"/>
            <a:ext cx="6137787" cy="464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06929" y="5476340"/>
            <a:ext cx="35076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Thanks MRS for the figure!</a:t>
            </a:r>
          </a:p>
          <a:p>
            <a:r>
              <a:rPr lang="en-US" sz="1600" dirty="0" smtClean="0"/>
              <a:t>From </a:t>
            </a:r>
            <a:r>
              <a:rPr lang="en-US" sz="1600" dirty="0"/>
              <a:t>Targeting the BCR-ABL Signaling Pathway in Therapy-Resistant Philadelphia Chromosome-Positive Leukemia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75987" y="1875354"/>
            <a:ext cx="50144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Important survival and proliferation pathways activated by BCR-ABL include RAS, SHP2 and </a:t>
            </a:r>
            <a:r>
              <a:rPr lang="en-US" dirty="0" smtClean="0"/>
              <a:t>PI3K–AKT, MAPK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Gleevac</a:t>
            </a:r>
            <a:r>
              <a:rPr lang="en-US" dirty="0"/>
              <a:t> (</a:t>
            </a:r>
            <a:r>
              <a:rPr lang="en-US" dirty="0" err="1"/>
              <a:t>Imatinib</a:t>
            </a:r>
            <a:r>
              <a:rPr lang="en-US" dirty="0"/>
              <a:t>) is an initially-effective therapy in CML patients that specifically inhibits BCR-ABL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esistance </a:t>
            </a:r>
            <a:r>
              <a:rPr lang="en-US" dirty="0"/>
              <a:t>to </a:t>
            </a:r>
            <a:r>
              <a:rPr lang="en-US" dirty="0" err="1"/>
              <a:t>imatinib</a:t>
            </a:r>
            <a:r>
              <a:rPr lang="en-US" dirty="0"/>
              <a:t> </a:t>
            </a:r>
            <a:r>
              <a:rPr lang="en-US" dirty="0" smtClean="0"/>
              <a:t>most </a:t>
            </a:r>
            <a:r>
              <a:rPr lang="en-US" dirty="0"/>
              <a:t>commonly </a:t>
            </a:r>
            <a:r>
              <a:rPr lang="en-US" dirty="0" smtClean="0"/>
              <a:t>comes from point </a:t>
            </a:r>
            <a:r>
              <a:rPr lang="en-US" dirty="0"/>
              <a:t>mutations in the kinase domain of </a:t>
            </a:r>
            <a:r>
              <a:rPr lang="en-US" dirty="0" smtClean="0"/>
              <a:t>BCR–ABL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Shows that BCR-ABL is truly the most important CML driver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Second-line, third-line anti-BCR-ABL agents exist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4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genetic and epigenetic changes drive progression of CML into blast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6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CML is indolent for 3-4 years, then it becomes more aggressive, presumably due to further genetic and epigenetic changes but these are incompletely characterized</a:t>
            </a:r>
          </a:p>
          <a:p>
            <a:r>
              <a:rPr lang="en-US" dirty="0" smtClean="0"/>
              <a:t>The Cancer Cell Line Encyclopedia identifies 112 SNPs, DNPs, and </a:t>
            </a:r>
            <a:r>
              <a:rPr lang="en-US" dirty="0" err="1" smtClean="0"/>
              <a:t>indels</a:t>
            </a:r>
            <a:r>
              <a:rPr lang="en-US" dirty="0" smtClean="0"/>
              <a:t> in K562</a:t>
            </a:r>
          </a:p>
          <a:p>
            <a:pPr lvl="1"/>
            <a:r>
              <a:rPr lang="en-US" dirty="0" smtClean="0"/>
              <a:t>These include 7 affected genes that are among Vogelstein’s 125 cancer drivers from Cancer Genome landscapes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1C54-0F45-40CA-A35F-98939065584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245351"/>
              </p:ext>
            </p:extLst>
          </p:nvPr>
        </p:nvGraphicFramePr>
        <p:xfrm>
          <a:off x="1091418" y="3342808"/>
          <a:ext cx="6983438" cy="3406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6970"/>
                <a:gridCol w="2853234"/>
                <a:gridCol w="2853234"/>
              </a:tblGrid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Mutation in K562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Vogelstein classification of role in cancer</a:t>
                      </a: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CBL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missense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Survival</a:t>
                      </a: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FGFR3</a:t>
                      </a:r>
                      <a:endParaRPr lang="en-US" sz="20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 nt deletion in 3'UTR</a:t>
                      </a:r>
                      <a:endParaRPr lang="sv-SE" sz="20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Cell Survival</a:t>
                      </a:r>
                      <a:endParaRPr lang="sv-SE" sz="2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HNF1A</a:t>
                      </a:r>
                      <a:endParaRPr lang="en-US" sz="20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intronic</a:t>
                      </a:r>
                      <a:r>
                        <a:rPr lang="en-US" sz="20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insertion</a:t>
                      </a:r>
                      <a:endParaRPr lang="en-US" sz="2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Cell Fate</a:t>
                      </a:r>
                      <a:endParaRPr lang="en-US" sz="20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MAP3K1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in-frame deletion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Survival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NOTCH1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missense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Fate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PDGFRA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Splice_Site_SNP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Survival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99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TP53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Frame_Shift_Ins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Survival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806375" y="3671668"/>
            <a:ext cx="2996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 fact: since the CCLE only includes SNPs, DNPs, and </a:t>
            </a:r>
            <a:r>
              <a:rPr lang="en-US" dirty="0" err="1" smtClean="0"/>
              <a:t>indels</a:t>
            </a:r>
            <a:r>
              <a:rPr lang="en-US" dirty="0" smtClean="0"/>
              <a:t>, their profile for K562 doesn’t include BCR-ABL</a:t>
            </a:r>
            <a:endParaRPr lang="en-US" dirty="0"/>
          </a:p>
        </p:txBody>
      </p:sp>
      <p:pic>
        <p:nvPicPr>
          <p:cNvPr id="7" name="Picture 2" descr="Image result for forehead sl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575" y="4911107"/>
            <a:ext cx="1673225" cy="1196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848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323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Genetic basis of CML and genetic characteristics of K562</vt:lpstr>
      <vt:lpstr>The formation of the BCR-ABL fusion gene initiates CML</vt:lpstr>
      <vt:lpstr>The BCR-ABL pathway</vt:lpstr>
      <vt:lpstr>Further genetic and epigenetic changes drive progression of CML into blast phase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basis of CML and genetic characteristics of K562</dc:title>
  <dc:creator>Ulysses</dc:creator>
  <cp:lastModifiedBy>Ulysses</cp:lastModifiedBy>
  <cp:revision>8</cp:revision>
  <dcterms:created xsi:type="dcterms:W3CDTF">2016-10-10T16:04:43Z</dcterms:created>
  <dcterms:modified xsi:type="dcterms:W3CDTF">2016-10-10T22:23:04Z</dcterms:modified>
</cp:coreProperties>
</file>