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notesSlides/notesSlide39.xml" ContentType="application/vnd.openxmlformats-officedocument.presentationml.notesSlide+xml"/>
  <Override PartName="/ppt/tags/tag28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0.xml" ContentType="application/vnd.openxmlformats-officedocument.presentationml.tags+xml"/>
  <Override PartName="/ppt/notesSlides/notesSlide45.xml" ContentType="application/vnd.openxmlformats-officedocument.presentationml.notesSlide+xml"/>
  <Override PartName="/ppt/tags/tag31.xml" ContentType="application/vnd.openxmlformats-officedocument.presentationml.tags+xml"/>
  <Override PartName="/ppt/notesSlides/notesSlide46.xml" ContentType="application/vnd.openxmlformats-officedocument.presentationml.notesSlide+xml"/>
  <Override PartName="/ppt/tags/tag3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3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89" r:id="rId2"/>
  </p:sldMasterIdLst>
  <p:notesMasterIdLst>
    <p:notesMasterId r:id="rId89"/>
  </p:notesMasterIdLst>
  <p:handoutMasterIdLst>
    <p:handoutMasterId r:id="rId90"/>
  </p:handoutMasterIdLst>
  <p:sldIdLst>
    <p:sldId id="256" r:id="rId3"/>
    <p:sldId id="574" r:id="rId4"/>
    <p:sldId id="625" r:id="rId5"/>
    <p:sldId id="626" r:id="rId6"/>
    <p:sldId id="624" r:id="rId7"/>
    <p:sldId id="629" r:id="rId8"/>
    <p:sldId id="630" r:id="rId9"/>
    <p:sldId id="622" r:id="rId10"/>
    <p:sldId id="572" r:id="rId11"/>
    <p:sldId id="526" r:id="rId12"/>
    <p:sldId id="631" r:id="rId13"/>
    <p:sldId id="583" r:id="rId14"/>
    <p:sldId id="581" r:id="rId15"/>
    <p:sldId id="584" r:id="rId16"/>
    <p:sldId id="579" r:id="rId17"/>
    <p:sldId id="586" r:id="rId18"/>
    <p:sldId id="587" r:id="rId19"/>
    <p:sldId id="588" r:id="rId20"/>
    <p:sldId id="594" r:id="rId21"/>
    <p:sldId id="632" r:id="rId22"/>
    <p:sldId id="709" r:id="rId23"/>
    <p:sldId id="633" r:id="rId24"/>
    <p:sldId id="590" r:id="rId25"/>
    <p:sldId id="705" r:id="rId26"/>
    <p:sldId id="598" r:id="rId27"/>
    <p:sldId id="599" r:id="rId28"/>
    <p:sldId id="600" r:id="rId29"/>
    <p:sldId id="716" r:id="rId30"/>
    <p:sldId id="601" r:id="rId31"/>
    <p:sldId id="527" r:id="rId32"/>
    <p:sldId id="582" r:id="rId33"/>
    <p:sldId id="706" r:id="rId34"/>
    <p:sldId id="578" r:id="rId35"/>
    <p:sldId id="711" r:id="rId36"/>
    <p:sldId id="602" r:id="rId37"/>
    <p:sldId id="603" r:id="rId38"/>
    <p:sldId id="604" r:id="rId39"/>
    <p:sldId id="721" r:id="rId40"/>
    <p:sldId id="560" r:id="rId41"/>
    <p:sldId id="708" r:id="rId42"/>
    <p:sldId id="606" r:id="rId43"/>
    <p:sldId id="607" r:id="rId44"/>
    <p:sldId id="608" r:id="rId45"/>
    <p:sldId id="611" r:id="rId46"/>
    <p:sldId id="717" r:id="rId47"/>
    <p:sldId id="676" r:id="rId48"/>
    <p:sldId id="682" r:id="rId49"/>
    <p:sldId id="683" r:id="rId50"/>
    <p:sldId id="654" r:id="rId51"/>
    <p:sldId id="656" r:id="rId52"/>
    <p:sldId id="657" r:id="rId53"/>
    <p:sldId id="658" r:id="rId54"/>
    <p:sldId id="659" r:id="rId55"/>
    <p:sldId id="660" r:id="rId56"/>
    <p:sldId id="661" r:id="rId57"/>
    <p:sldId id="662" r:id="rId58"/>
    <p:sldId id="663" r:id="rId59"/>
    <p:sldId id="664" r:id="rId60"/>
    <p:sldId id="666" r:id="rId61"/>
    <p:sldId id="665" r:id="rId62"/>
    <p:sldId id="667" r:id="rId63"/>
    <p:sldId id="670" r:id="rId64"/>
    <p:sldId id="669" r:id="rId65"/>
    <p:sldId id="671" r:id="rId66"/>
    <p:sldId id="703" r:id="rId67"/>
    <p:sldId id="704" r:id="rId68"/>
    <p:sldId id="675" r:id="rId69"/>
    <p:sldId id="718" r:id="rId70"/>
    <p:sldId id="677" r:id="rId71"/>
    <p:sldId id="712" r:id="rId72"/>
    <p:sldId id="723" r:id="rId73"/>
    <p:sldId id="724" r:id="rId74"/>
    <p:sldId id="691" r:id="rId75"/>
    <p:sldId id="694" r:id="rId76"/>
    <p:sldId id="701" r:id="rId77"/>
    <p:sldId id="695" r:id="rId78"/>
    <p:sldId id="696" r:id="rId79"/>
    <p:sldId id="697" r:id="rId80"/>
    <p:sldId id="680" r:id="rId81"/>
    <p:sldId id="720" r:id="rId82"/>
    <p:sldId id="615" r:id="rId83"/>
    <p:sldId id="698" r:id="rId84"/>
    <p:sldId id="702" r:id="rId85"/>
    <p:sldId id="713" r:id="rId86"/>
    <p:sldId id="715" r:id="rId87"/>
    <p:sldId id="681" r:id="rId88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167"/>
    <a:srgbClr val="00646C"/>
    <a:srgbClr val="99CA8A"/>
    <a:srgbClr val="4FC143"/>
    <a:srgbClr val="EA7A7A"/>
    <a:srgbClr val="CCCCCC"/>
    <a:srgbClr val="EA5150"/>
    <a:srgbClr val="EE5150"/>
    <a:srgbClr val="EE7A7A"/>
    <a:srgbClr val="67C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7" autoAdjust="0"/>
    <p:restoredTop sz="88860" autoAdjust="0"/>
  </p:normalViewPr>
  <p:slideViewPr>
    <p:cSldViewPr>
      <p:cViewPr>
        <p:scale>
          <a:sx n="100" d="100"/>
          <a:sy n="100" d="100"/>
        </p:scale>
        <p:origin x="-210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4236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List_aplikac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List_aplikac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41126161511079"/>
          <c:y val="5.6839981779137114E-2"/>
          <c:w val="0.74290567079255221"/>
          <c:h val="0.604964796755162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Overfit dataset</c:v>
                </c:pt>
              </c:strCache>
            </c:strRef>
          </c:tx>
          <c:invertIfNegative val="0"/>
          <c:cat>
            <c:strRef>
              <c:f>Sheet2!$A$2:$A$5</c:f>
              <c:strCache>
                <c:ptCount val="4"/>
                <c:pt idx="0">
                  <c:v>nsSNPA</c:v>
                </c:pt>
                <c:pt idx="1">
                  <c:v>PhD-SNP</c:v>
                </c:pt>
                <c:pt idx="2">
                  <c:v>PolyPhen-2</c:v>
                </c:pt>
                <c:pt idx="3">
                  <c:v>SNAP</c:v>
                </c:pt>
              </c:strCache>
            </c:strRef>
          </c:cat>
          <c:val>
            <c:numRef>
              <c:f>Sheet2!$B$2:$B$5</c:f>
              <c:numCache>
                <c:formatCode>General</c:formatCode>
                <c:ptCount val="4"/>
                <c:pt idx="0">
                  <c:v>0.63200000000000001</c:v>
                </c:pt>
                <c:pt idx="1">
                  <c:v>0.86</c:v>
                </c:pt>
                <c:pt idx="2">
                  <c:v>0.76500000000000001</c:v>
                </c:pt>
                <c:pt idx="3">
                  <c:v>0.72599999999999998</c:v>
                </c:pt>
              </c:numCache>
            </c:numRef>
          </c: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Benchmark dataset</c:v>
                </c:pt>
              </c:strCache>
            </c:strRef>
          </c:tx>
          <c:invertIfNegative val="0"/>
          <c:cat>
            <c:strRef>
              <c:f>Sheet2!$A$2:$A$5</c:f>
              <c:strCache>
                <c:ptCount val="4"/>
                <c:pt idx="0">
                  <c:v>nsSNPA</c:v>
                </c:pt>
                <c:pt idx="1">
                  <c:v>PhD-SNP</c:v>
                </c:pt>
                <c:pt idx="2">
                  <c:v>PolyPhen-2</c:v>
                </c:pt>
                <c:pt idx="3">
                  <c:v>SNAP</c:v>
                </c:pt>
              </c:strCache>
            </c:strRef>
          </c:cat>
          <c:val>
            <c:numRef>
              <c:f>Sheet2!$C$2:$C$5</c:f>
              <c:numCache>
                <c:formatCode>General</c:formatCode>
                <c:ptCount val="4"/>
                <c:pt idx="0">
                  <c:v>0.61199999999999999</c:v>
                </c:pt>
                <c:pt idx="1">
                  <c:v>0.746</c:v>
                </c:pt>
                <c:pt idx="2">
                  <c:v>0.70099999999999996</c:v>
                </c:pt>
                <c:pt idx="3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020736"/>
        <c:axId val="116022272"/>
      </c:barChart>
      <c:catAx>
        <c:axId val="116020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Calibri" pitchFamily="34" charset="0"/>
              </a:defRPr>
            </a:pPr>
            <a:endParaRPr lang="en-US"/>
          </a:p>
        </c:txPr>
        <c:crossAx val="116022272"/>
        <c:crosses val="autoZero"/>
        <c:auto val="1"/>
        <c:lblAlgn val="ctr"/>
        <c:lblOffset val="100"/>
        <c:noMultiLvlLbl val="0"/>
      </c:catAx>
      <c:valAx>
        <c:axId val="1160222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0">
                    <a:latin typeface="Calibri" pitchFamily="34" charset="0"/>
                  </a:defRPr>
                </a:pPr>
                <a:r>
                  <a:rPr lang="cs-CZ" sz="2000" b="0" dirty="0" err="1" smtClean="0">
                    <a:latin typeface="Calibri" pitchFamily="34" charset="0"/>
                  </a:rPr>
                  <a:t>Accuracy</a:t>
                </a:r>
                <a:endParaRPr lang="en-US" sz="200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4.277456954204794E-2"/>
              <c:y val="0.26024956737386995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itchFamily="34" charset="0"/>
              </a:defRPr>
            </a:pPr>
            <a:endParaRPr lang="en-US"/>
          </a:p>
        </c:txPr>
        <c:crossAx val="116020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3946551364290374"/>
          <c:y val="2.3483737211872861E-3"/>
          <c:w val="0.4145782271336142"/>
          <c:h val="0.18682671171457141"/>
        </c:manualLayout>
      </c:layout>
      <c:overlay val="0"/>
      <c:txPr>
        <a:bodyPr/>
        <a:lstStyle/>
        <a:p>
          <a:pPr>
            <a:defRPr sz="1800">
              <a:latin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Calibri" pitchFamily="34" charset="0"/>
              </a:defRPr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Overfit</a:t>
            </a:r>
            <a:r>
              <a:rPr lang="cs-CZ" sz="2400" baseline="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400" baseline="0" dirty="0">
                <a:solidFill>
                  <a:schemeClr val="tx1"/>
                </a:solidFill>
                <a:latin typeface="Calibri" pitchFamily="34" charset="0"/>
              </a:rPr>
              <a:t>dataset</a:t>
            </a:r>
            <a:endParaRPr lang="cs-CZ" sz="2400" dirty="0">
              <a:solidFill>
                <a:schemeClr val="tx1"/>
              </a:solidFill>
              <a:latin typeface="Calibri" pitchFamily="34" charset="0"/>
            </a:endParaRPr>
          </a:p>
        </c:rich>
      </c:tx>
      <c:layout>
        <c:manualLayout>
          <c:xMode val="edge"/>
          <c:yMode val="edge"/>
          <c:x val="0.29087997349311095"/>
          <c:y val="5.0306563159648925E-2"/>
        </c:manualLayout>
      </c:layout>
      <c:overlay val="0"/>
      <c:spPr>
        <a:solidFill>
          <a:srgbClr val="FFFFFF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041613894988068E-2"/>
          <c:y val="0.26929993889567827"/>
          <c:w val="0.90395838610501189"/>
          <c:h val="0.70520879624486166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22896381833657267"/>
                  <c:y val="0.10267504999444506"/>
                </c:manualLayout>
              </c:layout>
              <c:tx>
                <c:rich>
                  <a:bodyPr/>
                  <a:lstStyle/>
                  <a:p>
                    <a:r>
                      <a:rPr lang="cs-CZ" sz="1600" dirty="0" smtClean="0">
                        <a:latin typeface="Calibri" pitchFamily="34" charset="0"/>
                      </a:rPr>
                      <a:t>nsSNPA</a:t>
                    </a:r>
                    <a:br>
                      <a:rPr lang="cs-CZ" sz="1600" dirty="0" smtClean="0">
                        <a:latin typeface="Calibri" pitchFamily="34" charset="0"/>
                      </a:rPr>
                    </a:br>
                    <a:r>
                      <a:rPr lang="cs-CZ" sz="1600" dirty="0" smtClean="0">
                        <a:latin typeface="Calibri" pitchFamily="34" charset="0"/>
                      </a:rPr>
                      <a:t>dataset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3763714133766151"/>
                  <c:y val="-0.26368320186645927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Calibri" pitchFamily="34" charset="0"/>
                      </a:rPr>
                      <a:t>PhD-SNP</a:t>
                    </a:r>
                    <a:r>
                      <a:rPr lang="cs-CZ" sz="1600" dirty="0" smtClean="0">
                        <a:latin typeface="Calibri" pitchFamily="34" charset="0"/>
                      </a:rPr>
                      <a:t/>
                    </a:r>
                    <a:br>
                      <a:rPr lang="cs-CZ" sz="1600" dirty="0" smtClean="0">
                        <a:latin typeface="Calibri" pitchFamily="34" charset="0"/>
                      </a:rPr>
                    </a:br>
                    <a:r>
                      <a:rPr lang="cs-CZ" sz="1600" dirty="0" smtClean="0">
                        <a:latin typeface="Calibri" pitchFamily="34" charset="0"/>
                      </a:rPr>
                      <a:t>dataset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1625335687900591"/>
                  <c:y val="-0.26062416675924899"/>
                </c:manualLayout>
              </c:layout>
              <c:tx>
                <c:rich>
                  <a:bodyPr/>
                  <a:lstStyle/>
                  <a:p>
                    <a:r>
                      <a:rPr lang="cs-CZ" sz="1600" dirty="0" smtClean="0">
                        <a:latin typeface="Calibri" pitchFamily="34" charset="0"/>
                      </a:rPr>
                      <a:t>PPH-2</a:t>
                    </a:r>
                    <a:br>
                      <a:rPr lang="cs-CZ" sz="1600" dirty="0" smtClean="0">
                        <a:latin typeface="Calibri" pitchFamily="34" charset="0"/>
                      </a:rPr>
                    </a:br>
                    <a:r>
                      <a:rPr lang="cs-CZ" sz="1600" dirty="0" smtClean="0">
                        <a:latin typeface="Calibri" pitchFamily="34" charset="0"/>
                      </a:rPr>
                      <a:t>dataset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4835250320831798"/>
                  <c:y val="0.10277191423175198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Calibri" pitchFamily="34" charset="0"/>
                      </a:rPr>
                      <a:t>SNAP</a:t>
                    </a:r>
                    <a:r>
                      <a:rPr lang="cs-CZ" sz="1600" dirty="0" smtClean="0">
                        <a:latin typeface="Calibri" pitchFamily="34" charset="0"/>
                      </a:rPr>
                      <a:t> dataset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0">
                    <a:latin typeface="Calibri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Sheet2!$L$3:$L$6</c:f>
              <c:strCache>
                <c:ptCount val="4"/>
                <c:pt idx="0">
                  <c:v>nsSNPAnalyzer</c:v>
                </c:pt>
                <c:pt idx="1">
                  <c:v>PhD-SNP</c:v>
                </c:pt>
                <c:pt idx="2">
                  <c:v>PolyPhen-2</c:v>
                </c:pt>
                <c:pt idx="3">
                  <c:v>SNAP</c:v>
                </c:pt>
              </c:strCache>
            </c:strRef>
          </c:cat>
          <c:val>
            <c:numRef>
              <c:f>Sheet2!$M$3:$M$6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accuracy</c:v>
                </c:pt>
              </c:strCache>
            </c:strRef>
          </c:tx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cat>
            <c:strRef>
              <c:f>List1!$A$2:$A$10</c:f>
              <c:strCache>
                <c:ptCount val="9"/>
                <c:pt idx="0">
                  <c:v>nsSNPA</c:v>
                </c:pt>
                <c:pt idx="1">
                  <c:v>PANTHER</c:v>
                </c:pt>
                <c:pt idx="2">
                  <c:v>PhD-SNP</c:v>
                </c:pt>
                <c:pt idx="3">
                  <c:v>PolyPhen-1</c:v>
                </c:pt>
                <c:pt idx="4">
                  <c:v>PolyPhen-2</c:v>
                </c:pt>
                <c:pt idx="5">
                  <c:v>SIFT</c:v>
                </c:pt>
                <c:pt idx="6">
                  <c:v>SNAP</c:v>
                </c:pt>
                <c:pt idx="7">
                  <c:v>PredictSNP</c:v>
                </c:pt>
                <c:pt idx="8">
                  <c:v>RAPHYD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0.62</c:v>
                </c:pt>
                <c:pt idx="1">
                  <c:v>0.61</c:v>
                </c:pt>
                <c:pt idx="2">
                  <c:v>0.63</c:v>
                </c:pt>
                <c:pt idx="3">
                  <c:v>0.69</c:v>
                </c:pt>
                <c:pt idx="4">
                  <c:v>0.68</c:v>
                </c:pt>
                <c:pt idx="5">
                  <c:v>0.63</c:v>
                </c:pt>
                <c:pt idx="6">
                  <c:v>0.7</c:v>
                </c:pt>
                <c:pt idx="7">
                  <c:v>0.7</c:v>
                </c:pt>
                <c:pt idx="8">
                  <c:v>0.71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184448"/>
        <c:axId val="88940544"/>
      </c:barChart>
      <c:catAx>
        <c:axId val="82184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en-US"/>
          </a:p>
        </c:txPr>
        <c:crossAx val="88940544"/>
        <c:crosses val="autoZero"/>
        <c:auto val="1"/>
        <c:lblAlgn val="ctr"/>
        <c:lblOffset val="100"/>
        <c:noMultiLvlLbl val="0"/>
      </c:catAx>
      <c:valAx>
        <c:axId val="88940544"/>
        <c:scaling>
          <c:orientation val="minMax"/>
          <c:max val="0.75000000000000011"/>
          <c:min val="0.55000000000000004"/>
        </c:scaling>
        <c:delete val="0"/>
        <c:axPos val="l"/>
        <c:majorGridlines>
          <c:spPr>
            <a:ln>
              <a:noFill/>
            </a:ln>
          </c:spPr>
        </c:majorGridlines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en-US"/>
          </a:p>
        </c:txPr>
        <c:crossAx val="82184448"/>
        <c:crosses val="autoZero"/>
        <c:crossBetween val="between"/>
        <c:majorUnit val="5.000000000000001E-2"/>
        <c:minorUnit val="5.000000000000001E-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46294B-E7B2-4CA8-8B59-C93FAEAC47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674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6463"/>
            <a:ext cx="54260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E97F01-C892-4F35-8240-CA183F049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845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altLang="cs-CZ" dirty="0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41B0E-B2CF-4BEC-BF0E-D42423057461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301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993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338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537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537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537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182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182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1824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1824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18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182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97F01-C892-4F35-8240-CA183F049137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59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PT-podklad-mod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351588"/>
            <a:ext cx="9144000" cy="506412"/>
            <a:chOff x="0" y="4001"/>
            <a:chExt cx="5760" cy="319"/>
          </a:xfrm>
        </p:grpSpPr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0096FA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cs-CZ" smtClean="0"/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0" y="4001"/>
              <a:ext cx="5760" cy="0"/>
            </a:xfrm>
            <a:prstGeom prst="line">
              <a:avLst/>
            </a:prstGeom>
            <a:noFill/>
            <a:ln w="19050">
              <a:solidFill>
                <a:srgbClr val="0096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03213" y="449262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de-DE" altLang="cs-CZ" smtClean="0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19138" y="2159000"/>
            <a:ext cx="7629525" cy="1800225"/>
          </a:xfrm>
        </p:spPr>
        <p:txBody>
          <a:bodyPr anchor="t"/>
          <a:lstStyle>
            <a:lvl1pPr algn="ctr">
              <a:lnSpc>
                <a:spcPct val="120000"/>
              </a:lnSpc>
              <a:defRPr sz="2400" b="1">
                <a:solidFill>
                  <a:srgbClr val="47B5FF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cs-CZ"/>
              <a:t>Vývoj optického biosenzoru využívajícího halogenalkandehalogenázu pro detekci halogenovaných uhlovodíků v prostředí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138613"/>
            <a:ext cx="7629525" cy="14398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 b="1">
                <a:solidFill>
                  <a:srgbClr val="012167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cs-CZ" dirty="0"/>
              <a:t>Š. Bidmanová, Z. Prokop, R. Chaloupková, J. Damborský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err="1"/>
              <a:t>Loschmidtovy</a:t>
            </a:r>
            <a:r>
              <a:rPr lang="cs-CZ"/>
              <a:t> </a:t>
            </a:r>
            <a:r>
              <a:rPr lang="cs-CZ" smtClean="0"/>
              <a:t>laboratoře, </a:t>
            </a:r>
            <a:r>
              <a:rPr lang="cs-CZ" dirty="0"/>
              <a:t>Ústav experimentální biologie a Národní centrum pro </a:t>
            </a:r>
            <a:r>
              <a:rPr lang="cs-CZ"/>
              <a:t>výzkum </a:t>
            </a:r>
            <a:r>
              <a:rPr lang="cs-CZ" smtClean="0"/>
              <a:t>biomolekul, </a:t>
            </a:r>
            <a:r>
              <a:rPr lang="cs-CZ"/>
              <a:t>Přírodovědecká </a:t>
            </a:r>
            <a:r>
              <a:rPr lang="cs-CZ" smtClean="0"/>
              <a:t>fakulta, </a:t>
            </a:r>
            <a:r>
              <a:rPr lang="cs-CZ"/>
              <a:t>Masarykova </a:t>
            </a:r>
            <a:r>
              <a:rPr lang="cs-CZ" smtClean="0"/>
              <a:t>univerzita, </a:t>
            </a:r>
            <a:r>
              <a:rPr lang="cs-CZ" dirty="0"/>
              <a:t>Brno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526E79-541C-49F9-9479-938F92ECA5EF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  <a:p>
            <a:pPr>
              <a:defRPr/>
            </a:pPr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4513"/>
            <a:ext cx="4852426" cy="10515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4959-71D3-4038-B24B-B29F225C309B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42075" y="179388"/>
            <a:ext cx="1906588" cy="59372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179388"/>
            <a:ext cx="5570537" cy="59372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FCA8D-41A1-420A-AFDB-B989834115FE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13960-5955-485D-95E5-5B9AF9F81162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258888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0100" y="3763963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CC11-BDCA-464D-BA60-8664FAFBE1E1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719138" y="1258888"/>
            <a:ext cx="3738562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258888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719138" y="3763963"/>
            <a:ext cx="3738562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0100" y="3763963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1FD17-0C16-4B35-ADD9-B90DDF8FEFB8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258888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0100" y="3763963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38419-0CAC-46E3-9F4C-3BAA951301FB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138" y="1258888"/>
            <a:ext cx="7629525" cy="485775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4FA2-516D-43B3-8956-9277AE7964EE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00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75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4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 userDrawn="1"/>
        </p:nvSpPr>
        <p:spPr>
          <a:xfrm>
            <a:off x="0" y="0"/>
            <a:ext cx="1115616" cy="933450"/>
          </a:xfrm>
          <a:prstGeom prst="rect">
            <a:avLst/>
          </a:prstGeom>
          <a:solidFill>
            <a:srgbClr val="67C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2167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3A108-4A55-4702-BF04-57CB8244E7D6}" type="slidenum">
              <a:rPr lang="cs-CZ"/>
              <a:pPr>
                <a:defRPr/>
              </a:pPr>
              <a:t>‹#›</a:t>
            </a:fld>
            <a:r>
              <a:rPr lang="cs-CZ" dirty="0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17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9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17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8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22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5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D06F6-F8D5-43B7-88A6-511E2DB5E5A6}" type="slidenum">
              <a:rPr lang="cs-CZ"/>
              <a:pPr>
                <a:defRPr/>
              </a:pPr>
              <a:t>‹#›</a:t>
            </a:fld>
            <a:r>
              <a:rPr lang="cs-CZ" dirty="0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7FC6-1DBA-49BF-86A3-4E5512F36F0D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5309-3DB8-48CE-AF84-AE24230A243C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269B-4059-476C-8611-A9C1C73207C4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C29A-C8AF-4086-A7F5-484D6CF40CFB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6DB6B-3068-4AEB-A0CE-BFF0E3643BD7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D9A56-EAFD-4621-BDEE-A69ED27A29E3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PPT-podklad-modr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4624" y="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17"/>
          <p:cNvGrpSpPr>
            <a:grpSpLocks/>
          </p:cNvGrpSpPr>
          <p:nvPr/>
        </p:nvGrpSpPr>
        <p:grpSpPr bwMode="auto">
          <a:xfrm>
            <a:off x="0" y="6351588"/>
            <a:ext cx="9144000" cy="506412"/>
            <a:chOff x="0" y="4001"/>
            <a:chExt cx="5760" cy="319"/>
          </a:xfrm>
        </p:grpSpPr>
        <p:sp>
          <p:nvSpPr>
            <p:cNvPr id="1032" name="Rectangle 9"/>
            <p:cNvSpPr>
              <a:spLocks noChangeArrowheads="1"/>
            </p:cNvSpPr>
            <p:nvPr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0096FA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cs-CZ" smtClean="0"/>
            </a:p>
          </p:txBody>
        </p:sp>
        <p:sp>
          <p:nvSpPr>
            <p:cNvPr id="1033" name="Line 8"/>
            <p:cNvSpPr>
              <a:spLocks noChangeShapeType="1"/>
            </p:cNvSpPr>
            <p:nvPr/>
          </p:nvSpPr>
          <p:spPr bwMode="auto">
            <a:xfrm>
              <a:off x="0" y="4001"/>
              <a:ext cx="5760" cy="0"/>
            </a:xfrm>
            <a:prstGeom prst="line">
              <a:avLst/>
            </a:prstGeom>
            <a:noFill/>
            <a:ln w="19050">
              <a:solidFill>
                <a:srgbClr val="0096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79388"/>
            <a:ext cx="7593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258888"/>
            <a:ext cx="76295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8" y="6332538"/>
            <a:ext cx="4318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89663" y="6332538"/>
            <a:ext cx="2159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457D20-25DF-4DB1-9103-512D2156A890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600">
          <a:solidFill>
            <a:srgbClr val="00277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rgbClr val="002776"/>
          </a:solidFill>
          <a:latin typeface="+mn-lt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A4665-7EF5-44E3-A9AF-C4B35205B134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ECFD-62C7-48F6-B23F-1FC8772ED0E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5" descr="PPT_podklad-seda"/>
          <p:cNvPicPr>
            <a:picLocks noChangeAspect="1" noChangeArrowheads="1"/>
          </p:cNvPicPr>
          <p:nvPr userDrawn="1"/>
        </p:nvPicPr>
        <p:blipFill>
          <a:blip r:embed="rId13" cstate="print"/>
          <a:srcRect t="45702" b="17139"/>
          <a:stretch>
            <a:fillRect/>
          </a:stretch>
        </p:blipFill>
        <p:spPr bwMode="auto">
          <a:xfrm>
            <a:off x="0" y="0"/>
            <a:ext cx="9144000" cy="936625"/>
          </a:xfrm>
          <a:prstGeom prst="rect">
            <a:avLst/>
          </a:prstGeom>
          <a:noFill/>
        </p:spPr>
      </p:pic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0" y="6332538"/>
            <a:ext cx="9144000" cy="525462"/>
            <a:chOff x="0" y="3989"/>
            <a:chExt cx="5760" cy="331"/>
          </a:xfrm>
        </p:grpSpPr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 userDrawn="1"/>
          </p:nvSpPr>
          <p:spPr bwMode="auto">
            <a:xfrm>
              <a:off x="0" y="3989"/>
              <a:ext cx="5760" cy="0"/>
            </a:xfrm>
            <a:prstGeom prst="line">
              <a:avLst/>
            </a:prstGeom>
            <a:noFill/>
            <a:ln w="19050">
              <a:solidFill>
                <a:srgbClr val="B4B4B4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59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12" Type="http://schemas.openxmlformats.org/officeDocument/2006/relationships/image" Target="../media/image93.jp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png"/><Relationship Id="rId1" Type="http://schemas.openxmlformats.org/officeDocument/2006/relationships/tags" Target="../tags/tag1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pn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Relationship Id="rId1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tif"/><Relationship Id="rId3" Type="http://schemas.openxmlformats.org/officeDocument/2006/relationships/image" Target="../media/image102.tif"/><Relationship Id="rId7" Type="http://schemas.openxmlformats.org/officeDocument/2006/relationships/image" Target="../media/image106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05.tif"/><Relationship Id="rId5" Type="http://schemas.openxmlformats.org/officeDocument/2006/relationships/image" Target="../media/image104.tif"/><Relationship Id="rId4" Type="http://schemas.openxmlformats.org/officeDocument/2006/relationships/image" Target="../media/image103.tif"/><Relationship Id="rId9" Type="http://schemas.openxmlformats.org/officeDocument/2006/relationships/image" Target="../media/image108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1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12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98.png"/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9.png"/><Relationship Id="rId1" Type="http://schemas.openxmlformats.org/officeDocument/2006/relationships/tags" Target="../tags/tag23.xml"/><Relationship Id="rId6" Type="http://schemas.openxmlformats.org/officeDocument/2006/relationships/image" Target="../media/image88.jpeg"/><Relationship Id="rId11" Type="http://schemas.openxmlformats.org/officeDocument/2006/relationships/image" Target="../media/image96.png"/><Relationship Id="rId5" Type="http://schemas.openxmlformats.org/officeDocument/2006/relationships/image" Target="../media/image87.jpeg"/><Relationship Id="rId15" Type="http://schemas.openxmlformats.org/officeDocument/2006/relationships/image" Target="../media/image128.png"/><Relationship Id="rId10" Type="http://schemas.openxmlformats.org/officeDocument/2006/relationships/image" Target="../media/image95.png"/><Relationship Id="rId4" Type="http://schemas.openxmlformats.org/officeDocument/2006/relationships/image" Target="../media/image86.jpeg"/><Relationship Id="rId9" Type="http://schemas.openxmlformats.org/officeDocument/2006/relationships/image" Target="../media/image94.png"/><Relationship Id="rId1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3.wmf"/><Relationship Id="rId4" Type="http://schemas.openxmlformats.org/officeDocument/2006/relationships/notesSlide" Target="../notesSlides/notesSlide20.xml"/><Relationship Id="rId9" Type="http://schemas.openxmlformats.org/officeDocument/2006/relationships/oleObject" Target="../embeddings/oleObject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8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9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3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13.bin"/><Relationship Id="rId2" Type="http://schemas.openxmlformats.org/officeDocument/2006/relationships/tags" Target="../tags/tag2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7.xml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7.png"/><Relationship Id="rId18" Type="http://schemas.openxmlformats.org/officeDocument/2006/relationships/image" Target="../media/image153.jp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7.jpeg"/><Relationship Id="rId12" Type="http://schemas.openxmlformats.org/officeDocument/2006/relationships/image" Target="../media/image96.png"/><Relationship Id="rId17" Type="http://schemas.openxmlformats.org/officeDocument/2006/relationships/image" Target="../media/image152.jpe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28.png"/><Relationship Id="rId1" Type="http://schemas.openxmlformats.org/officeDocument/2006/relationships/tags" Target="../tags/tag28.xml"/><Relationship Id="rId6" Type="http://schemas.openxmlformats.org/officeDocument/2006/relationships/image" Target="../media/image86.jpeg"/><Relationship Id="rId11" Type="http://schemas.openxmlformats.org/officeDocument/2006/relationships/image" Target="../media/image95.png"/><Relationship Id="rId5" Type="http://schemas.openxmlformats.org/officeDocument/2006/relationships/image" Target="../media/image85.png"/><Relationship Id="rId15" Type="http://schemas.openxmlformats.org/officeDocument/2006/relationships/image" Target="../media/image127.jpeg"/><Relationship Id="rId10" Type="http://schemas.openxmlformats.org/officeDocument/2006/relationships/image" Target="../media/image94.png"/><Relationship Id="rId4" Type="http://schemas.openxmlformats.org/officeDocument/2006/relationships/image" Target="../media/image150.png"/><Relationship Id="rId9" Type="http://schemas.openxmlformats.org/officeDocument/2006/relationships/image" Target="../media/image89.png"/><Relationship Id="rId14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gif"/><Relationship Id="rId9" Type="http://schemas.openxmlformats.org/officeDocument/2006/relationships/image" Target="../media/image1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67.png"/><Relationship Id="rId4" Type="http://schemas.openxmlformats.org/officeDocument/2006/relationships/image" Target="../media/image1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1420.png"/><Relationship Id="rId4" Type="http://schemas.openxmlformats.org/officeDocument/2006/relationships/image" Target="../media/image16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4.png"/><Relationship Id="rId18" Type="http://schemas.openxmlformats.org/officeDocument/2006/relationships/image" Target="../media/image153.jpg"/><Relationship Id="rId3" Type="http://schemas.openxmlformats.org/officeDocument/2006/relationships/image" Target="../media/image173.jpeg"/><Relationship Id="rId7" Type="http://schemas.openxmlformats.org/officeDocument/2006/relationships/image" Target="../media/image85.png"/><Relationship Id="rId12" Type="http://schemas.openxmlformats.org/officeDocument/2006/relationships/image" Target="../media/image177.jp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png"/><Relationship Id="rId1" Type="http://schemas.openxmlformats.org/officeDocument/2006/relationships/tags" Target="../tags/tag35.xml"/><Relationship Id="rId6" Type="http://schemas.openxmlformats.org/officeDocument/2006/relationships/image" Target="../media/image84.png"/><Relationship Id="rId11" Type="http://schemas.openxmlformats.org/officeDocument/2006/relationships/image" Target="../media/image176.png"/><Relationship Id="rId5" Type="http://schemas.openxmlformats.org/officeDocument/2006/relationships/image" Target="../media/image175.jpg"/><Relationship Id="rId15" Type="http://schemas.openxmlformats.org/officeDocument/2006/relationships/image" Target="../media/image178.png"/><Relationship Id="rId10" Type="http://schemas.openxmlformats.org/officeDocument/2006/relationships/image" Target="../media/image89.png"/><Relationship Id="rId4" Type="http://schemas.openxmlformats.org/officeDocument/2006/relationships/image" Target="../media/image174.jpg"/><Relationship Id="rId9" Type="http://schemas.openxmlformats.org/officeDocument/2006/relationships/image" Target="../media/image87.jpeg"/><Relationship Id="rId14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gi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78.png"/><Relationship Id="rId3" Type="http://schemas.openxmlformats.org/officeDocument/2006/relationships/image" Target="../media/image187.jpg"/><Relationship Id="rId7" Type="http://schemas.openxmlformats.org/officeDocument/2006/relationships/image" Target="../media/image87.jpe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4.png"/><Relationship Id="rId5" Type="http://schemas.openxmlformats.org/officeDocument/2006/relationships/image" Target="../media/image189.png"/><Relationship Id="rId15" Type="http://schemas.openxmlformats.org/officeDocument/2006/relationships/image" Target="../media/image98.png"/><Relationship Id="rId10" Type="http://schemas.openxmlformats.org/officeDocument/2006/relationships/image" Target="../media/image85.png"/><Relationship Id="rId4" Type="http://schemas.openxmlformats.org/officeDocument/2006/relationships/image" Target="../media/image188.jpg"/><Relationship Id="rId9" Type="http://schemas.openxmlformats.org/officeDocument/2006/relationships/image" Target="../media/image177.jpg"/><Relationship Id="rId1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tiff"/><Relationship Id="rId4" Type="http://schemas.openxmlformats.org/officeDocument/2006/relationships/image" Target="../media/image1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40639" y="6466258"/>
            <a:ext cx="7920880" cy="3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000" b="1" dirty="0" smtClean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57" y="4221088"/>
            <a:ext cx="2609867" cy="1879104"/>
          </a:xfrm>
          <a:prstGeom prst="rect">
            <a:avLst/>
          </a:prstGeom>
        </p:spPr>
      </p:pic>
      <p:sp>
        <p:nvSpPr>
          <p:cNvPr id="14" name="Title 8"/>
          <p:cNvSpPr txBox="1">
            <a:spLocks/>
          </p:cNvSpPr>
          <p:nvPr/>
        </p:nvSpPr>
        <p:spPr bwMode="auto">
          <a:xfrm>
            <a:off x="323527" y="2204864"/>
            <a:ext cx="849694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7B5FF"/>
                </a:solidFill>
                <a:latin typeface="Arial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Leveraging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the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Wisdom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of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Crowds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to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Predict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the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Impact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of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Genetic</a:t>
            </a:r>
            <a:r>
              <a:rPr lang="cs-CZ" sz="4000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sz="4000" dirty="0" err="1" smtClean="0">
                <a:solidFill>
                  <a:srgbClr val="012167"/>
                </a:solidFill>
                <a:latin typeface="Calibri" pitchFamily="34" charset="0"/>
              </a:rPr>
              <a:t>Variants</a:t>
            </a:r>
            <a:endParaRPr lang="en-US" sz="4000" dirty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4221088"/>
            <a:ext cx="8029326" cy="77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cs-CZ" sz="3000" dirty="0" smtClean="0">
                <a:solidFill>
                  <a:srgbClr val="012167"/>
                </a:solidFill>
                <a:latin typeface="Calibri" pitchFamily="34" charset="0"/>
              </a:rPr>
              <a:t>Jaroslav Bendl</a:t>
            </a:r>
            <a:endParaRPr lang="de-DE" altLang="cs-CZ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de-DE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323528" y="3789040"/>
            <a:ext cx="8064896" cy="0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/>
          <p:cNvSpPr/>
          <p:nvPr/>
        </p:nvSpPr>
        <p:spPr>
          <a:xfrm>
            <a:off x="5290613" y="1700808"/>
            <a:ext cx="3457851" cy="3672408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69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délník 30"/>
          <p:cNvSpPr/>
          <p:nvPr/>
        </p:nvSpPr>
        <p:spPr>
          <a:xfrm>
            <a:off x="5290613" y="1700808"/>
            <a:ext cx="3457851" cy="62361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69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290612" y="1802054"/>
            <a:ext cx="3457851" cy="428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Over-learning</a:t>
            </a:r>
            <a:endParaRPr lang="cs-CZ" sz="22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94069" y="1700808"/>
            <a:ext cx="4536504" cy="3672408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69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bdélník 27"/>
          <p:cNvSpPr/>
          <p:nvPr/>
        </p:nvSpPr>
        <p:spPr>
          <a:xfrm>
            <a:off x="394069" y="1700808"/>
            <a:ext cx="4536504" cy="62361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69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Typical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pitfalls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classifiers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95536" y="1802054"/>
            <a:ext cx="4536504" cy="428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Under-fitting</a:t>
            </a:r>
            <a:r>
              <a:rPr lang="cs-CZ" sz="22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2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&amp;</a:t>
            </a:r>
            <a:r>
              <a:rPr lang="cs-CZ" sz="22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Over-fitting</a:t>
            </a:r>
            <a:endParaRPr lang="cs-CZ" sz="22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3" y="2492896"/>
            <a:ext cx="4202275" cy="27716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36" y="2492896"/>
            <a:ext cx="3109096" cy="277162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10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47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Advantage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ensemble-</a:t>
            </a:r>
            <a:r>
              <a:rPr lang="cs-CZ" altLang="cs-CZ" dirty="0" err="1" smtClean="0">
                <a:latin typeface="Calibri" pitchFamily="34" charset="0"/>
              </a:rPr>
              <a:t>based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systems</a:t>
            </a:r>
            <a:endParaRPr lang="cs-CZ" altLang="cs-CZ" dirty="0" smtClean="0">
              <a:latin typeface="Calibri" pitchFamily="34" charset="0"/>
            </a:endParaRPr>
          </a:p>
        </p:txBody>
      </p:sp>
      <p:pic>
        <p:nvPicPr>
          <p:cNvPr id="2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7" y="2579581"/>
            <a:ext cx="3197359" cy="2828550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7" y="2579581"/>
            <a:ext cx="3197359" cy="2828550"/>
          </a:xfrm>
          <a:prstGeom prst="rect">
            <a:avLst/>
          </a:prstGeom>
        </p:spPr>
      </p:pic>
      <p:cxnSp>
        <p:nvCxnSpPr>
          <p:cNvPr id="26" name="Straight Arrow Connector 12"/>
          <p:cNvCxnSpPr/>
          <p:nvPr/>
        </p:nvCxnSpPr>
        <p:spPr>
          <a:xfrm>
            <a:off x="2048308" y="2579581"/>
            <a:ext cx="0" cy="48163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8"/>
          <p:cNvSpPr txBox="1"/>
          <p:nvPr/>
        </p:nvSpPr>
        <p:spPr>
          <a:xfrm>
            <a:off x="1112204" y="195174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 smtClean="0">
                <a:latin typeface="Calibri" pitchFamily="34" charset="0"/>
              </a:rPr>
              <a:t>Complex</a:t>
            </a: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1800" dirty="0" err="1" smtClean="0">
                <a:latin typeface="Calibri" pitchFamily="34" charset="0"/>
              </a:rPr>
              <a:t>decision</a:t>
            </a: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1800" dirty="0" err="1" smtClean="0">
                <a:latin typeface="Calibri" pitchFamily="34" charset="0"/>
              </a:rPr>
              <a:t>boundary</a:t>
            </a:r>
            <a:endParaRPr lang="cs-CZ" sz="1800" dirty="0" smtClean="0">
              <a:latin typeface="Calibri" pitchFamily="34" charset="0"/>
            </a:endParaRP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4505"/>
            <a:ext cx="3197359" cy="2828550"/>
          </a:xfrm>
          <a:prstGeom prst="rect">
            <a:avLst/>
          </a:prstGeom>
        </p:spPr>
      </p:pic>
      <p:pic>
        <p:nvPicPr>
          <p:cNvPr id="4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4505"/>
            <a:ext cx="3197359" cy="2831598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4505"/>
            <a:ext cx="3197359" cy="2828550"/>
          </a:xfrm>
          <a:prstGeom prst="rect">
            <a:avLst/>
          </a:prstGeom>
        </p:spPr>
      </p:pic>
      <p:pic>
        <p:nvPicPr>
          <p:cNvPr id="4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4505"/>
            <a:ext cx="3197359" cy="2828550"/>
          </a:xfrm>
          <a:prstGeom prst="rect">
            <a:avLst/>
          </a:prstGeom>
        </p:spPr>
      </p:pic>
      <p:pic>
        <p:nvPicPr>
          <p:cNvPr id="5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4505"/>
            <a:ext cx="3197359" cy="2828550"/>
          </a:xfrm>
          <a:prstGeom prst="rect">
            <a:avLst/>
          </a:prstGeom>
        </p:spPr>
      </p:pic>
      <p:pic>
        <p:nvPicPr>
          <p:cNvPr id="51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3692"/>
            <a:ext cx="3197359" cy="2828550"/>
          </a:xfrm>
          <a:prstGeom prst="rect">
            <a:avLst/>
          </a:prstGeom>
        </p:spPr>
      </p:pic>
      <p:pic>
        <p:nvPicPr>
          <p:cNvPr id="52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7553"/>
            <a:ext cx="3197359" cy="2828550"/>
          </a:xfrm>
          <a:prstGeom prst="rect">
            <a:avLst/>
          </a:prstGeom>
        </p:spPr>
      </p:pic>
      <p:pic>
        <p:nvPicPr>
          <p:cNvPr id="53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8" y="2514505"/>
            <a:ext cx="3197359" cy="2828550"/>
          </a:xfrm>
          <a:prstGeom prst="rect">
            <a:avLst/>
          </a:prstGeom>
        </p:spPr>
      </p:pic>
      <p:cxnSp>
        <p:nvCxnSpPr>
          <p:cNvPr id="54" name="Straight Arrow Connector 30"/>
          <p:cNvCxnSpPr/>
          <p:nvPr/>
        </p:nvCxnSpPr>
        <p:spPr>
          <a:xfrm flipH="1">
            <a:off x="6856498" y="2513692"/>
            <a:ext cx="496215" cy="585648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33"/>
          <p:cNvSpPr txBox="1"/>
          <p:nvPr/>
        </p:nvSpPr>
        <p:spPr>
          <a:xfrm>
            <a:off x="6172987" y="1844824"/>
            <a:ext cx="235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 smtClean="0">
                <a:latin typeface="Calibri" pitchFamily="34" charset="0"/>
              </a:rPr>
              <a:t>Decision</a:t>
            </a: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1800" dirty="0" err="1" smtClean="0">
                <a:latin typeface="Calibri" pitchFamily="34" charset="0"/>
              </a:rPr>
              <a:t>boundaries</a:t>
            </a: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1800" dirty="0" err="1" smtClean="0">
                <a:latin typeface="Calibri" pitchFamily="34" charset="0"/>
              </a:rPr>
              <a:t>of</a:t>
            </a: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1800" dirty="0" err="1" smtClean="0">
                <a:latin typeface="Calibri" pitchFamily="34" charset="0"/>
              </a:rPr>
              <a:t>constituent</a:t>
            </a: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1800" dirty="0" err="1" smtClean="0">
                <a:latin typeface="Calibri" pitchFamily="34" charset="0"/>
              </a:rPr>
              <a:t>predictors</a:t>
            </a:r>
            <a:endParaRPr lang="cs-CZ" sz="1800" dirty="0" smtClean="0">
              <a:latin typeface="Calibri" pitchFamily="34" charset="0"/>
            </a:endParaRPr>
          </a:p>
        </p:txBody>
      </p:sp>
      <p:cxnSp>
        <p:nvCxnSpPr>
          <p:cNvPr id="56" name="Straight Arrow Connector 34"/>
          <p:cNvCxnSpPr/>
          <p:nvPr/>
        </p:nvCxnSpPr>
        <p:spPr>
          <a:xfrm flipH="1">
            <a:off x="7150378" y="2517553"/>
            <a:ext cx="202335" cy="1277788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11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59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PredictSNP1</a:t>
            </a:r>
          </a:p>
        </p:txBody>
      </p:sp>
      <p:sp>
        <p:nvSpPr>
          <p:cNvPr id="15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8460464" cy="242572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-322" y="0"/>
            <a:ext cx="914432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383246" y="2465876"/>
            <a:ext cx="555690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400" b="1" u="sng" dirty="0" smtClean="0">
                <a:latin typeface="Calibri" pitchFamily="34" charset="0"/>
              </a:rPr>
              <a:t>PSNP1 </a:t>
            </a:r>
            <a:r>
              <a:rPr lang="cs-CZ" sz="3400" b="1" u="sng" smtClean="0">
                <a:latin typeface="Calibri" pitchFamily="34" charset="0"/>
              </a:rPr>
              <a:t>(PredictSNP, </a:t>
            </a:r>
            <a:r>
              <a:rPr lang="cs-CZ" sz="3400" b="1" u="sng" dirty="0" err="1" smtClean="0">
                <a:latin typeface="Calibri" pitchFamily="34" charset="0"/>
              </a:rPr>
              <a:t>version</a:t>
            </a:r>
            <a:r>
              <a:rPr lang="cs-CZ" sz="3400" b="1" u="sng" dirty="0" smtClean="0">
                <a:latin typeface="Calibri" pitchFamily="34" charset="0"/>
              </a:rPr>
              <a:t> 1)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845607"/>
            <a:ext cx="5904656" cy="118500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72200" y="2218920"/>
            <a:ext cx="570398" cy="4009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600" dirty="0">
                <a:solidFill>
                  <a:srgbClr val="67A1B5"/>
                </a:solidFill>
                <a:latin typeface="Calibri" pitchFamily="34" charset="0"/>
              </a:rPr>
              <a:t>1</a:t>
            </a:r>
            <a:endParaRPr lang="cs-CZ" sz="2600" dirty="0" smtClean="0">
              <a:solidFill>
                <a:srgbClr val="67A1B5"/>
              </a:solidFill>
              <a:latin typeface="Calibri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0000" y="3081429"/>
            <a:ext cx="5580152" cy="9805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14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Consensus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classifier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for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prediction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800" b="1" dirty="0">
                <a:latin typeface="Calibri" pitchFamily="32" charset="0"/>
                <a:ea typeface="Droid Sans Fallback" charset="0"/>
                <a:cs typeface="Droid Sans Fallback" charset="0"/>
              </a:rPr>
              <a:t/>
            </a:r>
            <a:br>
              <a:rPr lang="cs-CZ" sz="2800" b="1" dirty="0">
                <a:latin typeface="Calibri" pitchFamily="32" charset="0"/>
                <a:ea typeface="Droid Sans Fallback" charset="0"/>
                <a:cs typeface="Droid Sans Fallback" charset="0"/>
              </a:rPr>
            </a:b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the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effect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amino</a:t>
            </a:r>
            <a:r>
              <a:rPr lang="cs-CZ" sz="2800" b="1" dirty="0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acid </a:t>
            </a:r>
            <a:r>
              <a:rPr lang="cs-CZ" sz="2800" b="1" dirty="0" err="1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substitutions</a:t>
            </a:r>
            <a:endParaRPr lang="cs-CZ" sz="2800" b="1" dirty="0" smtClean="0">
              <a:solidFill>
                <a:srgbClr val="012167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8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Selection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tools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19138" y="1258888"/>
            <a:ext cx="8245350" cy="2242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74662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Possibility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to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submit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user-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defined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sequences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474662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400" dirty="0">
                <a:latin typeface="Calibri" pitchFamily="32" charset="0"/>
                <a:ea typeface="Droid Sans Fallback" charset="0"/>
                <a:cs typeface="Droid Sans Fallback" charset="0"/>
              </a:rPr>
              <a:t>Availability of </a:t>
            </a: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standalone </a:t>
            </a:r>
            <a:r>
              <a:rPr lang="en-US" sz="2400" dirty="0">
                <a:latin typeface="Calibri" pitchFamily="32" charset="0"/>
                <a:ea typeface="Droid Sans Fallback" charset="0"/>
                <a:cs typeface="Droid Sans Fallback" charset="0"/>
              </a:rPr>
              <a:t>version</a:t>
            </a:r>
          </a:p>
          <a:p>
            <a:pPr marL="474662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Protein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structure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not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required</a:t>
            </a:r>
            <a:r>
              <a:rPr lang="cs-CZ" sz="2400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input</a:t>
            </a:r>
          </a:p>
          <a:p>
            <a:pPr marL="474662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6" y="2600908"/>
            <a:ext cx="5788124" cy="36979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01" y="2602800"/>
            <a:ext cx="5789078" cy="369857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956376" y="5593595"/>
            <a:ext cx="100811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Calibri" pitchFamily="34" charset="0"/>
              </a:rPr>
              <a:t>6/20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13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867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51520" y="6453336"/>
            <a:ext cx="871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smtClean="0">
                <a:latin typeface="Calibri" pitchFamily="34" charset="0"/>
              </a:rPr>
              <a:t>SPEARMAN CORRELATION</a:t>
            </a:r>
            <a:endParaRPr lang="en-US" sz="1800" b="1" dirty="0">
              <a:latin typeface="Calibri" pitchFamily="34" charset="0"/>
            </a:endParaRP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53017"/>
              </p:ext>
            </p:extLst>
          </p:nvPr>
        </p:nvGraphicFramePr>
        <p:xfrm>
          <a:off x="278858" y="1124744"/>
          <a:ext cx="8613622" cy="5256587"/>
        </p:xfrm>
        <a:graphic>
          <a:graphicData uri="http://schemas.openxmlformats.org/drawingml/2006/table">
            <a:tbl>
              <a:tblPr/>
              <a:tblGrid>
                <a:gridCol w="1810774"/>
                <a:gridCol w="1133808"/>
                <a:gridCol w="1133808"/>
                <a:gridCol w="1133808"/>
                <a:gridCol w="1133808"/>
                <a:gridCol w="1133808"/>
                <a:gridCol w="1133808"/>
              </a:tblGrid>
              <a:tr h="7509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MAPP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PhD-SNP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PolyPhen1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PolyPhen2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SIFT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SNAP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</a:tr>
              <a:tr h="7509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MAPP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9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PhD-SNP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9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PolyPhen1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9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PolyPhen2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0.49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9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SIFT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0.59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0.56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0.62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9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SNAP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0.47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0.47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0.49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035" marR="11035" marT="1103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Correlation</a:t>
            </a:r>
            <a:r>
              <a:rPr lang="cs-CZ" altLang="cs-CZ" dirty="0" smtClean="0">
                <a:latin typeface="Calibri" pitchFamily="34" charset="0"/>
              </a:rPr>
              <a:t> matrix</a:t>
            </a:r>
          </a:p>
        </p:txBody>
      </p:sp>
      <p:sp>
        <p:nvSpPr>
          <p:cNvPr id="9" name="Obdélník 8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14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0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Principle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tools</a:t>
            </a:r>
            <a:endParaRPr lang="cs-CZ" altLang="cs-CZ" dirty="0" smtClean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34" y="4747634"/>
            <a:ext cx="421806" cy="66434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74056" y="908720"/>
            <a:ext cx="2074216" cy="631816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latin typeface="Calibri" pitchFamily="34" charset="0"/>
              </a:rPr>
              <a:t>Input</a:t>
            </a:r>
            <a:endParaRPr lang="cs-CZ" sz="2400" b="1" dirty="0">
              <a:latin typeface="Calibri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3103352" y="908720"/>
            <a:ext cx="2009216" cy="63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Features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77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 bwMode="auto">
          <a:xfrm>
            <a:off x="374056" y="4082268"/>
            <a:ext cx="2171712" cy="63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17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mutace</a:t>
            </a:r>
            <a:endParaRPr kumimoji="0" lang="cs-CZ" sz="17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3103352" y="1574892"/>
            <a:ext cx="2009216" cy="1534449"/>
          </a:xfrm>
          <a:prstGeom prst="rect">
            <a:avLst/>
          </a:prstGeom>
          <a:noFill/>
          <a:ln w="254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1700" b="1" kern="0" dirty="0" err="1">
                <a:latin typeface="Calibri" pitchFamily="34" charset="0"/>
              </a:rPr>
              <a:t>C</a:t>
            </a:r>
            <a:r>
              <a:rPr lang="cs-CZ" sz="1700" b="1" kern="0" dirty="0" err="1" smtClean="0">
                <a:latin typeface="Calibri" pitchFamily="34" charset="0"/>
              </a:rPr>
              <a:t>onservation</a:t>
            </a:r>
            <a:endParaRPr kumimoji="0" lang="cs-CZ" sz="17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7" name="Přímá spojovací šipka 32"/>
          <p:cNvCxnSpPr/>
          <p:nvPr/>
        </p:nvCxnSpPr>
        <p:spPr>
          <a:xfrm>
            <a:off x="1275752" y="5112124"/>
            <a:ext cx="452440" cy="158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33"/>
          <p:cNvCxnSpPr>
            <a:endCxn id="24" idx="1"/>
          </p:cNvCxnSpPr>
          <p:nvPr/>
        </p:nvCxnSpPr>
        <p:spPr>
          <a:xfrm>
            <a:off x="5112568" y="3985648"/>
            <a:ext cx="360040" cy="1757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36"/>
          <p:cNvCxnSpPr>
            <a:endCxn id="11" idx="1"/>
          </p:cNvCxnSpPr>
          <p:nvPr/>
        </p:nvCxnSpPr>
        <p:spPr>
          <a:xfrm flipV="1">
            <a:off x="2448272" y="2342117"/>
            <a:ext cx="655080" cy="495624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37"/>
          <p:cNvCxnSpPr>
            <a:endCxn id="13" idx="1"/>
          </p:cNvCxnSpPr>
          <p:nvPr/>
        </p:nvCxnSpPr>
        <p:spPr>
          <a:xfrm>
            <a:off x="2448272" y="5031276"/>
            <a:ext cx="648072" cy="512744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43"/>
          <p:cNvCxnSpPr>
            <a:stCxn id="11" idx="3"/>
          </p:cNvCxnSpPr>
          <p:nvPr/>
        </p:nvCxnSpPr>
        <p:spPr>
          <a:xfrm>
            <a:off x="5112568" y="2342117"/>
            <a:ext cx="360040" cy="1419068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45"/>
          <p:cNvCxnSpPr>
            <a:stCxn id="13" idx="3"/>
          </p:cNvCxnSpPr>
          <p:nvPr/>
        </p:nvCxnSpPr>
        <p:spPr>
          <a:xfrm flipV="1">
            <a:off x="5112568" y="4210028"/>
            <a:ext cx="360040" cy="1333992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47"/>
          <p:cNvCxnSpPr>
            <a:endCxn id="12" idx="1"/>
          </p:cNvCxnSpPr>
          <p:nvPr/>
        </p:nvCxnSpPr>
        <p:spPr>
          <a:xfrm>
            <a:off x="2448272" y="4015170"/>
            <a:ext cx="655080" cy="1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ástupný symbol pro obsah 2"/>
          <p:cNvSpPr txBox="1">
            <a:spLocks/>
          </p:cNvSpPr>
          <p:nvPr/>
        </p:nvSpPr>
        <p:spPr bwMode="auto">
          <a:xfrm>
            <a:off x="5472608" y="3761185"/>
            <a:ext cx="995368" cy="452440"/>
          </a:xfrm>
          <a:prstGeom prst="rect">
            <a:avLst/>
          </a:prstGeom>
          <a:noFill/>
          <a:ln w="254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1700" b="1" kern="0" dirty="0" smtClean="0">
                <a:latin typeface="Calibri" pitchFamily="34" charset="0"/>
              </a:rPr>
              <a:t>Model</a:t>
            </a:r>
            <a:endParaRPr lang="cs-CZ" sz="1700" b="1" kern="0" dirty="0">
              <a:latin typeface="Calibri" pitchFamily="34" charset="0"/>
            </a:endParaRPr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 bwMode="auto">
          <a:xfrm>
            <a:off x="6840760" y="3482576"/>
            <a:ext cx="2088232" cy="995368"/>
          </a:xfrm>
          <a:prstGeom prst="rect">
            <a:avLst/>
          </a:prstGeom>
          <a:noFill/>
          <a:ln w="254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1700" b="1" kern="0" dirty="0" err="1" smtClean="0">
                <a:latin typeface="Calibri" pitchFamily="34" charset="0"/>
              </a:rPr>
              <a:t>Deleterious</a:t>
            </a:r>
            <a:r>
              <a:rPr lang="cs-CZ" sz="1700" b="1" kern="0" dirty="0" smtClean="0">
                <a:latin typeface="Calibri" pitchFamily="34" charset="0"/>
              </a:rPr>
              <a:t> / </a:t>
            </a:r>
            <a:r>
              <a:rPr lang="cs-CZ" sz="1700" b="1" kern="0" dirty="0" err="1" smtClean="0">
                <a:latin typeface="Calibri" pitchFamily="34" charset="0"/>
              </a:rPr>
              <a:t>neutral</a:t>
            </a:r>
            <a:endParaRPr lang="cs-CZ" sz="1700" b="1" kern="0" dirty="0" smtClean="0">
              <a:latin typeface="Calibri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1700" b="1" kern="0" noProof="0" dirty="0" smtClean="0">
                <a:latin typeface="Calibri" pitchFamily="34" charset="0"/>
              </a:rPr>
              <a:t>+ </a:t>
            </a:r>
            <a:r>
              <a:rPr lang="cs-CZ" sz="1700" b="1" kern="0" noProof="0" dirty="0" err="1" smtClean="0">
                <a:latin typeface="Calibri" pitchFamily="34" charset="0"/>
              </a:rPr>
              <a:t>confidence</a:t>
            </a:r>
            <a:endParaRPr kumimoji="0" lang="cs-CZ" sz="17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7" name="Zástupný symbol pro obsah 2"/>
          <p:cNvSpPr txBox="1">
            <a:spLocks/>
          </p:cNvSpPr>
          <p:nvPr/>
        </p:nvSpPr>
        <p:spPr bwMode="auto">
          <a:xfrm>
            <a:off x="6467976" y="908720"/>
            <a:ext cx="2640528" cy="63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2400" b="1" kern="0" dirty="0" err="1" smtClean="0">
                <a:solidFill>
                  <a:srgbClr val="002776"/>
                </a:solidFill>
                <a:latin typeface="Calibri" pitchFamily="34" charset="0"/>
              </a:rPr>
              <a:t>Deleteriousness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Calibri" pitchFamily="34" charset="0"/>
              </a:rPr>
              <a:t>?</a:t>
            </a:r>
          </a:p>
        </p:txBody>
      </p:sp>
      <p:sp>
        <p:nvSpPr>
          <p:cNvPr id="28" name="Obdélník 5"/>
          <p:cNvSpPr/>
          <p:nvPr/>
        </p:nvSpPr>
        <p:spPr>
          <a:xfrm>
            <a:off x="374056" y="2114424"/>
            <a:ext cx="2074216" cy="3783128"/>
          </a:xfrm>
          <a:prstGeom prst="rect">
            <a:avLst/>
          </a:prstGeom>
          <a:solidFill>
            <a:schemeClr val="bg1"/>
          </a:solidFill>
          <a:ln>
            <a:solidFill>
              <a:srgbClr val="01216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Zástupný symbol pro obsah 2"/>
          <p:cNvSpPr txBox="1">
            <a:spLocks/>
          </p:cNvSpPr>
          <p:nvPr/>
        </p:nvSpPr>
        <p:spPr bwMode="auto">
          <a:xfrm>
            <a:off x="530816" y="2205924"/>
            <a:ext cx="1923828" cy="63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1700" b="1" kern="0" dirty="0" smtClean="0">
                <a:latin typeface="Calibri" pitchFamily="34" charset="0"/>
              </a:rPr>
              <a:t>Protein </a:t>
            </a:r>
            <a:r>
              <a:rPr lang="cs-CZ" sz="1700" b="1" kern="0" dirty="0" err="1" smtClean="0">
                <a:latin typeface="Calibri" pitchFamily="34" charset="0"/>
              </a:rPr>
              <a:t>sequence</a:t>
            </a:r>
            <a:endParaRPr kumimoji="0" lang="cs-CZ" sz="17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30" name="Přímá spojovací šipka 32"/>
          <p:cNvCxnSpPr/>
          <p:nvPr/>
        </p:nvCxnSpPr>
        <p:spPr>
          <a:xfrm>
            <a:off x="1233692" y="5434537"/>
            <a:ext cx="452440" cy="158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pro obsah 2"/>
          <p:cNvSpPr txBox="1">
            <a:spLocks/>
          </p:cNvSpPr>
          <p:nvPr/>
        </p:nvSpPr>
        <p:spPr bwMode="auto">
          <a:xfrm>
            <a:off x="530816" y="2621716"/>
            <a:ext cx="1773440" cy="198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rgbClr val="002776"/>
                </a:solidFill>
                <a:latin typeface="Calibri" pitchFamily="34" charset="0"/>
              </a:rPr>
              <a:t>&gt;HBA_HUMAN</a:t>
            </a:r>
          </a:p>
          <a:p>
            <a:pPr lvl="0" indent="-342900" algn="just">
              <a:spcBef>
                <a:spcPts val="0"/>
              </a:spcBef>
              <a:defRPr/>
            </a:pPr>
            <a:r>
              <a:rPr lang="en-US" sz="1200" kern="0" dirty="0">
                <a:solidFill>
                  <a:srgbClr val="002776"/>
                </a:solidFill>
                <a:latin typeface="Calibri" pitchFamily="34" charset="0"/>
              </a:rPr>
              <a:t>MVLSPADKTNVKAAWGKVGAHAEYGAEALERMFLSFPTTKTYFPHFDLSHGSAQVKGHGKKVADALTNAVAHVDDMPNALSALSDLHAHKLRVDPVNFKLLSHCLLVTLAAHLPAETPAVHASLDKFLSVSTVLTSKYRFDLSHGSAQVKGHGKKVADALTNAVAHVDDMPNALSALSDLHAH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776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2" name="Zástupný symbol pro obsah 2"/>
          <p:cNvSpPr txBox="1">
            <a:spLocks/>
          </p:cNvSpPr>
          <p:nvPr/>
        </p:nvSpPr>
        <p:spPr bwMode="auto">
          <a:xfrm>
            <a:off x="439056" y="4312413"/>
            <a:ext cx="425040" cy="43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3" name="TextBox 1"/>
          <p:cNvSpPr txBox="1"/>
          <p:nvPr/>
        </p:nvSpPr>
        <p:spPr>
          <a:xfrm>
            <a:off x="527597" y="5082182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endParaRPr lang="cs-CZ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6"/>
          <p:cNvSpPr txBox="1"/>
          <p:nvPr/>
        </p:nvSpPr>
        <p:spPr>
          <a:xfrm>
            <a:off x="1742208" y="5077360"/>
            <a:ext cx="48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V</a:t>
            </a:r>
            <a:endParaRPr lang="cs-CZ" sz="4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Zástupný symbol pro obsah 2"/>
          <p:cNvSpPr txBox="1">
            <a:spLocks/>
          </p:cNvSpPr>
          <p:nvPr/>
        </p:nvSpPr>
        <p:spPr bwMode="auto">
          <a:xfrm>
            <a:off x="530816" y="4781956"/>
            <a:ext cx="1845448" cy="63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1700" b="1" kern="0" noProof="0" dirty="0" smtClean="0">
                <a:latin typeface="Calibri" pitchFamily="34" charset="0"/>
              </a:rPr>
              <a:t>Protein </a:t>
            </a:r>
            <a:r>
              <a:rPr lang="cs-CZ" sz="1700" b="1" kern="0" noProof="0" dirty="0" err="1" smtClean="0">
                <a:latin typeface="Calibri" pitchFamily="34" charset="0"/>
              </a:rPr>
              <a:t>mutation</a:t>
            </a:r>
            <a:endParaRPr kumimoji="0" lang="cs-CZ" sz="17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16967"/>
          <a:stretch/>
        </p:blipFill>
        <p:spPr>
          <a:xfrm>
            <a:off x="3344968" y="5301208"/>
            <a:ext cx="1623584" cy="852742"/>
          </a:xfrm>
          <a:prstGeom prst="rect">
            <a:avLst/>
          </a:prstGeom>
        </p:spPr>
      </p:pic>
      <p:pic>
        <p:nvPicPr>
          <p:cNvPr id="4104" name="Obrázek 4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76" y="2006940"/>
            <a:ext cx="1407560" cy="1012047"/>
          </a:xfrm>
          <a:prstGeom prst="rect">
            <a:avLst/>
          </a:prstGeom>
        </p:spPr>
      </p:pic>
      <p:sp>
        <p:nvSpPr>
          <p:cNvPr id="40" name="Obdélník 39"/>
          <p:cNvSpPr/>
          <p:nvPr/>
        </p:nvSpPr>
        <p:spPr>
          <a:xfrm>
            <a:off x="4081596" y="2006940"/>
            <a:ext cx="166876" cy="10120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3096344" y="4922736"/>
            <a:ext cx="2016224" cy="1242568"/>
          </a:xfrm>
          <a:prstGeom prst="rect">
            <a:avLst/>
          </a:prstGeom>
          <a:noFill/>
          <a:ln w="254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1700" b="1" kern="0" dirty="0" err="1" smtClean="0">
                <a:latin typeface="Calibri" pitchFamily="34" charset="0"/>
              </a:rPr>
              <a:t>Gibb</a:t>
            </a:r>
            <a:r>
              <a:rPr lang="en-US" sz="1700" b="1" kern="0" dirty="0" smtClean="0">
                <a:latin typeface="Calibri" pitchFamily="34" charset="0"/>
              </a:rPr>
              <a:t>s</a:t>
            </a:r>
            <a:r>
              <a:rPr lang="cs-CZ" sz="1700" b="1" kern="0" dirty="0" smtClean="0">
                <a:latin typeface="Calibri" pitchFamily="34" charset="0"/>
              </a:rPr>
              <a:t> free </a:t>
            </a:r>
            <a:r>
              <a:rPr lang="cs-CZ" sz="1700" b="1" kern="0" dirty="0" err="1" smtClean="0">
                <a:latin typeface="Calibri" pitchFamily="34" charset="0"/>
              </a:rPr>
              <a:t>energy</a:t>
            </a:r>
            <a:endParaRPr lang="cs-CZ" sz="1700" b="1" kern="0" dirty="0">
              <a:latin typeface="Calibri" pitchFamily="34" charset="0"/>
            </a:endParaRPr>
          </a:p>
        </p:txBody>
      </p:sp>
      <p:pic>
        <p:nvPicPr>
          <p:cNvPr id="4109" name="Obrázek 4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23" y="3663125"/>
            <a:ext cx="1360138" cy="1013436"/>
          </a:xfrm>
          <a:prstGeom prst="rect">
            <a:avLst/>
          </a:prstGeom>
        </p:spPr>
      </p:pic>
      <p:sp>
        <p:nvSpPr>
          <p:cNvPr id="12" name="Zástupný symbol pro obsah 2"/>
          <p:cNvSpPr txBox="1">
            <a:spLocks/>
          </p:cNvSpPr>
          <p:nvPr/>
        </p:nvSpPr>
        <p:spPr bwMode="auto">
          <a:xfrm>
            <a:off x="3103352" y="3303084"/>
            <a:ext cx="2009216" cy="1424173"/>
          </a:xfrm>
          <a:prstGeom prst="rect">
            <a:avLst/>
          </a:prstGeom>
          <a:noFill/>
          <a:ln w="254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1700" b="1" kern="0" dirty="0" err="1" smtClean="0">
                <a:latin typeface="Calibri" pitchFamily="34" charset="0"/>
              </a:rPr>
              <a:t>Secondary</a:t>
            </a:r>
            <a:r>
              <a:rPr lang="cs-CZ" sz="1700" b="1" kern="0" dirty="0" smtClean="0">
                <a:latin typeface="Calibri" pitchFamily="34" charset="0"/>
              </a:rPr>
              <a:t> </a:t>
            </a:r>
            <a:r>
              <a:rPr lang="cs-CZ" sz="1700" b="1" kern="0" dirty="0" err="1" smtClean="0">
                <a:latin typeface="Calibri" pitchFamily="34" charset="0"/>
              </a:rPr>
              <a:t>structure</a:t>
            </a:r>
            <a:endParaRPr lang="cs-CZ" sz="1700" b="1" kern="0" dirty="0">
              <a:latin typeface="Calibri" pitchFamily="34" charset="0"/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15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cxnSp>
        <p:nvCxnSpPr>
          <p:cNvPr id="38" name="Přímá spojovací šipka 33"/>
          <p:cNvCxnSpPr/>
          <p:nvPr/>
        </p:nvCxnSpPr>
        <p:spPr>
          <a:xfrm>
            <a:off x="6467976" y="4015171"/>
            <a:ext cx="360040" cy="1757"/>
          </a:xfrm>
          <a:prstGeom prst="straightConnector1">
            <a:avLst/>
          </a:prstGeom>
          <a:ln w="2540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1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Compilation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datasets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36" name="Oval 2"/>
          <p:cNvSpPr/>
          <p:nvPr/>
        </p:nvSpPr>
        <p:spPr>
          <a:xfrm>
            <a:off x="395536" y="2276872"/>
            <a:ext cx="1804574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SNPs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&amp;GO 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" name="Oval 44"/>
          <p:cNvSpPr/>
          <p:nvPr/>
        </p:nvSpPr>
        <p:spPr>
          <a:xfrm>
            <a:off x="1536326" y="1315895"/>
            <a:ext cx="1817284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MutPred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8" name="Oval 45"/>
          <p:cNvSpPr/>
          <p:nvPr/>
        </p:nvSpPr>
        <p:spPr>
          <a:xfrm>
            <a:off x="3701404" y="1196752"/>
            <a:ext cx="1794455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HumSavar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Oval 46"/>
          <p:cNvSpPr/>
          <p:nvPr/>
        </p:nvSpPr>
        <p:spPr>
          <a:xfrm>
            <a:off x="5652120" y="1315993"/>
            <a:ext cx="1794455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PON-P</a:t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Oval 75"/>
          <p:cNvSpPr/>
          <p:nvPr/>
        </p:nvSpPr>
        <p:spPr>
          <a:xfrm>
            <a:off x="6954009" y="2276872"/>
            <a:ext cx="1794455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HumVar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1" name="Straight Arrow Connector 80"/>
          <p:cNvCxnSpPr>
            <a:stCxn id="40" idx="2"/>
            <a:endCxn id="44" idx="3"/>
          </p:cNvCxnSpPr>
          <p:nvPr/>
        </p:nvCxnSpPr>
        <p:spPr>
          <a:xfrm flipH="1">
            <a:off x="6588224" y="2708920"/>
            <a:ext cx="365785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1"/>
          <p:cNvCxnSpPr>
            <a:stCxn id="39" idx="3"/>
          </p:cNvCxnSpPr>
          <p:nvPr/>
        </p:nvCxnSpPr>
        <p:spPr>
          <a:xfrm flipH="1">
            <a:off x="5652120" y="2053545"/>
            <a:ext cx="262792" cy="277333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82"/>
          <p:cNvCxnSpPr>
            <a:stCxn id="38" idx="4"/>
            <a:endCxn id="44" idx="0"/>
          </p:cNvCxnSpPr>
          <p:nvPr/>
        </p:nvCxnSpPr>
        <p:spPr>
          <a:xfrm>
            <a:off x="4598632" y="2060848"/>
            <a:ext cx="1" cy="27003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5"/>
          <p:cNvSpPr/>
          <p:nvPr/>
        </p:nvSpPr>
        <p:spPr>
          <a:xfrm>
            <a:off x="2609041" y="2330878"/>
            <a:ext cx="3979183" cy="756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Merging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datasets</a:t>
            </a:r>
            <a:endParaRPr lang="cs-CZ" sz="20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242,293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16"/>
          <p:cNvCxnSpPr>
            <a:stCxn id="36" idx="6"/>
            <a:endCxn id="44" idx="1"/>
          </p:cNvCxnSpPr>
          <p:nvPr/>
        </p:nvCxnSpPr>
        <p:spPr>
          <a:xfrm>
            <a:off x="2200110" y="2708920"/>
            <a:ext cx="408931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1"/>
          <p:cNvCxnSpPr>
            <a:stCxn id="37" idx="5"/>
          </p:cNvCxnSpPr>
          <p:nvPr/>
        </p:nvCxnSpPr>
        <p:spPr>
          <a:xfrm>
            <a:off x="3087475" y="2053447"/>
            <a:ext cx="266135" cy="277431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34"/>
          <p:cNvSpPr/>
          <p:nvPr/>
        </p:nvSpPr>
        <p:spPr>
          <a:xfrm>
            <a:off x="1188384" y="3717032"/>
            <a:ext cx="6840000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Remove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with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conflicting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annotations</a:t>
            </a:r>
            <a:endParaRPr lang="cs-CZ" sz="20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6,118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removed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8" name="Rectangle 35"/>
          <p:cNvSpPr/>
          <p:nvPr/>
        </p:nvSpPr>
        <p:spPr>
          <a:xfrm>
            <a:off x="1188384" y="4959170"/>
            <a:ext cx="6840000" cy="63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Remove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duplicated</a:t>
            </a:r>
            <a:r>
              <a:rPr lang="cs-CZ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cs-CZ" sz="20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136,157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removed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51" name="Straight Arrow Connector 47"/>
          <p:cNvCxnSpPr>
            <a:stCxn id="47" idx="2"/>
            <a:endCxn id="48" idx="0"/>
          </p:cNvCxnSpPr>
          <p:nvPr/>
        </p:nvCxnSpPr>
        <p:spPr>
          <a:xfrm>
            <a:off x="4608384" y="4365104"/>
            <a:ext cx="0" cy="594066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16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cxnSp>
        <p:nvCxnSpPr>
          <p:cNvPr id="23" name="Straight Arrow Connector 47"/>
          <p:cNvCxnSpPr>
            <a:stCxn id="44" idx="2"/>
          </p:cNvCxnSpPr>
          <p:nvPr/>
        </p:nvCxnSpPr>
        <p:spPr>
          <a:xfrm>
            <a:off x="4598633" y="3086962"/>
            <a:ext cx="0" cy="648072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47"/>
          <p:cNvCxnSpPr/>
          <p:nvPr/>
        </p:nvCxnSpPr>
        <p:spPr>
          <a:xfrm>
            <a:off x="4598631" y="5589240"/>
            <a:ext cx="0" cy="594066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5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822122"/>
            <a:ext cx="1296145" cy="36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07975" y="1628800"/>
            <a:ext cx="2751857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Remove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overlaps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56,136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mutations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removed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27865" y="3789040"/>
            <a:ext cx="1847988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PolyPhen1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58569" y="5661248"/>
            <a:ext cx="1817284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SNAP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737985" y="4725144"/>
            <a:ext cx="1837868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PolyPhen2</a:t>
            </a:r>
          </a:p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dataset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37984" y="2852936"/>
            <a:ext cx="1837869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PhD-SNP</a:t>
            </a:r>
            <a:b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dataset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02941" y="1628800"/>
            <a:ext cx="2733355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Training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sets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integrated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tools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132,030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mutations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906306" y="1196752"/>
            <a:ext cx="0" cy="422695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904908" y="2780928"/>
            <a:ext cx="1398" cy="260978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7" idx="3"/>
            <a:endCxn id="28" idx="1"/>
          </p:cNvCxnSpPr>
          <p:nvPr/>
        </p:nvCxnSpPr>
        <p:spPr>
          <a:xfrm>
            <a:off x="3059832" y="2204864"/>
            <a:ext cx="1443109" cy="0"/>
          </a:xfrm>
          <a:prstGeom prst="straightConnector1">
            <a:avLst/>
          </a:prstGeom>
          <a:ln w="19050">
            <a:solidFill>
              <a:srgbClr val="012167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4" idx="2"/>
          </p:cNvCxnSpPr>
          <p:nvPr/>
        </p:nvCxnSpPr>
        <p:spPr>
          <a:xfrm rot="10800000">
            <a:off x="5006433" y="2780928"/>
            <a:ext cx="1752137" cy="3312368"/>
          </a:xfrm>
          <a:prstGeom prst="bentConnector2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5" idx="2"/>
          </p:cNvCxnSpPr>
          <p:nvPr/>
        </p:nvCxnSpPr>
        <p:spPr>
          <a:xfrm flipH="1">
            <a:off x="5002575" y="5157192"/>
            <a:ext cx="1735410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3" idx="2"/>
          </p:cNvCxnSpPr>
          <p:nvPr/>
        </p:nvCxnSpPr>
        <p:spPr>
          <a:xfrm flipH="1">
            <a:off x="5002573" y="4221088"/>
            <a:ext cx="1725292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7" idx="2"/>
          </p:cNvCxnSpPr>
          <p:nvPr/>
        </p:nvCxnSpPr>
        <p:spPr>
          <a:xfrm flipH="1">
            <a:off x="5002574" y="3284984"/>
            <a:ext cx="1735410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data:image/jpeg;base64,/9j/4AAQSkZJRgABAQAAAQABAAD/2wCEAAkGBhQREBUUEBMWFBQVFh4XGRgXFBscHRsZIhwdHSIcHBcjGyciHx8kJSAYHzAgJScpMCwtIB4xODAyNSYsLDUBCQoKDgwOGA8PGS4jHyI1LDUvLzE1NTIzLzU1LzE1NTApNjUzKTIpLTY1NTU1LzE0LSk1NDQuMjUsKzQvNS8sNf/AABEIADABdgMBIgACEQEDEQH/xAAcAAACAgMBAQAAAAAAAAAAAAAABgcIAwQFAgH/xABREAACAQICBAQNEAgFBQAAAAABAgMAEQQSBQYhMQcTQVEIFBUiMjVSYXFzlLLUFhc0U1RkdIGRk5WhpdLT5BgjQrGzwdHjYmNykuElRILC4v/EABkBAQADAQEAAAAAAAAAAAAAAAABAgMEBf/EADMRAAIABAIHBgYCAwAAAAAAAAABAgMRIRIxBBNBUWGR8AVScYGh4SJiscHR4hUjFELx/9oADAMBAAIRAxEAPwCcaxYrFJEheV1RFF2ZmAAHOSdgr1LKFUsxCqoJJJsABtJJ5qqxwm8I8ulcQUjZhhUa0UYuM3+NxyseQcg2b70BMGmeH7R0DFYuNxBHLGoC3/1MRfwgGtHBdEZgmYCWDERgnsrIwHhs1/kBpQ1T6HufERrJjZelgwBEYTNJb/FcgIe9tI5RXa0n0Na5D0tjGz22CWMZSf8AUpuPDY0BK+r2tWGx8fGYSZZVG8DYy95lO0fGK3tIYwQxSSEEiNGcgbzlBNvqqpDpjdB47eYMRHyg3V1P1Oh/lzirHaL1tTSehZcQlgTBIsi3vkkCG6+DcR3iKAT/ANJLDe5Jv96f1rNh+iPwZ7PDYhfBxbf+4qD9UdCrjMdBh3YqssgQsLXF+a9TDjehqjI/U41wf8cQI+phb66AkLVjhKwGkGyYaccZ7W4KOfAD2XxXpoqn2tmpuK0TiFWcZSeujlQnK1jvVthBGzZsIuOcVP8AwN8IB0lhCk5vicPZXPdqb5X8Owg98X5aAkKiiigCon0j0QmHhnkiOFmJjkaMkMliVYrcbe9UsVTTWnthifhMv8RqAuWKXdedc00XhRiJI2kUuEspANyCb7fBTCKjLohe1K/CE/c9AdjUDhRi0tJKkUMkZiUMS5U3ubbLV94QOFCLRDxJLDJLxqlgUKi1iBtv4ajboa/ZOL8UnnGvXRKeyMJ4p/OWgJL0JwlRYnRk+kFhdUgz3QlcxyKGNju23pP/AEksN7km/wB6f1r3wMaIGL1fxGHZiqzSyxlha4BRBcXpW4ReBiDRuAfEx4iWRlZVysqgdcbcm2gGb9JLDe5Jv96f1px4PuEiPS4mMUTxcSUBzlTfNm3W5sv11X/gt1Gj0tipIZZHjCRFwUAJJzKLbfDVgOD7g3j0QJhFK8vHFCc4UWy5t1ufN9VANGkMXxUMkhtZEZ9psNgJ2tyDZvpK9dVO5g8rX8Om/Tj2ws5JygROb5stutO3NyW5+SoiOlI/dT+Xr9yqs2lqqyT8XT7obfXVTuYPK1/Do9dVO5g8rX8OlLqpH7qfy9fuUdVI/dT+Xr9yq14vryNMPyw8/wBht9dVO5g8rX8Oj11U7mDytfw6Uuqkfup/L1+5R1Uj91P5ev3KV4vryGH5Yef7Db66qdzB5Wv4dHrqp3MHla/h0pdVI/dT+Xr9yjqpH7qfy9fuUrxfXkMPyw8/2G311U7mDytfw6YtG6XxM6Z1w6Kt/wBuZwSLA3A4jaNu+9Rh1Uj91P5ev3KknUjBOmHLSNIQ7ZlDvmIG6+Yop2820WAI3mpz2sh0hVXDDz9xiopf130pJh8LnhcRsZEXMQCACbE2OyuXorW4wviFxOITExxBCssSDazm3F5VJBbmsTy/FWKbDDFhZtK0CbNk62C/C9c0t1Nq21HSil+HXKMrLxkM0LxRNNkkQBmRRcldpB5rXrxhNeInkjUxTxpMQI5JI7I7HcAb3F+S421Otg3lP8HSL/A7f9tv8hjopbi16hMTycXMAsnFKMgJkkuRljAJzHZf4/DXr1bwrHK0ySwtCoZo5Es5UnKCouQQTYXvsO+mtg3h6BpGWB7uuaGKil865RiHjHhnRi/FrE0XXu1rjIL2YEcoNq8Sa8RJDLJJHNG0OXPE6APZmChgL2Iud4PJTWwbwtB0h5QPOn2+u3IY6KUdIa8gwYgRxTRzRwmRQ8YBKnYJAL9iDtN9verPDroBHCDBPJO8QkaNIwWC7s566wDEEgX5qjXQVzL/AMdpGGuHb9q18OIz0UjYvX8yNhzho5cjYkxOCi3awHWgFthOYHbbca6OhdagXWORncyzyxo5RVUFNuQ2c8m48veqFOgboi0fZmkQQYolvtttWv0Giilz1cRFMyxysWlaKNVUFpSu9kAPYjnNq6OhdOpiQ+VXjeM5XjkXKyki4uOYjaCKupkLdEznj0SdLhcUULSXX1t42zOlRRRVzmEjhn0k0OhsQUNi4WK45mYA/KLj46hjgI0GmJ0sGkAYYeMzAHugVVT8RYN4QKm/hZ0M2K0RiUQXZVEoA5chDEfIDUB8D2tSYDSaNMQsUqmF2O5QxBDHmAYLc8gvQFq6K+K1xcbq+0AWrm6yewsR4iTzGr7jtY8LA+SfEwRPa+V5kU257FgbVq6V0nFiMBiWgljlUQyAtG6uL8WTa4JF9o2UBWHgu7cYLx6/zq3NVG4Lu3GC8ev86tzQCJw1aHXEaHnLDrobSoeYggH5VLCog4AcaU0wqjdLC6n4gGH1rUrcOesS4bRTxX/WYkiNRy5QQXPgA2f+QqLuh80aZNKmT9mGFmJ77WUD6z8hoCytFRBw0aP0nJioTo0YrIIiG4h3UZs53hWG21qjzqLrDzaR+dl+/QFoqpnrUbaQxXwmX+I1Wt1DimXRuGGKz8cIxn4wkvmueyJJN6qlrUP+oYr4TL/EagJT/SWk9wp8+33KW9fuGJ9K4UYdsMsQEgfMJC24EWtlHPUpjof9Gc0/z3/zSVwtcFeD0bgBPhuNzmVU6+TMLEMd1u8KA+9DX7Jxfik84166JT2RhPFP5y156Gv2Ti/FJ5xr10SnsjCeKfzloBu6HntS3wl/NStvh47Sy+Mj88VqdDz2pb4S/mpW3w8dpZfGR+eKAjjoce2M/wAGPnpViqrr0OPbGf4MfPSrFUBo6cNsLPY2PFPtzZf2T+1Y28NjbmqIjiZPbX8vb0epc089sLOb2tC5vmy26w7c9jl8NjbfUOnS3vn7S/sVDrsLwuH/AGXr7MzdMye2v5e3o9HTMntr+Xt6PWHqt75+0v7FHVb3z9pf2Ki5asvc+fsZumZPbX8vb0ejpmT21/L29HrD1W98/aX9ijqt75+0v7FLisvc+fsZumZPbX8vb0ejpmT21/L29HrD1W98/aX9iujq+emcSkPTLDOT2GPznYpbYnFLfdzjnpcVl7nz9jLofRmIxTFYpWuoub6Qfdu5MKf5VLEEWVVW5NgBc7zYWuax4LBLCgRM2UXtmdnO037JiSfjNZ6sjOKlbHG1r0I2LgESlR+sRjmvYqpuRsB31w5NQCcPNhc6CHjRLAbHMp5VcWGZdpAN72+SnWisopUMTqztk6fPkwKCB2TqvG1+uJHkWozYfD4qV1hD9LSoiwK+0lDtJY3ud1gK39GavYuZMKMTNHxEJjlULGRIxUAqr32C24231q4lJIcfnxT4iMNiBxUqNeExmwETx/s32i9t/wAteMZwnFZHKCHionKlHdhK4BsWUZco7wNcq1cOdj3olpk9LV0jbVa0ytSid7+u9I3cTqE0uCELuvGJO8ymxKm7E5WGw2INjbd36x6J1CkijmN8PHLImRQkRZALgkNnJLBrWtbZW9JrNiJ5mTARRukSoztK5XMXXMFQDcbcpuL+DaaD1tkxD4UNGqidJmYbSVMcmUAG/wAuytMMpxdeByubp8Mp1apWrVrVTiuuKVafk5b8HEj4YrI8QcS8aiKrcSuyxWxOYBt5tuoh4OnGGnW8CSy5ABGHCKqyK5uxuxJy81ZMTwhskQusQkfESxKWLKirGR1zWuSdoFhXmPhFdsO5RIpJo5Y0ORm4t1c7CpNiDvG29u/Wf9FfI6a9quGuzEt29eleszr6a1ZkmmldWQB8E+GF73zsSbnZ2P196sc2rmJjeOXCSxLJxCQyLIrFSF3MpG2427KwerKaAYhcZCnGwqjKImOV85yqLnaDfefDs597CaXxkRY42CMRCNpM8Lk5covlYNtJ742Vr/W3t/Bw00uXCk8LSslb4rJ232afuc7A6kzR8UWlRymMbEs1itwVAsBY7bjwV9k1KkODeISKswxLYiJxeyktcX2X3XG7mrR0dwml5Y+MEHFysECI7GWO+wF7qFI57bvqrraD1pmmxjwyxxxqCwCFyJQF3MVOxlbnXdVYdS7LadE5doy6xRpLDfZsb/Lrs5o19NcH6y4bDxxFM2GWwDglHuOuzWNxc9dcVv6n6q9Jq5biw8hFxEpCgDcAWJJ3naaY6K3UmBRYkrnkx9o6RHJcmKL4X+a/W4UUUVqcAVXHhZ4IpMJK+KwUZfCsSzKouYTvPW+18oPJuO69WOooCquqfDFj9HxiJGWaJRZUmBbKOZWBDAd69hXc0p0RGOkQrDFDCT+0AzMPBmNvqNTHpvgs0bi2LS4VA53tHeMnw5SAT3yK52E4ENFRtm6XL955XI+S9AV91c1XxmmcWcmaRma8sz3Krf8Aad+fmXeeQVZaLVuPR+h5MND2MeHkuTvZijEse+Tt727krv6P0dFBGI4I0iQblRQoHxCveLwqyxvG/YupU2NthFjt+OgKaau6bbB4qLEIoZonDhTexI57VI+M6I3GsLRQYeM23kOxHguwHyg1I/rD6K9qk+ff+tZIeAzRSm5gdu80z2/fQFd8XjcZpbFguZMTiH61QBew5lUbFUbTyAbTVleC3UIaKweR7HESkPKw3XtsQHlC3Pxljy13tB6sYbBKVwkEcIO/Ku0+Ft5+M11KAKKKKAKpprT2wxPwmX+I1XLpDxnAloyWV5HjkLu5diJnHXEknZfnNAPYqMuiF7Ur8IT9z1J1cjWjVWDSMIhxSs0YYPZWKm4BA2jwmgIY6Gv2Ti/FJ5xr10SnsjCeKfzlqV9U+DzB6Nd3wiMpkAVs0jNsBvy0a2cHuE0myNi0ZjGCq5ZGXYTc7qAVuh57Ut8JfzUrb4eO0svjI/PFNeq+qsGjoDDhVZYy5ezMWOYgA7T4BWTWTVuHH4cwYkFo2IJCsVNwbjaKAgnoce2M/wAGPnpViqVtVeDXBaNlaXCI6uyZDmkZhluDuPgFNNAaOnGthZzfLaJ9pfJbrTtz2OW3dWNt9qiHp732n0r+XqY9JwM8EiJsZo2VeuK7SpA64AkbeWxtzGkD1E47u/tCX0OoLQtLNC30977T6V/L0dPe+0+lfy9MnqJx3d/aEvodHqJx3d/aEvodKMtih7ot9Pe+0+lfy9HT3vtPpX8vTJ6icd3f2hL6HR6icd3f2hL6HSjGKHui30977T6V/L0DH2/7tPpT8vTJ6icd3f2hL6HR6icd3f2hL6HSjGKHunb1W1gmaItMrzgtdJIisgI3EXWGJdhB3X2k3Oyu11b/AMjEfNf81qao6Imw8bjEOWJa4HHGUAWG3OYozt5rECwtvNd6oo95ZRy+76nM6t/5GI+a/wCaOrf+RiPmv+a6dFKPeTjl9z1ErqFDx2fi8bk43jjDl/VmTusu/ftte1eZtX4TIzKmOjR2ztGgspa9ye6F+WxFO9FZ6mE7F2lNW18+r8cxO0houOSUyouOgZlCPxQyh1AsM2/aBsuLGtLA6vhcPBGy4tJYDJlkhWxyu7G1237COTfT9RUalVqTD2lMhhUCyXHg1yo2hI9TsHErGsWMUpI0iSBevVmtfruUG20EGvfUaPiuLZMaxMqyl2UFiVNwLdiB3gBTpRU6lEfyUx51zrmKuMwcU0kzywYluOjWNl4sWspuCNtwb7b35BWLR2jkiYs4x0/WFAJhmAU7xlFgb7rm5pvoqdUq1KLTolDgvTx8hJwGgooXVlXHFEN0iI6xebdZiBzEkVlwmio45xLlxz5c/Fq4usZcWYry7r7yacaKhSUi0XaMyKta3tmczQLZYxHac5B2c465rknsuW37rV06KK1SoqHBMjxxOLeFFFFSUP/Z"/>
          <p:cNvSpPr>
            <a:spLocks noChangeAspect="1" noChangeArrowheads="1"/>
          </p:cNvSpPr>
          <p:nvPr/>
        </p:nvSpPr>
        <p:spPr bwMode="auto">
          <a:xfrm>
            <a:off x="155575" y="-274638"/>
            <a:ext cx="44577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2" name="AutoShape 4" descr="data:image/jpeg;base64,/9j/4AAQSkZJRgABAQAAAQABAAD/2wCEAAkGBhQREBUUEBMWFBQVFh4XGRgXFBscHRsZIhwdHSIcHBcjGyciHx8kJSAYHzAgJScpMCwtIB4xODAyNSYsLDUBCQoKDgwOGA8PGS4jHyI1LDUvLzE1NTIzLzU1LzE1NTApNjUzKTIpLTY1NTU1LzE0LSk1NDQuMjUsKzQvNS8sNf/AABEIADABdgMBIgACEQEDEQH/xAAcAAACAgMBAQAAAAAAAAAAAAAABgcIAwQFAgH/xABREAACAQICBAQNEAgFBQAAAAABAgMAEQQSBQYhMQcTQVEIFBUiMjVSYXFzlLLUFhc0U1RkdIGRk5WhpdLT5BgjQrGzwdHjYmNykuElRILC4v/EABkBAQADAQEAAAAAAAAAAAAAAAABAgMEBf/EADMRAAIABAIHBgYCAwAAAAAAAAABAgMRIRIxBBNBUWGR8AVScYGh4SJiscHR4hUjFELx/9oADAMBAAIRAxEAPwCcaxYrFJEheV1RFF2ZmAAHOSdgr1LKFUsxCqoJJJsABtJJ5qqxwm8I8ulcQUjZhhUa0UYuM3+NxyseQcg2b70BMGmeH7R0DFYuNxBHLGoC3/1MRfwgGtHBdEZgmYCWDERgnsrIwHhs1/kBpQ1T6HufERrJjZelgwBEYTNJb/FcgIe9tI5RXa0n0Na5D0tjGz22CWMZSf8AUpuPDY0BK+r2tWGx8fGYSZZVG8DYy95lO0fGK3tIYwQxSSEEiNGcgbzlBNvqqpDpjdB47eYMRHyg3V1P1Oh/lzirHaL1tTSehZcQlgTBIsi3vkkCG6+DcR3iKAT/ANJLDe5Jv96f1rNh+iPwZ7PDYhfBxbf+4qD9UdCrjMdBh3YqssgQsLXF+a9TDjehqjI/U41wf8cQI+phb66AkLVjhKwGkGyYaccZ7W4KOfAD2XxXpoqn2tmpuK0TiFWcZSeujlQnK1jvVthBGzZsIuOcVP8AwN8IB0lhCk5vicPZXPdqb5X8Owg98X5aAkKiiigCon0j0QmHhnkiOFmJjkaMkMliVYrcbe9UsVTTWnthifhMv8RqAuWKXdedc00XhRiJI2kUuEspANyCb7fBTCKjLohe1K/CE/c9AdjUDhRi0tJKkUMkZiUMS5U3ubbLV94QOFCLRDxJLDJLxqlgUKi1iBtv4ajboa/ZOL8UnnGvXRKeyMJ4p/OWgJL0JwlRYnRk+kFhdUgz3QlcxyKGNju23pP/AEksN7km/wB6f1r3wMaIGL1fxGHZiqzSyxlha4BRBcXpW4ReBiDRuAfEx4iWRlZVysqgdcbcm2gGb9JLDe5Jv96f1px4PuEiPS4mMUTxcSUBzlTfNm3W5sv11X/gt1Gj0tipIZZHjCRFwUAJJzKLbfDVgOD7g3j0QJhFK8vHFCc4UWy5t1ufN9VANGkMXxUMkhtZEZ9psNgJ2tyDZvpK9dVO5g8rX8Om/Tj2ws5JygROb5stutO3NyW5+SoiOlI/dT+Xr9yqs2lqqyT8XT7obfXVTuYPK1/Do9dVO5g8rX8OlLqpH7qfy9fuUdVI/dT+Xr9yq14vryNMPyw8/wBht9dVO5g8rX8Oj11U7mDytfw6Uuqkfup/L1+5R1Uj91P5ev3KV4vryGH5Yef7Db66qdzB5Wv4dHrqp3MHla/h0pdVI/dT+Xr9yjqpH7qfy9fuUrxfXkMPyw8/2G311U7mDytfw6YtG6XxM6Z1w6Kt/wBuZwSLA3A4jaNu+9Rh1Uj91P5ev3KknUjBOmHLSNIQ7ZlDvmIG6+Yop2820WAI3mpz2sh0hVXDDz9xiopf130pJh8LnhcRsZEXMQCACbE2OyuXorW4wviFxOITExxBCssSDazm3F5VJBbmsTy/FWKbDDFhZtK0CbNk62C/C9c0t1Nq21HSil+HXKMrLxkM0LxRNNkkQBmRRcldpB5rXrxhNeInkjUxTxpMQI5JI7I7HcAb3F+S421Otg3lP8HSL/A7f9tv8hjopbi16hMTycXMAsnFKMgJkkuRljAJzHZf4/DXr1bwrHK0ySwtCoZo5Es5UnKCouQQTYXvsO+mtg3h6BpGWB7uuaGKil865RiHjHhnRi/FrE0XXu1rjIL2YEcoNq8Sa8RJDLJJHNG0OXPE6APZmChgL2Iud4PJTWwbwtB0h5QPOn2+u3IY6KUdIa8gwYgRxTRzRwmRQ8YBKnYJAL9iDtN9verPDroBHCDBPJO8QkaNIwWC7s566wDEEgX5qjXQVzL/AMdpGGuHb9q18OIz0UjYvX8yNhzho5cjYkxOCi3awHWgFthOYHbbca6OhdagXWORncyzyxo5RVUFNuQ2c8m48veqFOgboi0fZmkQQYolvtttWv0Giilz1cRFMyxysWlaKNVUFpSu9kAPYjnNq6OhdOpiQ+VXjeM5XjkXKyki4uOYjaCKupkLdEznj0SdLhcUULSXX1t42zOlRRRVzmEjhn0k0OhsQUNi4WK45mYA/KLj46hjgI0GmJ0sGkAYYeMzAHugVVT8RYN4QKm/hZ0M2K0RiUQXZVEoA5chDEfIDUB8D2tSYDSaNMQsUqmF2O5QxBDHmAYLc8gvQFq6K+K1xcbq+0AWrm6yewsR4iTzGr7jtY8LA+SfEwRPa+V5kU257FgbVq6V0nFiMBiWgljlUQyAtG6uL8WTa4JF9o2UBWHgu7cYLx6/zq3NVG4Lu3GC8ev86tzQCJw1aHXEaHnLDrobSoeYggH5VLCog4AcaU0wqjdLC6n4gGH1rUrcOesS4bRTxX/WYkiNRy5QQXPgA2f+QqLuh80aZNKmT9mGFmJ77WUD6z8hoCytFRBw0aP0nJioTo0YrIIiG4h3UZs53hWG21qjzqLrDzaR+dl+/QFoqpnrUbaQxXwmX+I1Wt1DimXRuGGKz8cIxn4wkvmueyJJN6qlrUP+oYr4TL/EagJT/SWk9wp8+33KW9fuGJ9K4UYdsMsQEgfMJC24EWtlHPUpjof9Gc0/z3/zSVwtcFeD0bgBPhuNzmVU6+TMLEMd1u8KA+9DX7Jxfik84166JT2RhPFP5y156Gv2Ti/FJ5xr10SnsjCeKfzloBu6HntS3wl/NStvh47Sy+Mj88VqdDz2pb4S/mpW3w8dpZfGR+eKAjjoce2M/wAGPnpViqrr0OPbGf4MfPSrFUBo6cNsLPY2PFPtzZf2T+1Y28NjbmqIjiZPbX8vb0epc089sLOb2tC5vmy26w7c9jl8NjbfUOnS3vn7S/sVDrsLwuH/AGXr7MzdMye2v5e3o9HTMntr+Xt6PWHqt75+0v7FHVb3z9pf2Ki5asvc+fsZumZPbX8vb0ejpmT21/L29HrD1W98/aX9ijqt75+0v7FLisvc+fsZumZPbX8vb0ejpmT21/L29HrD1W98/aX9iujq+emcSkPTLDOT2GPznYpbYnFLfdzjnpcVl7nz9jLofRmIxTFYpWuoub6Qfdu5MKf5VLEEWVVW5NgBc7zYWuax4LBLCgRM2UXtmdnO037JiSfjNZ6sjOKlbHG1r0I2LgESlR+sRjmvYqpuRsB31w5NQCcPNhc6CHjRLAbHMp5VcWGZdpAN72+SnWisopUMTqztk6fPkwKCB2TqvG1+uJHkWozYfD4qV1hD9LSoiwK+0lDtJY3ud1gK39GavYuZMKMTNHxEJjlULGRIxUAqr32C24231q4lJIcfnxT4iMNiBxUqNeExmwETx/s32i9t/wAteMZwnFZHKCHionKlHdhK4BsWUZco7wNcq1cOdj3olpk9LV0jbVa0ytSid7+u9I3cTqE0uCELuvGJO8ymxKm7E5WGw2INjbd36x6J1CkijmN8PHLImRQkRZALgkNnJLBrWtbZW9JrNiJ5mTARRukSoztK5XMXXMFQDcbcpuL+DaaD1tkxD4UNGqidJmYbSVMcmUAG/wAuytMMpxdeByubp8Mp1apWrVrVTiuuKVafk5b8HEj4YrI8QcS8aiKrcSuyxWxOYBt5tuoh4OnGGnW8CSy5ABGHCKqyK5uxuxJy81ZMTwhskQusQkfESxKWLKirGR1zWuSdoFhXmPhFdsO5RIpJo5Y0ORm4t1c7CpNiDvG29u/Wf9FfI6a9quGuzEt29eleszr6a1ZkmmldWQB8E+GF73zsSbnZ2P196sc2rmJjeOXCSxLJxCQyLIrFSF3MpG2427KwerKaAYhcZCnGwqjKImOV85yqLnaDfefDs597CaXxkRY42CMRCNpM8Lk5covlYNtJ742Vr/W3t/Bw00uXCk8LSslb4rJ232afuc7A6kzR8UWlRymMbEs1itwVAsBY7bjwV9k1KkODeISKswxLYiJxeyktcX2X3XG7mrR0dwml5Y+MEHFysECI7GWO+wF7qFI57bvqrraD1pmmxjwyxxxqCwCFyJQF3MVOxlbnXdVYdS7LadE5doy6xRpLDfZsb/Lrs5o19NcH6y4bDxxFM2GWwDglHuOuzWNxc9dcVv6n6q9Jq5biw8hFxEpCgDcAWJJ3naaY6K3UmBRYkrnkx9o6RHJcmKL4X+a/W4UUUVqcAVXHhZ4IpMJK+KwUZfCsSzKouYTvPW+18oPJuO69WOooCquqfDFj9HxiJGWaJRZUmBbKOZWBDAd69hXc0p0RGOkQrDFDCT+0AzMPBmNvqNTHpvgs0bi2LS4VA53tHeMnw5SAT3yK52E4ENFRtm6XL955XI+S9AV91c1XxmmcWcmaRma8sz3Krf8Aad+fmXeeQVZaLVuPR+h5MND2MeHkuTvZijEse+Tt727krv6P0dFBGI4I0iQblRQoHxCveLwqyxvG/YupU2NthFjt+OgKaau6bbB4qLEIoZonDhTexI57VI+M6I3GsLRQYeM23kOxHguwHyg1I/rD6K9qk+ff+tZIeAzRSm5gdu80z2/fQFd8XjcZpbFguZMTiH61QBew5lUbFUbTyAbTVleC3UIaKweR7HESkPKw3XtsQHlC3Pxljy13tB6sYbBKVwkEcIO/Ku0+Ft5+M11KAKKKKAKpprT2wxPwmX+I1XLpDxnAloyWV5HjkLu5diJnHXEknZfnNAPYqMuiF7Ur8IT9z1J1cjWjVWDSMIhxSs0YYPZWKm4BA2jwmgIY6Gv2Ti/FJ5xr10SnsjCeKfzlqV9U+DzB6Nd3wiMpkAVs0jNsBvy0a2cHuE0myNi0ZjGCq5ZGXYTc7qAVuh57Ut8JfzUrb4eO0svjI/PFNeq+qsGjoDDhVZYy5ezMWOYgA7T4BWTWTVuHH4cwYkFo2IJCsVNwbjaKAgnoce2M/wAGPnpViqVtVeDXBaNlaXCI6uyZDmkZhluDuPgFNNAaOnGthZzfLaJ9pfJbrTtz2OW3dWNt9qiHp732n0r+XqY9JwM8EiJsZo2VeuK7SpA64AkbeWxtzGkD1E47u/tCX0OoLQtLNC30977T6V/L0dPe+0+lfy9MnqJx3d/aEvodHqJx3d/aEvodKMtih7ot9Pe+0+lfy9HT3vtPpX8vTJ6icd3f2hL6HR6icd3f2hL6HSjGKHui30977T6V/L0DH2/7tPpT8vTJ6icd3f2hL6HR6icd3f2hL6HSjGKHunb1W1gmaItMrzgtdJIisgI3EXWGJdhB3X2k3Oyu11b/AMjEfNf81qao6Imw8bjEOWJa4HHGUAWG3OYozt5rECwtvNd6oo95ZRy+76nM6t/5GI+a/wCaOrf+RiPmv+a6dFKPeTjl9z1ErqFDx2fi8bk43jjDl/VmTusu/ftte1eZtX4TIzKmOjR2ztGgspa9ye6F+WxFO9FZ6mE7F2lNW18+r8cxO0houOSUyouOgZlCPxQyh1AsM2/aBsuLGtLA6vhcPBGy4tJYDJlkhWxyu7G1237COTfT9RUalVqTD2lMhhUCyXHg1yo2hI9TsHErGsWMUpI0iSBevVmtfruUG20EGvfUaPiuLZMaxMqyl2UFiVNwLdiB3gBTpRU6lEfyUx51zrmKuMwcU0kzywYluOjWNl4sWspuCNtwb7b35BWLR2jkiYs4x0/WFAJhmAU7xlFgb7rm5pvoqdUq1KLTolDgvTx8hJwGgooXVlXHFEN0iI6xebdZiBzEkVlwmio45xLlxz5c/Fq4usZcWYry7r7yacaKhSUi0XaMyKta3tmczQLZYxHac5B2c465rknsuW37rV06KK1SoqHBMjxxOLeFFFFSUP/Z"/>
          <p:cNvSpPr>
            <a:spLocks noChangeAspect="1" noChangeArrowheads="1"/>
          </p:cNvSpPr>
          <p:nvPr/>
        </p:nvSpPr>
        <p:spPr bwMode="auto">
          <a:xfrm>
            <a:off x="307975" y="-122238"/>
            <a:ext cx="44577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" name="Rectangle 20"/>
          <p:cNvSpPr/>
          <p:nvPr/>
        </p:nvSpPr>
        <p:spPr>
          <a:xfrm>
            <a:off x="307975" y="5157192"/>
            <a:ext cx="3903985" cy="1134636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solidFill>
                  <a:schemeClr val="tx1"/>
                </a:solidFill>
              </a:rPr>
              <a:t>Benchmark dataset</a:t>
            </a:r>
            <a:endParaRPr lang="cs-CZ" sz="2000" b="1" dirty="0">
              <a:solidFill>
                <a:schemeClr val="tx1"/>
              </a:solidFill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</a:rPr>
              <a:t>43,882 </a:t>
            </a:r>
            <a:r>
              <a:rPr lang="cs-CZ" sz="1800" dirty="0" err="1" smtClean="0">
                <a:solidFill>
                  <a:schemeClr val="tx1"/>
                </a:solidFill>
              </a:rPr>
              <a:t>mutations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Compilation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datasets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17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15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1" y="6049436"/>
            <a:ext cx="9144001" cy="80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 descr="data:image/jpeg;base64,/9j/4AAQSkZJRgABAQAAAQABAAD/2wCEAAkGBhQSERMTEhQWExUWFxsYFhcYFxkYGRgXGBgYGBwXHBkXHScgFxkjHBgYHy8gIycqLS0sHB80NTAqNSYrLCkBCQoKBQUFDQUFDSkYEhgpKSkpKSkpKSkpKSkpKSkpKSkpKSkpKSkpKSkpKSkpKSkpKSkpKSkpKSkpKSkpKSkpKf/AABEIAP8AxgMBIgACEQEDEQH/xAAbAAEAAwEBAQEAAAAAAAAAAAAAAwQFAgYBB//EAEYQAAECBQEFBQUDCgUDBQEAAAECEQADEiExBAUTIkFRFDJhcYEjM0KRoQdSYgYkQ3KCkrHR4fAVNETB8VNUomNzg5OjFv/EABQBAQAAAAAAAAAAAAAAAAAAAAD/xAAUEQEAAAAAAAAAAAAAAAAAAAAA/9oADAMBAAIRAxEAPwD9xhCEAhCEAhCEAhCEAhCEAhCPhgPIq+1HSCeqR7WtLvwWtKVOzV91B9Yi032s6KYVBO9dKVKLoGEkg/F4GMtf2RqOqXqO0pZQIp3Rs+nXIzX+OrHJvGK+g+xlUtS1dqSakLT7ohqyov3+TwG9O+1bRpGoJ3v5uopmcHMTEyi3FcVKHpHQ+1LR+y977VRSng5pnJkl+KwrUPSMLVfY6pY1g7SkdpWpY9keCqcia3f4u43LMV9V9mKpZke2K9ysr4ZJNVepTOYceRRSc94HwgPRD7V9H7T3vs1JSrgGVhZDcVx7NX0iSX9qOkVLEwb2ky1TBwXpQqYg/Fl5avpHj9P9mqjvzvFp3kyWvikENTvUt7y/vH/ZOXiVH2eKRp0o3iy0lcr/AC5fjmTlVBJXdt4zc28bB6RX2u6ISt77amtSPdh3QhKzarDKEWJv2n6RMybLO9qlJmKVwWaUkKU172IaPLJ+xla9KJXagHmTJjmSf0ktMtm3nKl/XlGhqPskUqdqJvaUjfInJbdHh3yEod67sz+PhAa4+1LRsD7W8ubM7nwyFLSv4svLU3W0eg2DtyXrJCZ8qqhRUBUGPCopNn6gx4YfZEqlI7Sm0nUSvdH/AFCpqgrv/DvMc25PHsPyQ/J86LSI05WJhSVmoJpetal4c4qbMBswhCAQhCAQhCAQhFXsQCq3USHLP1u39HgGn2pKWgTELCkFNQUMFJcuOuDH1e0pQlqmlaQhIJUpwyQnvP0Zrx4uZotOUSUTNNq2lpBlBKSqkKaZuyaQykmUEl73Zy8JWwdFOASmVqWXvJZLDgZa1LqzQ5nLtnFuFJAe0/xKVUUVpqBAIfClBJCf1iFJLZZQ6iJU6hJJAUkkZuLOHD9LX8o85J2LI1pVPVLmy1kJHGndrYBJDgpu12CnpJWzVF/qfs90oFLLIZQup7LSlBNxYshLEXDZuXDbO1pW93O8SJjVUPdjz8cH5GJ0ahJDhQIcixGQSCPMEEeYMY20PyN084TawombLlylKq4giWSQAohw73PO3SINR+QOmWFhQXxu/EPiXMWWLWdU0/JPSA9DKmhQdJChcOC4cFjjoQRHcVtn6BMlAloskFRD/iUVn6qMWYBB4R5/WSkKl6gUahTyVpKbisFBcJ/EXZ2yesB6CPjx4vT6SStRTutfKdwwrShISneBKWtSA6UsObdYkVQN0safVpZISFpqC6JRlhFaR33UssC9qzgqgPYxGvUJBYqSDliQLF2P0PyMZGh/KAGiWJGpFgHXKYDI4i7C4+oaxiztDYMqcpSlg8aEoVexCFKUnIsQVqYjr1AIC92lOKk5AyMnA9eUcy9YhQdK0kWDhQIdTNjq4bzEef2xsuRIrmqTOUJikrm0soAyUVJWqofgCXe9d7B01FaGUmUhaJOqIC0kS7oUDIqXLUUpHdBl0gHkoWshg9V26X99GQO8MkBQGckEFuhiSVNSoBSSFA4IIIPkRmPGavZskBEkSNRNljdrSpPIokqlBJNIL0jqbnIMen2HLpkpDKF197J41cRZKe93sDN4C/CEIBCEIBCEIBFQrQVlO84vuhd/lFuI+zpd6Q/Vg98wFGbr5CXqnhLEgvMa4qcZ/Cr5GPp1skFt+Hdm3nM4Gc2PyPSMDa04qmTXEyxJS2jRMsmtBZSnqdQScAkJDM7x97SpqWWCHJPZEPYLSod6lytKl25L/EDAbyddJLtPBYpB9pgrLJGcq5dYI1slTNPBcAhpjggqCAQRkFRAfrGboNAqahRC2PAXmaZCTUAVFTYJZbfhKeZd7CfyeVwe1Rw2LSJQBFYVa3DZ058cwFk6+RYb8OSABvMk0sP/ADR+8Osfe2Sb+2wWPHg3semD8ory9hzAEvNQplhTmQgWYApDYJbvZaI/8AmukmegsXL6eW5LBy/JzvD+2elw1+zfiV+8Ydm/Er94w0cpSUJTMXvFDKqQl79BYRNAVZwQgOuYUjxW0dpkAhwpRH6xiSZJCu8AfMPHSUgBgGEBF2b8Sv3jEWoUiW1cwoqNIqWzqLlg/Ox+UTzptIdirwGYo6vUpUBXIXMDksUAsQaQWPUGxHIwHSNZJIBE8EHHtR/OCtVJDPOF2b2g51Ac+ZSr909IriXKJY6XF7y0s7E28bN6jrH2qWU/5VTAWSZaeiiwGOZHmrxgL0lCVipKyoXuFuLFjceIMd9m/Er94xTka+kAIkTEpuwCAkZ6PZ3f5xoS1uAWIcOxyPA+MBH2b8Sv3jEiEsGufO8dQgEIQgEIQgEIQgEVkqmV3CaL+Y6F3u48IswgKS508O0tBDljvCHF2LUnk3OC9TNCFKUhCSGZ1kjN34Ryx1NrZi7FfXgmWsBwWsUgKIPIgGx9bQGSvbU+7IkFlUvvlAnoKaCQouOvrBH5RuH3mmApQffA01Hi6VWpINnfwvUmyZ6UKIXMJS1hpZZUoApwKg4wSM2LNiIlBSiaBNT56IYrSwBUz0gjrYEsYC/I/KJZUEKTISojIng8XEkcKkpJBWkpsTg9InVtlYsRJdyD7ZsEhrpyP49IoSFKVMS+8VZTvpAlyA/ePdVUXA8/OOhUWfeE8ydIL9P5Wv5QGidpTOkp8NvD0Ku9TfhYsA7ekS6bXqWoAUWPEApyBTnAfiI5YvktFKlZSLr89wMUv3Tg5T5kWYRNo6itNlJIAcmUEhQa4cG17+Y6WIa0Y+1tSUqLKZgktvaBevIpLY8X9A+xGLtbUATCKmsm29Kc18gl7lsG/wCyHCOXqPfcZshR98bAHN0sg5uHaNTaANDgkMQbKp5tcgHq/pGUibeaSshpaiBvSLOOLusjBFQeNfW+7N2xzbmOYBgMrS6l1LFTshRPtVEiwa1LDncYbm9q0jUregLJU7AdplkkpBs1D87+IvE+ln8czicCWX9qotbpSKPMH+lQa1TgBZd2pGoQ7g0kcUvL8jfMBtSZs4IA3TkABzMBJuBctezn0bnGhFKXqZxzKA/+QHr+Hy+cWpKiUgqFKmDh3Y8w/OA7hCEAhCEAhCEAhCEAhCEAirtRDyZgNN0kcRIBcMxKbh8OLiLUVdqTKZK1AKUwdkJrUW6J5mA8xOlhCSSEpSksfz6ehIJUAA2EuSkAYDjPORdJugSSveksNQsOFqTzSXqJSgXDcsWM06c6FJac9xX2Mm6SFd0pYizYu9sWhKJianC3C0OoaNJCkqJewU6h3STYj5gA0k4JWxpSpFVNWtUviCgmlaFMeWWN/EubG7SkspKUM7fnSgxBpsGtcHwd+pipKStS1JqJUAtRKtCBzehyoXIqbr1PO+tC1eBFlVacXsXUL4NK+eVCA+iemkOZdSXHvyS44BxZwVAu/q7xp6LRSwy5ZsQzhTggW8rM3pGPJQq9STY47KkFQtgvcsz+R8IubJ1CqqPagOrvSaE2yAoWyQQefjeA2Yw9tailZ46bJ/SlOSr4Qk/1a7MI3Ix9rrZR4imyfjUlu/8AdFn9cXwICFE733EbIUX3ig2OdLI8CHty5Rq69QEsuqnF3Ia45jEZMrUBprTMIWfeKsKsuEsn0BPSNjWKAQXIGLl+o5iAyNHO4pvHhB/STC1s3ACPR/pFbSzXWypzDwnhRF2FijNRSORc+DRY0i3mLAW5oUAN7MPIXZSQE+YiCXrBX72xLD84wl0q7u7tYDnh7wGrp9KFpBTPmKBtUFC7Kc4T4N5PGjGdsjUlQKXBYAkhdZdbqYmkWYgjzjRgEIQgEIQgEIQgEIQgEIQgEUdtqAkTCaQAHdailIYguSLgReiptVJMmYA54ThAWfRCrK8ucB52Vp0LmB1AEkJJRr5hU3INZ+I91/5RZkrYJegqTSHVqHqYFJJtmzXBdz1MQSJYlk1BRLFLp0BBCjhbpBCrgm1rj1nmHhC1Zcmrsht5pJqDUkv+IdRASaeWk/hpNgNQVhlAp7tr8TAYvbkDGqUAmkBASoMQJqmNXCplDF0gJwzco6kTmUeZHeA0igSzEAkYcX9XidKSVFNwAwcyUseIuQR1Jv0p5cwy9egJKgQghksV61YLWKSQXYu1wbvmNvQ7QmTFhhJKAGXTNrUlTmk2ABBSx5HzjHXMqaqXMCmUHVowtuSXpscFgk87taNrZeimoutaCC/CiUEc+Ek1G4HLx8LhpRjbZJqLKIsHZa0t3r8CT0z8+UbMY21ZzTO9T3cKWM1fClP8D/tARhZG9NRahRcrWGuAC4TSLB3Ti7O5MausUabBw4e5FvCkPloyJM207jwlX6SZ4Mp6WR+y+bRsazuHPLBIORzTeAyNJPFUwVuaFECuaTYBzcAJyMOYzjrc+2GP+6I+FHWX9fXrF7ST3XMFWELtvJp5C9JTSPMHyzFbT6ziS80XYN2hRN3DsUPze/S7wGlop7zmre8y29qwU/DSMedvFzGxGHs/aqEqNcwB0pLGYVENbBSGDMXOSTGlL2nKUQErBJw3Phq/gx9YC1CEIBCEIBCEIBCEIBEA1qCqiriv1uxYscFjaJ4rJXxe7a5vbLqc+AsC/wCIQH1W0ZQJBmIBBYgqAIPr5iIdXqpC5UypaVS2ZbKdgfFJcHyvEU+cCSF6dSuJnpSoFjZWYsqAEskS3cPQwBPg2HgMiUdG6SnU90FvzksAClRHfuLCx5eETLnaVJU84i5cGYoJB3lzcsONJDxPL1CSpuzLDnJQlrnJL+sd9pSqkGQviYl0JYOT3r5s8BAtEhNJM9bKuk75TEeBdmuLRM0kqp3nF+vfu9efCsfMHN44TrQ3+WX5UJ8uv9tHR1wars8xwRahNTXvnA/384D7p1SEGpKsgBnJszg0+QsYvSJ6VpCkkEHBEUu1h23C+V6EsOfXx+sdSteykp3K0g82DC5F725H1gL8Yu1phrYH7tq5g5LOEJPTkWPPlG1GLtecyyKmekNVMHJWAkWP9li0BApfvOI2T9+ZZ1pL2DDOR/ONHUH2MviIPC3EoPb7wD4c45CM4zLTDUXCT8cxu+noGB8UgxqKX7AF/hTd1eHMX9YDN0M51TBU/Aq1Uw8hyIZP7L+EUJWuNXvCQAP0678w3s3/AGTfHrf0U3imOp2Sr4ptrDkQyf2fSKqNYCQDNY2YDUTDzAuDLcFic9PkFvSIrWEiYpmLhM9RYBkuxQHdQUM8ub21JegYpNcwtyKnB4abjn187xm6TXShSVzlBYvTWpQZqQ9SQ9iDgXLxpS9py1EALBKsZu6av4XgLUIQgEIQgEIQgEIQgEIRSRLG896Sb8FQx+r4QF2INbIrQpNi/IuxuC1rxVVIeYVdoUBUHRUlndm6sTZvOJDpQiWuqcsJY8SlDhHWoi3qTAVJOxWKuBFwoDimYUObm3PERr2MpSiVIlEYBqmOwAAe/ID/AH85TspiPzqcHsBWliWdmIywJtyeJdkCWl0p1Cp5N+OYlZAHRg7XEBBK2MQlqJYfviqYXFRdi9rMfOEvY1S1Kmy0XJcpXMvlrH/i8bMICgdiSWCaLAv3lZIAd3v3REkrZcpNICBwl05LG3U+A+UW4QHE6cEJKlWAzYn6DMY20NUiZcKUARy3yCWBfuMTZTjyPQEautlFUtSU5OLkc+ouPSMv/C5rWpdj+mncwBn0MBCmbUFkLJ4DlU1LcaT0y3MB+lo05kwCSm9yEgF1ZzkX5G8QytnrAU7OUFIZaxd3F3s2HZ/GLUySoy0p52fiUMXsoXyB9YDK0CnWu5PCr4p1sciKR6HyipL1DlI3l3AtPnA96nulGc5P0i9ppJBUSqWxCgParNzbBNIuOWOURp0yypIcPZm1Uy/Vgz4/swFnZfGp6yaQksJi1A1IIuFJFmv53OY14yJeknJUksCzZnzGJpp7pSbZOc3i7LXNcVJQB8TLJPd5OkPxW8h4sAtQhCAQhCAQhCAQhCARQlzJe9YIVU54qSz87+NzF+EBWXs6UVVGWkqHOkPmrPneJ1ywoEEAg2IOCOh6iKs3TTTVTNZ8cALcT+trRErRz+U//wDNN7efW8BWXP08pSk7hSaVguiSopKqaqhuwXsWfq4iFOu00lZKdMtKw4qRpySQCEk1JFwSOZc0+T6adLNdzOs1hQnLM7/Vv+IsyUqCeI1HmWbn0+kBRTt+WVUtNyA+5ms5LZpsL5NvGxj7o9uomKSkJmpUeSpS0jBN1NTgdegyWjvs06kjfB7MoSw46uCSC/pH1WmmlRImsHHDQC2HDm97wF2EIQCEQ6nTVtxKSxfhLP4HwiaApanadBI3cxTEB0pcXAL5wHvHKdrP+im8/g6B+vp5xcnS6gzlOLixsXiodmWbezcu9d+dsYv9BAVFTpRzpVFuspJa+B1y9v42jtMyUhQKdMoHLplptcC5Hm/kD0jpOsKTVRPU4amlwGs9uZpfnnxiML3ign85Q5dyKQMFnIxb6mAsL2uxbdTT5Jtzs7s9m9RE+l1tZahabA8SWzy8D4GJ0JYAXLBnOY6gEIQgEIQgEIQgEIQgEVU695lFEznxU8Nn5+kWoQFJW02JBlzbE3CCQWe4by/h1EZc3RSFrUoy9SFLNSiN8kOlBHIgCwpYZduZifWbOKn9lUAsqDzlB6nJLs6bhPDcMTBWzVAChBsEhKTOWEgMSXIILgkh72bHIKsuRp1A+y1BBBud6SaggEOS+JaP7JjrVaGVMUVKTqjUQFJBmJSeFnKXD2ABI5geL3NLsmpJ3oUkubJnTFAi3U/SJzsVBUVFUwuX94tgfC9s/wC2IDOnbOlJJNGqUQwcTJxsB+vcWD+J84+6TSSkzAUytQku71TKAVG7pqbzs1h4Rof4LLYg1kHIMxZyQeZy4zkR2vZUshjUbN3lYv4/iMBwjawL+ynBuss+Hzzy8Ykl7QdSU0TA/MoIA4XueXTziJWwpRYFJYOwqU1wAbOxsBEn+FIrr4qnBPGpiU4JDscQFyEUdqFQCSne2P6Og+hC7NFBWomNftPnTJcVMHsOTH5+TBuExQ7fM/6Cv3h08oqzp0xRsNQi/JMojk2S4Fjj7x8G+VzWH+YDX7sly4BYvZhcYyfAQFs6+az7hWBapLuQCR0sS2bsY77av/pKyBkYZ6sYfh682a8Ud5NA/wBQXDd2U4L588+njn5vZodhqbuwplGm/Uv9Xz4QF2VrphKQZCkgs5qTZ828P5+D34xZpm3vqfQSS7gWvhsefV3j4sTgOE6hWeUkG5V94X8PMQG3CMidveJlT8uAEybucJcevFGjpAaBUSTzKmB/8QB9ICaEIQCEIQCEIQCKydMoLq3hIvwsGbl8sRZhAefXNnBS7z1ArLJEtAYCYpTBXMEIpDl6VpZji7otcupMpUuaWcGYoADhKgFFj8VLhutwIxtelDqfcd9TlRmkd+fkiwLu5+E1/dET6JCBqk+5Ciqa1JmVd6aVMDwlX3hyu3KA9LFbW6wywGQuY/JIc/y+fQxZjH/KQJoFVDX94VBOU5ov69WgLUvaZLPJmh3yBZvI84vR5nSBHA24+LuzJh6uz48XxePTQCEIQGbtuYAlL0XPxhRHpRzjOmz0pOJIUxa0xi7KDML95RLc2jR22pkpLlIe7TN2b26Go9Ba8ZsuaoB6lskip9SghIDG5b/kecBZmbYp7ipIQ7AELBBYFrC+eg9Y5mbcWC1UkFy4Im2x+Hziv2o0lypjg9pQ7pGAWt1Pn4RJLkzS5TvFB7NqEkHP4fL5+EBPqNrrSBxS7gEcM0j4gbpSWuA3rH1W1JgqHsnDO28LOpIHw3FzjwiJelnchO/+9PX9WOjp59QtNIF/fpvixFOLGA6VtWaCoEyrNym8xa9N/SLSZ09V07trWUFg90E3a9z08Mu1Q6ObRbevbh34tdXxFN7U5y/hAaSaSXE0Am/txYeAa1j8/nAXSdQyW3T3qHG3JmPz5RclOwqZ+bY9HjGl6GbdzNfk04XZhimzh+saukSQhIU7tdzUX8xmAmhCEAhCEAhCEAhCEB57Uhe8IG+77VJlJYVVkGo/AKgklj3bi7nmeJomppOoAMw9yXKaneGyiq4SxJcXZzmKu01IClLJkVCZU6lzWCkKWkEkWDBAcYcKHwxPoVSxrAHkVMsABcxU1q5j8JtkBze4V4QHpozNt1Mmmt79xAWrliqw9eT82jTjH/KNKaBVQ1++pSU5TkouPPq3WAhkFfC++5vVKR6O309H5xvR5nSJRwNufiamZMPmz48XxfpHpoBCEIDlSAcgHzj5uU/dHyERazUFABASXN6lU/I9f6xAnXTD+jALEp9okuWLY5WF/GAublPQfIR0BFFWtmh/ZBgDfeJGOfgIn3y6XoFX3ah16+V4CBWongWlJJ/9xmuW5Xs3TPg8dSdROKgFSkpTzNdX0YRCdpTXp3Idn96jy/vygraM1LVSQH/9VIv0D5gNOEZa9pzQ/skkCpzvUgMMZwWIN/GNBGoSSwUknoCD0/mPmICSERp1CSzKBcOLjGH8o7QsEOC4PMQH2EIQCEIQCEIQCEIqpmzK2KBRe738D6+X9Qwtobx1kCfZRLpkoJ95MDJc3s3LFKskx3OMwTQUnUMJhBCZUukitRuTcIa1Q5EHxiTU7HqKidOlRJWQd6oOpMwzJfOzkl+jgXGJNNp5CZhmKCUzgVj3rsCtRditgTU7cnaA3IzNuAsmmt79xAWrliqw9eT82j5rtprFJlJlqSRcqmBLGxAs7uHL+EUp08znTNRLIZRQ01qrpZ2uB4h+WHaA7kV8L77n3pSB5O309H5xvR5xMsJKAES3u3tjggXDqLu5t5XEX1bUWSaRLIwnjDksbcg9QIzyMBqQjJTtZbMUygoKLjegskWfGXsenpEkjaSlKSCJbKbCw5cF2HMAj1APqFnWaatrJIwQoO4LOMHIERy9loKU71CFqAYmkNzsB0uYn1IXagpHUlz8vrHcp2FTPzaAhRs2UKmlpFQZTAAEHLjnHyTsqUjuy0ixBLXIOQTkjzi1HwwFdWzpRDGWghmYpDNezdLn5mO5miQoMpCSOhAa2IzgnW8Tq0/4WEzLDL8nqPqLlnM0hOpfjMluDuhV8bzPrT9YCaXsmSkkplIBIILJFwQx+loS9kyUkESkAi4ISLGLcICodkSWA3SGSGApDAO7DwcxYkyUoASkBIGALDrHcIBCEIBCEIBCEIBCERjUJqpqFXRw/wAoCSMXWqBWQhKks9TSAqouzurNgfPkTiNTtaPvpzT3hm4bzcG3hFE6GSVNvC7s1Yz3sdeEnrmAqLF2dRqYj83BpdTAYyACk5aryj4XPEKuQbs4BelN73OTceOWveOglEFO8PA7+0ukKvcu463/AIR9RoJYPfPG9qgxBuWA/jnxgKchJdj1SHMlIzds4s2AQ4tEd7lli7gbhHVwAX4mSKbF8+l47HlK4a1ki9pinuw5HDpxjPjEer2corcJKgcnelOQxJAyb/TlAQrQUJZTqVfiEhJulbklKT8QNvnaOtGg1Jc2Cm9ylLl13cG1/q3WOOyrSghSW4nS85gSQQbsKeVh4s0c6NBC0MEu4f29RZmdiOLhD2Z3+YX9td1NgS9va7o4OFcz4evKMxEwC7gG9u1qIALjDY/3jS20OFLM4JIeUZosOgxGUVAuRh/+zJxZv78esBJMSEvwgOAB+dMFJ7qSzXxnrHctZADDuKBA7VZr58LC2L9HiIlwlyCCklKk6UqdJNg16SGJ9Y6myilw4Ygf6MkYtjOcefiwfUF2ZEskqqYajmxZgU9CLhvpBExLFTsoXA7USC+X6WviPpSGQU8JdQfshfk36rA55+hEQaiRSV0h7lh2Nw4Ja9goWAcdAfGA6lSlCopBVZTtqi7XPoQ59b2jspvYk4IPayDcXFuh9DePs2TSVEGniKWGlfCWIcBykjniBlpWwQmkl+9pbBh/uXPPLQHE5NQctgMDqlFwCEG/kFX5mN3Z6Wlpbo/fryX7xzGItJZL4YsOyP8AE3LF3Vyy8bOzD7JL+PwUYJHde0BahCEAhCEAhCEAiAaJFVVIqvdr3ub+d4nhAUl7GklVRlSyp3CikO9RW79alKPmTGTq9jpQhKViSQSkMJAKeGtXdAw5UReznLl/QpWDgg/0sYranTpWX3ikswNK28b/AD/hAeeXs+RUGlyQGFadwk1MKyBYFJLAte/LBiVOhki1MllEKSNwOEuEgkDnZQct3vAvs9iALb1bqDAVjkQXAaxty6xwrZoUhI301hcKTMYkFjcjItAZ0qTKlJCpYloIZJUiUAaaEmmkDBIB+QyADYVqSEVVjKXNJwUAszczd7M5HKO5spYmgprUBn2oA7oF0Eev1GY4ElQQyt4HaxnXcE/E33XUfLweA47QFAglKiE1peXcMGURUm5PFZrO1oaUJC5ZdLlg4llLjiAD0ijHdPQDm5lVIWZYA3lSce2DmoAl1MxZQKb8n6w08uaFpJQtip1PNSQLqGGuGL2P3eYsE+1/0d/iNt7u3t1+LyjOlsoFyoMDcasllchc83z5dY3pshKmqSFNcOAb+sRjZ8q/s0Xzwp/lAYalKLWKiABbVNU1hYWJJHrzidez1gppRMakOO0FNwEhi2SGZ3vGlM08lABUmWgPYkJF82fnaJ0ahJwpJu1iM9POAxJWhmCkGVMGAadQrhFsOzgXt4R3N0MwqJEtVyTbUKD3ywAAfMa03VoSWUtKSzsVAW635RJvBa4vi+YDGRo5iVGlC7KsTqFXAw4PhyjnscwAKEtdQJ4VahRuMEG4ILl8GNpM9JJAUCRkOHD9ekdgwGH2FZCnlzXS1J7QeJ7EO7ptf/gRqaFJEtIUKSOVVTBy3Ec2aLEIBCEIBCEIBCEIBCEICpN2RJVU8tJK7KLXNwcjxA+UcDYkhm3SPl/fUxehAVRsqUGaWmxqFsGxfzsI+f4RJZt2hulI6AfwSPlFuEBSl7GkpZpSA2LdX/nBGxpIxKQPJI5Wi7CApJ2NJGJSBg2A5Yi7CEAhCEBFP0yVhlpCgC7EPfrFSdsDTrLqky1Wa6QbO7eTxoQgKo2VKCad2mlglmtSkkgeQJLDk8Vz+TemZuzyuXwJGAAMDkAPlGlCAzv/AOe09nkyyQAkEpBLJAADm5YAD0i7I06UJCUJCUjAAYD0iSEAhCEAhCEAhCEB/9k="/>
          <p:cNvSpPr>
            <a:spLocks noChangeAspect="1" noChangeArrowheads="1"/>
          </p:cNvSpPr>
          <p:nvPr/>
        </p:nvSpPr>
        <p:spPr bwMode="auto">
          <a:xfrm>
            <a:off x="155575" y="-2582863"/>
            <a:ext cx="4181475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9" name="Oval 58"/>
          <p:cNvSpPr/>
          <p:nvPr/>
        </p:nvSpPr>
        <p:spPr>
          <a:xfrm>
            <a:off x="6727865" y="3789040"/>
            <a:ext cx="1847988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PolyPhen1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758569" y="5661248"/>
            <a:ext cx="1817284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SNAP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dataset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737985" y="4725144"/>
            <a:ext cx="1837868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PolyPhen2dataset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737984" y="2852936"/>
            <a:ext cx="1837869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PhD-SNP</a:t>
            </a:r>
            <a:b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dataset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02941" y="1196752"/>
            <a:ext cx="2733355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Training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sets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integrated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tools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600" smtClean="0">
                <a:solidFill>
                  <a:schemeClr val="tx1"/>
                </a:solidFill>
                <a:latin typeface="Calibri" panose="020F0502020204030204" pitchFamily="34" charset="0"/>
              </a:rPr>
              <a:t>132,030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mutations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4" name="Elbow Connector 63"/>
          <p:cNvCxnSpPr>
            <a:stCxn id="60" idx="2"/>
          </p:cNvCxnSpPr>
          <p:nvPr/>
        </p:nvCxnSpPr>
        <p:spPr>
          <a:xfrm rot="10800000">
            <a:off x="5002573" y="2348880"/>
            <a:ext cx="1755996" cy="3744416"/>
          </a:xfrm>
          <a:prstGeom prst="bentConnector2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1" idx="2"/>
          </p:cNvCxnSpPr>
          <p:nvPr/>
        </p:nvCxnSpPr>
        <p:spPr>
          <a:xfrm flipH="1">
            <a:off x="5002575" y="5157192"/>
            <a:ext cx="1735410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9" idx="2"/>
          </p:cNvCxnSpPr>
          <p:nvPr/>
        </p:nvCxnSpPr>
        <p:spPr>
          <a:xfrm flipH="1">
            <a:off x="5002573" y="4221088"/>
            <a:ext cx="1725292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2" idx="2"/>
          </p:cNvCxnSpPr>
          <p:nvPr/>
        </p:nvCxnSpPr>
        <p:spPr>
          <a:xfrm flipH="1">
            <a:off x="5002574" y="3284984"/>
            <a:ext cx="1735410" cy="0"/>
          </a:xfrm>
          <a:prstGeom prst="straightConnector1">
            <a:avLst/>
          </a:prstGeom>
          <a:ln w="19050">
            <a:solidFill>
              <a:srgbClr val="0121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92740" y="1196752"/>
            <a:ext cx="2667092" cy="1296144"/>
          </a:xfrm>
          <a:prstGeom prst="rect">
            <a:avLst/>
          </a:prstGeom>
          <a:solidFill>
            <a:srgbClr val="00B050"/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Benchmark</a:t>
            </a: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dataset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600" smtClean="0">
                <a:solidFill>
                  <a:schemeClr val="tx1"/>
                </a:solidFill>
                <a:latin typeface="Calibri" panose="020F0502020204030204" pitchFamily="34" charset="0"/>
              </a:rPr>
              <a:t>43,882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mutations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1600" smtClean="0">
                <a:solidFill>
                  <a:schemeClr val="tx1"/>
                </a:solidFill>
                <a:latin typeface="Calibri" panose="020F0502020204030204" pitchFamily="34" charset="0"/>
              </a:rPr>
              <a:t>in 10,085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sequences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059832" y="1772816"/>
            <a:ext cx="1443109" cy="0"/>
          </a:xfrm>
          <a:prstGeom prst="straightConnector1">
            <a:avLst/>
          </a:prstGeom>
          <a:ln w="19050">
            <a:solidFill>
              <a:srgbClr val="012167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7" idx="3"/>
            <a:endCxn id="63" idx="1"/>
          </p:cNvCxnSpPr>
          <p:nvPr/>
        </p:nvCxnSpPr>
        <p:spPr>
          <a:xfrm flipV="1">
            <a:off x="3059832" y="1772816"/>
            <a:ext cx="1443109" cy="2016224"/>
          </a:xfrm>
          <a:prstGeom prst="straightConnector1">
            <a:avLst/>
          </a:prstGeom>
          <a:ln w="19050">
            <a:solidFill>
              <a:srgbClr val="012167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92740" y="3140968"/>
            <a:ext cx="2667092" cy="1296144"/>
          </a:xfrm>
          <a:prstGeom prst="rect">
            <a:avLst/>
          </a:prstGeom>
          <a:solidFill>
            <a:srgbClr val="00B050"/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PMD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dataset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600" smtClean="0">
                <a:solidFill>
                  <a:schemeClr val="tx1"/>
                </a:solidFill>
                <a:latin typeface="Calibri" panose="020F0502020204030204" pitchFamily="34" charset="0"/>
              </a:rPr>
              <a:t>3,497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mutations</a:t>
            </a:r>
            <a:endParaRPr lang="cs-CZ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600" smtClean="0">
                <a:solidFill>
                  <a:schemeClr val="tx1"/>
                </a:solidFill>
                <a:latin typeface="Calibri" panose="020F0502020204030204" pitchFamily="34" charset="0"/>
              </a:rPr>
              <a:t>in 1,189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sequences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AutoShape 6" descr="data:image/jpeg;base64,/9j/4AAQSkZJRgABAQAAAQABAAD/2wCEAAkGBhQSERQUDhQTFBQVGBUUFxcWFxUYGhsYGBsXHBUdGBYfHyYeGBkjGxsYJDshIyc1LjgsHh4xNTIqNSYrLykBCQoKDgwOGg8PGTUkHCQ1KzE1NSwpKSwvLTU1LCkuLCosKiosKTUvLCotKSwsLSwsLCw0NCwpLCkpKSkpLCwsKf/AABEIAEQBcAMBIgACEQEDEQH/xAAcAAEAAgIDAQAAAAAAAAAAAAAABgcEBQEDCAL/xAA6EAACAQMDAwQABAQFAQkAAAABAgMABBEFEiEGEzEHIkFRFDJhcSNCgZEIFRZi4VIkJTNDoaKx8PH/xAAaAQEAAwEBAQAAAAAAAAAAAAAAAQIDBAUG/8QAJxEAAgIBBAAGAgMAAAAAAAAAAAECAxEEEiExBRNBUWFxFOEyM6H/2gAMAwEAAhEDEQA/ALtuLhUVnkYKqglmJwAB5JPwKwrLqO2mz2J4ZMYzsdWxnxnB4rW+ot6ItMu2YEgxMnH2/tB/uRVCaF0O89m93344BE+B3MqCFxllcEnIPGAuc4++Pa0Hh1eoplbZPbhpLjOWzKc3F4SPT1KqH0R6puJTNDOzyRxqGVjg7SSchm/MSfjP0f0zJ9U9Y9NiiLxzidhjEcYO45I/6gAMeeTXFq9FZprnS+WvYvGW5ZJvStamvRC1W6lYRRNGsxLke1WUMM/ryOB88DNROX1t04TCMO7KSQZQh2Dxjk8kHJ5A4wc4rlUJS6RYn1K1mrdTW1tEs1zMkcb4CsTkNkZG3Gc8c8VAdE9Ye9qj27tarZjuFJyWQsFA2e5mC8k/VI1ykspAtGldLXqCPuF1Ee3fvJG3bjO7d4245z9VqNK65srmbsW1wkkvu9q7v5fzc4xgfvVcPsG9pUT9Req5rG3R7SLvSu4ULskcbQCWJCEEfFdn+tUtrGC41VlhklTcVQMQW27iqDk5x8E+atseEwSilRDp31Rs7y5a3gZgwAKMwCrJxlgnzlfoj7xkDNS+olFx4YFYmqarFbRNLcOEjXksfArLqnfXbqDd2bOIksT3HA+fhB+vuzx9j9BXXoNI9XfGr0ffwvUrOW1ZLIj6ytGtmuVnQwL+Zx8foR5B/TzyOOazdK1mG5TfbSJIvglSDg4zg/Rx8V5gs9TlktlsYQf4kxlb/cdqBOc+BhiePo/FWZ/h91DKXURYYDJIq8Z5BDH7I4UV7Gu8EWmonbu5T6+M4TMo25eC4KVHdN68tZ7ySyiMnfj3hgUIX+GQGw3g8kV8XvqFaRXq2TGRrhii7VjZgC/I3MOANuGJ8Ac185tfsbklpUG639ULe0imW2lhku4ygELbzyWUODjHIUk+fI5+RWd6fdbLf2sbyvALhu4WijYZAR2UHYWLAYAPP3VvLlt3Y4BK6VrNc6mtrNQ15MkSsdoLZ5OM4AAJPFfWidQQXkZks5FlQMULLnG4AEjkD4I/vVMPGQbGlRTqD1OsbORop5T3VB3IqsSCF3qCcYBYEY/U1sOk+roNQg71sTxw6HG9G+mA/wDw/FS4SSzjgG7pVcdcer0NvH/3dLBPOJQjowcgLh9xBGASGAHn5qVdIdTpeW0L9yEzNFHJLHGwOxmAJBXJKjPHNS65KO5rgG9rruLlUUtIwVRySTgV2VW/rtdldPRABiSZFbPwAC4I/XK4/YmttJp/yLo1J4y8FZPask8sNZgnGbeWOQZIyjKwyPPIrMrzpbend7Daw31hIW3xrKRHlJFyM4AyRIOP6/VWR6Rdby30csd0waWLac4wWU55I8Ag8V6Os8LjVW7aLFOMeH6NfaKRsy8NFh0rT671faWZUXk6RF8lQckkDycAE4/Ws3S9WiuYlmtnDxPnawzg4JB88+QRXjYeMmpl0qt+uPWCG3jH+WywTzCXY6MJCAuH3EEYBwwA8/NS3pPqRLy3icSQtK0UUkqRsrbGdQSCASV5yOfqrOuSW5oG7pWm1zrC0syq3k6RFwSoOSSB5OADxWdpeqxXMSzW7h4nyVYZAOCQfOD5Bqu14yDJ3jxkV9VQem9RxL1JPdXkqwxxNOnvLN+UGEKuAfJy2PGM/wBbzsdSimXdBIki8jcjKwyPIyOMitLK3DAMmlYeq6vDbRtLcyLHGuMs3jngfuSfisTQerbW9LiymWXZtLbQwxuztzkDztP9qzw8ZBt6VG+teuYNNi3THMjBu1GM5cjGRnwoGRkn4PzWR0Z1N+PtI7jtmItuBQ5OCCRwxA3D9QMVO143egN5So9qvX9hbSGO4uYkceV5JH77QcH9DUgU55FQ012CEes1529KlGM9xo4zzjGTnP8A7aq7o/01u9QijZ3MdpklcnOeW3FU8A5z7j9/OMVdHWnR41GJYpJZIkVt5CBTuPxnP1Wx6f0VLS2it4uVjXaCfn7J/UnJ/rXuabxP8TR+XV/Nyb66WMcfJlKG6WX0RjUOnLfTNHu0jwo7EwaRh7md0Kjdj7Ygf2qvvR/03juwLy7BaNHKpEVG1yu33Mc8qG3DbjyPnxVy9SaEt7bSW8jMqygAsuNwAYHjII+PqurpTpmOwtlt4C7KpZtzkEksck8YA5+BXmPUSak28ybNVxwir/Xm7ZDZ2wHbtSC3sx5QquBHwMIrAgZwSR425qJdaWunbba20Ud+Vm98uX3MW9qJyACWY54xjCj54v8A6k6Ygvoe1dpuXIYEHDKR8q3kH4/YmtT076X2FlL3YIiZB+VpGLleCDtzwCQatXfGMV7r/QcX/Q8N1YWsN+rk28acI5X3rGFb3DyPNVL6UdC22pyXTXKuI49mxFdgR3C5HvH5sKuORznNehZUyCPsEf3qovSrpS+sNQnR4mW1YMpdiuG2H+CVweWwT8Y5NVrseySyDXeudy8X4OzQMtskYYHOdzJ7AP3RcH9S4+qwvS2W0s70yyXEcncb8PbIu9pf4jqEZwFCrlcA88H4q6eoembe9i7V3GHXyPIKnBGVYcg8mo9pXo/p1vMk0ccjOhDLvkdgGBBVsfYIqY3R8vYwQz1+vTJNZ2qe4+6QoqktliEjxxzu/iDA+R+1fXrxsjtrG2jzlSxQHxsRAgy37laneqenFvPfxX0jS9yMqdhbKEp+TAPKYb3e0jLcnNZPVPQdrqDRtdhyYgwXa5X8xBOcefAqI2xW34yCmoOmvwWuafb2bMZVEDz7mGQ7b2nXOAMdngY8g/Zr0PUdk6DtWvxfkSfiAQc7zt4TYPZ4/LUirO2zfgHRf3qwxvJIcKilif0FUR0Npr6rqlxcy8hd77j4VmBWHg58D4P1+lXdr2hx3kDwTlwj4zsYqcA5xkfB8EfWawOjuj4tOhMUJLbmZyzeTnxn9hgf0Fd+j1cNNRZt/slwvhepnKO5r2NF0R6UQ6e3dZzNLs2ZIAUZ/NtX9ePOf3qE+kTmDWLqGRfewlXgjAKPuOf+KvKohonpxFbX8t6JZHkkMh2kKFHcOTjHJ/rWtXiLnXctRLLmkl9rohw5WCs9J1uOy6ivpbrci/8AayOOTnEi4B/6lU4+yVx5FZnpRp73+qT6lMCFRnK+cb5AQFBJPCxnGMkcr4wKsDqn0vs7+dZpwyuAQ/bO3uDGF3Hzlfsc/HjipHpWkxW0SQ26BI0GFUf/AHknzn7JNcEro7eO8YNSl/W7pS2tQs8SOZrmaR3YyEgcFmATxySP2xU46K9PLawiS6hEj3H4f3Hc2G3KrNhOduSB4ro9Z+k5b21iNqjSSRSZ2LjlXGGPPkj28Z+6kvQq3AsLdb9ds6ptYfOFJCFufzFQCf1zUSsbqSyDzbeXgu/xVzeTkXA2mKI7ssWkG9QSMIiKWO0Y/pyDdvojqMDaakUTJ3ozI0qjhhukfYW+8rjn+n6Vn6h6Q6dNMZWhIYnJVHZUJySSUBxzn4rJ6R9ObfTppZLVpMSqqFHIYALzw2NxJOfJq1t0Jw2oFU6ro8epdRXKOzLApZpmBCsqwRoj4znI7gA4+CT8Vu/8P8bb70of4GUAGf5svtP2fZjmrAtPTu0juZ7lBJ3bgSrIS5IxKcvhfA5rI6T6JttOWRbMOBIVLbnLcqCBjPjzUTuTht+gUt6r9G21ncW0Norq0+5ndnZ/LKoAU/RJPn9KuHpH0/ttOLtah98iqrlnLA7cngHxyTUR9aej7m6a2nso3kePcjBNuVGQysAcZ5H39VY+iPKbeE3QCzGNO4ByA+BuAP1mosm3XHkGbVM/4grwZtYw3IEjlefHtCn687hVzVF+qvTu11CRZLru7kXYNj7RjJPPHPJrfwzUV6bUxtszhZ6+ik05LCK81v1YjhtI7TSgd4RI+5g7V4GQgPLHPj/jB2PQ/T8+mabd3kkebh4y6JzuAAJAbg5OfdjH3/SaaB6c2NmQ0EILjje/ubyfk+PJHHx5qSPGCCrAFSMEEZBB8gj6rp1Ovp8t06eLUW8yb7l+isYPOWeSZgkkD3E1wXuWlVdjbixTaxaRnOc8hFAB45/avRvplqEEum2y2zITFFGkgXjbJsUuGH3kk5+Tk1gTei2mM7N2XXdn2rI4UZGPaueD8/vW36N6Hi01Zlt3kZZX34faduBgAEAEgD75rhuuhOOEalNeqPRdtaXVrb2iuhm5Z2dn/O4RQFP1yfPPirO/0rDo1nd3GnpI0vZyQWZslNxUgEHwWJx9Vo/Wfo+5uZba4sY3keMFGCbcrg70YA4zzn5/6asnTQ728Yu1USNGolQcruKjuD5yuc1WdmYR5z7knlOZUkgaeW4L3LTKpjbcW2bWLSFznPuCAAHjn9h6I6G123GkRPAyuLe3XurHjIdIw0i7ePcTn9zk1jS+i2mMzN2XG7PtWRwoyMe0Z4Pz+9ZejemVtb2tzahpXhuW3MGIyowAFVgAcYA5PNWtthOKQKO6L07TpY7htVnMJ9vZClt+RkuQoUqQcgDPyDUi9GlYatILFpGtQr72cBSU/wDK3KCQH3f1xvwANwqwE9ENNBB2THBBwZXIP7j5FS/R9BgtE7dpEkS+cKPJ+yfLH9TU2XxaaXqDz11pqP4zVLoX8rQRw95Y1O4jMakRqvGFMhCncR4I88VMP8P2pQKk8LMguHfcq+GZFRM4+wDnjP3U46i9MLG9lMtxERIfzNGzIW4A92PJGP8A5ro0b0qtLS8S6tTIhUOO3u3Id4IPnkYB8A4qJXQlXtIK89dNCkS6S7Lo8bBUEbMMqUxkBCcsjZGdvgnnyDUqv+s3k6da5tEVH2dphGcLFzscrxwAOQB4yOeM1s+qfSiC/vVuZ3ZVEYR0TguwPBZ/gbeMAfA5+Kl1ppMUcIgjjQRBdmzA27cYwR8j/mqStjtiu8EnlrQdNt3eBpp4Y0DAzrMWGQHztRVUlg0fH7k8ivUOhaxHdW8c9vkxyDK7gQcAkcj45FRK49EtMZi3bkXP8qSuFH7D4FTLTNMjt4lht0CRoMKozgDJPzz5JpfbGzGCDKpSlcwFKVFvUy5kTTpTEzoMxrI6Z3JCzqJmXHOQhbkUBKFcHwc/Fc1VNzqFnawXFx06MFRbwSSIGNsoZ+ZDn2PKinlucAjPzXzZdXXjiJGulVAt9cvOqxO5tYAgiOdgjLFy43hdp2g4NAWxSqVbqq+3rOZTJNBpaXIg2gK8kxwzbAPeFj2uSPByBgEitnpPVV/N2YY7qNjPc7EnCxyHtRwl7jG1VjbD7QCBxuwScGgLXpUC680xribTLJpWZXd5JgVjPcW3QNucEY/OVG3GPd44FRu09QrlYpJRMHK2t1LND2lVLSVSEtIwcBtxY7Srkk4J8UBcNKg3Us1xb6Jctdyma4ki2cIqBXmCRBUVfgMxOTznP6AaKLW7uORY7ecLBFfWumRRCOM7ljjT8UWYjcRjcRgjBBoC1qVSuk3zwBLqS67K6hPdtLeGKMsqQllgjUlSo7m0EAjA2kKMmtzZdXX0gDTy9lbawW8uVEabnctIyKQwPb3RRgkDxuIGDyALRpVNXPVWpLHIRd5kSDT2K9qEf9pupPbGPb+TtHJ+c+CBxWwbru4k1IxRTssW+7jaMpDlEt4nO7t4Mm4yAEFm5BHsxQFq0qk9F16dbeKZGF5NDZXF/vZQ7JLcSiPaCOcIFmyPoY8AY2sXWN4wMdrdC4EtzZ28F0Yo8EyKz3e1QArogX6yM4ySM0Ba9M1COnuo5hp19cXMhlWCS87TlUVmihyFyFAXO5X8D6qtOj7iO3khniNrIYLS6nme07u/cISR+MZvawLE4C49+PgUB6CpVOv1Hd20cdvC6wSxwWbwW6RKfxU05Bn8jhFJYHYQQcsT8V2nXnjnuJ+9+Fhu7+aGS62q2yK0hCRBSwKgu4ZQSD+2TQFu0qn7/wBQryOCJrmX8M4s5bpcwjNxKJXSFChB2gxhHYDBG8HgCtxF1Hfm6FjvBnljsphJ20xHFsP4xyMYJMibQD8yD6oCyKVWvqj1tNaydu1laN0hEuMQ4kZ32RgFwxcAg7lVRwQdwrpueq71rnMc4WP/ADGCwSIRxndtQG7LMRu2ghsYPFAWhTNU7puuy6je6ek0+4/ibi5ltu2q/h/w3cEALYDFjkZDE8kHj57urr2wl1K+XUQsjwW8EFvF7mkaVw8h7Srzu98Yz90BblM1R15eXdu7Xshdn0+1tLO4XOSTPEzSkn5ZJHgJ58qTXT1LaSSWcVnDDNLFp1oHmaIptF60QYb9zAlUBdztyctjFAXvSoB6i61E2kwdx1WO8ks0LE4AjcrJISfrtq396jY1mO1NxJo+6Cyme1t45EUdrv5kaZ0Mh2quwKm/BG7HDYoC46VStv1jcTDT5bi5kCql/dFEVC0y27MsKkAKJJDhsjAGFzhTzUp9Mup7i7muRNMJo0jt2DfwuHl3lgpjAG0AL7ctg/zHmgLBzSvPq3Ed1evKjWsks2oDaE7341YlmVF2MMxogjTJyPyluc4rfD1NuTPPJFKTCsN9MY3SIGMQ+yAbANyv3CM72OQR7VoC5KVTfUWq3zQ3VpPMJ5JIdPhKbY48XF053ohA4Xtq3LZ++BxUx6Y6gnfSZLpsS3Ci4PZVAoR4iwEIVeSAVAyTk5/WgJnSqYvOqLu4srlIrozrJBaJ3VjRAl1cSBHgQgDK7G5z7lx5yasCXVLTR7a3hncRphkVtm1SyKXbdtG1Wbnj5PigJPSqK/1TdWdrDHDIYrh0W6dGWIdyW8mYrneC7qFIDBQuDjLZ4qRf66uHvWEM5YJevD+FWJSTawoe/Jv27jh1OCDjPHOeALTpVLWnqTeOLl4ZhIDbo8QKw+yeadIoFCqPbhScqzNyOT8VPujb64e4vo7mbvpBJDGj7ET39sNMAF/lBZMA5PnJNASulKUApSlAKUpQHyqADAGB9CvqlKAUpSgFMUpQClKUAxSldN7dCKN5HOFRWcn6Cgk/+goDtrnFUPo3eh/BQ3Ad4p3XW/aMkGKKWSaMD+Y9wRED/d+tdtx17eS2l8RdHYILZg4EIKPcS7CAyD+GojJz7mKkH3Z8AXlXNVF/nkkLTOkyJELm20570xoWSKGANI7HBXLSNgFhtBau+Hq+8kjjBuDEqW99dyS9pO49vE+22fay7UZxk+MYGcc0Ba1cVTs3qFeGWziEpWY/5fFIjJCqvJchWkbGC7JtbGV2AMPmpB0/qPa0vUb/AD/40t9crn6QtHCM/tGMfvQFh0xVNpq95a27Q2kwiFmmmWqII427lzP22lyzAnG1zkDnI8jnOeetrk310guCY0S7dFhjR+2sSHb3o2QSxShuQxJVuAAByQJ3q/SFvcyB7gSNwoZRLKsbhDuTuRBgj4PPIrI0/p+GGWWZAxlmI3u7s5wCSqruJ2ICThVwOapwarKtkZFuDI8GnCbv4VpEmvpwGUSclVG1gW8gHORgY3snWU9uZLOG4DyJ/llrbFkDF2m2tLKTjlShKgn5X5OaAtilUqOqrqL8RKt0Ss1/NbvK5jXsRQKe0PcpSJpMfK48cZapnedRXkWiLcvs/ElI9zhCVVXkCmUx4B9sZ3kYxnPwKAm1Cfk1T2pX09+sdp+Jaa3mv0iSYxxgzwRxd2ckBQrqki4BAw3znFSDr9oUmsob3algEmJViUheaNV/DxyMOAuNzAHjI8HFAWCpBGRyDXNUtZ9TSW9mjWMS2UE93MrSLLuhVUQENA8seyNZXBxlSMg45PGZedYagbeVzOsb21pas4SJCZLm4ciIe9fapTtkrgfm4xQFu1xVXydX3x1J4d6xrHKyGLCEm3WIs8wTYXLE4Ktu2fy4JNaDQddnEEU4cXk8NneahllDsssriJFBHIAXfkf7SBgACgLwxSqq1HrCaOyLwaik+6dUEzxLANqx7p0inKNDksRtLLjhlyxGannR9881lbyzF2d0DEyRiNjnONyA4HGPHnz80BuMUxXNKAUpSgGK4ZAfIzXNKA4xWHo+jx2sfagBC7nfkkks7FmJJ5JJJrNpQHGK5pSgFKUoBSlKAUpSgFKUoBSlKAUpSgFKUoBSlKAVxiuaUAxSlKAYpSlAKUpQDFMUpQDFKUoBXy6AjBAI+jSlAfWKUpQCmKUoBilKUApSlAKUpQClKUApSlAKUpQClKUB/9k="/>
          <p:cNvSpPr>
            <a:spLocks noChangeAspect="1" noChangeArrowheads="1"/>
          </p:cNvSpPr>
          <p:nvPr/>
        </p:nvSpPr>
        <p:spPr bwMode="auto">
          <a:xfrm>
            <a:off x="155575" y="-388938"/>
            <a:ext cx="43910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" name="AutoShape 10" descr="data:image/jpeg;base64,/9j/4AAQSkZJRgABAQAAAQABAAD/2wCEAAkGBxMTEhUUEhQVFhQXGSIbFhgXGSAfHxocHhgcFx0bHBwgHSggGBslHBgaITEkJSkrLi4uGB8zODMsNygtLisBCgoKDg0OGxAQGzQmICUwLDAvMiwsLDQsLzQsLCwsLDIwLDQ0LCwsNCwvLDQsLCw0LCwsLCwvLCwwLCwsNCwsL//AABEIAGkBFQMBEQACEQEDEQH/xAAcAAEAAgMBAQEAAAAAAAAAAAAABgcDBAUCAQj/xAA9EAABAwIEAwYEBAQGAgMAAAABAAIDBBEFEiExBkFRBxMiYXGBMpGhsRRSwdEjYuHwFSQzQnLxgqIWNFP/xAAbAQEAAgMBAQAAAAAAAAAAAAAAAwQBAgUGB//EADMRAAICAQMBBQcEAgMBAQAAAAABAgMRBCExEgVBUWHwEyIycYGRobHB0eEUIzNS8UIV/9oADAMBAAIRAxEAPwC8UAQBAEAQBAEAQBAEAQBAEAQBAEAQBAEAQBAEAQBAEAQBAEAQBAEAQBAEAQBAEAQBAcPGeLKSmv3srbj/AGt1P02VqrR3WbpfcindCO2SNv7S83+jR1Dx+bLYe2nRTvRVx2nYkR/5DfEWYT2o5D/Go5mDqdPut49nwn8FiZh6nHMWdjDu0ahksHPMZP5wbfPZR29mXw4WUbR1MGSmmqGSNDmOa5p2LTcKjKLi8NE6ae6Mq1MhAEAQBAEAQBAEAQBAEAQBAEB8cdOqMEbxbG5otXMEbL2BcQSflsqtttkN8YRRvvugsqOF5kcwLjioqaowgxNY0Xe+3K9rAX1J2WlGplN78Gmmvuue+EixmOBFxsrp0T0gCAIAgCAIAgCAIDy94AJJsBuSspNvCBWfGfGr3vFPS7v0uOnNxPJq61OnhRH2lnPcU52ux9MDxwzw2BZxHeyneR40B/lHIX66qldqrbnh7Lw/knrpjWsrdk0iwE28TtVWSSWPl69f0TdTPlRw0xwIv89fum3dsYK/4w4DMbXSw+ENF3DkRvf+VdTR6+cH0z38+8qXaeLWY8nD7N5akVAex7mQXs4anvLW0A2tyut+0dRB+7jOO8xpq5LcveJ9wDa11xy4e0AQBAEAQBAEAQBAEAQBAEAQBARXjynb3N7ak/oqes+BfM53aX/EvmVl2ZQ5quX1A9VtoklHczoF7uUXrG2wAVtvJ0D0sAIAgCAIAgCAIAgIj2hYz3MJaCBcXd6dPddHs+nql1+BV1NnTHBXnZ1h5qJHzuBLnmw6Bo6acyfotddb1T6V6/rzNtPW0sl1UdK2Noa0KiywZ1gBAYK2kZKwskaHMduDzW0ZOLyjDSfJy6Dh6ON17AAbNAFh5bLD2eV/4Z7sHaAWAfSUByMQ4mpITaSZgPS9z9FFK+uPLLdWh1Fm8YMw03GFE/adnqdB81hait95vPs3Ux5gztQzNeA5pDgdiDcKZPJScXF4Z7QwEBjmnawXc4AeZUdl1dazN4+ZtGLlwaf+NQXtnB9FSl2tpF/9kv8Aj2eBsQV0bzZr2k9LqzRqqb1muSZHKuUeUbCsGgQHxzgN9ESyDVfiUINjIy//ACClVFj3UWa9cfExyY1Tt3mjHq4LP+Pb/wBWYdkF3nmHHaZ7gxk8TnHZrXAn5BYlTZHlBWRfDON2hOHcD1P2XO1nwr5/syj2i8QRXXZR/wDZl15iw57FNEvdw0bdn/AXcFcL5jqKhrBme4NaOZNlhtJZZtGEpvEVk4z+MaIEjv2kjpqof8mvxLi7N1LWeg6NBi0M3+lI1x6A6/JSxnGXDK1tFlXxrB7xGvbC0OeHWLg3wtJ1JsL22F9PdbERiZi8RIaCbl5jGn+4AuPtYHVHsDfQBAEAQFNdq1aS57bj4rW9NF6LQwcak1+fxj8+kcy/3p4ZI+yWlb+GjP8ALf8A7XDvebG369d50YLESwlCbBAEAQBAfCUBWnFvFEk8zaWndkDvicN8o3d6dB6KjKx3S6I8ePr1+/dq00NJV7W1Zl3I6WB8Oxtb/Dib5ve3M5x63Ktwp6UlhJefrPBzLtZbc/ek/vsjBxBwWXtLmBrZLbtAHsQN1FbpYzjtz5ZLGj7Rtpl7zzHwZAMG4mqaCUi5yB1pInbb+K35T6Ln1W2US6D0Wq0tOsr64842ZemE4kyoiZLGbseLjy8iuummso8dODhJxlyjzi2ICFhceQuuZ2n2itJBKO85cL92b01e0fkQ2iqHVTs7gX5j4Ga2A6kfNQ6LQSli7Ue9N+Pd4bceskll2PdjsjtPwN5bqGDyDRp9brqS01U1iUV9l4FdTknszi1dNJC6xJ0+EjdeS7S0L0NytpeF+nr+jpU3e1j0yO3wrjxlvHNYSDY7Ztzt1Xf7M13+RDEn7y/PrvKd9PQ9juYhWNijdI7YLsVVOyaiirOSgssrZmJSYjNJnkkbTxnKI4yW53WvYka7EXXQulHSLpgsyf19evmVa07vek8LwN+v4RaWXgjMbraOBN+uoNwVBX2jdGWZPPit/H1x+hJPTQaxjBWWI1MrJstQwOyGzoyLXG3XfmPRd3qdtPVW9n4ff+igoqE/eLU4Ew6Lu2zUscbWvF81ru6WJ8ui85fO5y6bJZx88fTB1K1DGYrk3+0M/wAALl6xrC39YZR7S+BFf9k5/wAxMfMfYrOj3jv69etzOg+DBcWJVzYYnSO2A26nYBWbJqEeo61FMrrFBFZU9U7EZ3vnJfCx2VkTTo536gfVVaoyul1T+iOtqbo6KPsqdpd77yTu4XEjMphiaLaBrALe/JWnVFrDX4Ry46u6EupSefmVjxJTTYfPdr3Mc2xY6+tuh69Fy7K5U2+53nq6NRDV6X/as+K/f9y1uEcajxOjY59s4IzgG1nsIdfyFwDZdSuXVHJ5TU0+yscVx+x2jhEOfPl8WYPvc/EAW336ON+q3WxXN9AEAQBAfn3tAc41U7TykNr+eo9tfovU6dP/ABlhd3r18zk2bWtssLsfqg6kaAb5bj7W+i8/q44tefSOjQ8wRYCrEoQBAEAQHG4sqskBt/u8Psd/oq+pk41vHeX+zqvaXLyKh4Wd3uJPuQdLD0zWUWkcU369fqX+1/hii86eMNaAOivPk4JkWAU/2p4KGTmRosHtzH1Gh+w+a5etglPqPV9i39dDrfczN2KYsbSwG9g67b/zD91b0s/d6TkdqxXtco7HaDVkxOA5m3rZePts9v2lKUuE8LywYhFqrY7PAlMBCHeQA+69xBrp93g5rznclKyYOfjdGJIndQLj21VTX0+2006/LK+a3RLTPommVlikphnjkBsQ79dfoV5Hsq3FiZ0dTFYwSPjnEr08Z6gnyuNvX+q+m9mR6pNr1/Xmee1csRSIz2PgPMrXbiQu+YH7KPXpxty/D+PT8iTTtdHJcC55OVN2uYQ0SNlaLXbrbyK9B2XZKVUoPhf+nP1ccST8TY7E69xp3MJOXvDa/wCnuuVrX1Wtluhe4SLtG/0R7rj6zOFj1syj2n8CID2TH/My9bj7HyW+jeY5RJ2f8DJr2mVhbGG8rE++yj1clsm/4PWdjV5cpfQi3ZtiMMMOeZxvmccrQXON+jWi6mpsjGpZ9clbWUTs1MkiUVPE1ZPf8LB3Mf8A+s+nu1m5+Sx1XT+FYXizKo0tH/LLqfhH+Tgz8G/iH95O+SplPM6NFug5jfdZhRjeSb+ZHd2hKUeipdEfBE04WwL8ONBlb0Gn0VhceBz22/i5JGhgIAgCAICnO13CyyobMB4ZRa/Rzf3v9F6Tsu2NlLrfK/T1j7nN1UemfV4mj2V42IKl0UhsyX4b/nGlvcH/ANVV7Soz/sxxyS6WxL3WXiFxS6EBz8YdPk/gGNp/NJew9gNVLV0Z95ZNZqTXukGmNdGXOfV5gASQxh+SvV31zkoRq249cfUryrsim3IimM8a1BljZFNK0OIBOnM26K9ZTVVDLjn6evXBWhZOcsJ7E94iltQAgud3ZF3P3O4JPuvK6vevONj03ZEsahR72sFX8IVQixJhJFpDlP0I+31VbR24lv8An8nW7Zobqz4bn6EidcBdLfvPLHtAQjtQyiJpd0d9v3VLWtqKx5nd7Eb6p/Qg3ZDCe9kfyLrDztdSaaGFlevX9FftSeZ4JPxjHmzjmD+t/wBl4u2Do1s155+5tB9VSJB2f1GanG9xofKy9tpbFZTFr+/X9HMsjiTJSpyM8ybH0WJcMyuSnuN33ljjG7nW09v2Xh+xquqflk6moliJIOJsEfUYcDGLyRnM0dRaxHrZfRtBcqZ+8tn8/vz9Th6itzjhFdcF49+DqszwRGfDILajobb6Lq6zTu6CcXuuPXruKlNvs5b8foX7TYlDIwPZIxzSLghw/sLgOqaeMHQ6ljOSr+0rE/xkrael8eUeN4+Fuu5PT7rp0J6Wtyny+F6/cqz/ANs0o8IkfZxgncRNA2aN+p5lc6yzrk5fQtxjhYNntG/0R7rma3hevE5vaeOhEC7JR/mZdOY+x91voVmJJ2f8HJKu1i4Yw8nAt991Hrk0k19z1/YTUnKP1Iz2R1wEklOSA4+NvmNjZbaOSksY/nYi7YolGas+hazMJaTd5LvJXtu/c4uTfjha3YALBg9oAgCAIAgCA43FmBtrKd0Tt92no4bKai6VU1KLNLK1NYPz/idDJTSlkoyvadCOfmF6SNsb49S+3h5HLlBweGWlwH2gsewQ1bg2QaNednjz6OXH1WglFuUN1+heq1KltLksZrgRcG48lzSyHNvoUBz8WpmdzIco+EqeqTdkc77mlnws/PWMPb+MjAN/GLfMf9rv6tpV7vf+/I51G8ti/wCkomS0pidq17SD7heYcU445WDrwnKuanHZp5RQ3EOEy0c+R9wWuBY/81jcEea5M6pUzyuO49hXqKtZV5tPK+hdPAnE0dXA3xASt0ey+vr5hdGq6M0vE8xrNJLTza7u5kle8AXJAHUqYqJN7IqDtGxw1k34el8dhYuGwBOpJ6fsqE1K6zEeF9jvadR0VLlZ8Ut/oSbs7wFsLBbZv1O9/W6vrEVhevE4ltkrJOUuWbvGuHm3eMG/xAfdcPtfQOz/AHwW658//CfT3dPus4fB+JiGXKTZjz8j/XRVuytaq37Ozh8Emorz7yLJY4EXBuCvSJp8FA52N4pHBG4vcBpsub2lrFTU4x+J7L695NTW5Sz3IrLDqZ9TUd69v/Butx5+6j7K0H+PUnJbvg31Fik9i1qOmDYww2XX4exWIfxNwFBM4vyAk8xoenLdTQ1FtbzF+vI1lXGXJDsep3UDDExhaC0EEm+p3+67uhc76+qb3Xl8jnXxUJdMVhG52YBkzO6dYSZi5+13dPMgLm9oQl7Tqnlru+5a07XThFtU8DWNDWiwC5xZIh2lztbC3MbXv7qjrWklk5naWOlIgvZPYVEliNSLXPKxHVZ0j9x+vsb9nyXS0WjxhgwqqV8ezh4mHo4fpa491ZsrVkXE7ei1MtPcpr6/IoRj5aWcOGZksZ6dNPcG31XJ9+mfyPXTjVqq/FMujhbj6mqWNEjhFLbxNdoCfIrpU6iNnOzPMavsy2h+6uqPiiSSYlCBmMsYHXMP3UvtIeJSVFj4i/sfMOxJk4LoiXM5Oto706hZjLq3RiyqVbxLk3FsRhAEAQBAEBweKOF4axmWRuo2I0PzGqlrvsqeYP8Ag1cIy2aKrxbs4qYie6OdvIH9/RdSvtPHxr7ev24KstJ/1Z4w2TF6awidIGjkXNcB7Ov9FmWp0d28v7/Bqqro8MklNxHjGzmw+rrfoVVlLQLht/ckxqO/Bkqf8RqWlktS1jCNWxR6nyvl291hanTReYQ+rbM+ytkvfkcqh7OGh4eRI9wN7uNtR0AtotJ6q6XK/gkjRCPHr9y2MNhLI2tO4VPGCbOTn8R8PR1TCHtadNLj9eRSSUlhm0LJ1y6osrqbgB0EgdFLLHbbKb+mu9v2Vd6WMXlZ+h0Y9q2uPTNJ/NHVbgEkgyz1NVKPy5so22J5o9N4tvyNf/0XH/jgovxwjsYXws1vhaxscfQXJPq46uPqSp419MfApW3Tsl1TeWS2np2saGtFgFkiPU0YcCDsUyEQfHOEfFmjBHPw/tsqeo0FV2+N/Fc+vMmhdKPDMeH0tRH4e9maPIX/AKBQrs1xXSpyS8Ebu/Lz0o2hhOcg5XPdf4pSTb0btdTVaCuuXUlv4y59euTSV0pLH6EgwjCBFqdXFXWknsQmximJxwNzSOsOQ5n0Clpona8RNJ2Rgsshw46qJ3H8HTBzASDJI6zdPurUtLTUv9kt/BenyQq2yfwI4XFFDW1jR3z6cW2DAb+mbot6dXRTJ9Cfr163NZ0W2fEQIxzUsoPijkabtcPuOq60J13w23TKsoSql4Mubs74w/GsMcpH4iP4uWYcnAfsuFrNL7GWVw+C/Tb1rfkz8ZcLR1Xif3jiBYAPIA16bXXPlTCb9798GJ6auyXXPcidJ2dNY64bKPSQjy6o9NHOy/Pr15mP8arwLDwGlEcYja0ho6kk353JJJW8YKCwieMVFYRwuMOC4qrx5RnGxGhHvzWJ1QmtyzRqraPgf8FdTdn0jXaSu32LfX25KtLRx8Njox7avXcjr4LwSzMDKHzHk15Ib62B19Dot46aGdvyQ29raiaxx8i0cNgc0DNYACwAFrW6DkN9FY3W3r5fQ5rbZvIYCAIAgCAIAgOVxLjQpIe9cwvGYNsDY3JsFNRV7WXTnBHZPojnGTjw8RMdLHHU0ssHeHKx0mxcdh7qeejxFyjKLx4fUjWoy0pRaz4kk/Ax/l+6qdTLBjkq4o5GQkgPkuWttuANT5BbKEpRc+5GJTXUk+WbgCjMn1AY6mdsbHPebNaC5xPIAXJ+SzGLk0lyzDaSyzHR1DJo2yN1Y9txcWNj9Qsyi4NxYTzho4OI8SiOV0MFNNO9lu87vZt9bEn+9VZr07lHqnLCfGe8ilfiXTFZx4HVwHGY6qLvI7izi1zXbtcN2n5g+6ivplTLpkbV2KxZR0VCSBAEBjdC07hZywc6pxhsdVDTZDeVrnB19BlBNrb8lPGiU6pW9yx+SN2YmonUcbBV0SFIcfYo+adrLn+I8A67NvsOm31XfUHVR7vJzc9dvvFh8OYMCxt7BjRZrRoAPRcF4lly3ydJEjZh8Y/2o33GcnC4q4TiqYnANAda4PQgaEf31U2mt9jNSX/vr+yOyCnFplScDufDiYaL+Frg70uLfVdXtVx6Fj5lTS5yXZU4k4SMYDG3NGXlzyRsQLD5rhvZ4L5jGLucYgBGzvGOeS86eFzRYbXvmv6JuYMlfWyxxiQd04Zmt0vbxSBlwfLNf2WHkHrEsRfC1vha+QkkgEgBrQXOd10GnqQgOizK4AixBFx5rPA5PQaAgPqAIAgCAIAgCAICJ9pZP4PTfvGW+av9nf8AN9H+hX1OejbxX6nj/BK6olhdWSU4jheJGthDrucNr5hoP3T/ACKK4y9inlrG+DHsrJte0a232OBjs/etq52d47upMvfPlLO7LS0ZY42/Fvu5WdPFRlCElz3JZznxb/bghsakpSi+PPj5I3pqRk1ZQOlBcZICXnO4XLWi2xFvbfmtFJRosS8djdpOyD8UaFTLLO6skeyQvie5scn4gRtgDR4TlLm3BOpJBB9brforhGC4ys/DnPru89+DVuUupvOV54x65N+pzzVOHNme4GSJ3ed2/R1hf4mOtrbcddFGoxjXbhcPbK+SN3mU4J+BhfAGsxWC7jFEzPG1znHKchOhJuRcbE2NlssZqn3t7tJGrilGazsvHPgSngqkZHRxFl7vaHO8RNyWgXFybDTYaKlq5OV0s+PfyWKYpQWDh1dNFNVzmCpkpKhthIDYNfYaOtfxDb9lajZOupKcFKL4feRNKU30yaf0ObUcQVBoZxnBcyZsZmjAbna7cggWDtLXHUKWOlr9vHOyazh92/BpKyfs2ud8ZXeb+Ed5BVsa1joYjE4ysfUNkJsCRKG5y7cWNtNVHbGE6W08vPdHCXkbQzGfGFv35+pwqyZ3cx1cfehzptJpJTnf4jp3TSWtaLW9B5qeNcOp1vnHCW3HjyRN5ipxb55z+3BI4aIT4pVNkLzG1kbsoeQL5W22IPt5qq5ez00JJLLb7kTKPVdJPjYx0NK2qdWSVMr2OikLWOEhb3LWi4cBcDz1CzLNfQoRzn8hYn1OT4/B5xKFk1fQN70yNdC+8jXWLwGnXM21gedt7rMJOumbxh5WzWfWPM1mlOyKz3M3+D2lk9bAHOMUbxka5xdlBFyASSVFqor2dc8btElKxKUU9kVTx3hslPVOD/gzXidy678iP73XW01sbqseHP4/op2VyhPP5LE4K4+pnxNjnd3UoFrn4XeYdy9CuXfoLIvMd1+fsW69TF/ETRmKQkXEsZHXMP3VP2NnHS/sT9cfEj3EvGkMTTHAe+qHCzGR66nmTsAFZp0cs9Vm0Vzn+CGy+PEd35ER4J4Ze2UySgd683dbUNGtm+ZJNz/Ra6nU+2nt8KN6auhb8lj1WHOMjXtyeFhZZ7SdyDca+SqEpgiwZzDGWlhyteCHt08bw/w6+EC1gOixjANyoo3PiyEtaczT4Rp4Xh9redre6yDzVYWJJM73OsGZWhr3Ntc3dctcL3s35IDNhlKYo2xl2bLo0/y3OUHqQ2wv5IDaQBAEAQBAEAQBAEBqYlh0U7Mkrczbg2uRqNjcEFSV2SreYv0zEoqWzNtRmTkT8MUj3Pc6FpL/AItTY352vYO8wLqwtVckkpcEbqg92j3U8P00jY2vjuItI/E67RppmvcjQaE8lhamxNtPnnj9ODLri+UfKzhyllf3kkLXPO51Ga22YA2f7gpXqba1iMjEqoSeWjalwyJ0kcpYO8jBEZ18IIsbC9tlorZqLjnZ8mzim0/A8swqEOlcGC8wtLckhwtaxBNtuiO2bSTfHA6Vv5n3C8Lip2lsLcrSbkXJ1sBpcmw02GiWWSseZCEFBYRrYrw7S1Lg6eFr3AWvqDboSCLjXmtqtRZV8L/Cf6mllMLPiRsxYVA2LuWxMERFiwDQ33v1PmsO+xz9o3v4m6hFLpxsYsNwKngJMUYaXCxJJJt0u4k28tkndOfLMRrjHhGr/wDEaLX+A3U30LtDe/h18H/jZSrWXLfq/C9M19hX4HQgwyJkr5mttI8APdc6hosNL22ChlbOUFBvZEiik8mtXcO0sz88kLXOO51Ga35gCA/3ut46m2K6U/6+XgauuLeWjO7CoTLHLkGeIFsZBIygixAANtj0WqumoOCez5M9KymeqXDoo3ySMbZ8hu83OpHqbD2Wspykkn3GVFJto1sdwWOpZle0H1CwpSXDwZazyV7Wdm7GnwtcB0af781dr7RvjtyQvTQlweafgNnNsp8s63lrtQ+NmarTVok2E8NCMERRti82/Edt3HX5KlbZZZ8bb+vpE0IQivdRJ6GhbGNN7alaOXcbG2tQEAQBAEAQBAEAQBAEAQBAEAQBAEAQBAEAQBAEAQBAEAQBAEAQBAfLID7ZAEAQBAEAQBAEAQBAEAQBAEAQBAEAQBAEAQBAEAQBAEAQBAEAQBAEAQBAEAQBAEAQBAEAQBAEAQBAEAQH/9k="/>
          <p:cNvSpPr>
            <a:spLocks noChangeAspect="1" noChangeArrowheads="1"/>
          </p:cNvSpPr>
          <p:nvPr/>
        </p:nvSpPr>
        <p:spPr bwMode="auto">
          <a:xfrm>
            <a:off x="155575" y="-601663"/>
            <a:ext cx="33051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AutoShape 12" descr="data:image/jpeg;base64,/9j/4AAQSkZJRgABAQAAAQABAAD/2wCEAAkGBxMTEhUUEhQVFhQXGSIbFhgXGSAfHxocHhgcFx0bHBwgHSggGBslHBgaITEkJSkrLi4uGB8zODMsNygtLisBCgoKDg0OGxAQGzQmICUwLDAvMiwsLDQsLzQsLCwsLDIwLDQ0LCwsNCwvLDQsLCw0LCwsLCwvLCwwLCwsNCwsL//AABEIAGkBFQMBEQACEQEDEQH/xAAcAAEAAgMBAQEAAAAAAAAAAAAABgcDBAUCAQj/xAA9EAABAwIEAwYEBAQGAgMAAAABAAIDBBEFEiExBkFRBxMiYXGBMpGhsRRSwdEjYuHwFSQzQnLxgqIWNFP/xAAbAQEAAgMBAQAAAAAAAAAAAAAAAwQBAgUGB//EADMRAAICAQMBBQcEAgMBAQAAAAABAgMRBCExEgVBUWHwEyIycYGRobHB0eEUIzNS8UIV/9oADAMBAAIRAxEAPwC8UAQBAEAQBAEAQBAEAQBAEAQBAEAQBAEAQBAEAQBAEAQBAEAQBAEAQBAEAQBAEAQBAcPGeLKSmv3srbj/AGt1P02VqrR3WbpfcindCO2SNv7S83+jR1Dx+bLYe2nRTvRVx2nYkR/5DfEWYT2o5D/Go5mDqdPut49nwn8FiZh6nHMWdjDu0ahksHPMZP5wbfPZR29mXw4WUbR1MGSmmqGSNDmOa5p2LTcKjKLi8NE6ae6Mq1MhAEAQBAEAQBAEAQBAEAQBAEB8cdOqMEbxbG5otXMEbL2BcQSflsqtttkN8YRRvvugsqOF5kcwLjioqaowgxNY0Xe+3K9rAX1J2WlGplN78Gmmvuue+EixmOBFxsrp0T0gCAIAgCAIAgCAIDy94AJJsBuSspNvCBWfGfGr3vFPS7v0uOnNxPJq61OnhRH2lnPcU52ux9MDxwzw2BZxHeyneR40B/lHIX66qldqrbnh7Lw/knrpjWsrdk0iwE28TtVWSSWPl69f0TdTPlRw0xwIv89fum3dsYK/4w4DMbXSw+ENF3DkRvf+VdTR6+cH0z38+8qXaeLWY8nD7N5akVAex7mQXs4anvLW0A2tyut+0dRB+7jOO8xpq5LcveJ9wDa11xy4e0AQBAEAQBAEAQBAEAQBAEAQBARXjynb3N7ak/oqes+BfM53aX/EvmVl2ZQ5quX1A9VtoklHczoF7uUXrG2wAVtvJ0D0sAIAgCAIAgCAIAgIj2hYz3MJaCBcXd6dPddHs+nql1+BV1NnTHBXnZ1h5qJHzuBLnmw6Bo6acyfotddb1T6V6/rzNtPW0sl1UdK2Noa0KiywZ1gBAYK2kZKwskaHMduDzW0ZOLyjDSfJy6Dh6ON17AAbNAFh5bLD2eV/4Z7sHaAWAfSUByMQ4mpITaSZgPS9z9FFK+uPLLdWh1Fm8YMw03GFE/adnqdB81hait95vPs3Ux5gztQzNeA5pDgdiDcKZPJScXF4Z7QwEBjmnawXc4AeZUdl1dazN4+ZtGLlwaf+NQXtnB9FSl2tpF/9kv8Aj2eBsQV0bzZr2k9LqzRqqb1muSZHKuUeUbCsGgQHxzgN9ESyDVfiUINjIy//ACClVFj3UWa9cfExyY1Tt3mjHq4LP+Pb/wBWYdkF3nmHHaZ7gxk8TnHZrXAn5BYlTZHlBWRfDON2hOHcD1P2XO1nwr5/syj2i8QRXXZR/wDZl15iw57FNEvdw0bdn/AXcFcL5jqKhrBme4NaOZNlhtJZZtGEpvEVk4z+MaIEjv2kjpqof8mvxLi7N1LWeg6NBi0M3+lI1x6A6/JSxnGXDK1tFlXxrB7xGvbC0OeHWLg3wtJ1JsL22F9PdbERiZi8RIaCbl5jGn+4AuPtYHVHsDfQBAEAQFNdq1aS57bj4rW9NF6LQwcak1+fxj8+kcy/3p4ZI+yWlb+GjP8ALf8A7XDvebG369d50YLESwlCbBAEAQBAfCUBWnFvFEk8zaWndkDvicN8o3d6dB6KjKx3S6I8ePr1+/dq00NJV7W1Zl3I6WB8Oxtb/Dib5ve3M5x63Ktwp6UlhJefrPBzLtZbc/ek/vsjBxBwWXtLmBrZLbtAHsQN1FbpYzjtz5ZLGj7Rtpl7zzHwZAMG4mqaCUi5yB1pInbb+K35T6Ln1W2US6D0Wq0tOsr64842ZemE4kyoiZLGbseLjy8iuummso8dODhJxlyjzi2ICFhceQuuZ2n2itJBKO85cL92b01e0fkQ2iqHVTs7gX5j4Ga2A6kfNQ6LQSli7Ue9N+Pd4bceskll2PdjsjtPwN5bqGDyDRp9brqS01U1iUV9l4FdTknszi1dNJC6xJ0+EjdeS7S0L0NytpeF+nr+jpU3e1j0yO3wrjxlvHNYSDY7Ztzt1Xf7M13+RDEn7y/PrvKd9PQ9juYhWNijdI7YLsVVOyaiirOSgssrZmJSYjNJnkkbTxnKI4yW53WvYka7EXXQulHSLpgsyf19evmVa07vek8LwN+v4RaWXgjMbraOBN+uoNwVBX2jdGWZPPit/H1x+hJPTQaxjBWWI1MrJstQwOyGzoyLXG3XfmPRd3qdtPVW9n4ff+igoqE/eLU4Ew6Lu2zUscbWvF81ru6WJ8ui85fO5y6bJZx88fTB1K1DGYrk3+0M/wAALl6xrC39YZR7S+BFf9k5/wAxMfMfYrOj3jv69etzOg+DBcWJVzYYnSO2A26nYBWbJqEeo61FMrrFBFZU9U7EZ3vnJfCx2VkTTo536gfVVaoyul1T+iOtqbo6KPsqdpd77yTu4XEjMphiaLaBrALe/JWnVFrDX4Ry46u6EupSefmVjxJTTYfPdr3Mc2xY6+tuh69Fy7K5U2+53nq6NRDV6X/as+K/f9y1uEcajxOjY59s4IzgG1nsIdfyFwDZdSuXVHJ5TU0+yscVx+x2jhEOfPl8WYPvc/EAW336ON+q3WxXN9AEAQBAfn3tAc41U7TykNr+eo9tfovU6dP/ABlhd3r18zk2bWtssLsfqg6kaAb5bj7W+i8/q44tefSOjQ8wRYCrEoQBAEAQHG4sqskBt/u8Psd/oq+pk41vHeX+zqvaXLyKh4Wd3uJPuQdLD0zWUWkcU369fqX+1/hii86eMNaAOivPk4JkWAU/2p4KGTmRosHtzH1Gh+w+a5etglPqPV9i39dDrfczN2KYsbSwG9g67b/zD91b0s/d6TkdqxXtco7HaDVkxOA5m3rZePts9v2lKUuE8LywYhFqrY7PAlMBCHeQA+69xBrp93g5rznclKyYOfjdGJIndQLj21VTX0+2006/LK+a3RLTPommVlikphnjkBsQ79dfoV5Hsq3FiZ0dTFYwSPjnEr08Z6gnyuNvX+q+m9mR6pNr1/Xmee1csRSIz2PgPMrXbiQu+YH7KPXpxty/D+PT8iTTtdHJcC55OVN2uYQ0SNlaLXbrbyK9B2XZKVUoPhf+nP1ccST8TY7E69xp3MJOXvDa/wCnuuVrX1Wtluhe4SLtG/0R7rj6zOFj1syj2n8CID2TH/My9bj7HyW+jeY5RJ2f8DJr2mVhbGG8rE++yj1clsm/4PWdjV5cpfQi3ZtiMMMOeZxvmccrQXON+jWi6mpsjGpZ9clbWUTs1MkiUVPE1ZPf8LB3Mf8A+s+nu1m5+Sx1XT+FYXizKo0tH/LLqfhH+Tgz8G/iH95O+SplPM6NFug5jfdZhRjeSb+ZHd2hKUeipdEfBE04WwL8ONBlb0Gn0VhceBz22/i5JGhgIAgCAICnO13CyyobMB4ZRa/Rzf3v9F6Tsu2NlLrfK/T1j7nN1UemfV4mj2V42IKl0UhsyX4b/nGlvcH/ANVV7Soz/sxxyS6WxL3WXiFxS6EBz8YdPk/gGNp/NJew9gNVLV0Z95ZNZqTXukGmNdGXOfV5gASQxh+SvV31zkoRq249cfUryrsim3IimM8a1BljZFNK0OIBOnM26K9ZTVVDLjn6evXBWhZOcsJ7E94iltQAgud3ZF3P3O4JPuvK6vevONj03ZEsahR72sFX8IVQixJhJFpDlP0I+31VbR24lv8An8nW7Zobqz4bn6EidcBdLfvPLHtAQjtQyiJpd0d9v3VLWtqKx5nd7Eb6p/Qg3ZDCe9kfyLrDztdSaaGFlevX9FftSeZ4JPxjHmzjmD+t/wBl4u2Do1s155+5tB9VSJB2f1GanG9xofKy9tpbFZTFr+/X9HMsjiTJSpyM8ybH0WJcMyuSnuN33ljjG7nW09v2Xh+xquqflk6moliJIOJsEfUYcDGLyRnM0dRaxHrZfRtBcqZ+8tn8/vz9Th6itzjhFdcF49+DqszwRGfDILajobb6Lq6zTu6CcXuuPXruKlNvs5b8foX7TYlDIwPZIxzSLghw/sLgOqaeMHQ6ljOSr+0rE/xkrael8eUeN4+Fuu5PT7rp0J6Wtyny+F6/cqz/ANs0o8IkfZxgncRNA2aN+p5lc6yzrk5fQtxjhYNntG/0R7rma3hevE5vaeOhEC7JR/mZdOY+x91voVmJJ2f8HJKu1i4Yw8nAt991Hrk0k19z1/YTUnKP1Iz2R1wEklOSA4+NvmNjZbaOSksY/nYi7YolGas+hazMJaTd5LvJXtu/c4uTfjha3YALBg9oAgCAIAgCA43FmBtrKd0Tt92no4bKai6VU1KLNLK1NYPz/idDJTSlkoyvadCOfmF6SNsb49S+3h5HLlBweGWlwH2gsewQ1bg2QaNednjz6OXH1WglFuUN1+heq1KltLksZrgRcG48lzSyHNvoUBz8WpmdzIco+EqeqTdkc77mlnws/PWMPb+MjAN/GLfMf9rv6tpV7vf+/I51G8ti/wCkomS0pidq17SD7heYcU445WDrwnKuanHZp5RQ3EOEy0c+R9wWuBY/81jcEea5M6pUzyuO49hXqKtZV5tPK+hdPAnE0dXA3xASt0ey+vr5hdGq6M0vE8xrNJLTza7u5kle8AXJAHUqYqJN7IqDtGxw1k34el8dhYuGwBOpJ6fsqE1K6zEeF9jvadR0VLlZ8Ut/oSbs7wFsLBbZv1O9/W6vrEVhevE4ltkrJOUuWbvGuHm3eMG/xAfdcPtfQOz/AHwW658//CfT3dPus4fB+JiGXKTZjz8j/XRVuytaq37Ozh8Emorz7yLJY4EXBuCvSJp8FA52N4pHBG4vcBpsub2lrFTU4x+J7L695NTW5Sz3IrLDqZ9TUd69v/Butx5+6j7K0H+PUnJbvg31Fik9i1qOmDYww2XX4exWIfxNwFBM4vyAk8xoenLdTQ1FtbzF+vI1lXGXJDsep3UDDExhaC0EEm+p3+67uhc76+qb3Xl8jnXxUJdMVhG52YBkzO6dYSZi5+13dPMgLm9oQl7Tqnlru+5a07XThFtU8DWNDWiwC5xZIh2lztbC3MbXv7qjrWklk5naWOlIgvZPYVEliNSLXPKxHVZ0j9x+vsb9nyXS0WjxhgwqqV8ezh4mHo4fpa491ZsrVkXE7ei1MtPcpr6/IoRj5aWcOGZksZ6dNPcG31XJ9+mfyPXTjVqq/FMujhbj6mqWNEjhFLbxNdoCfIrpU6iNnOzPMavsy2h+6uqPiiSSYlCBmMsYHXMP3UvtIeJSVFj4i/sfMOxJk4LoiXM5Oto706hZjLq3RiyqVbxLk3FsRhAEAQBAEBweKOF4axmWRuo2I0PzGqlrvsqeYP8Ag1cIy2aKrxbs4qYie6OdvIH9/RdSvtPHxr7ev24KstJ/1Z4w2TF6awidIGjkXNcB7Ov9FmWp0d28v7/Bqqro8MklNxHjGzmw+rrfoVVlLQLht/ckxqO/Bkqf8RqWlktS1jCNWxR6nyvl291hanTReYQ+rbM+ytkvfkcqh7OGh4eRI9wN7uNtR0AtotJ6q6XK/gkjRCPHr9y2MNhLI2tO4VPGCbOTn8R8PR1TCHtadNLj9eRSSUlhm0LJ1y6osrqbgB0EgdFLLHbbKb+mu9v2Vd6WMXlZ+h0Y9q2uPTNJ/NHVbgEkgyz1NVKPy5so22J5o9N4tvyNf/0XH/jgovxwjsYXws1vhaxscfQXJPq46uPqSp419MfApW3Tsl1TeWS2np2saGtFgFkiPU0YcCDsUyEQfHOEfFmjBHPw/tsqeo0FV2+N/Fc+vMmhdKPDMeH0tRH4e9maPIX/AKBQrs1xXSpyS8Ebu/Lz0o2hhOcg5XPdf4pSTb0btdTVaCuuXUlv4y59euTSV0pLH6EgwjCBFqdXFXWknsQmximJxwNzSOsOQ5n0Clpona8RNJ2Rgsshw46qJ3H8HTBzASDJI6zdPurUtLTUv9kt/BenyQq2yfwI4XFFDW1jR3z6cW2DAb+mbot6dXRTJ9Cfr163NZ0W2fEQIxzUsoPijkabtcPuOq60J13w23TKsoSql4Mubs74w/GsMcpH4iP4uWYcnAfsuFrNL7GWVw+C/Tb1rfkz8ZcLR1Xif3jiBYAPIA16bXXPlTCb9798GJ6auyXXPcidJ2dNY64bKPSQjy6o9NHOy/Pr15mP8arwLDwGlEcYja0ho6kk353JJJW8YKCwieMVFYRwuMOC4qrx5RnGxGhHvzWJ1QmtyzRqraPgf8FdTdn0jXaSu32LfX25KtLRx8Njox7avXcjr4LwSzMDKHzHk15Ib62B19Dot46aGdvyQ29raiaxx8i0cNgc0DNYACwAFrW6DkN9FY3W3r5fQ5rbZvIYCAIAgCAIAgOVxLjQpIe9cwvGYNsDY3JsFNRV7WXTnBHZPojnGTjw8RMdLHHU0ssHeHKx0mxcdh7qeejxFyjKLx4fUjWoy0pRaz4kk/Ax/l+6qdTLBjkq4o5GQkgPkuWttuANT5BbKEpRc+5GJTXUk+WbgCjMn1AY6mdsbHPebNaC5xPIAXJ+SzGLk0lyzDaSyzHR1DJo2yN1Y9txcWNj9Qsyi4NxYTzho4OI8SiOV0MFNNO9lu87vZt9bEn+9VZr07lHqnLCfGe8ilfiXTFZx4HVwHGY6qLvI7izi1zXbtcN2n5g+6ivplTLpkbV2KxZR0VCSBAEBjdC07hZywc6pxhsdVDTZDeVrnB19BlBNrb8lPGiU6pW9yx+SN2YmonUcbBV0SFIcfYo+adrLn+I8A67NvsOm31XfUHVR7vJzc9dvvFh8OYMCxt7BjRZrRoAPRcF4lly3ydJEjZh8Y/2o33GcnC4q4TiqYnANAda4PQgaEf31U2mt9jNSX/vr+yOyCnFplScDufDiYaL+Frg70uLfVdXtVx6Fj5lTS5yXZU4k4SMYDG3NGXlzyRsQLD5rhvZ4L5jGLucYgBGzvGOeS86eFzRYbXvmv6JuYMlfWyxxiQd04Zmt0vbxSBlwfLNf2WHkHrEsRfC1vha+QkkgEgBrQXOd10GnqQgOizK4AixBFx5rPA5PQaAgPqAIAgCAIAgCAICJ9pZP4PTfvGW+av9nf8AN9H+hX1OejbxX6nj/BK6olhdWSU4jheJGthDrucNr5hoP3T/ACKK4y9inlrG+DHsrJte0a232OBjs/etq52d47upMvfPlLO7LS0ZY42/Fvu5WdPFRlCElz3JZznxb/bghsakpSi+PPj5I3pqRk1ZQOlBcZICXnO4XLWi2xFvbfmtFJRosS8djdpOyD8UaFTLLO6skeyQvie5scn4gRtgDR4TlLm3BOpJBB9brforhGC4ys/DnPru89+DVuUupvOV54x65N+pzzVOHNme4GSJ3ed2/R1hf4mOtrbcddFGoxjXbhcPbK+SN3mU4J+BhfAGsxWC7jFEzPG1znHKchOhJuRcbE2NlssZqn3t7tJGrilGazsvHPgSngqkZHRxFl7vaHO8RNyWgXFybDTYaKlq5OV0s+PfyWKYpQWDh1dNFNVzmCpkpKhthIDYNfYaOtfxDb9lajZOupKcFKL4feRNKU30yaf0ObUcQVBoZxnBcyZsZmjAbna7cggWDtLXHUKWOlr9vHOyazh92/BpKyfs2ud8ZXeb+Ed5BVsa1joYjE4ysfUNkJsCRKG5y7cWNtNVHbGE6W08vPdHCXkbQzGfGFv35+pwqyZ3cx1cfehzptJpJTnf4jp3TSWtaLW9B5qeNcOp1vnHCW3HjyRN5ipxb55z+3BI4aIT4pVNkLzG1kbsoeQL5W22IPt5qq5ez00JJLLb7kTKPVdJPjYx0NK2qdWSVMr2OikLWOEhb3LWi4cBcDz1CzLNfQoRzn8hYn1OT4/B5xKFk1fQN70yNdC+8jXWLwGnXM21gedt7rMJOumbxh5WzWfWPM1mlOyKz3M3+D2lk9bAHOMUbxka5xdlBFyASSVFqor2dc8btElKxKUU9kVTx3hslPVOD/gzXidy678iP73XW01sbqseHP4/op2VyhPP5LE4K4+pnxNjnd3UoFrn4XeYdy9CuXfoLIvMd1+fsW69TF/ETRmKQkXEsZHXMP3VP2NnHS/sT9cfEj3EvGkMTTHAe+qHCzGR66nmTsAFZp0cs9Vm0Vzn+CGy+PEd35ER4J4Ze2UySgd683dbUNGtm+ZJNz/Ra6nU+2nt8KN6auhb8lj1WHOMjXtyeFhZZ7SdyDca+SqEpgiwZzDGWlhyteCHt08bw/w6+EC1gOixjANyoo3PiyEtaczT4Rp4Xh9redre6yDzVYWJJM73OsGZWhr3Ntc3dctcL3s35IDNhlKYo2xl2bLo0/y3OUHqQ2wv5IDaQBAEAQBAEAQBAEBqYlh0U7Mkrczbg2uRqNjcEFSV2SreYv0zEoqWzNtRmTkT8MUj3Pc6FpL/AItTY352vYO8wLqwtVckkpcEbqg92j3U8P00jY2vjuItI/E67RppmvcjQaE8lhamxNtPnnj9ODLri+UfKzhyllf3kkLXPO51Ga22YA2f7gpXqba1iMjEqoSeWjalwyJ0kcpYO8jBEZ18IIsbC9tlorZqLjnZ8mzim0/A8swqEOlcGC8wtLckhwtaxBNtuiO2bSTfHA6Vv5n3C8Lip2lsLcrSbkXJ1sBpcmw02GiWWSseZCEFBYRrYrw7S1Lg6eFr3AWvqDboSCLjXmtqtRZV8L/Cf6mllMLPiRsxYVA2LuWxMERFiwDQ33v1PmsO+xz9o3v4m6hFLpxsYsNwKngJMUYaXCxJJJt0u4k28tkndOfLMRrjHhGr/wDEaLX+A3U30LtDe/h18H/jZSrWXLfq/C9M19hX4HQgwyJkr5mttI8APdc6hosNL22ChlbOUFBvZEiik8mtXcO0sz88kLXOO51Ga35gCA/3ut46m2K6U/6+XgauuLeWjO7CoTLHLkGeIFsZBIygixAANtj0WqumoOCez5M9KymeqXDoo3ySMbZ8hu83OpHqbD2Wspykkn3GVFJto1sdwWOpZle0H1CwpSXDwZazyV7Wdm7GnwtcB0af781dr7RvjtyQvTQlweafgNnNsp8s63lrtQ+NmarTVok2E8NCMERRti82/Edt3HX5KlbZZZ8bb+vpE0IQivdRJ6GhbGNN7alaOXcbG2tQEAQBAEAQBAEAQBAEAQBAEAQBAEAQBAEAQBAEAQBAEAQBAEAQBAfLID7ZAEAQBAEAQBAEAQBAEAQBAEAQBAEAQBAEAQBAEAQBAEAQBAEAQBAEAQBAEAQBAEAQBAEAQBAEAQBAEAQH/9k="/>
          <p:cNvSpPr>
            <a:spLocks noChangeAspect="1" noChangeArrowheads="1"/>
          </p:cNvSpPr>
          <p:nvPr/>
        </p:nvSpPr>
        <p:spPr bwMode="auto">
          <a:xfrm>
            <a:off x="307975" y="-449263"/>
            <a:ext cx="33051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8" name="Rectangle 87"/>
          <p:cNvSpPr/>
          <p:nvPr/>
        </p:nvSpPr>
        <p:spPr>
          <a:xfrm>
            <a:off x="392740" y="5013176"/>
            <a:ext cx="2667092" cy="1296144"/>
          </a:xfrm>
          <a:prstGeom prst="rect">
            <a:avLst/>
          </a:prstGeom>
          <a:solidFill>
            <a:srgbClr val="00B050"/>
          </a:solidFill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MMP </a:t>
            </a:r>
            <a:r>
              <a:rPr lang="cs-CZ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dataset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11,994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mutations</a:t>
            </a:r>
            <a:endParaRPr lang="cs-CZ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</a:rPr>
              <a:t>i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 13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sequences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89"/>
          <p:cNvCxnSpPr>
            <a:stCxn id="88" idx="3"/>
            <a:endCxn id="63" idx="1"/>
          </p:cNvCxnSpPr>
          <p:nvPr/>
        </p:nvCxnSpPr>
        <p:spPr>
          <a:xfrm flipV="1">
            <a:off x="3059832" y="1772816"/>
            <a:ext cx="1443109" cy="3888432"/>
          </a:xfrm>
          <a:prstGeom prst="straightConnector1">
            <a:avLst/>
          </a:prstGeom>
          <a:ln w="19050">
            <a:solidFill>
              <a:srgbClr val="012167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88" idx="0"/>
            <a:endCxn id="77" idx="2"/>
          </p:cNvCxnSpPr>
          <p:nvPr/>
        </p:nvCxnSpPr>
        <p:spPr>
          <a:xfrm flipV="1">
            <a:off x="1726286" y="4437112"/>
            <a:ext cx="0" cy="576064"/>
          </a:xfrm>
          <a:prstGeom prst="straightConnector1">
            <a:avLst/>
          </a:prstGeom>
          <a:ln w="19050">
            <a:solidFill>
              <a:srgbClr val="012167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7" idx="0"/>
            <a:endCxn id="71" idx="2"/>
          </p:cNvCxnSpPr>
          <p:nvPr/>
        </p:nvCxnSpPr>
        <p:spPr>
          <a:xfrm flipV="1">
            <a:off x="1726286" y="2492896"/>
            <a:ext cx="0" cy="648072"/>
          </a:xfrm>
          <a:prstGeom prst="straightConnector1">
            <a:avLst/>
          </a:prstGeom>
          <a:ln w="19050">
            <a:solidFill>
              <a:srgbClr val="012167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58" y="2685150"/>
            <a:ext cx="885056" cy="2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70756"/>
            <a:ext cx="885056" cy="2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64" y="2636912"/>
            <a:ext cx="885056" cy="2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22" y="1649678"/>
            <a:ext cx="885056" cy="2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58" y="4602006"/>
            <a:ext cx="885056" cy="2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Compilation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datasets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18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60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09124"/>
              </p:ext>
            </p:extLst>
          </p:nvPr>
        </p:nvGraphicFramePr>
        <p:xfrm>
          <a:off x="485591" y="1556792"/>
          <a:ext cx="8262873" cy="4277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46986"/>
                <a:gridCol w="1778086"/>
                <a:gridCol w="1553140"/>
                <a:gridCol w="1584661"/>
              </a:tblGrid>
              <a:tr h="216027">
                <a:tc>
                  <a:txBody>
                    <a:bodyPr/>
                    <a:lstStyle/>
                    <a:p>
                      <a:endParaRPr lang="en-US" sz="20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latin typeface="Calibri" pitchFamily="34" charset="0"/>
                        </a:rPr>
                        <a:t>Benchmark</a:t>
                      </a:r>
                      <a:br>
                        <a:rPr lang="cs-CZ" sz="2000" dirty="0" smtClean="0">
                          <a:latin typeface="Calibri" pitchFamily="34" charset="0"/>
                        </a:rPr>
                      </a:br>
                      <a:r>
                        <a:rPr lang="cs-CZ" sz="2000" dirty="0" smtClean="0">
                          <a:latin typeface="Calibri" pitchFamily="34" charset="0"/>
                        </a:rPr>
                        <a:t>dataset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latin typeface="Calibri" pitchFamily="34" charset="0"/>
                        </a:rPr>
                        <a:t>PMD </a:t>
                      </a:r>
                      <a:br>
                        <a:rPr lang="cs-CZ" sz="2000" dirty="0" smtClean="0">
                          <a:latin typeface="Calibri" pitchFamily="34" charset="0"/>
                        </a:rPr>
                      </a:br>
                      <a:r>
                        <a:rPr lang="cs-CZ" sz="2000" dirty="0" err="1" smtClean="0">
                          <a:latin typeface="Calibri" pitchFamily="34" charset="0"/>
                        </a:rPr>
                        <a:t>dataset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latin typeface="Calibri" pitchFamily="34" charset="0"/>
                        </a:rPr>
                        <a:t>MMP </a:t>
                      </a:r>
                      <a:r>
                        <a:rPr lang="cs-CZ" sz="2000" dirty="0" err="1" smtClean="0">
                          <a:latin typeface="Calibri" pitchFamily="34" charset="0"/>
                        </a:rPr>
                        <a:t>dataset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lang="en-US" sz="20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Calibri" pitchFamily="34" charset="0"/>
                        </a:rPr>
                        <a:t>[</a:t>
                      </a:r>
                      <a:r>
                        <a:rPr lang="cs-CZ" sz="2000" i="0" dirty="0" err="1" smtClean="0">
                          <a:latin typeface="Calibri" pitchFamily="34" charset="0"/>
                        </a:rPr>
                        <a:t>normalized</a:t>
                      </a:r>
                      <a:r>
                        <a:rPr lang="cs-CZ" sz="2000" i="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cs-CZ" sz="2000" i="0" baseline="0" dirty="0" err="1" smtClean="0">
                          <a:latin typeface="Calibri" pitchFamily="34" charset="0"/>
                        </a:rPr>
                        <a:t>accuracy</a:t>
                      </a:r>
                      <a:r>
                        <a:rPr lang="en-US" sz="2000" i="0" baseline="0" dirty="0" smtClean="0">
                          <a:latin typeface="Calibri" pitchFamily="34" charset="0"/>
                        </a:rPr>
                        <a:t>]</a:t>
                      </a:r>
                      <a:endParaRPr lang="en-US" sz="2000" i="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Naive Bayes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Logistic</a:t>
                      </a:r>
                      <a:r>
                        <a:rPr lang="cs-CZ" sz="2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regression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Neural</a:t>
                      </a:r>
                      <a:r>
                        <a:rPr lang="cs-CZ" sz="2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network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Calibri" pitchFamily="34" charset="0"/>
                        </a:rPr>
                        <a:t>Support</a:t>
                      </a:r>
                      <a:r>
                        <a:rPr lang="cs-CZ" sz="2000" baseline="0" dirty="0" smtClean="0">
                          <a:latin typeface="Calibri" pitchFamily="34" charset="0"/>
                        </a:rPr>
                        <a:t> vector machine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Calibri" pitchFamily="34" charset="0"/>
                        </a:rPr>
                        <a:t>Nearest</a:t>
                      </a:r>
                      <a:r>
                        <a:rPr lang="cs-CZ" sz="2000" baseline="0" dirty="0" smtClean="0">
                          <a:latin typeface="Calibri" pitchFamily="34" charset="0"/>
                        </a:rPr>
                        <a:t> neighbour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Calibri" pitchFamily="34" charset="0"/>
                        </a:rPr>
                        <a:t>Random</a:t>
                      </a:r>
                      <a:r>
                        <a:rPr lang="cs-CZ" sz="2000" baseline="0" dirty="0" smtClean="0">
                          <a:latin typeface="Calibri" pitchFamily="34" charset="0"/>
                        </a:rPr>
                        <a:t> forest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Calibri" pitchFamily="34" charset="0"/>
                        </a:rPr>
                        <a:t>Evolution</a:t>
                      </a:r>
                      <a:r>
                        <a:rPr lang="cs-CZ" sz="2000" baseline="0" dirty="0" smtClean="0">
                          <a:latin typeface="Calibri" pitchFamily="34" charset="0"/>
                        </a:rPr>
                        <a:t> strategy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.77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latin typeface="Calibri" pitchFamily="34" charset="0"/>
                        </a:rPr>
                        <a:t>.65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latin typeface="Calibri" pitchFamily="34" charset="0"/>
                        </a:rPr>
                        <a:t>.66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555"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2-layer</a:t>
                      </a:r>
                      <a:r>
                        <a:rPr lang="cs-CZ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0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weighted</a:t>
                      </a:r>
                      <a:r>
                        <a:rPr lang="cs-CZ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0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consensus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0.66</a:t>
                      </a:r>
                      <a:endParaRPr 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0.7</a:t>
                      </a:r>
                      <a:r>
                        <a:rPr lang="cs-CZ" sz="20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</a:t>
            </a:r>
            <a:r>
              <a:rPr lang="cs-CZ" altLang="cs-CZ" dirty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Core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meta-</a:t>
            </a:r>
            <a:r>
              <a:rPr lang="cs-CZ" altLang="cs-CZ" dirty="0" err="1" smtClean="0">
                <a:latin typeface="Calibri" pitchFamily="34" charset="0"/>
              </a:rPr>
              <a:t>predictor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19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3044" y="5292497"/>
            <a:ext cx="55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</a:rPr>
              <a:t>→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147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0639" y="6466258"/>
            <a:ext cx="7920880" cy="3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http://loschmidt.chemi.muni.cz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Background</a:t>
            </a: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669536" cy="3547872"/>
          </a:xfrm>
          <a:prstGeom prst="rect">
            <a:avLst/>
          </a:prstGeom>
        </p:spPr>
      </p:pic>
      <p:sp>
        <p:nvSpPr>
          <p:cNvPr id="29" name="Elipsa 28"/>
          <p:cNvSpPr/>
          <p:nvPr/>
        </p:nvSpPr>
        <p:spPr bwMode="auto">
          <a:xfrm>
            <a:off x="3080410" y="3573016"/>
            <a:ext cx="144463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576577" y="4941168"/>
            <a:ext cx="1152128" cy="515024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Brno</a:t>
            </a: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cxnSp>
        <p:nvCxnSpPr>
          <p:cNvPr id="33" name="Přímá spojnice 32"/>
          <p:cNvCxnSpPr/>
          <p:nvPr/>
        </p:nvCxnSpPr>
        <p:spPr>
          <a:xfrm>
            <a:off x="3152641" y="3670523"/>
            <a:ext cx="0" cy="12706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20" y="1235224"/>
            <a:ext cx="2030110" cy="2570627"/>
          </a:xfrm>
          <a:prstGeom prst="rect">
            <a:avLst/>
          </a:prstGeom>
        </p:spPr>
      </p:pic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5076056" y="1271619"/>
            <a:ext cx="2649527" cy="77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cs-CZ" sz="2400" dirty="0" smtClean="0">
                <a:solidFill>
                  <a:srgbClr val="012167"/>
                </a:solidFill>
                <a:latin typeface="Calibri" pitchFamily="34" charset="0"/>
              </a:rPr>
              <a:t>Gregor </a:t>
            </a:r>
            <a:r>
              <a:rPr lang="cs-CZ" altLang="cs-CZ" sz="2400" dirty="0" smtClean="0">
                <a:solidFill>
                  <a:srgbClr val="012167"/>
                </a:solidFill>
                <a:latin typeface="Calibri" pitchFamily="34" charset="0"/>
              </a:rPr>
              <a:t>Mendel</a:t>
            </a:r>
            <a:endParaRPr lang="de-DE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DE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cs-CZ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5087052" y="3527972"/>
            <a:ext cx="2649527" cy="77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cs-CZ" sz="2400" dirty="0">
                <a:solidFill>
                  <a:srgbClr val="012167"/>
                </a:solidFill>
                <a:latin typeface="Calibri" pitchFamily="34" charset="0"/>
              </a:rPr>
              <a:t>Kurt </a:t>
            </a:r>
            <a:r>
              <a:rPr lang="cs-CZ" sz="2400" dirty="0" err="1" smtClean="0">
                <a:solidFill>
                  <a:srgbClr val="012167"/>
                </a:solidFill>
                <a:latin typeface="Calibri" pitchFamily="34" charset="0"/>
              </a:rPr>
              <a:t>Gödel</a:t>
            </a:r>
            <a:endParaRPr lang="de-DE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DE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cs-CZ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30" y="3212976"/>
            <a:ext cx="2030400" cy="2880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7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816424" cy="38164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135080"/>
              </p:ext>
            </p:extLst>
          </p:nvPr>
        </p:nvGraphicFramePr>
        <p:xfrm>
          <a:off x="4578744" y="1677207"/>
          <a:ext cx="3521648" cy="33336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19769"/>
                <a:gridCol w="1501879"/>
              </a:tblGrid>
              <a:tr h="416704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AUC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MAPP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.</a:t>
                      </a:r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7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66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PhD-SNP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.</a:t>
                      </a:r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7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78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PPH-1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.698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PPH-2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.771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SIFT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.</a:t>
                      </a:r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7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63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SNAP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.735</a:t>
                      </a:r>
                      <a:endParaRPr lang="en-US" sz="2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04"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PredictSNP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0</a:t>
                      </a:r>
                      <a:r>
                        <a:rPr lang="cs-CZ" sz="20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.797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</a:t>
            </a:r>
            <a:r>
              <a:rPr lang="cs-CZ" altLang="cs-CZ" dirty="0">
                <a:latin typeface="Calibri" pitchFamily="34" charset="0"/>
              </a:rPr>
              <a:t>: </a:t>
            </a:r>
            <a:r>
              <a:rPr lang="cs-CZ" altLang="cs-CZ" dirty="0" smtClean="0">
                <a:latin typeface="Calibri" pitchFamily="34" charset="0"/>
              </a:rPr>
              <a:t>Performance </a:t>
            </a:r>
            <a:r>
              <a:rPr lang="cs-CZ" altLang="cs-CZ" dirty="0" err="1" smtClean="0">
                <a:latin typeface="Calibri" pitchFamily="34" charset="0"/>
              </a:rPr>
              <a:t>evaluation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20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812360" y="4437112"/>
            <a:ext cx="55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</a:rPr>
              <a:t>←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8" y="1632282"/>
            <a:ext cx="3958006" cy="3950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443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</a:t>
            </a:r>
            <a:r>
              <a:rPr lang="cs-CZ" altLang="cs-CZ" dirty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Consensual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function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21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0523" y="2887200"/>
            <a:ext cx="4003379" cy="29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1456" y="1064096"/>
            <a:ext cx="3657600" cy="1630363"/>
          </a:xfrm>
          <a:prstGeom prst="rect">
            <a:avLst/>
          </a:prstGeom>
          <a:solidFill>
            <a:srgbClr val="C0C0C0"/>
          </a:solidFill>
          <a:ln w="18360">
            <a:solidFill>
              <a:schemeClr val="bg2"/>
            </a:solidFill>
            <a:round/>
            <a:headEnd/>
            <a:tailEnd/>
          </a:ln>
          <a:effectLst/>
        </p:spPr>
        <p:txBody>
          <a:bodyPr lIns="99000" tIns="54000" rIns="99000" bIns="54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1600" b="1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’s decision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{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-1,1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}</a:t>
            </a:r>
          </a:p>
          <a:p>
            <a:pPr>
              <a:buClrTx/>
              <a:buFontTx/>
              <a:buNone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-1 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…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predicted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to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be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„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neutral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“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 1 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…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predicted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to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be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„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deleterious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“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114800" y="1064096"/>
            <a:ext cx="4881563" cy="1630363"/>
          </a:xfrm>
          <a:prstGeom prst="rect">
            <a:avLst/>
          </a:prstGeom>
          <a:solidFill>
            <a:srgbClr val="C0C0C0"/>
          </a:solidFill>
          <a:ln w="1836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54000" rIns="99000" bIns="54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1600" b="1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’s</a:t>
            </a:r>
            <a:r>
              <a:rPr lang="cs-CZ" sz="16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b="1" dirty="0" err="1" smtClean="0">
                <a:solidFill>
                  <a:schemeClr val="tx1"/>
                </a:solidFill>
                <a:latin typeface="Calibri" pitchFamily="34" charset="0"/>
              </a:rPr>
              <a:t>weigh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, ‹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,1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›</a:t>
            </a:r>
          </a:p>
          <a:p>
            <a:pPr>
              <a:buClrTx/>
              <a:buFontTx/>
              <a:buNone/>
            </a:pPr>
            <a:endParaRPr lang="cs-CZ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0 …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t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ool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’s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decisions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were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incorrect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for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all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similar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during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testing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Calibri"/>
              </a:rPr>
              <a:t>→ 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%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success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rate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1 …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tool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’s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decisions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were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correct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for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all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similar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during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testing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Calibri"/>
              </a:rPr>
              <a:t>→ </a:t>
            </a:r>
            <a:r>
              <a:rPr lang="cs-CZ" sz="1600" dirty="0" smtClean="0">
                <a:solidFill>
                  <a:schemeClr val="tx1"/>
                </a:solidFill>
                <a:latin typeface="Calibri"/>
              </a:rPr>
              <a:t>100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%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success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rate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188171"/>
            <a:ext cx="3657600" cy="2905125"/>
          </a:xfrm>
          <a:prstGeom prst="rect">
            <a:avLst/>
          </a:prstGeom>
          <a:solidFill>
            <a:srgbClr val="C0C0C0"/>
          </a:solidFill>
          <a:ln w="1836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54000" rIns="99000" bIns="54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ahoma" pitchFamily="32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1600" b="1" dirty="0" err="1" smtClean="0">
                <a:solidFill>
                  <a:schemeClr val="tx1"/>
                </a:solidFill>
                <a:latin typeface="Calibri" pitchFamily="34" charset="0"/>
              </a:rPr>
              <a:t>Overall</a:t>
            </a:r>
            <a:r>
              <a:rPr lang="cs-CZ" sz="16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b="1" dirty="0" err="1" smtClean="0">
                <a:solidFill>
                  <a:schemeClr val="tx1"/>
                </a:solidFill>
                <a:latin typeface="Calibri" pitchFamily="34" charset="0"/>
              </a:rPr>
              <a:t>score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‹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-1,1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›</a:t>
            </a:r>
          </a:p>
          <a:p>
            <a:pPr>
              <a:buClrTx/>
              <a:buFontTx/>
              <a:buNone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-1 …	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all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tools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predict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that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mutation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neutral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Tx/>
              <a:buFontTx/>
              <a:buNone/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 0 …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tools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provide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contradictory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predictions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equally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+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1 …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all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tools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predict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that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mutation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Calibri" pitchFamily="34" charset="0"/>
              </a:rPr>
              <a:t>deleterious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212040" y="4088175"/>
            <a:ext cx="720000" cy="72000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9"/>
          <p:cNvSpPr/>
          <p:nvPr/>
        </p:nvSpPr>
        <p:spPr>
          <a:xfrm>
            <a:off x="221456" y="3188170"/>
            <a:ext cx="3657600" cy="29051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/>
          <p:cNvSpPr/>
          <p:nvPr/>
        </p:nvSpPr>
        <p:spPr>
          <a:xfrm>
            <a:off x="228600" y="1064096"/>
            <a:ext cx="3650456" cy="16303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6148800" y="3430800"/>
            <a:ext cx="727200" cy="70560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2"/>
          <p:cNvSpPr/>
          <p:nvPr/>
        </p:nvSpPr>
        <p:spPr>
          <a:xfrm>
            <a:off x="4107855" y="1064095"/>
            <a:ext cx="4888508" cy="16303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6876000" y="3430800"/>
            <a:ext cx="720000" cy="70560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58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1" y="1700808"/>
            <a:ext cx="4214081" cy="271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Calculation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tool</a:t>
            </a:r>
            <a:r>
              <a:rPr lang="en-US" altLang="cs-CZ" dirty="0" smtClean="0">
                <a:latin typeface="Calibri" pitchFamily="34" charset="0"/>
              </a:rPr>
              <a:t>’s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confidence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2548055" y="1664804"/>
            <a:ext cx="2311977" cy="33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320289" y="4022441"/>
            <a:ext cx="1757344" cy="40162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Reliability index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-36512" y="2636912"/>
            <a:ext cx="1593865" cy="40162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Accuracy</a:t>
            </a:r>
            <a:endParaRPr lang="cs-CZ" sz="16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383740" y="2060848"/>
            <a:ext cx="3184612" cy="9721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Prediction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deleterious</a:t>
            </a:r>
            <a:endParaRPr lang="cs-CZ" sz="2400" b="1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Weight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:  0.88</a:t>
            </a:r>
            <a:endParaRPr lang="en-US" sz="20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6444208" y="2546902"/>
            <a:ext cx="720080" cy="41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Přímá spojnice 38"/>
          <p:cNvCxnSpPr/>
          <p:nvPr/>
        </p:nvCxnSpPr>
        <p:spPr>
          <a:xfrm>
            <a:off x="2277433" y="2103919"/>
            <a:ext cx="0" cy="187220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11560" y="1268760"/>
            <a:ext cx="6912768" cy="88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50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550" b="1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Example</a:t>
            </a:r>
            <a:r>
              <a:rPr lang="cs-CZ" sz="2550" b="1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550" b="1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550" b="1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550" b="1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conversion</a:t>
            </a:r>
            <a:r>
              <a:rPr lang="cs-CZ" sz="2550" b="1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550" b="1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score</a:t>
            </a:r>
            <a:r>
              <a:rPr lang="cs-CZ" sz="2550" b="1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-</a:t>
            </a:r>
            <a:r>
              <a:rPr lang="en-US" sz="2550" b="1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&gt; </a:t>
            </a:r>
            <a:r>
              <a:rPr lang="cs-CZ" sz="2550" b="1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weight</a:t>
            </a:r>
            <a:r>
              <a:rPr lang="cs-CZ" sz="2550" b="1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(SNAP)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22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cxnSp>
        <p:nvCxnSpPr>
          <p:cNvPr id="25" name="Přímá spojnice 24"/>
          <p:cNvCxnSpPr/>
          <p:nvPr/>
        </p:nvCxnSpPr>
        <p:spPr>
          <a:xfrm flipH="1">
            <a:off x="2205427" y="2320304"/>
            <a:ext cx="2808310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4731450" y="2313075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2277433" y="3573017"/>
            <a:ext cx="0" cy="6502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6301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77" y="1198215"/>
            <a:ext cx="2558628" cy="155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73" y="1196752"/>
            <a:ext cx="2550454" cy="153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7" y="2974627"/>
            <a:ext cx="2482333" cy="156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11" y="3031902"/>
            <a:ext cx="2598139" cy="154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2" y="1259657"/>
            <a:ext cx="2493232" cy="148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3" y="3017663"/>
            <a:ext cx="2448272" cy="157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Calculation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tool</a:t>
            </a:r>
            <a:r>
              <a:rPr lang="en-US" altLang="cs-CZ" dirty="0" smtClean="0">
                <a:latin typeface="Calibri" pitchFamily="34" charset="0"/>
              </a:rPr>
              <a:t>’s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confidence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23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11" y="4684314"/>
            <a:ext cx="2667289" cy="15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7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Overfitting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issue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24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graphicFrame>
        <p:nvGraphicFramePr>
          <p:cNvPr id="15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470907"/>
              </p:ext>
            </p:extLst>
          </p:nvPr>
        </p:nvGraphicFramePr>
        <p:xfrm>
          <a:off x="3491880" y="2060848"/>
          <a:ext cx="565212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38430"/>
              </p:ext>
            </p:extLst>
          </p:nvPr>
        </p:nvGraphicFramePr>
        <p:xfrm>
          <a:off x="-396552" y="1285581"/>
          <a:ext cx="4164955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Straight Arrow Connector 25"/>
          <p:cNvCxnSpPr/>
          <p:nvPr/>
        </p:nvCxnSpPr>
        <p:spPr>
          <a:xfrm flipH="1">
            <a:off x="6354200" y="1756248"/>
            <a:ext cx="387041" cy="9526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obsah 2"/>
          <p:cNvSpPr txBox="1">
            <a:spLocks/>
          </p:cNvSpPr>
          <p:nvPr/>
        </p:nvSpPr>
        <p:spPr bwMode="auto">
          <a:xfrm>
            <a:off x="6084168" y="1268760"/>
            <a:ext cx="2088232" cy="487488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2000" b="1" kern="0" noProof="0" dirty="0" err="1" smtClean="0">
                <a:latin typeface="Calibri" pitchFamily="34" charset="0"/>
              </a:rPr>
              <a:t>Difference</a:t>
            </a:r>
            <a:r>
              <a:rPr lang="cs-CZ" sz="2000" b="1" kern="0" noProof="0" dirty="0" smtClean="0">
                <a:latin typeface="Calibri" pitchFamily="34" charset="0"/>
              </a:rPr>
              <a:t>: 11.5</a:t>
            </a:r>
            <a:r>
              <a:rPr lang="en-US" sz="2000" b="1" kern="0" noProof="0" dirty="0" smtClean="0">
                <a:latin typeface="Calibri" pitchFamily="34" charset="0"/>
              </a:rPr>
              <a:t>%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1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0" y="1039219"/>
            <a:ext cx="5920402" cy="1760135"/>
          </a:xfrm>
          <a:prstGeom prst="rect">
            <a:avLst/>
          </a:prstGeom>
          <a:ln w="25400">
            <a:solidFill>
              <a:srgbClr val="01216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" b="-474"/>
          <a:stretch/>
        </p:blipFill>
        <p:spPr>
          <a:xfrm>
            <a:off x="179512" y="1196752"/>
            <a:ext cx="2520280" cy="44295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79513" y="1533524"/>
            <a:ext cx="2520280" cy="771525"/>
          </a:xfrm>
          <a:prstGeom prst="rect">
            <a:avLst/>
          </a:prstGeom>
          <a:noFill/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45" idx="3"/>
            <a:endCxn id="48" idx="1"/>
          </p:cNvCxnSpPr>
          <p:nvPr/>
        </p:nvCxnSpPr>
        <p:spPr>
          <a:xfrm>
            <a:off x="2699793" y="1919287"/>
            <a:ext cx="228877" cy="0"/>
          </a:xfrm>
          <a:prstGeom prst="line">
            <a:avLst/>
          </a:prstGeom>
          <a:ln w="2540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0" y="1196752"/>
            <a:ext cx="5920402" cy="4279103"/>
          </a:xfrm>
          <a:prstGeom prst="rect">
            <a:avLst/>
          </a:prstGeom>
          <a:ln w="25400">
            <a:solidFill>
              <a:srgbClr val="012167"/>
            </a:solidFill>
          </a:ln>
        </p:spPr>
      </p:pic>
      <p:sp>
        <p:nvSpPr>
          <p:cNvPr id="52" name="Rectangle 51"/>
          <p:cNvSpPr/>
          <p:nvPr/>
        </p:nvSpPr>
        <p:spPr>
          <a:xfrm>
            <a:off x="179512" y="2276872"/>
            <a:ext cx="2520280" cy="1872208"/>
          </a:xfrm>
          <a:prstGeom prst="rect">
            <a:avLst/>
          </a:prstGeom>
          <a:noFill/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0" y="2636912"/>
            <a:ext cx="5920402" cy="3572826"/>
          </a:xfrm>
          <a:prstGeom prst="rect">
            <a:avLst/>
          </a:prstGeom>
          <a:ln w="25400">
            <a:solidFill>
              <a:srgbClr val="012167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79512" y="4149080"/>
            <a:ext cx="2520280" cy="1440160"/>
          </a:xfrm>
          <a:prstGeom prst="rect">
            <a:avLst/>
          </a:prstGeom>
          <a:noFill/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49" idx="1"/>
          </p:cNvCxnSpPr>
          <p:nvPr/>
        </p:nvCxnSpPr>
        <p:spPr>
          <a:xfrm>
            <a:off x="2699792" y="3336303"/>
            <a:ext cx="228878" cy="1"/>
          </a:xfrm>
          <a:prstGeom prst="line">
            <a:avLst/>
          </a:prstGeom>
          <a:ln w="2540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3"/>
          </p:cNvCxnSpPr>
          <p:nvPr/>
        </p:nvCxnSpPr>
        <p:spPr>
          <a:xfrm>
            <a:off x="2699792" y="4869160"/>
            <a:ext cx="228878" cy="0"/>
          </a:xfrm>
          <a:prstGeom prst="line">
            <a:avLst/>
          </a:prstGeom>
          <a:ln w="2540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Input interface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2"/>
            <a:ext cx="2520280" cy="381860"/>
          </a:xfrm>
          <a:prstGeom prst="rect">
            <a:avLst/>
          </a:prstGeom>
        </p:spPr>
      </p:pic>
      <p:sp>
        <p:nvSpPr>
          <p:cNvPr id="18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25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574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2" grpId="0" animBg="1"/>
      <p:bldP spid="52" grpId="1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45" idx="3"/>
          </p:cNvCxnSpPr>
          <p:nvPr/>
        </p:nvCxnSpPr>
        <p:spPr>
          <a:xfrm>
            <a:off x="2699792" y="2248852"/>
            <a:ext cx="216024" cy="0"/>
          </a:xfrm>
          <a:prstGeom prst="line">
            <a:avLst/>
          </a:prstGeom>
          <a:ln w="2540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7" b="3547"/>
          <a:stretch/>
        </p:blipFill>
        <p:spPr>
          <a:xfrm>
            <a:off x="179512" y="1044000"/>
            <a:ext cx="2524270" cy="430610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79513" y="1533524"/>
            <a:ext cx="2520279" cy="1430656"/>
          </a:xfrm>
          <a:prstGeom prst="rect">
            <a:avLst/>
          </a:prstGeom>
          <a:noFill/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5920402" cy="3343618"/>
          </a:xfrm>
          <a:prstGeom prst="rect">
            <a:avLst/>
          </a:prstGeom>
          <a:ln w="19050">
            <a:solidFill>
              <a:srgbClr val="012167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179513" y="2964180"/>
            <a:ext cx="2520279" cy="1472932"/>
          </a:xfrm>
          <a:prstGeom prst="rect">
            <a:avLst/>
          </a:prstGeom>
          <a:noFill/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13617"/>
            <a:ext cx="5920402" cy="3174057"/>
          </a:xfrm>
          <a:prstGeom prst="rect">
            <a:avLst/>
          </a:prstGeom>
          <a:ln w="25400">
            <a:solidFill>
              <a:srgbClr val="012167"/>
            </a:solidFill>
          </a:ln>
        </p:spPr>
      </p:pic>
      <p:cxnSp>
        <p:nvCxnSpPr>
          <p:cNvPr id="24" name="Straight Connector 23"/>
          <p:cNvCxnSpPr>
            <a:stCxn id="22" idx="3"/>
            <a:endCxn id="14" idx="1"/>
          </p:cNvCxnSpPr>
          <p:nvPr/>
        </p:nvCxnSpPr>
        <p:spPr>
          <a:xfrm>
            <a:off x="2699792" y="3700646"/>
            <a:ext cx="216024" cy="0"/>
          </a:xfrm>
          <a:prstGeom prst="line">
            <a:avLst/>
          </a:prstGeom>
          <a:ln w="2540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Output interface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2"/>
            <a:ext cx="2520279" cy="381860"/>
          </a:xfrm>
          <a:prstGeom prst="rect">
            <a:avLst/>
          </a:prstGeom>
        </p:spPr>
      </p:pic>
      <p:sp>
        <p:nvSpPr>
          <p:cNvPr id="16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26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794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9345"/>
            <a:ext cx="4153966" cy="2028255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27784" y="1114871"/>
            <a:ext cx="6336704" cy="1190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b="1" dirty="0">
                <a:latin typeface="Calibri" pitchFamily="34" charset="0"/>
              </a:rPr>
              <a:t>Bendl </a:t>
            </a:r>
            <a:r>
              <a:rPr lang="cs-CZ" sz="1600" b="1" dirty="0" smtClean="0">
                <a:latin typeface="Calibri" pitchFamily="34" charset="0"/>
              </a:rPr>
              <a:t>Jaroslav</a:t>
            </a:r>
            <a:r>
              <a:rPr lang="cs-CZ" sz="1600" dirty="0" smtClean="0">
                <a:latin typeface="Calibri" pitchFamily="34" charset="0"/>
              </a:rPr>
              <a:t>,  </a:t>
            </a:r>
            <a:r>
              <a:rPr lang="cs-CZ" sz="1600" dirty="0" err="1">
                <a:latin typeface="Calibri" pitchFamily="34" charset="0"/>
              </a:rPr>
              <a:t>Stourac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Jan, </a:t>
            </a:r>
            <a:r>
              <a:rPr lang="cs-CZ" sz="1600" dirty="0" err="1">
                <a:latin typeface="Calibri" pitchFamily="34" charset="0"/>
              </a:rPr>
              <a:t>Salanda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Ondrej, </a:t>
            </a:r>
            <a:r>
              <a:rPr lang="cs-CZ" sz="1600" dirty="0">
                <a:latin typeface="Calibri" pitchFamily="34" charset="0"/>
              </a:rPr>
              <a:t>Pavelka </a:t>
            </a:r>
            <a:r>
              <a:rPr lang="cs-CZ" sz="1600" dirty="0" err="1" smtClean="0">
                <a:latin typeface="Calibri" pitchFamily="34" charset="0"/>
              </a:rPr>
              <a:t>Antonin</a:t>
            </a:r>
            <a:r>
              <a:rPr lang="cs-CZ" sz="1600" dirty="0" smtClean="0">
                <a:latin typeface="Calibri" pitchFamily="34" charset="0"/>
              </a:rPr>
              <a:t>, </a:t>
            </a:r>
            <a:r>
              <a:rPr lang="cs-CZ" sz="1600" dirty="0" err="1">
                <a:latin typeface="Calibri" pitchFamily="34" charset="0"/>
              </a:rPr>
              <a:t>Wieben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 smtClean="0">
                <a:latin typeface="Calibri" pitchFamily="34" charset="0"/>
              </a:rPr>
              <a:t>Eric</a:t>
            </a:r>
            <a:r>
              <a:rPr lang="cs-CZ" sz="1600" dirty="0" smtClean="0">
                <a:latin typeface="Calibri" pitchFamily="34" charset="0"/>
              </a:rPr>
              <a:t>, </a:t>
            </a:r>
            <a:r>
              <a:rPr lang="cs-CZ" sz="1600" dirty="0" err="1">
                <a:latin typeface="Calibri" pitchFamily="34" charset="0"/>
              </a:rPr>
              <a:t>Zendulka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Jan, </a:t>
            </a:r>
            <a:r>
              <a:rPr lang="cs-CZ" sz="1600" dirty="0" err="1">
                <a:latin typeface="Calibri" pitchFamily="34" charset="0"/>
              </a:rPr>
              <a:t>Brezovsky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Jan, </a:t>
            </a:r>
            <a:r>
              <a:rPr lang="cs-CZ" sz="1600" dirty="0" err="1">
                <a:latin typeface="Calibri" pitchFamily="34" charset="0"/>
              </a:rPr>
              <a:t>Damborsky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 smtClean="0">
                <a:latin typeface="Calibri" pitchFamily="34" charset="0"/>
              </a:rPr>
              <a:t>Jiri</a:t>
            </a:r>
            <a:r>
              <a:rPr lang="cs-CZ" sz="1600" dirty="0" smtClean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(2014) </a:t>
            </a:r>
            <a:r>
              <a:rPr lang="cs-CZ" sz="1600" dirty="0" err="1">
                <a:latin typeface="Calibri" pitchFamily="34" charset="0"/>
              </a:rPr>
              <a:t>PredictSNP</a:t>
            </a:r>
            <a:r>
              <a:rPr lang="cs-CZ" sz="1600" dirty="0">
                <a:latin typeface="Calibri" pitchFamily="34" charset="0"/>
              </a:rPr>
              <a:t>: robust and </a:t>
            </a:r>
            <a:r>
              <a:rPr lang="cs-CZ" sz="1600" dirty="0" err="1">
                <a:latin typeface="Calibri" pitchFamily="34" charset="0"/>
              </a:rPr>
              <a:t>accurate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consensus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classifier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for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prediction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of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disease-related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mutations</a:t>
            </a:r>
            <a:r>
              <a:rPr lang="cs-CZ" sz="1600" i="1" dirty="0">
                <a:latin typeface="Calibri" pitchFamily="34" charset="0"/>
              </a:rPr>
              <a:t>. </a:t>
            </a:r>
            <a:r>
              <a:rPr lang="cs-CZ" sz="1600" b="1" i="1" dirty="0" err="1">
                <a:latin typeface="Calibri" pitchFamily="34" charset="0"/>
              </a:rPr>
              <a:t>PLoS</a:t>
            </a:r>
            <a:r>
              <a:rPr lang="cs-CZ" sz="1600" b="1" i="1" dirty="0">
                <a:latin typeface="Calibri" pitchFamily="34" charset="0"/>
              </a:rPr>
              <a:t> </a:t>
            </a:r>
            <a:r>
              <a:rPr lang="cs-CZ" sz="1600" b="1" i="1" dirty="0" err="1">
                <a:latin typeface="Calibri" pitchFamily="34" charset="0"/>
              </a:rPr>
              <a:t>Comput</a:t>
            </a:r>
            <a:r>
              <a:rPr lang="cs-CZ" sz="1600" b="1" i="1" dirty="0">
                <a:latin typeface="Calibri" pitchFamily="34" charset="0"/>
              </a:rPr>
              <a:t> </a:t>
            </a:r>
            <a:r>
              <a:rPr lang="cs-CZ" sz="1600" b="1" i="1" dirty="0" err="1">
                <a:latin typeface="Calibri" pitchFamily="34" charset="0"/>
              </a:rPr>
              <a:t>Biol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10: e1003440. </a:t>
            </a:r>
          </a:p>
        </p:txBody>
      </p:sp>
      <p:pic>
        <p:nvPicPr>
          <p:cNvPr id="1028" name="Picture 4" descr="http://www.ploscompbiol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2304256" cy="29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323528" y="2420888"/>
            <a:ext cx="8496944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696162"/>
              </p:ext>
            </p:extLst>
          </p:nvPr>
        </p:nvGraphicFramePr>
        <p:xfrm>
          <a:off x="2555776" y="4764811"/>
          <a:ext cx="4406437" cy="1400493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908089"/>
                <a:gridCol w="1498348"/>
              </a:tblGrid>
              <a:tr h="480589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Unique</a:t>
                      </a:r>
                      <a:r>
                        <a:rPr lang="cs-CZ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users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&gt; </a:t>
                      </a:r>
                      <a:r>
                        <a:rPr lang="cs-CZ" sz="18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1,000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mpd="sng">
                      <a:noFill/>
                    </a:lnL>
                    <a:lnR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0589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latin typeface="Calibri" pitchFamily="34" charset="0"/>
                        </a:rPr>
                        <a:t>Unique</a:t>
                      </a:r>
                      <a:r>
                        <a:rPr lang="cs-CZ" sz="1800" baseline="0" dirty="0" smtClean="0">
                          <a:latin typeface="Calibri" pitchFamily="34" charset="0"/>
                        </a:rPr>
                        <a:t> protein </a:t>
                      </a:r>
                      <a:r>
                        <a:rPr lang="cs-CZ" sz="1800" baseline="0" dirty="0" err="1" smtClean="0">
                          <a:latin typeface="Calibri" pitchFamily="34" charset="0"/>
                        </a:rPr>
                        <a:t>sequences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latin typeface="Calibri" pitchFamily="34" charset="0"/>
                        </a:rPr>
                        <a:t>&gt; </a:t>
                      </a:r>
                      <a:r>
                        <a:rPr lang="cs-CZ" sz="1800" baseline="0" dirty="0" smtClean="0">
                          <a:latin typeface="Calibri" pitchFamily="34" charset="0"/>
                        </a:rPr>
                        <a:t>10,000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mpd="sng">
                      <a:noFill/>
                    </a:lnL>
                    <a:lnR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315">
                <a:tc>
                  <a:txBody>
                    <a:bodyPr/>
                    <a:lstStyle/>
                    <a:p>
                      <a:r>
                        <a:rPr lang="cs-CZ" sz="1800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Unique</a:t>
                      </a:r>
                      <a:r>
                        <a:rPr lang="cs-CZ" sz="18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="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mutations</a:t>
                      </a:r>
                      <a:r>
                        <a:rPr lang="cs-CZ" sz="18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&gt; </a:t>
                      </a:r>
                      <a:r>
                        <a:rPr lang="cs-CZ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100,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000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mpd="sng">
                      <a:noFill/>
                    </a:lnL>
                    <a:lnR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121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27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24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27784" y="1114871"/>
            <a:ext cx="6336704" cy="9459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b="1" dirty="0">
                <a:latin typeface="Calibri" pitchFamily="34" charset="0"/>
              </a:rPr>
              <a:t>Bendl </a:t>
            </a:r>
            <a:r>
              <a:rPr lang="cs-CZ" sz="1600" b="1" dirty="0" smtClean="0">
                <a:latin typeface="Calibri" pitchFamily="34" charset="0"/>
              </a:rPr>
              <a:t>J</a:t>
            </a:r>
            <a:r>
              <a:rPr lang="cs-CZ" sz="1600" dirty="0" smtClean="0">
                <a:latin typeface="Calibri" pitchFamily="34" charset="0"/>
              </a:rPr>
              <a:t>,  </a:t>
            </a:r>
            <a:r>
              <a:rPr lang="cs-CZ" sz="1600" dirty="0" err="1">
                <a:latin typeface="Calibri" pitchFamily="34" charset="0"/>
              </a:rPr>
              <a:t>Stourac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J, </a:t>
            </a:r>
            <a:r>
              <a:rPr lang="cs-CZ" sz="1600" dirty="0" err="1">
                <a:latin typeface="Calibri" pitchFamily="34" charset="0"/>
              </a:rPr>
              <a:t>Salanda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O, </a:t>
            </a:r>
            <a:r>
              <a:rPr lang="cs-CZ" sz="1600" dirty="0">
                <a:latin typeface="Calibri" pitchFamily="34" charset="0"/>
              </a:rPr>
              <a:t>Pavelka </a:t>
            </a:r>
            <a:r>
              <a:rPr lang="cs-CZ" sz="1600" dirty="0" smtClean="0">
                <a:latin typeface="Calibri" pitchFamily="34" charset="0"/>
              </a:rPr>
              <a:t>A, </a:t>
            </a:r>
            <a:r>
              <a:rPr lang="cs-CZ" sz="1600" dirty="0" err="1">
                <a:latin typeface="Calibri" pitchFamily="34" charset="0"/>
              </a:rPr>
              <a:t>Wieben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ED, </a:t>
            </a:r>
            <a:r>
              <a:rPr lang="cs-CZ" sz="1600" dirty="0" err="1">
                <a:latin typeface="Calibri" pitchFamily="34" charset="0"/>
              </a:rPr>
              <a:t>Zendulka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J, </a:t>
            </a:r>
            <a:r>
              <a:rPr lang="cs-CZ" sz="1600" dirty="0" err="1">
                <a:latin typeface="Calibri" pitchFamily="34" charset="0"/>
              </a:rPr>
              <a:t>Brezovsky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smtClean="0">
                <a:latin typeface="Calibri" pitchFamily="34" charset="0"/>
              </a:rPr>
              <a:t>J, </a:t>
            </a:r>
            <a:r>
              <a:rPr lang="cs-CZ" sz="1600" dirty="0" err="1">
                <a:latin typeface="Calibri" pitchFamily="34" charset="0"/>
              </a:rPr>
              <a:t>Damborsky</a:t>
            </a:r>
            <a:r>
              <a:rPr lang="cs-CZ" sz="1600" dirty="0">
                <a:latin typeface="Calibri" pitchFamily="34" charset="0"/>
              </a:rPr>
              <a:t> J</a:t>
            </a:r>
            <a:r>
              <a:rPr lang="cs-CZ" sz="1600" dirty="0" smtClean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(2014) </a:t>
            </a:r>
            <a:r>
              <a:rPr lang="cs-CZ" sz="1600" dirty="0" err="1">
                <a:latin typeface="Calibri" pitchFamily="34" charset="0"/>
              </a:rPr>
              <a:t>PredictSNP</a:t>
            </a:r>
            <a:r>
              <a:rPr lang="cs-CZ" sz="1600" dirty="0">
                <a:latin typeface="Calibri" pitchFamily="34" charset="0"/>
              </a:rPr>
              <a:t>: robust and </a:t>
            </a:r>
            <a:r>
              <a:rPr lang="cs-CZ" sz="1600" dirty="0" err="1">
                <a:latin typeface="Calibri" pitchFamily="34" charset="0"/>
              </a:rPr>
              <a:t>accurate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consensus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classifier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for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prediction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of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disease-related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mutations</a:t>
            </a:r>
            <a:r>
              <a:rPr lang="cs-CZ" sz="1600" i="1" dirty="0">
                <a:latin typeface="Calibri" pitchFamily="34" charset="0"/>
              </a:rPr>
              <a:t>. </a:t>
            </a:r>
            <a:r>
              <a:rPr lang="cs-CZ" sz="1600" b="1" i="1" dirty="0" err="1">
                <a:latin typeface="Calibri" pitchFamily="34" charset="0"/>
              </a:rPr>
              <a:t>PLoS</a:t>
            </a:r>
            <a:r>
              <a:rPr lang="cs-CZ" sz="1600" b="1" i="1" dirty="0">
                <a:latin typeface="Calibri" pitchFamily="34" charset="0"/>
              </a:rPr>
              <a:t> </a:t>
            </a:r>
            <a:r>
              <a:rPr lang="cs-CZ" sz="1600" b="1" i="1" dirty="0" err="1">
                <a:latin typeface="Calibri" pitchFamily="34" charset="0"/>
              </a:rPr>
              <a:t>Comput</a:t>
            </a:r>
            <a:r>
              <a:rPr lang="cs-CZ" sz="1600" b="1" i="1" dirty="0">
                <a:latin typeface="Calibri" pitchFamily="34" charset="0"/>
              </a:rPr>
              <a:t> </a:t>
            </a:r>
            <a:r>
              <a:rPr lang="cs-CZ" sz="1600" b="1" i="1" dirty="0" err="1">
                <a:latin typeface="Calibri" pitchFamily="34" charset="0"/>
              </a:rPr>
              <a:t>Biol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10: e1003440. </a:t>
            </a:r>
          </a:p>
        </p:txBody>
      </p:sp>
      <p:pic>
        <p:nvPicPr>
          <p:cNvPr id="1028" name="Picture 4" descr="http://www.ploscompbiol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2304256" cy="29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323528" y="2204864"/>
            <a:ext cx="8496944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PSNP1: </a:t>
            </a:r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28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32237"/>
            <a:ext cx="1287491" cy="1287491"/>
          </a:xfrm>
          <a:prstGeom prst="rect">
            <a:avLst/>
          </a:prstGeom>
        </p:spPr>
      </p:pic>
      <p:pic>
        <p:nvPicPr>
          <p:cNvPr id="1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88" y="4048626"/>
            <a:ext cx="823117" cy="10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51" y="4043669"/>
            <a:ext cx="8207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4482"/>
          <a:stretch>
            <a:fillRect/>
          </a:stretch>
        </p:blipFill>
        <p:spPr bwMode="auto">
          <a:xfrm>
            <a:off x="1479069" y="4048625"/>
            <a:ext cx="831024" cy="11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57" y="4062135"/>
            <a:ext cx="846232" cy="10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11" y="4048625"/>
            <a:ext cx="952674" cy="11085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99" y="4048624"/>
            <a:ext cx="854194" cy="11085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3" y="4058535"/>
            <a:ext cx="915548" cy="10986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33" y="4048626"/>
            <a:ext cx="868427" cy="10969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2632238"/>
            <a:ext cx="1287490" cy="12874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2632238"/>
            <a:ext cx="1287490" cy="128749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87" y="2632238"/>
            <a:ext cx="1287490" cy="128749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70" y="2627564"/>
            <a:ext cx="1292164" cy="129216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76" y="2626174"/>
            <a:ext cx="1293554" cy="1293554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578021" y="4048625"/>
            <a:ext cx="912939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bdélník 31"/>
          <p:cNvSpPr/>
          <p:nvPr/>
        </p:nvSpPr>
        <p:spPr>
          <a:xfrm>
            <a:off x="1466370" y="4043669"/>
            <a:ext cx="843724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bdélník 32"/>
          <p:cNvSpPr/>
          <p:nvPr/>
        </p:nvSpPr>
        <p:spPr>
          <a:xfrm>
            <a:off x="6664588" y="4048626"/>
            <a:ext cx="823117" cy="1734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bdélník 33"/>
          <p:cNvSpPr/>
          <p:nvPr/>
        </p:nvSpPr>
        <p:spPr>
          <a:xfrm>
            <a:off x="7645863" y="4060231"/>
            <a:ext cx="943950" cy="17229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6" name="Obdélník 35"/>
          <p:cNvSpPr/>
          <p:nvPr/>
        </p:nvSpPr>
        <p:spPr>
          <a:xfrm>
            <a:off x="470957" y="4048625"/>
            <a:ext cx="828092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bdélník 36"/>
          <p:cNvSpPr/>
          <p:nvPr/>
        </p:nvSpPr>
        <p:spPr>
          <a:xfrm>
            <a:off x="2470611" y="4043669"/>
            <a:ext cx="952673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délník 37"/>
          <p:cNvSpPr/>
          <p:nvPr/>
        </p:nvSpPr>
        <p:spPr>
          <a:xfrm>
            <a:off x="5655533" y="4051949"/>
            <a:ext cx="868427" cy="1731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délník 38"/>
          <p:cNvSpPr/>
          <p:nvPr/>
        </p:nvSpPr>
        <p:spPr>
          <a:xfrm>
            <a:off x="3567302" y="4043669"/>
            <a:ext cx="854192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bdélník 22"/>
          <p:cNvSpPr/>
          <p:nvPr/>
        </p:nvSpPr>
        <p:spPr>
          <a:xfrm>
            <a:off x="467544" y="5229200"/>
            <a:ext cx="76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dirty="0">
                <a:latin typeface="Calibri" pitchFamily="34" charset="0"/>
              </a:rPr>
              <a:t>Bendl </a:t>
            </a:r>
            <a:br>
              <a:rPr lang="cs-CZ" sz="1400" dirty="0">
                <a:latin typeface="Calibri" pitchFamily="34" charset="0"/>
              </a:rPr>
            </a:br>
            <a:r>
              <a:rPr lang="cs-CZ" sz="1400" dirty="0" smtClean="0">
                <a:latin typeface="Calibri" pitchFamily="34" charset="0"/>
              </a:rPr>
              <a:t>Jaroslav</a:t>
            </a:r>
            <a:endParaRPr lang="en-US" sz="1400" dirty="0"/>
          </a:p>
        </p:txBody>
      </p:sp>
      <p:sp>
        <p:nvSpPr>
          <p:cNvPr id="41" name="Obdélník 40"/>
          <p:cNvSpPr/>
          <p:nvPr/>
        </p:nvSpPr>
        <p:spPr>
          <a:xfrm>
            <a:off x="1466369" y="5229200"/>
            <a:ext cx="843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Stourac</a:t>
            </a:r>
            <a:r>
              <a:rPr lang="cs-CZ" sz="1400" dirty="0" smtClean="0">
                <a:latin typeface="Calibri" pitchFamily="34" charset="0"/>
              </a:rPr>
              <a:t> Honza</a:t>
            </a:r>
            <a:endParaRPr lang="en-US" sz="1400" dirty="0"/>
          </a:p>
        </p:txBody>
      </p:sp>
      <p:sp>
        <p:nvSpPr>
          <p:cNvPr id="42" name="Obdélník 41"/>
          <p:cNvSpPr/>
          <p:nvPr/>
        </p:nvSpPr>
        <p:spPr>
          <a:xfrm>
            <a:off x="2462492" y="5229200"/>
            <a:ext cx="960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Salanda</a:t>
            </a:r>
            <a:r>
              <a:rPr lang="cs-CZ" sz="1400" dirty="0" smtClean="0">
                <a:latin typeface="Calibri" pitchFamily="34" charset="0"/>
              </a:rPr>
              <a:t> Ondrej</a:t>
            </a:r>
            <a:endParaRPr lang="en-US" sz="1400" dirty="0"/>
          </a:p>
        </p:txBody>
      </p:sp>
      <p:sp>
        <p:nvSpPr>
          <p:cNvPr id="43" name="Obdélník 42"/>
          <p:cNvSpPr/>
          <p:nvPr/>
        </p:nvSpPr>
        <p:spPr>
          <a:xfrm>
            <a:off x="3567300" y="5229949"/>
            <a:ext cx="864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latin typeface="Calibri" pitchFamily="34" charset="0"/>
              </a:rPr>
              <a:t>Pavelka </a:t>
            </a:r>
            <a:r>
              <a:rPr lang="cs-CZ" sz="1400" dirty="0" err="1" smtClean="0">
                <a:latin typeface="Calibri" pitchFamily="34" charset="0"/>
              </a:rPr>
              <a:t>Antonin</a:t>
            </a:r>
            <a:endParaRPr lang="en-US" sz="1400" dirty="0"/>
          </a:p>
        </p:txBody>
      </p:sp>
      <p:sp>
        <p:nvSpPr>
          <p:cNvPr id="44" name="Obdélník 43"/>
          <p:cNvSpPr/>
          <p:nvPr/>
        </p:nvSpPr>
        <p:spPr>
          <a:xfrm>
            <a:off x="4601137" y="5229949"/>
            <a:ext cx="88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Wieben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Eric</a:t>
            </a:r>
            <a:endParaRPr lang="en-US" sz="1400" dirty="0"/>
          </a:p>
        </p:txBody>
      </p:sp>
      <p:sp>
        <p:nvSpPr>
          <p:cNvPr id="45" name="Obdélník 44"/>
          <p:cNvSpPr/>
          <p:nvPr/>
        </p:nvSpPr>
        <p:spPr>
          <a:xfrm>
            <a:off x="5655533" y="5229949"/>
            <a:ext cx="88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Zendulka</a:t>
            </a:r>
            <a:r>
              <a:rPr lang="cs-CZ" sz="1400" dirty="0" smtClean="0">
                <a:latin typeface="Calibri" pitchFamily="34" charset="0"/>
              </a:rPr>
              <a:t> Jaroslav</a:t>
            </a:r>
            <a:endParaRPr lang="en-US" sz="1400" dirty="0"/>
          </a:p>
        </p:txBody>
      </p:sp>
      <p:sp>
        <p:nvSpPr>
          <p:cNvPr id="46" name="Obdélník 45"/>
          <p:cNvSpPr/>
          <p:nvPr/>
        </p:nvSpPr>
        <p:spPr>
          <a:xfrm>
            <a:off x="6591637" y="5229949"/>
            <a:ext cx="969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Brezovsky</a:t>
            </a:r>
            <a:r>
              <a:rPr lang="cs-CZ" sz="1400" dirty="0" smtClean="0">
                <a:latin typeface="Calibri" pitchFamily="34" charset="0"/>
              </a:rPr>
              <a:t> Jan</a:t>
            </a:r>
            <a:endParaRPr lang="en-US" sz="1400" dirty="0"/>
          </a:p>
        </p:txBody>
      </p:sp>
      <p:sp>
        <p:nvSpPr>
          <p:cNvPr id="47" name="Obdélník 46"/>
          <p:cNvSpPr/>
          <p:nvPr/>
        </p:nvSpPr>
        <p:spPr>
          <a:xfrm>
            <a:off x="7599749" y="5229949"/>
            <a:ext cx="105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Damborsky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Jiri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417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2" grpId="0" animBg="1"/>
      <p:bldP spid="32" grpId="1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4" grpId="0" animBg="1"/>
      <p:bldP spid="34" grpId="1" animBg="1"/>
      <p:bldP spid="34" grpId="2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6" grpId="7" animBg="1"/>
      <p:bldP spid="37" grpId="0" animBg="1"/>
      <p:bldP spid="37" grpId="1" animBg="1"/>
      <p:bldP spid="38" grpId="0" animBg="1"/>
      <p:bldP spid="39" grpId="0" animBg="1"/>
      <p:bldP spid="3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PredictSNP1</a:t>
            </a:r>
          </a:p>
        </p:txBody>
      </p:sp>
      <p:sp>
        <p:nvSpPr>
          <p:cNvPr id="15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-322" y="0"/>
            <a:ext cx="914432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87771"/>
            <a:ext cx="8460464" cy="234934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83246" y="2681900"/>
            <a:ext cx="591694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400" b="1" u="sng" dirty="0" smtClean="0">
                <a:latin typeface="Calibri" pitchFamily="34" charset="0"/>
              </a:rPr>
              <a:t>PSNP2 </a:t>
            </a:r>
            <a:r>
              <a:rPr lang="cs-CZ" sz="3400" b="1" u="sng" smtClean="0">
                <a:latin typeface="Calibri" pitchFamily="34" charset="0"/>
              </a:rPr>
              <a:t>(PredictSNP, </a:t>
            </a:r>
            <a:r>
              <a:rPr lang="cs-CZ" sz="3400" b="1" u="sng" dirty="0" err="1" smtClean="0">
                <a:latin typeface="Calibri" pitchFamily="34" charset="0"/>
              </a:rPr>
              <a:t>version</a:t>
            </a:r>
            <a:r>
              <a:rPr lang="cs-CZ" sz="3400" b="1" u="sng" dirty="0" smtClean="0">
                <a:latin typeface="Calibri" pitchFamily="34" charset="0"/>
              </a:rPr>
              <a:t> 2)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61631"/>
            <a:ext cx="5904656" cy="118500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72200" y="2434944"/>
            <a:ext cx="570398" cy="4009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600" dirty="0">
                <a:solidFill>
                  <a:srgbClr val="67A1B5"/>
                </a:solidFill>
                <a:latin typeface="Calibri" pitchFamily="34" charset="0"/>
              </a:rPr>
              <a:t>2</a:t>
            </a:r>
            <a:endParaRPr lang="cs-CZ" sz="2600" dirty="0" smtClean="0">
              <a:solidFill>
                <a:srgbClr val="67A1B5"/>
              </a:solidFill>
              <a:latin typeface="Calibri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0000" y="3297453"/>
            <a:ext cx="5580152" cy="9805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14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Consensus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classifier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for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prediction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800" b="1" dirty="0">
                <a:latin typeface="Calibri" pitchFamily="32" charset="0"/>
                <a:ea typeface="Droid Sans Fallback" charset="0"/>
                <a:cs typeface="Droid Sans Fallback" charset="0"/>
              </a:rPr>
              <a:t/>
            </a:r>
            <a:br>
              <a:rPr lang="cs-CZ" sz="2800" b="1" dirty="0">
                <a:latin typeface="Calibri" pitchFamily="32" charset="0"/>
                <a:ea typeface="Droid Sans Fallback" charset="0"/>
                <a:cs typeface="Droid Sans Fallback" charset="0"/>
              </a:rPr>
            </a:b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the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effect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nucleotide</a:t>
            </a:r>
            <a:r>
              <a:rPr lang="cs-CZ" sz="2800" b="1" i="1" dirty="0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800" b="1" dirty="0" err="1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substitutions</a:t>
            </a:r>
            <a:endParaRPr lang="cs-CZ" sz="2800" b="1" dirty="0" smtClean="0">
              <a:solidFill>
                <a:srgbClr val="012167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29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74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Background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31699" y="1111213"/>
            <a:ext cx="8541043" cy="3325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Brno </a:t>
            </a:r>
            <a:r>
              <a:rPr lang="en-US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Universit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y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Technology ·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Faculty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Information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Technology</a:t>
            </a:r>
            <a:endParaRPr lang="en-US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2006-2009 	</a:t>
            </a: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Bachelor</a:t>
            </a:r>
            <a:r>
              <a:rPr lang="en-US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’s</a:t>
            </a:r>
            <a:r>
              <a:rPr lang="cs-CZ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degree</a:t>
            </a:r>
            <a:r>
              <a:rPr lang="cs-CZ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studies</a:t>
            </a:r>
            <a:endParaRPr lang="cs-CZ" sz="2200" b="1" u="sng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				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Thesis: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Cellular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automaton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in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dynamic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environment</a:t>
            </a:r>
            <a:endParaRPr lang="cs-CZ" sz="2200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2009-2011 	</a:t>
            </a:r>
            <a:r>
              <a:rPr lang="cs-CZ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Master</a:t>
            </a:r>
            <a:r>
              <a:rPr lang="en-US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’s</a:t>
            </a:r>
            <a:r>
              <a:rPr lang="cs-CZ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degree</a:t>
            </a:r>
            <a:r>
              <a:rPr lang="en-US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study</a:t>
            </a: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latin typeface="Calibri" pitchFamily="32" charset="0"/>
                <a:ea typeface="Droid Sans Fallback" charset="0"/>
                <a:cs typeface="Droid Sans Fallback" charset="0"/>
              </a:rPr>
              <a:t>	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		</a:t>
            </a:r>
            <a:r>
              <a:rPr lang="en-US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Thesis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Instruction-based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cellular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automata</a:t>
            </a:r>
            <a:endParaRPr lang="cs-CZ" sz="22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2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200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2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60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2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2011-2016	</a:t>
            </a:r>
            <a:r>
              <a:rPr lang="en-US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Doctoral’s</a:t>
            </a:r>
            <a:r>
              <a:rPr lang="cs-CZ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degree</a:t>
            </a:r>
            <a:r>
              <a:rPr lang="en-US" sz="2200" u="sng" dirty="0" smtClean="0">
                <a:latin typeface="Calibri" pitchFamily="32" charset="0"/>
                <a:ea typeface="Droid Sans Fallback" charset="0"/>
                <a:cs typeface="Droid Sans Fallback" charset="0"/>
              </a:rPr>
              <a:t> study</a:t>
            </a:r>
            <a:endParaRPr lang="cs-CZ" sz="2200" u="sng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			Thesis: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Prediction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the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effect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amino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acid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substitutions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			</a:t>
            </a:r>
            <a:b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</a:b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			 				</a:t>
            </a:r>
            <a:endParaRPr lang="cs-CZ" sz="2200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0" name="Picture 29" descr="Screensho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3429000"/>
            <a:ext cx="1800200" cy="180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1" descr="Screensho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Screensho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7" descr="Screenshot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0" descr="Screenshot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3" descr="Screenshot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9" descr="Screenshot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2" descr="Screenshot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5" descr="Screenshot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8" descr="Screenshot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1" descr="Screenshot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4" descr="Screenshot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7" descr="Screenshot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0" descr="Screenshot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3" descr="Screenshot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6" descr="Screenshot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9" descr="Screenshot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2" descr="Screenshot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5" descr="Screenshot1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8" descr="Screenshot1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1" descr="Screenshot2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4" descr="Screenshot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7" descr="Screenshot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0" descr="Screenshot2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652120" y="4869160"/>
            <a:ext cx="3148613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 anchorCtr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Scheduled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date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defense</a:t>
            </a:r>
            <a:b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</a:b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October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10</a:t>
            </a:r>
            <a:endParaRPr lang="cs-CZ" sz="2200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cxnSp>
        <p:nvCxnSpPr>
          <p:cNvPr id="39" name="Straight Arrow Connector 12"/>
          <p:cNvCxnSpPr>
            <a:stCxn id="38" idx="1"/>
          </p:cNvCxnSpPr>
          <p:nvPr/>
        </p:nvCxnSpPr>
        <p:spPr>
          <a:xfrm flipH="1">
            <a:off x="4860032" y="5301208"/>
            <a:ext cx="792088" cy="29674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délník 40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23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84225"/>
              </p:ext>
            </p:extLst>
          </p:nvPr>
        </p:nvGraphicFramePr>
        <p:xfrm>
          <a:off x="359999" y="3140968"/>
          <a:ext cx="8564925" cy="2385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739"/>
                <a:gridCol w="6415186"/>
              </a:tblGrid>
              <a:tr h="485295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Genome</a:t>
                      </a:r>
                      <a:r>
                        <a:rPr lang="cs-CZ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region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Diseases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00C8FA"/>
                    </a:solidFill>
                  </a:tcPr>
                </a:tc>
              </a:tr>
              <a:tr h="4749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MIR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Autosomal</a:t>
                      </a:r>
                      <a:r>
                        <a:rPr lang="cs-CZ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dominant </a:t>
                      </a: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deafness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4932"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Long </a:t>
                      </a:r>
                      <a:r>
                        <a:rPr lang="cs-CZ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ncRNA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cs-CZ" sz="20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Polydactyly, </a:t>
                      </a:r>
                      <a:r>
                        <a:rPr lang="cs-CZ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type E</a:t>
                      </a:r>
                      <a:endParaRPr lang="cs-CZ" sz="2000" baseline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4932">
                <a:tc>
                  <a:txBody>
                    <a:bodyPr/>
                    <a:lstStyle/>
                    <a:p>
                      <a:r>
                        <a:rPr lang="cs-CZ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Short</a:t>
                      </a:r>
                      <a:r>
                        <a:rPr lang="cs-CZ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ncRNA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Microcephalic</a:t>
                      </a:r>
                      <a:r>
                        <a:rPr lang="cs-CZ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osteodysplastic</a:t>
                      </a:r>
                      <a:r>
                        <a:rPr lang="cs-CZ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primordial</a:t>
                      </a:r>
                      <a:r>
                        <a:rPr lang="cs-CZ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0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</a:t>
                      </a: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warfism</a:t>
                      </a:r>
                      <a:endParaRPr lang="cs-CZ" sz="20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4932"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Enhancer</a:t>
                      </a:r>
                      <a:r>
                        <a:rPr lang="cs-CZ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CNC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Holoprocencephaly</a:t>
                      </a:r>
                      <a:endParaRPr lang="cs-CZ" sz="2000" b="0" baseline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453336"/>
            <a:ext cx="9144000" cy="31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700" dirty="0" err="1" smtClean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Makrythanasis</a:t>
            </a:r>
            <a:r>
              <a:rPr lang="cs-CZ" sz="1700" dirty="0" smtClean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cs-CZ" sz="1700" dirty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P. &amp; </a:t>
            </a:r>
            <a:r>
              <a:rPr lang="cs-CZ" sz="1700" dirty="0" err="1" smtClean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Antonarakis</a:t>
            </a:r>
            <a:r>
              <a:rPr lang="cs-CZ" sz="1700" dirty="0" smtClean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cs-CZ" sz="1700" dirty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S.E. </a:t>
            </a:r>
            <a:r>
              <a:rPr lang="cs-CZ" sz="1700" dirty="0" err="1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Clin</a:t>
            </a:r>
            <a:r>
              <a:rPr lang="cs-CZ" sz="1700" dirty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. </a:t>
            </a:r>
            <a:r>
              <a:rPr lang="cs-CZ" sz="1700" dirty="0" err="1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Genet</a:t>
            </a:r>
            <a:r>
              <a:rPr lang="cs-CZ" sz="1700" dirty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. </a:t>
            </a:r>
            <a:r>
              <a:rPr lang="cs-CZ" sz="1700" dirty="0" smtClean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84, </a:t>
            </a:r>
            <a:r>
              <a:rPr lang="cs-CZ" sz="1700" dirty="0">
                <a:solidFill>
                  <a:srgbClr val="00206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422–428 (2013)</a:t>
            </a:r>
            <a:endParaRPr lang="cs-CZ" sz="1700" dirty="0" smtClean="0">
              <a:solidFill>
                <a:srgbClr val="002060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1124744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Genes / mutations </a:t>
            </a:r>
            <a:r>
              <a:rPr lang="en-US" sz="2400" dirty="0">
                <a:latin typeface="Calibri" pitchFamily="32" charset="0"/>
                <a:ea typeface="Droid Sans Fallback" charset="0"/>
                <a:cs typeface="Droid Sans Fallback" charset="0"/>
              </a:rPr>
              <a:t>underlying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about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50</a:t>
            </a: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%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of all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Mendelian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phenotypes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are still unknown. </a:t>
            </a:r>
            <a:endParaRPr lang="cs-CZ" sz="2400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Should</a:t>
            </a:r>
            <a:r>
              <a:rPr lang="cs-CZ" sz="24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we</a:t>
            </a:r>
            <a:r>
              <a:rPr lang="cs-CZ" sz="24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focus</a:t>
            </a:r>
            <a:r>
              <a:rPr lang="cs-CZ" sz="24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on non-</a:t>
            </a:r>
            <a:r>
              <a:rPr lang="cs-CZ" sz="24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coding</a:t>
            </a:r>
            <a:r>
              <a:rPr lang="cs-CZ" sz="24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regions</a:t>
            </a:r>
            <a:r>
              <a:rPr lang="cs-CZ" sz="24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?</a:t>
            </a:r>
            <a:endParaRPr lang="cs-CZ" sz="2400" i="1" dirty="0">
              <a:solidFill>
                <a:srgbClr val="FF0000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Motivation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30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063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>
                <a:latin typeface="Calibri" pitchFamily="34" charset="0"/>
              </a:rPr>
              <a:t>Selection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of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tools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4000" y="1123200"/>
            <a:ext cx="8245350" cy="2242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74662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400" dirty="0">
                <a:latin typeface="Calibri" pitchFamily="32" charset="0"/>
                <a:ea typeface="Droid Sans Fallback" charset="0"/>
                <a:cs typeface="Droid Sans Fallback" charset="0"/>
              </a:rPr>
              <a:t>Availability of </a:t>
            </a:r>
            <a:r>
              <a:rPr lang="en-US" sz="2400" dirty="0" err="1">
                <a:latin typeface="Calibri" pitchFamily="32" charset="0"/>
                <a:ea typeface="Droid Sans Fallback" charset="0"/>
                <a:cs typeface="Droid Sans Fallback" charset="0"/>
              </a:rPr>
              <a:t>precalculated</a:t>
            </a:r>
            <a:r>
              <a:rPr lang="en-US" sz="2400" dirty="0">
                <a:latin typeface="Calibri" pitchFamily="32" charset="0"/>
                <a:ea typeface="Droid Sans Fallback" charset="0"/>
                <a:cs typeface="Droid Sans Fallback" charset="0"/>
              </a:rPr>
              <a:t> results or standalone </a:t>
            </a: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version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474662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Higher </a:t>
            </a:r>
            <a:r>
              <a:rPr lang="en-US" sz="2400" dirty="0">
                <a:latin typeface="Calibri" pitchFamily="32" charset="0"/>
                <a:ea typeface="Droid Sans Fallback" charset="0"/>
                <a:cs typeface="Droid Sans Fallback" charset="0"/>
              </a:rPr>
              <a:t>level of </a:t>
            </a:r>
            <a:r>
              <a:rPr lang="en-US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complexity</a:t>
            </a:r>
            <a:endParaRPr lang="en-US" sz="2400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5" y="2851624"/>
            <a:ext cx="5073923" cy="3241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" y="2851200"/>
            <a:ext cx="5076940" cy="3243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56376" y="5593595"/>
            <a:ext cx="100811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Calibri" pitchFamily="34" charset="0"/>
              </a:rPr>
              <a:t>6/15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31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971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280962"/>
              </p:ext>
            </p:extLst>
          </p:nvPr>
        </p:nvGraphicFramePr>
        <p:xfrm>
          <a:off x="280800" y="1700808"/>
          <a:ext cx="8568953" cy="375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296"/>
                <a:gridCol w="2754306"/>
                <a:gridCol w="3162351"/>
              </a:tblGrid>
              <a:tr h="54589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Principle</a:t>
                      </a:r>
                      <a:r>
                        <a:rPr lang="cs-CZ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of</a:t>
                      </a:r>
                      <a:r>
                        <a:rPr lang="cs-CZ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prediction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Training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dataset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00C8FA"/>
                    </a:solidFill>
                  </a:tcPr>
                </a:tc>
              </a:tr>
              <a:tr h="534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CADD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Logistic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regression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Artificial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233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DANN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Neural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networks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Artificial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23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HMM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SVM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HGMD, 1KG </a:t>
                      </a: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(MAF≥1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%</a:t>
                      </a: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23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GWAVA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Random forest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HGMD, 1KG (MAF≥1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%</a:t>
                      </a: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233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FunSeq2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cs-CZ" sz="1800" i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Expert </a:t>
                      </a:r>
                      <a:r>
                        <a:rPr lang="cs-CZ" sz="1800" i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system</a:t>
                      </a:r>
                      <a:r>
                        <a:rPr lang="cs-CZ" sz="1800" i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/ </a:t>
                      </a:r>
                      <a:r>
                        <a:rPr lang="cs-CZ" sz="1800" i="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conservation</a:t>
                      </a:r>
                      <a:r>
                        <a:rPr lang="cs-CZ" sz="1800" i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+ </a:t>
                      </a:r>
                      <a:r>
                        <a:rPr lang="cs-CZ" sz="1800" i="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functional</a:t>
                      </a:r>
                      <a:r>
                        <a:rPr lang="cs-CZ" sz="1800" i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i="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annotations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34233">
                <a:tc>
                  <a:txBody>
                    <a:bodyPr/>
                    <a:lstStyle/>
                    <a:p>
                      <a:r>
                        <a:rPr lang="cs-CZ" sz="1800" b="1" i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FitCons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cs-CZ" sz="1800" i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Expert </a:t>
                      </a:r>
                      <a:r>
                        <a:rPr lang="cs-CZ" sz="1800" i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system</a:t>
                      </a:r>
                      <a:r>
                        <a:rPr lang="cs-CZ" sz="1800" i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/ </a:t>
                      </a:r>
                      <a:r>
                        <a:rPr lang="cs-CZ" sz="1800" i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conservation</a:t>
                      </a:r>
                      <a:r>
                        <a:rPr lang="cs-CZ" sz="1800" i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+ </a:t>
                      </a:r>
                      <a:r>
                        <a:rPr lang="cs-CZ" sz="1800" i="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functional</a:t>
                      </a:r>
                      <a:r>
                        <a:rPr lang="cs-CZ" sz="1800" i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i="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annotations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Principles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integrated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tools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32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65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2"/>
          <p:cNvSpPr txBox="1">
            <a:spLocks noChangeArrowheads="1"/>
          </p:cNvSpPr>
          <p:nvPr/>
        </p:nvSpPr>
        <p:spPr bwMode="auto">
          <a:xfrm>
            <a:off x="288000" y="1268760"/>
            <a:ext cx="8640960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Mutations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are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divided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into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five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categories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988840"/>
            <a:ext cx="7615842" cy="16437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991530"/>
            <a:ext cx="7626474" cy="195691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992099"/>
            <a:ext cx="7626474" cy="2017876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988839"/>
            <a:ext cx="7617974" cy="3550183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1" y="1988839"/>
            <a:ext cx="7616723" cy="354960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988838"/>
            <a:ext cx="7616722" cy="354960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1" y="1990800"/>
            <a:ext cx="7616723" cy="3549600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Categories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mutations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33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378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5058"/>
            <a:ext cx="3476317" cy="11521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412776"/>
            <a:ext cx="3746839" cy="1154409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>
                <a:latin typeface="Calibri" pitchFamily="34" charset="0"/>
              </a:rPr>
              <a:t>Training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en-US" altLang="cs-CZ" dirty="0">
                <a:latin typeface="Calibri" pitchFamily="34" charset="0"/>
              </a:rPr>
              <a:t>&amp;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testing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dataset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79712" y="1667955"/>
            <a:ext cx="1944216" cy="646331"/>
          </a:xfrm>
          <a:prstGeom prst="rect">
            <a:avLst/>
          </a:prstGeom>
          <a:solidFill>
            <a:srgbClr val="EA51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err="1" smtClean="0">
                <a:latin typeface="Calibri" pitchFamily="34" charset="0"/>
              </a:rPr>
              <a:t>ClinVar</a:t>
            </a:r>
            <a:r>
              <a:rPr lang="cs-CZ" sz="1800" b="1" dirty="0" smtClean="0">
                <a:latin typeface="Calibri" pitchFamily="34" charset="0"/>
              </a:rPr>
              <a:t> database</a:t>
            </a:r>
          </a:p>
          <a:p>
            <a:pPr algn="ctr"/>
            <a:r>
              <a:rPr lang="cs-CZ" sz="1800" dirty="0" smtClean="0">
                <a:latin typeface="Calibri" pitchFamily="34" charset="0"/>
              </a:rPr>
              <a:t>158,850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1651027" y="1386507"/>
            <a:ext cx="2601585" cy="1180678"/>
          </a:xfrm>
          <a:prstGeom prst="ellipse">
            <a:avLst/>
          </a:prstGeom>
          <a:solidFill>
            <a:srgbClr val="EA5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b="1" dirty="0" err="1" smtClean="0">
                <a:solidFill>
                  <a:schemeClr val="tx1"/>
                </a:solidFill>
                <a:latin typeface="Calibri" pitchFamily="34" charset="0"/>
              </a:rPr>
              <a:t>ClinVar</a:t>
            </a:r>
            <a:r>
              <a:rPr lang="cs-CZ" sz="1700" b="1" dirty="0" smtClean="0">
                <a:solidFill>
                  <a:schemeClr val="tx1"/>
                </a:solidFill>
                <a:latin typeface="Calibri" pitchFamily="34" charset="0"/>
              </a:rPr>
              <a:t> database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158,850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en-US" sz="17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" name="Ovál 14"/>
          <p:cNvSpPr/>
          <p:nvPr/>
        </p:nvSpPr>
        <p:spPr>
          <a:xfrm>
            <a:off x="4644009" y="1386507"/>
            <a:ext cx="2862275" cy="1180678"/>
          </a:xfrm>
          <a:prstGeom prst="ellipse">
            <a:avLst/>
          </a:prstGeom>
          <a:solidFill>
            <a:srgbClr val="4FC1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b="1" dirty="0" err="1" smtClean="0">
                <a:solidFill>
                  <a:schemeClr val="tx1"/>
                </a:solidFill>
                <a:latin typeface="Calibri" pitchFamily="34" charset="0"/>
              </a:rPr>
              <a:t>VariSNP</a:t>
            </a:r>
            <a:r>
              <a:rPr lang="cs-CZ" sz="1700" b="1" dirty="0" smtClean="0">
                <a:solidFill>
                  <a:schemeClr val="tx1"/>
                </a:solidFill>
                <a:latin typeface="Calibri" pitchFamily="34" charset="0"/>
              </a:rPr>
              <a:t> database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5,784,332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en-US" sz="17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Ovál 15"/>
          <p:cNvSpPr/>
          <p:nvPr/>
        </p:nvSpPr>
        <p:spPr>
          <a:xfrm>
            <a:off x="4644009" y="3861048"/>
            <a:ext cx="2862275" cy="1180678"/>
          </a:xfrm>
          <a:prstGeom prst="ellipse">
            <a:avLst/>
          </a:prstGeom>
          <a:solidFill>
            <a:srgbClr val="99CA8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b="1" dirty="0" err="1" smtClean="0">
                <a:solidFill>
                  <a:schemeClr val="tx1"/>
                </a:solidFill>
                <a:latin typeface="Calibri" pitchFamily="34" charset="0"/>
              </a:rPr>
              <a:t>Neutral</a:t>
            </a:r>
            <a:r>
              <a:rPr lang="cs-CZ" sz="17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b="1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5,591,761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en-US" sz="17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Ovál 18"/>
          <p:cNvSpPr/>
          <p:nvPr/>
        </p:nvSpPr>
        <p:spPr>
          <a:xfrm>
            <a:off x="1651027" y="3872486"/>
            <a:ext cx="2601585" cy="1180678"/>
          </a:xfrm>
          <a:prstGeom prst="ellipse">
            <a:avLst/>
          </a:prstGeom>
          <a:solidFill>
            <a:srgbClr val="EA7A7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b="1" dirty="0" err="1" smtClean="0">
                <a:solidFill>
                  <a:schemeClr val="tx1"/>
                </a:solidFill>
                <a:latin typeface="Calibri" pitchFamily="34" charset="0"/>
              </a:rPr>
              <a:t>Deleterious</a:t>
            </a:r>
            <a:r>
              <a:rPr lang="cs-CZ" sz="17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b="1" dirty="0" err="1" smtClean="0">
                <a:solidFill>
                  <a:schemeClr val="tx1"/>
                </a:solidFill>
                <a:latin typeface="Calibri" pitchFamily="34" charset="0"/>
              </a:rPr>
              <a:t>mutatations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33,356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en-US" sz="17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4009" y="2780928"/>
            <a:ext cx="2862273" cy="873388"/>
          </a:xfrm>
          <a:prstGeom prst="rect">
            <a:avLst/>
          </a:prstGeom>
          <a:solidFill>
            <a:srgbClr val="CC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Remove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present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in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ClinVar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, COSMIC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or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NHGRI GWAS</a:t>
            </a:r>
            <a:endParaRPr lang="en-US" sz="17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651027" y="2780928"/>
            <a:ext cx="2601584" cy="873388"/>
          </a:xfrm>
          <a:prstGeom prst="rect">
            <a:avLst/>
          </a:prstGeom>
          <a:solidFill>
            <a:srgbClr val="CC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Remove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benign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/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likely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bening</a:t>
            </a:r>
            <a:r>
              <a:rPr lang="cs-CZ" sz="17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7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endParaRPr lang="en-US" sz="17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1" name="Přímá spojnice se šipkou 20"/>
          <p:cNvCxnSpPr>
            <a:endCxn id="20" idx="0"/>
          </p:cNvCxnSpPr>
          <p:nvPr/>
        </p:nvCxnSpPr>
        <p:spPr>
          <a:xfrm>
            <a:off x="2951818" y="2567185"/>
            <a:ext cx="1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6075146" y="2567185"/>
            <a:ext cx="1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6012159" y="3654316"/>
            <a:ext cx="1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/>
          <p:cNvSpPr/>
          <p:nvPr/>
        </p:nvSpPr>
        <p:spPr>
          <a:xfrm>
            <a:off x="1592580" y="5243513"/>
            <a:ext cx="5913702" cy="489743"/>
          </a:xfrm>
          <a:prstGeom prst="rect">
            <a:avLst/>
          </a:prstGeom>
          <a:solidFill>
            <a:srgbClr val="CC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Remove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mutations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with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missing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1592579" y="5959306"/>
            <a:ext cx="5913705" cy="489743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Final</a:t>
            </a:r>
            <a:r>
              <a:rPr lang="cs-CZ" sz="18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dataset</a:t>
            </a:r>
            <a:endParaRPr lang="en-US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9" name="Přímá spojnice se šipkou 28"/>
          <p:cNvCxnSpPr/>
          <p:nvPr/>
        </p:nvCxnSpPr>
        <p:spPr>
          <a:xfrm>
            <a:off x="6012160" y="5053164"/>
            <a:ext cx="1" cy="1903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2951797" y="5039411"/>
            <a:ext cx="1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>
            <a:off x="2987823" y="3647305"/>
            <a:ext cx="1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>
            <a:off x="2951796" y="5745563"/>
            <a:ext cx="1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>
            <a:off x="6012158" y="5733256"/>
            <a:ext cx="1" cy="2260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531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8" grpId="0" animBg="1"/>
      <p:bldP spid="20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236615"/>
              </p:ext>
            </p:extLst>
          </p:nvPr>
        </p:nvGraphicFramePr>
        <p:xfrm>
          <a:off x="653376" y="2852936"/>
          <a:ext cx="7879064" cy="3203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8"/>
                <a:gridCol w="1414309"/>
                <a:gridCol w="2972873"/>
                <a:gridCol w="1584176"/>
                <a:gridCol w="1512168"/>
              </a:tblGrid>
              <a:tr h="523933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Category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Size</a:t>
                      </a:r>
                      <a:endParaRPr lang="cs-CZ" sz="18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Training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set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Size</a:t>
                      </a:r>
                      <a:endParaRPr lang="cs-CZ" sz="18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Testing</a:t>
                      </a: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set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</a:tr>
              <a:tr h="51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Non-</a:t>
                      </a:r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exonic</a:t>
                      </a:r>
                      <a:endParaRPr lang="cs-CZ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Regulatory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1,056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358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745"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Non-</a:t>
                      </a:r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exonic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Splicing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1,998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1,582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745"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Exonic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Nonsynonymous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14,028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2,692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745"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Exonic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Synonymous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818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816</a:t>
                      </a:r>
                      <a:endParaRPr lang="en-US" sz="1800" b="0" i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745"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Exonic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Nonsense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1,068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1,068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4000" y="1123200"/>
            <a:ext cx="8748496" cy="1440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Sources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mutations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deleterious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-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ClinVar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neutral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VariSNP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Split on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training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&amp;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testing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set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training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set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does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not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contain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mutations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employed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for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training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integrated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tools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Training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en-US" altLang="cs-CZ" dirty="0" smtClean="0">
                <a:latin typeface="Calibri" pitchFamily="34" charset="0"/>
              </a:rPr>
              <a:t>&amp;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testing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dataset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35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30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2" y="3475840"/>
            <a:ext cx="3077592" cy="2410282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24000" y="1123200"/>
            <a:ext cx="8676488" cy="1872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Integrated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tools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do not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provide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binary</a:t>
            </a:r>
            <a:r>
              <a:rPr lang="cs-CZ" sz="2200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prediction</a:t>
            </a:r>
            <a:r>
              <a:rPr lang="en-US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s 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(</a:t>
            </a:r>
            <a:r>
              <a:rPr lang="cs-CZ" sz="2200" dirty="0" err="1">
                <a:latin typeface="Calibri" pitchFamily="32" charset="0"/>
                <a:ea typeface="Droid Sans Fallback" charset="0"/>
                <a:cs typeface="Droid Sans Fallback" charset="0"/>
              </a:rPr>
              <a:t>neutral</a:t>
            </a:r>
            <a:r>
              <a:rPr lang="cs-CZ" sz="2200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/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deleterious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)</a:t>
            </a: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→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users</a:t>
            </a:r>
            <a:r>
              <a:rPr lang="cs-CZ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have</a:t>
            </a:r>
            <a:r>
              <a:rPr lang="cs-CZ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a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problem</a:t>
            </a:r>
            <a:r>
              <a:rPr lang="cs-CZ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with</a:t>
            </a:r>
            <a:r>
              <a:rPr lang="cs-CZ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interpretation</a:t>
            </a:r>
            <a:r>
              <a:rPr lang="cs-CZ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i="1" dirty="0" err="1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results</a:t>
            </a:r>
            <a:endParaRPr lang="en-US" sz="2200" i="1" dirty="0" smtClean="0">
              <a:solidFill>
                <a:srgbClr val="FF0000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Distribution of numeric results is different for individual categories</a:t>
            </a: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→ </a:t>
            </a:r>
            <a:r>
              <a:rPr lang="en-US" sz="2200" i="1" dirty="0" smtClean="0">
                <a:solidFill>
                  <a:srgbClr val="FF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usage of universal threshold is not a good idea</a:t>
            </a:r>
            <a:endParaRPr lang="cs-CZ" sz="2200" i="1" dirty="0" smtClean="0">
              <a:solidFill>
                <a:srgbClr val="FF0000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88" y="3611309"/>
            <a:ext cx="3797188" cy="2160830"/>
          </a:xfrm>
          <a:prstGeom prst="rect">
            <a:avLst/>
          </a:prstGeom>
          <a:ln w="12700">
            <a:noFill/>
          </a:ln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Optimal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thresholds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63960" y="5643246"/>
            <a:ext cx="1067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Category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79512" y="4211796"/>
            <a:ext cx="106788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Score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122218" y="3475840"/>
            <a:ext cx="194421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Category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010179" y="3475840"/>
            <a:ext cx="194421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Calibri" pitchFamily="34" charset="0"/>
              </a:rPr>
              <a:t>Type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463419" y="4293096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splicing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463419" y="3873242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regulatory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469769" y="5085184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synonymous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69769" y="5489358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itchFamily="34" charset="0"/>
              </a:rPr>
              <a:t>nonsense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465724" y="4680981"/>
            <a:ext cx="160071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nonsynonymous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375045" y="4314582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neutral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375045" y="3894728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deleterious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876256" y="5506994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optimal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876256" y="5087140"/>
            <a:ext cx="12618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itchFamily="34" charset="0"/>
              </a:rPr>
              <a:t>general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012160" y="4726305"/>
            <a:ext cx="194421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Threshold</a:t>
            </a:r>
            <a:endParaRPr lang="en-US" sz="2200" b="1" dirty="0">
              <a:latin typeface="Calibri" pitchFamily="34" charset="0"/>
            </a:endParaRPr>
          </a:p>
        </p:txBody>
      </p:sp>
      <p:graphicFrame>
        <p:nvGraphicFramePr>
          <p:cNvPr id="42" name="Tabulk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42039"/>
              </p:ext>
            </p:extLst>
          </p:nvPr>
        </p:nvGraphicFramePr>
        <p:xfrm>
          <a:off x="4067944" y="3501008"/>
          <a:ext cx="4330380" cy="2385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284"/>
                <a:gridCol w="1470695"/>
                <a:gridCol w="1552401"/>
              </a:tblGrid>
              <a:tr h="349041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Category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Accurac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086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universal </a:t>
                      </a:r>
                      <a:r>
                        <a:rPr lang="cs-CZ" sz="14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threshold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optimal</a:t>
                      </a: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4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threshold</a:t>
                      </a:r>
                      <a:endParaRPr lang="cs-CZ" sz="14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</a:tr>
              <a:tr h="3490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0.52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9041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0.68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0.69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9041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0.73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0.73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9041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0.83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0.95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9041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0.64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0.65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3" name="Přímá spojnice 42"/>
          <p:cNvCxnSpPr/>
          <p:nvPr/>
        </p:nvCxnSpPr>
        <p:spPr>
          <a:xfrm>
            <a:off x="7005952" y="5022026"/>
            <a:ext cx="1535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7084870" y="4200284"/>
            <a:ext cx="0" cy="1800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V="1">
            <a:off x="7084870" y="5229604"/>
            <a:ext cx="0" cy="1800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V="1">
            <a:off x="7082750" y="5562086"/>
            <a:ext cx="0" cy="1800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se šipkou 57"/>
          <p:cNvCxnSpPr/>
          <p:nvPr/>
        </p:nvCxnSpPr>
        <p:spPr>
          <a:xfrm flipV="1">
            <a:off x="7092280" y="4515874"/>
            <a:ext cx="0" cy="1800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36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652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0" y="1268760"/>
            <a:ext cx="8299643" cy="4104456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33400" y="5661248"/>
            <a:ext cx="7971427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IMPROVEMENT OF OPTIMAL THRESHOLD OVER GENERAL THRESHOLD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9" name="Rectangle 87"/>
          <p:cNvSpPr/>
          <p:nvPr/>
        </p:nvSpPr>
        <p:spPr>
          <a:xfrm>
            <a:off x="533400" y="5661248"/>
            <a:ext cx="7971427" cy="936104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5156547" y="6117761"/>
            <a:ext cx="266507" cy="31092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4117431" y="5980837"/>
            <a:ext cx="692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latin typeface="Calibri" pitchFamily="34" charset="0"/>
              </a:rPr>
              <a:t>5</a:t>
            </a:r>
            <a:r>
              <a:rPr lang="en-US" b="1" dirty="0" smtClean="0">
                <a:latin typeface="Calibri" pitchFamily="34" charset="0"/>
              </a:rPr>
              <a:t>%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Optimal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thresholds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252536" y="1844824"/>
            <a:ext cx="106788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Score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252536" y="4005064"/>
            <a:ext cx="106788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Score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020272" y="1282387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Category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289349" y="3645024"/>
            <a:ext cx="11710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deleterious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264276" y="1979315"/>
            <a:ext cx="12618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splicing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7270626" y="1632615"/>
            <a:ext cx="12618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regulatory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270626" y="2636912"/>
            <a:ext cx="12618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synonymous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270626" y="2935977"/>
            <a:ext cx="12618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Calibri" pitchFamily="34" charset="0"/>
              </a:rPr>
              <a:t>nonsense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266582" y="2287905"/>
            <a:ext cx="121778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nonsynonymous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308304" y="3922023"/>
            <a:ext cx="12177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neutral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011084" y="3275692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latin typeface="Calibri" pitchFamily="34" charset="0"/>
              </a:rPr>
              <a:t>Type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011084" y="429309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Threshold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7524329" y="4662428"/>
            <a:ext cx="9600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optimal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7524328" y="4952201"/>
            <a:ext cx="9600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itchFamily="34" charset="0"/>
              </a:rPr>
              <a:t>general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37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40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Consensus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predictions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38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355171" y="1660540"/>
            <a:ext cx="1480525" cy="169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Chromosome</a:t>
            </a:r>
          </a:p>
          <a:p>
            <a:pPr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Position</a:t>
            </a:r>
          </a:p>
          <a:p>
            <a:pPr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T</a:t>
            </a: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ype</a:t>
            </a:r>
          </a:p>
          <a:p>
            <a:pPr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262474" y="1156484"/>
            <a:ext cx="1573222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INPUT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9" name="Rectangle 8"/>
          <p:cNvSpPr/>
          <p:nvPr/>
        </p:nvSpPr>
        <p:spPr>
          <a:xfrm>
            <a:off x="251520" y="1156484"/>
            <a:ext cx="1584176" cy="2196244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sp>
        <p:nvSpPr>
          <p:cNvPr id="80" name="Rectangle 12"/>
          <p:cNvSpPr/>
          <p:nvPr/>
        </p:nvSpPr>
        <p:spPr>
          <a:xfrm>
            <a:off x="251520" y="2704656"/>
            <a:ext cx="1584176" cy="648072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355171" y="2740660"/>
            <a:ext cx="1480525" cy="612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c</a:t>
            </a:r>
            <a:r>
              <a:rPr lang="cs-CZ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hr1: 12051 A / T</a:t>
            </a:r>
          </a:p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c</a:t>
            </a:r>
            <a:r>
              <a:rPr lang="cs-CZ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hr1: 35411 C / 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G</a:t>
            </a:r>
            <a:endParaRPr lang="cs-CZ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2" name="Text Box 2"/>
          <p:cNvSpPr txBox="1">
            <a:spLocks noChangeArrowheads="1"/>
          </p:cNvSpPr>
          <p:nvPr/>
        </p:nvSpPr>
        <p:spPr bwMode="auto">
          <a:xfrm>
            <a:off x="355171" y="4432848"/>
            <a:ext cx="1480525" cy="6660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Get genomic region</a:t>
            </a: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3" name="Text Box 2"/>
          <p:cNvSpPr txBox="1">
            <a:spLocks noChangeArrowheads="1"/>
          </p:cNvSpPr>
          <p:nvPr/>
        </p:nvSpPr>
        <p:spPr bwMode="auto">
          <a:xfrm>
            <a:off x="262474" y="4108812"/>
            <a:ext cx="1573222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ANNOVAR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4" name="Rectangle 16"/>
          <p:cNvSpPr/>
          <p:nvPr/>
        </p:nvSpPr>
        <p:spPr>
          <a:xfrm>
            <a:off x="251520" y="4108812"/>
            <a:ext cx="1584176" cy="1026114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C8FA"/>
                </a:solidFill>
              </a:ln>
              <a:solidFill>
                <a:srgbClr val="012167"/>
              </a:solidFill>
            </a:endParaRPr>
          </a:p>
        </p:txBody>
      </p:sp>
      <p:cxnSp>
        <p:nvCxnSpPr>
          <p:cNvPr id="85" name="Straight Arrow Connector 20"/>
          <p:cNvCxnSpPr>
            <a:endCxn id="84" idx="0"/>
          </p:cNvCxnSpPr>
          <p:nvPr/>
        </p:nvCxnSpPr>
        <p:spPr>
          <a:xfrm>
            <a:off x="1043608" y="3352728"/>
            <a:ext cx="0" cy="756084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2208205" y="1156484"/>
            <a:ext cx="2795844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CATEGORY: REGULATORY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graphicFrame>
        <p:nvGraphicFramePr>
          <p:cNvPr id="87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61396"/>
              </p:ext>
            </p:extLst>
          </p:nvPr>
        </p:nvGraphicFramePr>
        <p:xfrm>
          <a:off x="2195736" y="1444516"/>
          <a:ext cx="2828094" cy="167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0470"/>
                <a:gridCol w="1617624"/>
              </a:tblGrid>
              <a:tr h="326302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FATHMM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CADD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DANN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GWAVA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✗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FUNSEQ2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✗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8" name="Rectangle 28"/>
          <p:cNvSpPr/>
          <p:nvPr/>
        </p:nvSpPr>
        <p:spPr>
          <a:xfrm>
            <a:off x="2195736" y="1156484"/>
            <a:ext cx="2808311" cy="1969488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2209719" y="3356992"/>
            <a:ext cx="2794330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CATEGORY: SPLICING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graphicFrame>
        <p:nvGraphicFramePr>
          <p:cNvPr id="90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284910"/>
              </p:ext>
            </p:extLst>
          </p:nvPr>
        </p:nvGraphicFramePr>
        <p:xfrm>
          <a:off x="2195736" y="3636772"/>
          <a:ext cx="2828094" cy="167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0847"/>
                <a:gridCol w="1617247"/>
              </a:tblGrid>
              <a:tr h="296941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FATHMM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6941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CADD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24809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DANN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6941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GWAVA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6941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FUNSEQ2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✓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1" name="Rectangle 35"/>
          <p:cNvSpPr/>
          <p:nvPr/>
        </p:nvSpPr>
        <p:spPr>
          <a:xfrm>
            <a:off x="2195736" y="3356992"/>
            <a:ext cx="2806798" cy="1959287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cxnSp>
        <p:nvCxnSpPr>
          <p:cNvPr id="95" name="Straight Arrow Connector 46"/>
          <p:cNvCxnSpPr/>
          <p:nvPr/>
        </p:nvCxnSpPr>
        <p:spPr>
          <a:xfrm flipV="1">
            <a:off x="1835697" y="3125972"/>
            <a:ext cx="374022" cy="96592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49"/>
          <p:cNvCxnSpPr/>
          <p:nvPr/>
        </p:nvCxnSpPr>
        <p:spPr>
          <a:xfrm>
            <a:off x="1835696" y="4682873"/>
            <a:ext cx="360040" cy="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52"/>
          <p:cNvCxnSpPr/>
          <p:nvPr/>
        </p:nvCxnSpPr>
        <p:spPr>
          <a:xfrm>
            <a:off x="1835696" y="5134926"/>
            <a:ext cx="360040" cy="918102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55"/>
          <p:cNvCxnSpPr/>
          <p:nvPr/>
        </p:nvCxnSpPr>
        <p:spPr>
          <a:xfrm>
            <a:off x="5004047" y="2310150"/>
            <a:ext cx="370133" cy="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5374180" y="1156484"/>
            <a:ext cx="1358059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MODEL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00" name="Rectangle 87"/>
          <p:cNvSpPr/>
          <p:nvPr/>
        </p:nvSpPr>
        <p:spPr>
          <a:xfrm>
            <a:off x="5364088" y="1156484"/>
            <a:ext cx="1368152" cy="1969488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2167"/>
              </a:solidFill>
            </a:endParaRPr>
          </a:p>
        </p:txBody>
      </p:sp>
      <p:sp>
        <p:nvSpPr>
          <p:cNvPr id="103" name="Text Box 2"/>
          <p:cNvSpPr txBox="1">
            <a:spLocks noChangeArrowheads="1"/>
          </p:cNvSpPr>
          <p:nvPr/>
        </p:nvSpPr>
        <p:spPr bwMode="auto">
          <a:xfrm>
            <a:off x="5364088" y="3356992"/>
            <a:ext cx="1377841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MODEL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04" name="Rectangle 104"/>
          <p:cNvSpPr/>
          <p:nvPr/>
        </p:nvSpPr>
        <p:spPr>
          <a:xfrm>
            <a:off x="5364088" y="3356993"/>
            <a:ext cx="1368152" cy="1959286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cxnSp>
        <p:nvCxnSpPr>
          <p:cNvPr id="106" name="Straight Arrow Connector 112"/>
          <p:cNvCxnSpPr/>
          <p:nvPr/>
        </p:nvCxnSpPr>
        <p:spPr>
          <a:xfrm>
            <a:off x="5023830" y="6485076"/>
            <a:ext cx="350350" cy="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47"/>
          <p:cNvCxnSpPr/>
          <p:nvPr/>
        </p:nvCxnSpPr>
        <p:spPr>
          <a:xfrm>
            <a:off x="5002534" y="4456638"/>
            <a:ext cx="361554" cy="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 Box 2"/>
          <p:cNvSpPr txBox="1">
            <a:spLocks noChangeArrowheads="1"/>
          </p:cNvSpPr>
          <p:nvPr/>
        </p:nvSpPr>
        <p:spPr bwMode="auto">
          <a:xfrm>
            <a:off x="7038114" y="1156484"/>
            <a:ext cx="1926374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OUTPUT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11" name="Rectangle 38"/>
          <p:cNvSpPr/>
          <p:nvPr/>
        </p:nvSpPr>
        <p:spPr>
          <a:xfrm>
            <a:off x="7038114" y="1156484"/>
            <a:ext cx="1926374" cy="1969488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7162348" y="1623580"/>
            <a:ext cx="1802140" cy="15531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Droid Sans Fallback" charset="0"/>
                <a:cs typeface="Droid Sans Fallback" charset="0"/>
              </a:rPr>
              <a:t>Deleterious? </a:t>
            </a:r>
          </a:p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Droid Sans Fallback" charset="0"/>
                <a:cs typeface="Droid Sans Fallback" charset="0"/>
              </a:rPr>
              <a:t>Confidence? 	</a:t>
            </a: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Droid Sans Fallback" charset="0"/>
                <a:cs typeface="Times New Roman"/>
              </a:rPr>
              <a:t>‹0, 1›</a:t>
            </a: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1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33" y="1792384"/>
            <a:ext cx="451447" cy="538236"/>
          </a:xfrm>
          <a:prstGeom prst="rect">
            <a:avLst/>
          </a:prstGeom>
        </p:spPr>
      </p:pic>
      <p:cxnSp>
        <p:nvCxnSpPr>
          <p:cNvPr id="114" name="Straight Arrow Connector 90"/>
          <p:cNvCxnSpPr/>
          <p:nvPr/>
        </p:nvCxnSpPr>
        <p:spPr>
          <a:xfrm>
            <a:off x="6741929" y="2308612"/>
            <a:ext cx="298125" cy="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7040054" y="3356992"/>
            <a:ext cx="1924434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OUTPUT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16" name="Rectangle 99"/>
          <p:cNvSpPr/>
          <p:nvPr/>
        </p:nvSpPr>
        <p:spPr>
          <a:xfrm>
            <a:off x="7040054" y="3356992"/>
            <a:ext cx="1924434" cy="1959287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sp>
        <p:nvSpPr>
          <p:cNvPr id="117" name="Text Box 2"/>
          <p:cNvSpPr txBox="1">
            <a:spLocks noChangeArrowheads="1"/>
          </p:cNvSpPr>
          <p:nvPr/>
        </p:nvSpPr>
        <p:spPr bwMode="auto">
          <a:xfrm>
            <a:off x="7164288" y="3680072"/>
            <a:ext cx="1800200" cy="15531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Droid Sans Fallback" charset="0"/>
                <a:cs typeface="Droid Sans Fallback" charset="0"/>
              </a:rPr>
              <a:t>Deleterious? </a:t>
            </a:r>
          </a:p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  <a:p>
            <a:pPr marL="137160" indent="-13716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Droid Sans Fallback" charset="0"/>
                <a:cs typeface="Droid Sans Fallback" charset="0"/>
              </a:rPr>
              <a:t>Confidence? 	</a:t>
            </a:r>
            <a:r>
              <a:rPr lang="cs-CZ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Droid Sans Fallback" charset="0"/>
                <a:cs typeface="Times New Roman"/>
              </a:rPr>
              <a:t>‹0, 1›</a:t>
            </a: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18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33" y="3848876"/>
            <a:ext cx="451447" cy="538236"/>
          </a:xfrm>
          <a:prstGeom prst="rect">
            <a:avLst/>
          </a:prstGeom>
        </p:spPr>
      </p:pic>
      <p:cxnSp>
        <p:nvCxnSpPr>
          <p:cNvPr id="119" name="Straight Arrow Connector 106"/>
          <p:cNvCxnSpPr>
            <a:stCxn id="104" idx="3"/>
            <a:endCxn id="116" idx="1"/>
          </p:cNvCxnSpPr>
          <p:nvPr/>
        </p:nvCxnSpPr>
        <p:spPr>
          <a:xfrm>
            <a:off x="6732240" y="4336636"/>
            <a:ext cx="307814" cy="0"/>
          </a:xfrm>
          <a:prstGeom prst="straightConnector1">
            <a:avLst/>
          </a:prstGeom>
          <a:ln w="19050">
            <a:solidFill>
              <a:srgbClr val="00C8F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ipsa 29"/>
          <p:cNvSpPr/>
          <p:nvPr/>
        </p:nvSpPr>
        <p:spPr>
          <a:xfrm>
            <a:off x="2654073" y="6047577"/>
            <a:ext cx="45719" cy="45719"/>
          </a:xfrm>
          <a:prstGeom prst="ellipse">
            <a:avLst/>
          </a:prstGeom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0" name="Elipsa 30"/>
          <p:cNvSpPr/>
          <p:nvPr/>
        </p:nvSpPr>
        <p:spPr>
          <a:xfrm>
            <a:off x="2654073" y="5877272"/>
            <a:ext cx="45719" cy="45719"/>
          </a:xfrm>
          <a:prstGeom prst="ellipse">
            <a:avLst/>
          </a:prstGeom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Elipsa 30"/>
          <p:cNvSpPr/>
          <p:nvPr/>
        </p:nvSpPr>
        <p:spPr>
          <a:xfrm>
            <a:off x="2654073" y="5661248"/>
            <a:ext cx="45719" cy="45719"/>
          </a:xfrm>
          <a:prstGeom prst="ellipse">
            <a:avLst/>
          </a:prstGeom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3006" y="1881749"/>
            <a:ext cx="1145217" cy="85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0600" y="4029775"/>
            <a:ext cx="1145217" cy="85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139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041856"/>
              </p:ext>
            </p:extLst>
          </p:nvPr>
        </p:nvGraphicFramePr>
        <p:xfrm>
          <a:off x="280797" y="2694370"/>
          <a:ext cx="8528260" cy="3335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819"/>
                <a:gridCol w="816091"/>
                <a:gridCol w="960107"/>
                <a:gridCol w="960107"/>
                <a:gridCol w="960107"/>
                <a:gridCol w="960107"/>
                <a:gridCol w="960107"/>
                <a:gridCol w="1105129"/>
                <a:gridCol w="971686"/>
              </a:tblGrid>
              <a:tr h="423310">
                <a:tc gridSpan="9">
                  <a:txBody>
                    <a:bodyPr/>
                    <a:lstStyle/>
                    <a:p>
                      <a:pPr algn="ctr"/>
                      <a:r>
                        <a:rPr lang="cs-CZ" sz="22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Prediction</a:t>
                      </a:r>
                      <a:r>
                        <a:rPr lang="cs-CZ" sz="22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2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accuracy</a:t>
                      </a:r>
                      <a:r>
                        <a:rPr lang="cs-CZ" sz="22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2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measured</a:t>
                      </a:r>
                      <a:r>
                        <a:rPr lang="cs-CZ" sz="22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on </a:t>
                      </a:r>
                      <a:r>
                        <a:rPr lang="cs-CZ" sz="22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the</a:t>
                      </a:r>
                      <a:r>
                        <a:rPr lang="cs-CZ" sz="22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2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testing</a:t>
                      </a:r>
                      <a:r>
                        <a:rPr lang="cs-CZ" sz="22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22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dataset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rgbClr val="00C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C8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C8FA"/>
                    </a:solidFill>
                  </a:tcPr>
                </a:tc>
              </a:tr>
              <a:tr h="423310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Dataset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CADD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DANN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FATHMM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FitCons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FunSeq2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GWAVA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RANGE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PSNP2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42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1.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0.82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0.76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0.82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0.52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0.66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0.70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0.52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– </a:t>
                      </a: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0.82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0.86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27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0.64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0.69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0.69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0.55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0.69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0.63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0.57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– 0.69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0.75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27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0.68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0.73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0.74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0.64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0.61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0.50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– 0.74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27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0.83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0.95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0.81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0.50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0.96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0.59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0.50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– 0.96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0.96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27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0.62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0.65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0.71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0.62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0.67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0.63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0.62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– 0.71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0.72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27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Sum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0.69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0.73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0.74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0.53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0.70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0.58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0.53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– 0.74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0.79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7090" y="1268760"/>
            <a:ext cx="5004990" cy="122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Significant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difference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in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prediction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accuracy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between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tools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(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stdev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= 0.1)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508104" y="1268760"/>
            <a:ext cx="3300947" cy="288032"/>
          </a:xfrm>
          <a:prstGeom prst="rect">
            <a:avLst/>
          </a:prstGeom>
          <a:solidFill>
            <a:srgbClr val="00C8FA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AVERAGE IMPROVEMENT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4" name="Rectangle 87"/>
          <p:cNvSpPr/>
          <p:nvPr/>
        </p:nvSpPr>
        <p:spPr>
          <a:xfrm>
            <a:off x="5508104" y="1268760"/>
            <a:ext cx="3300947" cy="1296144"/>
          </a:xfrm>
          <a:prstGeom prst="rect">
            <a:avLst/>
          </a:prstGeom>
          <a:noFill/>
          <a:ln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12167"/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6084168" y="1808820"/>
            <a:ext cx="432048" cy="504056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7001715" y="1740514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latin typeface="Calibri" pitchFamily="34" charset="0"/>
              </a:rPr>
              <a:t>13</a:t>
            </a:r>
            <a:r>
              <a:rPr lang="en-US" b="1" dirty="0" smtClean="0">
                <a:latin typeface="Calibri" pitchFamily="34" charset="0"/>
              </a:rPr>
              <a:t>%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Performance </a:t>
            </a:r>
            <a:r>
              <a:rPr lang="cs-CZ" altLang="cs-CZ" dirty="0" err="1" smtClean="0">
                <a:latin typeface="Calibri" pitchFamily="34" charset="0"/>
              </a:rPr>
              <a:t>evaluation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39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987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Background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31699" y="1111213"/>
            <a:ext cx="8704797" cy="3325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Loschmidt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Laboratories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· 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Masaryk University</a:t>
            </a:r>
            <a:endParaRPr lang="en-US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389062" lvl="3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Research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200" smtClean="0">
                <a:latin typeface="Calibri" pitchFamily="32" charset="0"/>
                <a:ea typeface="Droid Sans Fallback" charset="0"/>
                <a:cs typeface="Droid Sans Fallback" charset="0"/>
              </a:rPr>
              <a:t>protein engineering, </a:t>
            </a:r>
            <a:r>
              <a:rPr lang="cs-CZ" sz="2200" err="1" smtClean="0">
                <a:latin typeface="Calibri" pitchFamily="32" charset="0"/>
                <a:ea typeface="Droid Sans Fallback" charset="0"/>
                <a:cs typeface="Droid Sans Fallback" charset="0"/>
              </a:rPr>
              <a:t>metabolic</a:t>
            </a:r>
            <a:r>
              <a:rPr lang="cs-CZ" sz="2200" smtClean="0">
                <a:latin typeface="Calibri" pitchFamily="32" charset="0"/>
                <a:ea typeface="Droid Sans Fallback" charset="0"/>
                <a:cs typeface="Droid Sans Fallback" charset="0"/>
              </a:rPr>
              <a:t> engineering,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bioinformatics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/>
            </a:r>
            <a:b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</a:br>
            <a:endParaRPr lang="cs-CZ" sz="22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60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International Center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for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Clinical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Research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 · 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St</a:t>
            </a:r>
            <a:r>
              <a:rPr lang="en-US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Anne’s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Hospital</a:t>
            </a:r>
            <a:endParaRPr lang="en-US" sz="2400" b="1" dirty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389062" lvl="3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200" u="sng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Research</a:t>
            </a:r>
            <a:r>
              <a:rPr lang="cs-CZ" sz="2200" smtClean="0">
                <a:latin typeface="Calibri" pitchFamily="32" charset="0"/>
                <a:ea typeface="Droid Sans Fallback" charset="0"/>
                <a:cs typeface="Droid Sans Fallback" charset="0"/>
              </a:rPr>
              <a:t>: cardiology, neurology,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biomolecular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and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cellular</a:t>
            </a:r>
            <a:r>
              <a:rPr lang="cs-CZ" sz="22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2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engineering</a:t>
            </a:r>
            <a:endParaRPr lang="cs-CZ" sz="22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200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9" y="1669059"/>
            <a:ext cx="1215965" cy="8520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9" y="3501008"/>
            <a:ext cx="1215965" cy="4741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9" y="4717948"/>
            <a:ext cx="2400025" cy="159137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53" y="4718120"/>
            <a:ext cx="2828799" cy="15912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32" y="4718120"/>
            <a:ext cx="2121600" cy="15912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4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33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67282"/>
              </p:ext>
            </p:extLst>
          </p:nvPr>
        </p:nvGraphicFramePr>
        <p:xfrm>
          <a:off x="5580112" y="1423092"/>
          <a:ext cx="3084923" cy="2942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702"/>
                <a:gridCol w="1217221"/>
              </a:tblGrid>
              <a:tr h="340236"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AUC: SUMMARY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80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CADD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0.73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03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GWAVA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0.61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03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FATHMM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0.76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03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FitCons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0.51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03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FunSeq2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0.67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03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DANN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0.74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03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PredictSNP2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0.83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C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5591533" y="4653136"/>
            <a:ext cx="3073502" cy="288032"/>
          </a:xfrm>
          <a:prstGeom prst="rect">
            <a:avLst/>
          </a:prstGeom>
          <a:solidFill>
            <a:srgbClr val="00C8FA"/>
          </a:solidFill>
          <a:ln w="9525">
            <a:solidFill>
              <a:srgbClr val="00C8FA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marL="182880" indent="-322263" algn="ctr">
              <a:lnSpc>
                <a:spcPct val="110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8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AUC: AVERAGE IMPROVEMENT</a:t>
            </a:r>
            <a:endParaRPr lang="cs-CZ" sz="18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3" name="Rectangle 87"/>
          <p:cNvSpPr/>
          <p:nvPr/>
        </p:nvSpPr>
        <p:spPr>
          <a:xfrm>
            <a:off x="5580112" y="4653136"/>
            <a:ext cx="3084923" cy="1296144"/>
          </a:xfrm>
          <a:prstGeom prst="rect">
            <a:avLst/>
          </a:prstGeom>
          <a:noFill/>
          <a:ln w="28575">
            <a:solidFill>
              <a:srgbClr val="00C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67"/>
              </a:solidFill>
            </a:endParaRPr>
          </a:p>
        </p:txBody>
      </p:sp>
      <p:cxnSp>
        <p:nvCxnSpPr>
          <p:cNvPr id="76" name="Přímá spojnice se šipkou 75"/>
          <p:cNvCxnSpPr/>
          <p:nvPr/>
        </p:nvCxnSpPr>
        <p:spPr>
          <a:xfrm flipV="1">
            <a:off x="5940152" y="5193196"/>
            <a:ext cx="432048" cy="504056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Obdélník 4102"/>
          <p:cNvSpPr/>
          <p:nvPr/>
        </p:nvSpPr>
        <p:spPr>
          <a:xfrm>
            <a:off x="6848883" y="5124890"/>
            <a:ext cx="918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latin typeface="Calibri" pitchFamily="34" charset="0"/>
              </a:rPr>
              <a:t>0.16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5" y="1368858"/>
            <a:ext cx="4752065" cy="458042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907704" y="5638557"/>
            <a:ext cx="273630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err="1" smtClean="0">
                <a:latin typeface="Calibri" pitchFamily="34" charset="0"/>
              </a:rPr>
              <a:t>False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positives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rate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684584" y="3070121"/>
            <a:ext cx="2736304" cy="43088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err="1" smtClean="0">
                <a:latin typeface="Calibri" pitchFamily="34" charset="0"/>
              </a:rPr>
              <a:t>True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positives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rate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Performance </a:t>
            </a:r>
            <a:r>
              <a:rPr lang="cs-CZ" altLang="cs-CZ" dirty="0" err="1" smtClean="0">
                <a:latin typeface="Calibri" pitchFamily="34" charset="0"/>
              </a:rPr>
              <a:t>evaluation</a:t>
            </a:r>
            <a:endParaRPr lang="cs-CZ" altLang="cs-CZ" dirty="0" smtClean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619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410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981808"/>
              </p:ext>
            </p:extLst>
          </p:nvPr>
        </p:nvGraphicFramePr>
        <p:xfrm>
          <a:off x="539552" y="5240100"/>
          <a:ext cx="3528392" cy="8531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6191"/>
                <a:gridCol w="1392201"/>
              </a:tblGrid>
              <a:tr h="4265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Integrated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tools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0.51 - 0.74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659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PredictSNP2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467489"/>
              </p:ext>
            </p:extLst>
          </p:nvPr>
        </p:nvGraphicFramePr>
        <p:xfrm>
          <a:off x="4752346" y="5240100"/>
          <a:ext cx="3996118" cy="8531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19365"/>
                <a:gridCol w="1576753"/>
              </a:tblGrid>
              <a:tr h="4265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Integrated</a:t>
                      </a:r>
                      <a:r>
                        <a:rPr lang="cs-CZ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tools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0.66 - 0.76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659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PredictSNP1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0.76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528392" cy="37229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46" y="1280607"/>
            <a:ext cx="3996118" cy="37110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1196752"/>
            <a:ext cx="3744416" cy="43088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Nucleotide-based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predictors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16016" y="1210352"/>
            <a:ext cx="4032448" cy="43088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Amino</a:t>
            </a:r>
            <a:r>
              <a:rPr lang="cs-CZ" sz="2200" b="1" dirty="0" smtClean="0">
                <a:latin typeface="Calibri" pitchFamily="34" charset="0"/>
              </a:rPr>
              <a:t>-acid-</a:t>
            </a:r>
            <a:r>
              <a:rPr lang="cs-CZ" sz="2200" b="1" dirty="0" err="1" smtClean="0">
                <a:latin typeface="Calibri" pitchFamily="34" charset="0"/>
              </a:rPr>
              <a:t>based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predictors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96552" y="2483604"/>
            <a:ext cx="1872208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Accuracy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51920" y="2483604"/>
            <a:ext cx="1872208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latin typeface="Calibri" pitchFamily="34" charset="0"/>
              </a:rPr>
              <a:t>Accuracy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Comparison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predictors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41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87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5253"/>
            <a:ext cx="2703652" cy="255220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01" y="1135253"/>
            <a:ext cx="5527880" cy="19337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01" y="4792481"/>
            <a:ext cx="5527880" cy="868767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64600" y="3140968"/>
            <a:ext cx="5671895" cy="16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Supported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versions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genome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reference </a:t>
            </a:r>
            <a:r>
              <a:rPr lang="cs-CZ" sz="2000" smtClean="0">
                <a:latin typeface="Calibri" pitchFamily="32" charset="0"/>
                <a:ea typeface="Droid Sans Fallback" charset="0"/>
                <a:cs typeface="Droid Sans Fallback" charset="0"/>
              </a:rPr>
              <a:t>chromosome 35-38 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(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including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subversions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)</a:t>
            </a: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Supported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types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input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web 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form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file</a:t>
            </a:r>
            <a:endParaRPr lang="cs-CZ" sz="20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Supported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formats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VCF, GVF, HGVS, </a:t>
            </a:r>
            <a:r>
              <a:rPr lang="en-US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&lt;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PredictSNP</a:t>
            </a:r>
            <a:r>
              <a:rPr lang="en-US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&gt;</a:t>
            </a:r>
            <a:endParaRPr lang="cs-CZ" sz="20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20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2" name="Rectangle 44"/>
          <p:cNvSpPr/>
          <p:nvPr/>
        </p:nvSpPr>
        <p:spPr>
          <a:xfrm>
            <a:off x="377824" y="1622425"/>
            <a:ext cx="1949451" cy="685800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45"/>
          <p:cNvCxnSpPr/>
          <p:nvPr/>
        </p:nvCxnSpPr>
        <p:spPr>
          <a:xfrm>
            <a:off x="1403648" y="5279532"/>
            <a:ext cx="1960953" cy="0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4"/>
          <p:cNvSpPr/>
          <p:nvPr/>
        </p:nvSpPr>
        <p:spPr>
          <a:xfrm>
            <a:off x="3364601" y="1135252"/>
            <a:ext cx="5527880" cy="1933707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44"/>
          <p:cNvSpPr/>
          <p:nvPr/>
        </p:nvSpPr>
        <p:spPr>
          <a:xfrm>
            <a:off x="377824" y="2428875"/>
            <a:ext cx="1949451" cy="711200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44"/>
          <p:cNvSpPr/>
          <p:nvPr/>
        </p:nvSpPr>
        <p:spPr>
          <a:xfrm>
            <a:off x="3364600" y="4797152"/>
            <a:ext cx="5527880" cy="868767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45"/>
          <p:cNvCxnSpPr/>
          <p:nvPr/>
        </p:nvCxnSpPr>
        <p:spPr>
          <a:xfrm flipV="1">
            <a:off x="1403648" y="3140076"/>
            <a:ext cx="0" cy="2139456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364601" y="5742598"/>
            <a:ext cx="5527880" cy="8547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0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Throughput</a:t>
            </a:r>
            <a:r>
              <a:rPr lang="cs-CZ" sz="20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2 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users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/ 50 </a:t>
            </a:r>
            <a:r>
              <a:rPr lang="cs-CZ" sz="20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mutations</a:t>
            </a:r>
            <a:r>
              <a:rPr lang="cs-CZ" sz="20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per second</a:t>
            </a:r>
            <a:endParaRPr lang="cs-CZ" sz="20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cxnSp>
        <p:nvCxnSpPr>
          <p:cNvPr id="31" name="Straight Connector 45"/>
          <p:cNvCxnSpPr/>
          <p:nvPr/>
        </p:nvCxnSpPr>
        <p:spPr>
          <a:xfrm>
            <a:off x="2327275" y="1965325"/>
            <a:ext cx="1037326" cy="0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"/>
          <p:cNvSpPr/>
          <p:nvPr/>
        </p:nvSpPr>
        <p:spPr>
          <a:xfrm>
            <a:off x="1812789" y="6418800"/>
            <a:ext cx="4943767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http://loschmidt.chemi.muni.cz/predictsnp2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Input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42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197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21" grpId="0" animBg="1"/>
      <p:bldP spid="22" grpId="0" animBg="1"/>
      <p:bldP spid="23" grpId="0" animBg="1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134000"/>
            <a:ext cx="2703600" cy="227697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cxnSp>
        <p:nvCxnSpPr>
          <p:cNvPr id="12" name="Straight Connector 45"/>
          <p:cNvCxnSpPr/>
          <p:nvPr/>
        </p:nvCxnSpPr>
        <p:spPr>
          <a:xfrm flipV="1">
            <a:off x="3278043" y="2025688"/>
            <a:ext cx="1" cy="1619336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4"/>
          <p:cNvSpPr/>
          <p:nvPr/>
        </p:nvSpPr>
        <p:spPr>
          <a:xfrm>
            <a:off x="375637" y="1886024"/>
            <a:ext cx="2600326" cy="279326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80" y="1487805"/>
            <a:ext cx="5529600" cy="491637"/>
          </a:xfrm>
          <a:prstGeom prst="rect">
            <a:avLst/>
          </a:prstGeom>
          <a:ln w="19050">
            <a:solidFill>
              <a:srgbClr val="012167"/>
            </a:solidFill>
          </a:ln>
        </p:spPr>
      </p:pic>
      <p:sp>
        <p:nvSpPr>
          <p:cNvPr id="8" name="Rectangle 44"/>
          <p:cNvSpPr/>
          <p:nvPr/>
        </p:nvSpPr>
        <p:spPr>
          <a:xfrm>
            <a:off x="374705" y="1622425"/>
            <a:ext cx="2600326" cy="222399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45"/>
          <p:cNvCxnSpPr>
            <a:endCxn id="3" idx="1"/>
          </p:cNvCxnSpPr>
          <p:nvPr/>
        </p:nvCxnSpPr>
        <p:spPr>
          <a:xfrm>
            <a:off x="2972844" y="1733624"/>
            <a:ext cx="390036" cy="0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9" name="Obrázek 410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6"/>
          <a:stretch/>
        </p:blipFill>
        <p:spPr>
          <a:xfrm>
            <a:off x="324000" y="3645024"/>
            <a:ext cx="8568480" cy="648000"/>
          </a:xfrm>
          <a:prstGeom prst="rect">
            <a:avLst/>
          </a:prstGeom>
          <a:ln w="19050">
            <a:solidFill>
              <a:srgbClr val="012167"/>
            </a:solidFill>
          </a:ln>
        </p:spPr>
      </p:pic>
      <p:pic>
        <p:nvPicPr>
          <p:cNvPr id="4111" name="Obrázek 41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4615223"/>
            <a:ext cx="8568481" cy="419574"/>
          </a:xfrm>
          <a:prstGeom prst="rect">
            <a:avLst/>
          </a:prstGeom>
          <a:ln w="19050">
            <a:solidFill>
              <a:srgbClr val="012167"/>
            </a:solidFill>
          </a:ln>
        </p:spPr>
      </p:pic>
      <p:sp>
        <p:nvSpPr>
          <p:cNvPr id="48" name="Rectangle 44"/>
          <p:cNvSpPr/>
          <p:nvPr/>
        </p:nvSpPr>
        <p:spPr>
          <a:xfrm>
            <a:off x="377824" y="3076574"/>
            <a:ext cx="2600326" cy="180976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4"/>
          <p:cNvSpPr/>
          <p:nvPr/>
        </p:nvSpPr>
        <p:spPr>
          <a:xfrm>
            <a:off x="377824" y="2905125"/>
            <a:ext cx="2600326" cy="109030"/>
          </a:xfrm>
          <a:prstGeom prst="rect">
            <a:avLst/>
          </a:prstGeom>
          <a:noFill/>
          <a:ln w="19050"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45"/>
          <p:cNvCxnSpPr>
            <a:stCxn id="23" idx="3"/>
          </p:cNvCxnSpPr>
          <p:nvPr/>
        </p:nvCxnSpPr>
        <p:spPr>
          <a:xfrm>
            <a:off x="2975963" y="2025687"/>
            <a:ext cx="302080" cy="0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6" name="Obrázek 4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6" y="5335303"/>
            <a:ext cx="8571124" cy="613977"/>
          </a:xfrm>
          <a:prstGeom prst="rect">
            <a:avLst/>
          </a:prstGeom>
          <a:ln w="19050">
            <a:solidFill>
              <a:srgbClr val="012167"/>
            </a:solidFill>
          </a:ln>
        </p:spPr>
      </p:pic>
      <p:sp>
        <p:nvSpPr>
          <p:cNvPr id="15" name="Text Box 5"/>
          <p:cNvSpPr/>
          <p:nvPr/>
        </p:nvSpPr>
        <p:spPr>
          <a:xfrm>
            <a:off x="1812789" y="6418800"/>
            <a:ext cx="4943767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http://loschmidt.chemi.muni.cz/predictsnp2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Output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43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954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  <p:bldP spid="48" grpId="0" animBg="1"/>
      <p:bldP spid="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68897"/>
            <a:ext cx="4153966" cy="2028255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55776" y="1124744"/>
            <a:ext cx="6408712" cy="801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600" b="1" dirty="0" err="1">
                <a:latin typeface="Calibri" pitchFamily="34" charset="0"/>
              </a:rPr>
              <a:t>Bendl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Musil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M, </a:t>
            </a:r>
            <a:r>
              <a:rPr lang="en-US" sz="1600" dirty="0" err="1">
                <a:latin typeface="Calibri" pitchFamily="34" charset="0"/>
              </a:rPr>
              <a:t>Stourac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600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Zendulka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Damborsky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600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Brezovsky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600" dirty="0" smtClean="0">
                <a:latin typeface="Calibri" pitchFamily="34" charset="0"/>
              </a:rPr>
              <a:t>J </a:t>
            </a:r>
            <a:r>
              <a:rPr lang="en-US" sz="1600" dirty="0">
                <a:latin typeface="Calibri" pitchFamily="34" charset="0"/>
              </a:rPr>
              <a:t>(2016) PredictSNP2: A Unified Platform for Accurately Evaluating SNP Effects by Exploiting the Different Characteristics of Variants in Distinct Genomic Regions. </a:t>
            </a:r>
            <a:r>
              <a:rPr lang="en-US" sz="1600" b="1" i="1" dirty="0" err="1">
                <a:latin typeface="Calibri" pitchFamily="34" charset="0"/>
              </a:rPr>
              <a:t>PLoS</a:t>
            </a:r>
            <a:r>
              <a:rPr lang="en-US" sz="1600" b="1" i="1" dirty="0">
                <a:latin typeface="Calibri" pitchFamily="34" charset="0"/>
              </a:rPr>
              <a:t> </a:t>
            </a:r>
            <a:r>
              <a:rPr lang="en-US" sz="1600" b="1" i="1" dirty="0" err="1">
                <a:latin typeface="Calibri" pitchFamily="34" charset="0"/>
              </a:rPr>
              <a:t>Comput</a:t>
            </a:r>
            <a:r>
              <a:rPr lang="en-US" sz="1600" b="1" i="1" dirty="0">
                <a:latin typeface="Calibri" pitchFamily="34" charset="0"/>
              </a:rPr>
              <a:t> </a:t>
            </a:r>
            <a:r>
              <a:rPr lang="en-US" sz="1600" b="1" i="1" dirty="0" err="1" smtClean="0">
                <a:latin typeface="Calibri" pitchFamily="34" charset="0"/>
              </a:rPr>
              <a:t>Biol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12: e1004962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028" name="Picture 4" descr="http://www.ploscompbiol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2232248" cy="2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3"/>
          <p:cNvSpPr>
            <a:spLocks noChangeShapeType="1"/>
          </p:cNvSpPr>
          <p:nvPr/>
        </p:nvSpPr>
        <p:spPr bwMode="auto">
          <a:xfrm flipV="1">
            <a:off x="320944" y="2564904"/>
            <a:ext cx="8427519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417428"/>
              </p:ext>
            </p:extLst>
          </p:nvPr>
        </p:nvGraphicFramePr>
        <p:xfrm>
          <a:off x="2483768" y="4988102"/>
          <a:ext cx="3865934" cy="961178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551376"/>
                <a:gridCol w="1314558"/>
              </a:tblGrid>
              <a:tr h="480589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Unique</a:t>
                      </a:r>
                      <a:r>
                        <a:rPr lang="cs-CZ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users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&gt; </a:t>
                      </a:r>
                      <a:r>
                        <a:rPr lang="cs-CZ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250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0589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latin typeface="Calibri" pitchFamily="34" charset="0"/>
                        </a:rPr>
                        <a:t>Submissions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Calibri" pitchFamily="34" charset="0"/>
                        </a:rPr>
                        <a:t>&gt;</a:t>
                      </a:r>
                      <a:r>
                        <a:rPr lang="cs-CZ" sz="1800" baseline="0" dirty="0" smtClean="0">
                          <a:latin typeface="Calibri" pitchFamily="34" charset="0"/>
                        </a:rPr>
                        <a:t> 800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2" name="Text Box 5"/>
          <p:cNvSpPr/>
          <p:nvPr/>
        </p:nvSpPr>
        <p:spPr>
          <a:xfrm>
            <a:off x="1812789" y="6418800"/>
            <a:ext cx="4943767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http://loschmidt.chemi.muni.cz/predictsnp2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44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38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55776" y="1124744"/>
            <a:ext cx="6408712" cy="801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600" b="1" dirty="0" err="1">
                <a:latin typeface="Calibri" pitchFamily="34" charset="0"/>
              </a:rPr>
              <a:t>Bendl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Musil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M, </a:t>
            </a:r>
            <a:r>
              <a:rPr lang="en-US" sz="1600" dirty="0" err="1">
                <a:latin typeface="Calibri" pitchFamily="34" charset="0"/>
              </a:rPr>
              <a:t>Stourac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600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Zendulka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Damborsky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600" dirty="0" smtClean="0">
                <a:latin typeface="Calibri" pitchFamily="34" charset="0"/>
              </a:rPr>
              <a:t>J, </a:t>
            </a:r>
            <a:r>
              <a:rPr lang="en-US" sz="1600" dirty="0" err="1">
                <a:latin typeface="Calibri" pitchFamily="34" charset="0"/>
              </a:rPr>
              <a:t>Brezovsky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600" dirty="0" smtClean="0">
                <a:latin typeface="Calibri" pitchFamily="34" charset="0"/>
              </a:rPr>
              <a:t>J </a:t>
            </a:r>
            <a:r>
              <a:rPr lang="en-US" sz="1600" dirty="0">
                <a:latin typeface="Calibri" pitchFamily="34" charset="0"/>
              </a:rPr>
              <a:t>(2016) PredictSNP2: A Unified Platform for Accurately Evaluating SNP Effects by Exploiting the Different Characteristics of Variants in Distinct Genomic Regions. </a:t>
            </a:r>
            <a:r>
              <a:rPr lang="en-US" sz="1600" b="1" i="1" dirty="0" err="1">
                <a:latin typeface="Calibri" pitchFamily="34" charset="0"/>
              </a:rPr>
              <a:t>PLoS</a:t>
            </a:r>
            <a:r>
              <a:rPr lang="en-US" sz="1600" b="1" i="1" dirty="0">
                <a:latin typeface="Calibri" pitchFamily="34" charset="0"/>
              </a:rPr>
              <a:t> </a:t>
            </a:r>
            <a:r>
              <a:rPr lang="en-US" sz="1600" b="1" i="1" dirty="0" err="1">
                <a:latin typeface="Calibri" pitchFamily="34" charset="0"/>
              </a:rPr>
              <a:t>Comput</a:t>
            </a:r>
            <a:r>
              <a:rPr lang="en-US" sz="1600" b="1" i="1" dirty="0">
                <a:latin typeface="Calibri" pitchFamily="34" charset="0"/>
              </a:rPr>
              <a:t> </a:t>
            </a:r>
            <a:r>
              <a:rPr lang="en-US" sz="1600" b="1" i="1" dirty="0" err="1" smtClean="0">
                <a:latin typeface="Calibri" pitchFamily="34" charset="0"/>
              </a:rPr>
              <a:t>Biol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12: e1004962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028" name="Picture 4" descr="http://www.ploscompbiol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2232248" cy="2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3"/>
          <p:cNvSpPr>
            <a:spLocks noChangeShapeType="1"/>
          </p:cNvSpPr>
          <p:nvPr/>
        </p:nvSpPr>
        <p:spPr bwMode="auto">
          <a:xfrm flipV="1">
            <a:off x="320944" y="2564904"/>
            <a:ext cx="8427519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PSNP2: </a:t>
            </a:r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2" name="Text Box 5"/>
          <p:cNvSpPr/>
          <p:nvPr/>
        </p:nvSpPr>
        <p:spPr>
          <a:xfrm>
            <a:off x="1812789" y="6418800"/>
            <a:ext cx="4943767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http://loschmidt.chemi.muni.cz/predictsnp2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45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603" y="4278839"/>
            <a:ext cx="823117" cy="10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36" y="4273882"/>
            <a:ext cx="8207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4482"/>
          <a:stretch>
            <a:fillRect/>
          </a:stretch>
        </p:blipFill>
        <p:spPr bwMode="auto">
          <a:xfrm>
            <a:off x="3462671" y="4278838"/>
            <a:ext cx="831024" cy="11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045" y="4299477"/>
            <a:ext cx="846232" cy="10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47" y="4278839"/>
            <a:ext cx="868427" cy="109696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97572"/>
            <a:ext cx="1287490" cy="128749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97572"/>
            <a:ext cx="1287490" cy="128749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78" y="2797572"/>
            <a:ext cx="1287490" cy="128749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61" y="2792898"/>
            <a:ext cx="1292164" cy="1292164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67" y="2791508"/>
            <a:ext cx="1293554" cy="1293554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3449972" y="4273882"/>
            <a:ext cx="843724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bdélník 32"/>
          <p:cNvSpPr/>
          <p:nvPr/>
        </p:nvSpPr>
        <p:spPr>
          <a:xfrm>
            <a:off x="6867603" y="4278839"/>
            <a:ext cx="823117" cy="1734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bdélník 33"/>
          <p:cNvSpPr/>
          <p:nvPr/>
        </p:nvSpPr>
        <p:spPr>
          <a:xfrm>
            <a:off x="5666948" y="4273882"/>
            <a:ext cx="943950" cy="1739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5" name="Obdélník 34"/>
          <p:cNvSpPr/>
          <p:nvPr/>
        </p:nvSpPr>
        <p:spPr>
          <a:xfrm>
            <a:off x="1263045" y="4285967"/>
            <a:ext cx="828092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délník 37"/>
          <p:cNvSpPr/>
          <p:nvPr/>
        </p:nvSpPr>
        <p:spPr>
          <a:xfrm>
            <a:off x="4563347" y="4273882"/>
            <a:ext cx="868427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bdélník 39"/>
          <p:cNvSpPr/>
          <p:nvPr/>
        </p:nvSpPr>
        <p:spPr>
          <a:xfrm>
            <a:off x="1259632" y="5466542"/>
            <a:ext cx="76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dirty="0">
                <a:latin typeface="Calibri" pitchFamily="34" charset="0"/>
              </a:rPr>
              <a:t>Bendl </a:t>
            </a:r>
            <a:br>
              <a:rPr lang="cs-CZ" sz="1400" dirty="0">
                <a:latin typeface="Calibri" pitchFamily="34" charset="0"/>
              </a:rPr>
            </a:br>
            <a:r>
              <a:rPr lang="cs-CZ" sz="1400" dirty="0" smtClean="0">
                <a:latin typeface="Calibri" pitchFamily="34" charset="0"/>
              </a:rPr>
              <a:t>Jaroslav</a:t>
            </a:r>
            <a:endParaRPr lang="en-US" sz="1400" dirty="0"/>
          </a:p>
        </p:txBody>
      </p:sp>
      <p:sp>
        <p:nvSpPr>
          <p:cNvPr id="41" name="Obdélník 40"/>
          <p:cNvSpPr/>
          <p:nvPr/>
        </p:nvSpPr>
        <p:spPr>
          <a:xfrm>
            <a:off x="3449971" y="5459413"/>
            <a:ext cx="843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Stourac</a:t>
            </a:r>
            <a:r>
              <a:rPr lang="cs-CZ" sz="1400" dirty="0" smtClean="0">
                <a:latin typeface="Calibri" pitchFamily="34" charset="0"/>
              </a:rPr>
              <a:t> Honza</a:t>
            </a:r>
            <a:endParaRPr lang="en-US" sz="1400" dirty="0"/>
          </a:p>
        </p:txBody>
      </p:sp>
      <p:sp>
        <p:nvSpPr>
          <p:cNvPr id="44" name="Obdélník 43"/>
          <p:cNvSpPr/>
          <p:nvPr/>
        </p:nvSpPr>
        <p:spPr>
          <a:xfrm>
            <a:off x="2365477" y="5467291"/>
            <a:ext cx="82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latin typeface="Calibri" pitchFamily="34" charset="0"/>
              </a:rPr>
              <a:t>Musil </a:t>
            </a:r>
            <a:r>
              <a:rPr lang="cs-CZ" sz="1400" dirty="0" err="1" smtClean="0">
                <a:latin typeface="Calibri" pitchFamily="34" charset="0"/>
              </a:rPr>
              <a:t>Milos</a:t>
            </a:r>
            <a:endParaRPr lang="en-US" sz="1400" dirty="0"/>
          </a:p>
        </p:txBody>
      </p:sp>
      <p:sp>
        <p:nvSpPr>
          <p:cNvPr id="45" name="Obdélník 44"/>
          <p:cNvSpPr/>
          <p:nvPr/>
        </p:nvSpPr>
        <p:spPr>
          <a:xfrm>
            <a:off x="4563347" y="5460162"/>
            <a:ext cx="88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Zendulka</a:t>
            </a:r>
            <a:r>
              <a:rPr lang="cs-CZ" sz="1400" dirty="0" smtClean="0">
                <a:latin typeface="Calibri" pitchFamily="34" charset="0"/>
              </a:rPr>
              <a:t> Jaroslav</a:t>
            </a:r>
            <a:endParaRPr lang="en-US" sz="1400" dirty="0"/>
          </a:p>
        </p:txBody>
      </p:sp>
      <p:sp>
        <p:nvSpPr>
          <p:cNvPr id="46" name="Obdélník 45"/>
          <p:cNvSpPr/>
          <p:nvPr/>
        </p:nvSpPr>
        <p:spPr>
          <a:xfrm>
            <a:off x="6795595" y="5460162"/>
            <a:ext cx="969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Brezovsky</a:t>
            </a:r>
            <a:r>
              <a:rPr lang="cs-CZ" sz="1400" dirty="0" smtClean="0">
                <a:latin typeface="Calibri" pitchFamily="34" charset="0"/>
              </a:rPr>
              <a:t> Jan</a:t>
            </a:r>
            <a:endParaRPr lang="en-US" sz="1400" dirty="0"/>
          </a:p>
        </p:txBody>
      </p:sp>
      <p:sp>
        <p:nvSpPr>
          <p:cNvPr id="47" name="Obdélník 46"/>
          <p:cNvSpPr/>
          <p:nvPr/>
        </p:nvSpPr>
        <p:spPr>
          <a:xfrm>
            <a:off x="5620834" y="5460162"/>
            <a:ext cx="105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Damborsky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Jiri</a:t>
            </a:r>
            <a:endParaRPr lang="en-US" sz="1400" dirty="0"/>
          </a:p>
        </p:txBody>
      </p:sp>
      <p:pic>
        <p:nvPicPr>
          <p:cNvPr id="48" name="Picture 17" descr="Milos Musil, Bc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"/>
          <a:stretch/>
        </p:blipFill>
        <p:spPr bwMode="auto">
          <a:xfrm>
            <a:off x="2369694" y="4299621"/>
            <a:ext cx="813932" cy="10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élník 30"/>
          <p:cNvSpPr/>
          <p:nvPr/>
        </p:nvSpPr>
        <p:spPr>
          <a:xfrm>
            <a:off x="2342361" y="4285967"/>
            <a:ext cx="841266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23" y="2759594"/>
            <a:ext cx="1325468" cy="1325468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52" y="2714626"/>
            <a:ext cx="1370436" cy="1370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745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5" grpId="2" animBg="1"/>
      <p:bldP spid="38" grpId="0" animBg="1"/>
      <p:bldP spid="31" grpId="0" animBg="1"/>
      <p:bldP spid="3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PredictSNP1</a:t>
            </a:r>
          </a:p>
        </p:txBody>
      </p:sp>
      <p:sp>
        <p:nvSpPr>
          <p:cNvPr id="15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-322" y="0"/>
            <a:ext cx="914432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39552" y="3789040"/>
            <a:ext cx="8136904" cy="16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3400" b="1" dirty="0" smtClean="0">
                <a:solidFill>
                  <a:schemeClr val="bg1"/>
                </a:solidFill>
                <a:latin typeface="Calibri" pitchFamily="34" charset="0"/>
              </a:rPr>
              <a:t>Automated </a:t>
            </a:r>
            <a:r>
              <a:rPr lang="en-US" sz="3400" b="1" dirty="0">
                <a:solidFill>
                  <a:schemeClr val="bg1"/>
                </a:solidFill>
                <a:latin typeface="Calibri" pitchFamily="34" charset="0"/>
              </a:rPr>
              <a:t>Design of Site-Specific Mutations and Smart Libraries in Protein </a:t>
            </a:r>
            <a:r>
              <a:rPr lang="en-US" sz="3400" b="1" dirty="0" smtClean="0">
                <a:solidFill>
                  <a:schemeClr val="bg1"/>
                </a:solidFill>
                <a:latin typeface="Calibri" pitchFamily="34" charset="0"/>
              </a:rPr>
              <a:t>Engineering</a:t>
            </a:r>
            <a:endParaRPr lang="cs-CZ" sz="34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462726"/>
              </p:ext>
            </p:extLst>
          </p:nvPr>
        </p:nvGraphicFramePr>
        <p:xfrm>
          <a:off x="1475656" y="1436687"/>
          <a:ext cx="6096000" cy="199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0" name="CorelDRAW" r:id="rId4" imgW="6928920" imgH="2268000" progId="CorelDraw.Graphic.15">
                  <p:embed/>
                </p:oleObj>
              </mc:Choice>
              <mc:Fallback>
                <p:oleObj name="CorelDRAW" r:id="rId4" imgW="6928920" imgH="2268000" progId="CorelDraw.Graphic.15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436687"/>
                        <a:ext cx="6096000" cy="199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élník 2"/>
          <p:cNvSpPr/>
          <p:nvPr/>
        </p:nvSpPr>
        <p:spPr>
          <a:xfrm>
            <a:off x="1043608" y="1052736"/>
            <a:ext cx="6912768" cy="324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1151620" y="1205136"/>
            <a:ext cx="726154" cy="243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1259632" y="1304764"/>
            <a:ext cx="6336704" cy="180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46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15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Input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3"/>
          <a:srcRect l="7124" r="7124" b="14414"/>
          <a:stretch/>
        </p:blipFill>
        <p:spPr>
          <a:xfrm>
            <a:off x="0" y="951471"/>
            <a:ext cx="9144000" cy="537312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47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7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318903" y="1371600"/>
            <a:ext cx="4114800" cy="1981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Functional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4674068" y="1371600"/>
            <a:ext cx="4114800" cy="1981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smtClean="0">
                <a:latin typeface="Calibri" panose="020F0502020204030204" pitchFamily="34" charset="0"/>
              </a:rPr>
              <a:t>Stability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r>
              <a:rPr lang="cs-CZ" sz="2400" b="1" dirty="0" smtClean="0">
                <a:latin typeface="Calibri" panose="020F0502020204030204" pitchFamily="34" charset="0"/>
              </a:rPr>
              <a:t> (flexibility)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27" name="Picture 2" descr="http://192.168.1.102:8000/bfitte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1537" r="4029" b="18825"/>
          <a:stretch/>
        </p:blipFill>
        <p:spPr bwMode="auto">
          <a:xfrm>
            <a:off x="5623002" y="1812655"/>
            <a:ext cx="2225598" cy="147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nsurf_groningen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627">
            <a:off x="1667904" y="1637293"/>
            <a:ext cx="1511254" cy="171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318903" y="3629922"/>
            <a:ext cx="4114800" cy="1984238"/>
            <a:chOff x="318903" y="4187962"/>
            <a:chExt cx="4114800" cy="1984238"/>
          </a:xfrm>
        </p:grpSpPr>
        <p:sp>
          <p:nvSpPr>
            <p:cNvPr id="21" name="Rectangle 6"/>
            <p:cNvSpPr/>
            <p:nvPr/>
          </p:nvSpPr>
          <p:spPr>
            <a:xfrm>
              <a:off x="318903" y="4187962"/>
              <a:ext cx="4114800" cy="19842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evolution</a:t>
              </a:r>
              <a:r>
                <a:rPr lang="cs-CZ" sz="2400" b="1" dirty="0" smtClean="0">
                  <a:latin typeface="Calibri" panose="020F0502020204030204" pitchFamily="34" charset="0"/>
                </a:rPr>
                <a:t>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22" name="Skupina 21"/>
            <p:cNvGrpSpPr/>
            <p:nvPr/>
          </p:nvGrpSpPr>
          <p:grpSpPr>
            <a:xfrm>
              <a:off x="1371600" y="4665147"/>
              <a:ext cx="1981199" cy="1468953"/>
              <a:chOff x="1981200" y="2417868"/>
              <a:chExt cx="5214253" cy="3866091"/>
            </a:xfrm>
          </p:grpSpPr>
          <p:graphicFrame>
            <p:nvGraphicFramePr>
              <p:cNvPr id="23" name="Objekt 2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2546459"/>
                  </p:ext>
                </p:extLst>
              </p:nvPr>
            </p:nvGraphicFramePr>
            <p:xfrm>
              <a:off x="2095500" y="2417868"/>
              <a:ext cx="4953000" cy="38660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0" name="CorelDRAW" r:id="rId7" imgW="1668240" imgH="1303560" progId="CorelDraw.Graphic.15">
                      <p:embed/>
                    </p:oleObj>
                  </mc:Choice>
                  <mc:Fallback>
                    <p:oleObj name="CorelDRAW" r:id="rId7" imgW="1668240" imgH="1303560" progId="CorelDraw.Graphic.15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095500" y="2417868"/>
                            <a:ext cx="4953000" cy="38660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>
                <a:off x="1981200" y="2428754"/>
                <a:ext cx="1828800" cy="3286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  <p:sp>
            <p:nvSpPr>
              <p:cNvPr id="25" name="Rectangle 8"/>
              <p:cNvSpPr>
                <a:spLocks noChangeArrowheads="1"/>
              </p:cNvSpPr>
              <p:nvPr/>
            </p:nvSpPr>
            <p:spPr bwMode="auto">
              <a:xfrm>
                <a:off x="4190316" y="2428753"/>
                <a:ext cx="3005137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</p:grpSp>
      </p:grpSp>
      <p:sp>
        <p:nvSpPr>
          <p:cNvPr id="15" name="Rectangle 6"/>
          <p:cNvSpPr/>
          <p:nvPr/>
        </p:nvSpPr>
        <p:spPr>
          <a:xfrm>
            <a:off x="4674068" y="3633142"/>
            <a:ext cx="4151030" cy="1981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Correlated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5816255" y="4111243"/>
            <a:ext cx="1924097" cy="1464817"/>
            <a:chOff x="2034540" y="2428754"/>
            <a:chExt cx="5017261" cy="3819646"/>
          </a:xfrm>
        </p:grpSpPr>
        <p:graphicFrame>
          <p:nvGraphicFramePr>
            <p:cNvPr id="17" name="Objek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4670714"/>
                </p:ext>
              </p:extLst>
            </p:nvPr>
          </p:nvGraphicFramePr>
          <p:xfrm>
            <a:off x="2092199" y="2432261"/>
            <a:ext cx="4959602" cy="3816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91" name="CorelDRAW" r:id="rId9" imgW="1668240" imgH="1285560" progId="CorelDraw.Graphic.15">
                    <p:embed/>
                  </p:oleObj>
                </mc:Choice>
                <mc:Fallback>
                  <p:oleObj name="CorelDRAW" r:id="rId9" imgW="1668240" imgH="1285560" progId="CorelDraw.Graphic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92199" y="2432261"/>
                          <a:ext cx="4959602" cy="3816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2034540" y="2432262"/>
              <a:ext cx="91440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10890" y="2428754"/>
              <a:ext cx="1353312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5025389" y="2428754"/>
              <a:ext cx="2026411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Types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analysis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48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4594687" y="1346200"/>
            <a:ext cx="4369801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251520" y="3577534"/>
            <a:ext cx="8620473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34640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31" name="Zástupný symbol pro obsah 2"/>
          <p:cNvSpPr txBox="1">
            <a:spLocks/>
          </p:cNvSpPr>
          <p:nvPr/>
        </p:nvSpPr>
        <p:spPr>
          <a:xfrm>
            <a:off x="575122" y="1258888"/>
            <a:ext cx="7885310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#1</a:t>
            </a:r>
            <a:r>
              <a:rPr lang="cs-CZ" sz="2600" b="1" dirty="0" smtClean="0">
                <a:solidFill>
                  <a:srgbClr val="FFFF00"/>
                </a:solidFill>
              </a:rPr>
              <a:t>: </a:t>
            </a:r>
            <a:r>
              <a:rPr lang="cs-CZ" sz="2600" dirty="0" err="1" smtClean="0">
                <a:solidFill>
                  <a:schemeClr val="bg1"/>
                </a:solidFill>
              </a:rPr>
              <a:t>evolutionary-variable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positions</a:t>
            </a:r>
            <a:endParaRPr lang="cs-CZ" sz="2600" dirty="0">
              <a:solidFill>
                <a:schemeClr val="bg1"/>
              </a:solidFill>
            </a:endParaRPr>
          </a:p>
        </p:txBody>
      </p:sp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97" y="2375829"/>
            <a:ext cx="78184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49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78184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139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0639" y="6466258"/>
            <a:ext cx="7920880" cy="3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James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Surowiecki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: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The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Wisdom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of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Crowds</a:t>
            </a:r>
            <a:endParaRPr lang="cs-CZ" altLang="cs-CZ" sz="2000" b="1" dirty="0" smtClean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Concept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wisdom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crowds</a:t>
            </a:r>
            <a:endParaRPr lang="cs-CZ" altLang="cs-CZ" dirty="0" smtClean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03" y="1196752"/>
            <a:ext cx="6768752" cy="3782538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216703" y="5146711"/>
            <a:ext cx="6768751" cy="1018592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Average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800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guesses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 </a:t>
            </a:r>
            <a:r>
              <a:rPr lang="cs-CZ" sz="2400" smtClean="0">
                <a:latin typeface="Calibri" pitchFamily="32" charset="0"/>
                <a:ea typeface="Droid Sans Fallback" charset="0"/>
                <a:cs typeface="Droid Sans Fallback" charset="0"/>
              </a:rPr>
              <a:t>= </a:t>
            </a:r>
            <a:r>
              <a:rPr lang="cs-CZ" sz="2400" b="1" smtClean="0">
                <a:latin typeface="Calibri" pitchFamily="32" charset="0"/>
                <a:ea typeface="Droid Sans Fallback" charset="0"/>
                <a:cs typeface="Droid Sans Fallback" charset="0"/>
              </a:rPr>
              <a:t>1,187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pounds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/>
            </a:r>
            <a:b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</a:b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Actual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weight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the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cow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	 </a:t>
            </a:r>
            <a:r>
              <a:rPr lang="cs-CZ" sz="2400" smtClean="0">
                <a:latin typeface="Calibri" pitchFamily="32" charset="0"/>
                <a:ea typeface="Droid Sans Fallback" charset="0"/>
                <a:cs typeface="Droid Sans Fallback" charset="0"/>
              </a:rPr>
              <a:t>= </a:t>
            </a:r>
            <a:r>
              <a:rPr lang="cs-CZ" sz="2400" b="1" smtClean="0">
                <a:latin typeface="Calibri" pitchFamily="32" charset="0"/>
                <a:ea typeface="Droid Sans Fallback" charset="0"/>
                <a:cs typeface="Droid Sans Fallback" charset="0"/>
              </a:rPr>
              <a:t>1,190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pounds</a:t>
            </a:r>
            <a:endParaRPr lang="cs-CZ" sz="22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33900" y="4869160"/>
            <a:ext cx="292894" cy="277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216703" y="5146711"/>
            <a:ext cx="6768751" cy="10185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 anchorCtr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Weight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?</a:t>
            </a:r>
            <a:endParaRPr lang="cs-CZ" sz="2200" b="1" dirty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5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5956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762000" y="2057400"/>
            <a:ext cx="7970838" cy="3962400"/>
            <a:chOff x="762000" y="2057400"/>
            <a:chExt cx="7970838" cy="3962400"/>
          </a:xfrm>
        </p:grpSpPr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286000"/>
              <a:ext cx="7818438" cy="344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5616575" y="2057400"/>
              <a:ext cx="1066800" cy="3810000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762000" y="2362200"/>
              <a:ext cx="1752600" cy="3352800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555875" y="2057400"/>
              <a:ext cx="2590800" cy="3962400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6894513" y="2057400"/>
              <a:ext cx="1752600" cy="3962400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6653213" y="2362200"/>
              <a:ext cx="250825" cy="3276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148263" y="2362200"/>
              <a:ext cx="457200" cy="3276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575122" y="1258888"/>
            <a:ext cx="7885310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#1</a:t>
            </a:r>
            <a:r>
              <a:rPr lang="cs-CZ" sz="2600" b="1" dirty="0" smtClean="0">
                <a:solidFill>
                  <a:srgbClr val="FFFF00"/>
                </a:solidFill>
              </a:rPr>
              <a:t>: </a:t>
            </a:r>
            <a:r>
              <a:rPr lang="cs-CZ" sz="2600" dirty="0" err="1" smtClean="0">
                <a:solidFill>
                  <a:schemeClr val="bg1"/>
                </a:solidFill>
              </a:rPr>
              <a:t>evolutionary-variable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positions</a:t>
            </a:r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50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3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pic>
        <p:nvPicPr>
          <p:cNvPr id="15" name="Obrázek 12" descr="tun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3513"/>
            <a:ext cx="40195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7"/>
          <p:cNvSpPr>
            <a:spLocks noChangeArrowheads="1"/>
          </p:cNvSpPr>
          <p:nvPr/>
        </p:nvSpPr>
        <p:spPr bwMode="auto">
          <a:xfrm>
            <a:off x="1475656" y="3073464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8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tunnel</a:t>
            </a:r>
            <a:endParaRPr lang="en-US" sz="18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Line 1138"/>
          <p:cNvSpPr>
            <a:spLocks noChangeShapeType="1"/>
          </p:cNvSpPr>
          <p:nvPr/>
        </p:nvSpPr>
        <p:spPr bwMode="auto">
          <a:xfrm>
            <a:off x="2514600" y="3352800"/>
            <a:ext cx="971550" cy="7620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Line 1138"/>
          <p:cNvSpPr>
            <a:spLocks noChangeShapeType="1"/>
          </p:cNvSpPr>
          <p:nvPr/>
        </p:nvSpPr>
        <p:spPr bwMode="auto">
          <a:xfrm>
            <a:off x="4781550" y="3175129"/>
            <a:ext cx="0" cy="711071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Rectangle 67"/>
          <p:cNvSpPr>
            <a:spLocks noChangeArrowheads="1"/>
          </p:cNvSpPr>
          <p:nvPr/>
        </p:nvSpPr>
        <p:spPr bwMode="auto">
          <a:xfrm>
            <a:off x="5652120" y="2132856"/>
            <a:ext cx="1295400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800" dirty="0" err="1">
                <a:solidFill>
                  <a:srgbClr val="FFFF00"/>
                </a:solidFill>
                <a:latin typeface="Calibri" panose="020F0502020204030204" pitchFamily="34" charset="0"/>
              </a:rPr>
              <a:t>c</a:t>
            </a:r>
            <a:r>
              <a:rPr lang="cs-CZ" sz="18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atalytic</a:t>
            </a:r>
            <a:r>
              <a:rPr lang="cs-CZ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br>
              <a:rPr lang="cs-CZ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cs-CZ" sz="18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cavity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Line 1138"/>
          <p:cNvSpPr>
            <a:spLocks noChangeShapeType="1"/>
          </p:cNvSpPr>
          <p:nvPr/>
        </p:nvSpPr>
        <p:spPr bwMode="auto">
          <a:xfrm flipH="1">
            <a:off x="5162550" y="2971800"/>
            <a:ext cx="7620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Rectangle 67"/>
          <p:cNvSpPr>
            <a:spLocks noChangeArrowheads="1"/>
          </p:cNvSpPr>
          <p:nvPr/>
        </p:nvSpPr>
        <p:spPr bwMode="auto">
          <a:xfrm>
            <a:off x="4133850" y="2717929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solidFill>
                  <a:srgbClr val="00FF00"/>
                </a:solidFill>
                <a:latin typeface="Calibri" panose="020F0502020204030204" pitchFamily="34" charset="0"/>
              </a:rPr>
              <a:t>ligand</a:t>
            </a:r>
          </a:p>
        </p:txBody>
      </p:sp>
      <p:sp>
        <p:nvSpPr>
          <p:cNvPr id="41" name="Zástupný symbol pro obsah 2"/>
          <p:cNvSpPr txBox="1">
            <a:spLocks/>
          </p:cNvSpPr>
          <p:nvPr/>
        </p:nvSpPr>
        <p:spPr>
          <a:xfrm>
            <a:off x="575122" y="1258888"/>
            <a:ext cx="7885310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</a:t>
            </a:r>
            <a:r>
              <a:rPr lang="cs-CZ" sz="2600" b="1" dirty="0" smtClean="0">
                <a:solidFill>
                  <a:srgbClr val="FFFF00"/>
                </a:solidFill>
              </a:rPr>
              <a:t>2: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surrounding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a</a:t>
            </a:r>
            <a:r>
              <a:rPr lang="en-US" sz="2600" dirty="0" err="1" smtClean="0">
                <a:solidFill>
                  <a:schemeClr val="bg1"/>
                </a:solidFill>
              </a:rPr>
              <a:t>ccess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tunnel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located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inside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catalytic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cavity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51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29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pic>
        <p:nvPicPr>
          <p:cNvPr id="12" name="Obrázek 11" descr="wt_l17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3513"/>
            <a:ext cx="40195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7885310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</a:t>
            </a:r>
            <a:r>
              <a:rPr lang="cs-CZ" sz="2600" b="1" dirty="0" smtClean="0">
                <a:solidFill>
                  <a:srgbClr val="FFFF00"/>
                </a:solidFill>
              </a:rPr>
              <a:t>2: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surrounding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a</a:t>
            </a:r>
            <a:r>
              <a:rPr lang="en-US" sz="2600" dirty="0" err="1" smtClean="0">
                <a:solidFill>
                  <a:schemeClr val="bg1"/>
                </a:solidFill>
              </a:rPr>
              <a:t>ccess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tunnel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located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inside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catalytic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cavity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52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23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7885310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</a:t>
            </a:r>
            <a:r>
              <a:rPr lang="cs-CZ" sz="2600" b="1" dirty="0" smtClean="0">
                <a:solidFill>
                  <a:srgbClr val="FFFF00"/>
                </a:solidFill>
              </a:rPr>
              <a:t>2: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surrounding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a</a:t>
            </a:r>
            <a:r>
              <a:rPr lang="en-US" sz="2600" dirty="0" err="1" smtClean="0">
                <a:solidFill>
                  <a:schemeClr val="bg1"/>
                </a:solidFill>
              </a:rPr>
              <a:t>ccess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tunnel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located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inside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catalytic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cavity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pic>
        <p:nvPicPr>
          <p:cNvPr id="6" name="Obrázek 5" descr="mutant_th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3513"/>
            <a:ext cx="40195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7"/>
          <p:cNvSpPr>
            <a:spLocks noChangeArrowheads="1"/>
          </p:cNvSpPr>
          <p:nvPr/>
        </p:nvSpPr>
        <p:spPr bwMode="auto">
          <a:xfrm>
            <a:off x="3962400" y="2590800"/>
            <a:ext cx="914400" cy="365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mutation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Line 1138"/>
          <p:cNvSpPr>
            <a:spLocks noChangeShapeType="1"/>
          </p:cNvSpPr>
          <p:nvPr/>
        </p:nvSpPr>
        <p:spPr bwMode="auto">
          <a:xfrm flipH="1">
            <a:off x="3810000" y="2971800"/>
            <a:ext cx="4572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53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09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7885310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</a:t>
            </a:r>
            <a:r>
              <a:rPr lang="cs-CZ" sz="2600" b="1" dirty="0" smtClean="0">
                <a:solidFill>
                  <a:srgbClr val="FFFF00"/>
                </a:solidFill>
              </a:rPr>
              <a:t>2: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surrounding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a</a:t>
            </a:r>
            <a:r>
              <a:rPr lang="en-US" sz="2600" dirty="0" err="1" smtClean="0">
                <a:solidFill>
                  <a:schemeClr val="bg1"/>
                </a:solidFill>
              </a:rPr>
              <a:t>ccess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tunnel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located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inside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catalytic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cavity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pic>
        <p:nvPicPr>
          <p:cNvPr id="6" name="Obrázek 4" descr="mutant_tr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3513"/>
            <a:ext cx="40195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7"/>
          <p:cNvSpPr>
            <a:spLocks noChangeArrowheads="1"/>
          </p:cNvSpPr>
          <p:nvPr/>
        </p:nvSpPr>
        <p:spPr bwMode="auto">
          <a:xfrm>
            <a:off x="3962400" y="2590800"/>
            <a:ext cx="914400" cy="365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mutation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Line 1138"/>
          <p:cNvSpPr>
            <a:spLocks noChangeShapeType="1"/>
          </p:cNvSpPr>
          <p:nvPr/>
        </p:nvSpPr>
        <p:spPr bwMode="auto">
          <a:xfrm flipH="1">
            <a:off x="3657600" y="2971800"/>
            <a:ext cx="609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54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79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Functional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#</a:t>
            </a:r>
            <a:r>
              <a:rPr lang="cs-CZ" sz="2600" b="1" dirty="0" smtClean="0">
                <a:solidFill>
                  <a:srgbClr val="FFFF00"/>
                </a:solidFill>
              </a:rPr>
              <a:t>3: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residue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should</a:t>
            </a:r>
            <a:r>
              <a:rPr lang="cs-CZ" sz="2600" dirty="0" smtClean="0">
                <a:solidFill>
                  <a:schemeClr val="bg1"/>
                </a:solidFill>
              </a:rPr>
              <a:t> not </a:t>
            </a:r>
            <a:r>
              <a:rPr lang="cs-CZ" sz="2600" dirty="0" err="1" smtClean="0">
                <a:solidFill>
                  <a:schemeClr val="bg1"/>
                </a:solidFill>
              </a:rPr>
              <a:t>be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essential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for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function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473152" y="1981200"/>
            <a:ext cx="6527848" cy="4104717"/>
            <a:chOff x="2006552" y="1981200"/>
            <a:chExt cx="6527848" cy="4104717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552" y="1981200"/>
              <a:ext cx="5130896" cy="4104717"/>
            </a:xfrm>
            <a:prstGeom prst="rect">
              <a:avLst/>
            </a:prstGeom>
          </p:spPr>
        </p:pic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7239000" y="3041650"/>
              <a:ext cx="1295400" cy="523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cs-CZ" sz="18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essential</a:t>
              </a:r>
              <a:r>
                <a:rPr lang="cs-CZ" sz="18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br>
                <a:rPr lang="cs-CZ" sz="18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</a:br>
              <a:r>
                <a:rPr lang="cs-CZ" sz="18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residues</a:t>
              </a:r>
              <a:endParaRPr lang="en-US" sz="18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Line 1138"/>
            <p:cNvSpPr>
              <a:spLocks noChangeShapeType="1"/>
            </p:cNvSpPr>
            <p:nvPr/>
          </p:nvSpPr>
          <p:spPr bwMode="auto">
            <a:xfrm flipH="1">
              <a:off x="5562600" y="3429001"/>
              <a:ext cx="182880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1138"/>
            <p:cNvSpPr>
              <a:spLocks noChangeShapeType="1"/>
            </p:cNvSpPr>
            <p:nvPr/>
          </p:nvSpPr>
          <p:spPr bwMode="auto">
            <a:xfrm flipH="1">
              <a:off x="5562600" y="3429000"/>
              <a:ext cx="1828800" cy="21335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1138"/>
            <p:cNvSpPr>
              <a:spLocks noChangeShapeType="1"/>
            </p:cNvSpPr>
            <p:nvPr/>
          </p:nvSpPr>
          <p:spPr bwMode="auto">
            <a:xfrm flipH="1">
              <a:off x="4191000" y="3429000"/>
              <a:ext cx="3200400" cy="1365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Line 1138"/>
            <p:cNvSpPr>
              <a:spLocks noChangeShapeType="1"/>
            </p:cNvSpPr>
            <p:nvPr/>
          </p:nvSpPr>
          <p:spPr bwMode="auto">
            <a:xfrm flipH="1">
              <a:off x="5410200" y="4425950"/>
              <a:ext cx="2057400" cy="80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67"/>
            <p:cNvSpPr>
              <a:spLocks noChangeArrowheads="1"/>
            </p:cNvSpPr>
            <p:nvPr/>
          </p:nvSpPr>
          <p:spPr bwMode="auto">
            <a:xfrm>
              <a:off x="7172325" y="4197350"/>
              <a:ext cx="129540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FFC000"/>
                  </a:solidFill>
                  <a:latin typeface="Calibri" panose="020F0502020204030204" pitchFamily="34" charset="0"/>
                </a:rPr>
                <a:t>ligand</a:t>
              </a:r>
            </a:p>
          </p:txBody>
        </p:sp>
      </p:grpSp>
      <p:sp>
        <p:nvSpPr>
          <p:cNvPr id="18" name="Obdélník 1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55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35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Stability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(flexibility)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318903" y="1372084"/>
            <a:ext cx="4114800" cy="1981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Functional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74068" y="1372084"/>
            <a:ext cx="4114800" cy="1981018"/>
            <a:chOff x="4674068" y="1920160"/>
            <a:chExt cx="4114800" cy="1981018"/>
          </a:xfrm>
        </p:grpSpPr>
        <p:sp>
          <p:nvSpPr>
            <p:cNvPr id="37" name="Rectangle 6"/>
            <p:cNvSpPr/>
            <p:nvPr/>
          </p:nvSpPr>
          <p:spPr>
            <a:xfrm>
              <a:off x="4674068" y="1920160"/>
              <a:ext cx="4114800" cy="19810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(flexibility)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pic>
          <p:nvPicPr>
            <p:cNvPr id="38" name="Picture 2" descr="http://192.168.1.102:8000/bfitt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7" t="11537" r="4029" b="18825"/>
            <a:stretch/>
          </p:blipFill>
          <p:spPr bwMode="auto">
            <a:xfrm>
              <a:off x="5623002" y="2361215"/>
              <a:ext cx="2225598" cy="147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consurf_groningen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627">
            <a:off x="1667904" y="1637777"/>
            <a:ext cx="1511254" cy="171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318903" y="3630406"/>
            <a:ext cx="4114800" cy="1984238"/>
            <a:chOff x="318903" y="4187962"/>
            <a:chExt cx="4114800" cy="1984238"/>
          </a:xfrm>
        </p:grpSpPr>
        <p:sp>
          <p:nvSpPr>
            <p:cNvPr id="31" name="Rectangle 6"/>
            <p:cNvSpPr/>
            <p:nvPr/>
          </p:nvSpPr>
          <p:spPr>
            <a:xfrm>
              <a:off x="318903" y="4187962"/>
              <a:ext cx="4114800" cy="19842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evolution</a:t>
              </a:r>
              <a:r>
                <a:rPr lang="cs-CZ" sz="2400" b="1" dirty="0" smtClean="0">
                  <a:latin typeface="Calibri" panose="020F0502020204030204" pitchFamily="34" charset="0"/>
                </a:rPr>
                <a:t>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1371600" y="4665147"/>
              <a:ext cx="1981200" cy="1468953"/>
              <a:chOff x="1981200" y="2417868"/>
              <a:chExt cx="5214256" cy="3866091"/>
            </a:xfrm>
          </p:grpSpPr>
          <p:graphicFrame>
            <p:nvGraphicFramePr>
              <p:cNvPr id="34" name="Objekt 33"/>
              <p:cNvGraphicFramePr>
                <a:graphicFrameLocks noChangeAspect="1"/>
              </p:cNvGraphicFramePr>
              <p:nvPr/>
            </p:nvGraphicFramePr>
            <p:xfrm>
              <a:off x="2095500" y="2417868"/>
              <a:ext cx="4953000" cy="38660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8" name="CorelDRAW" r:id="rId6" imgW="1668240" imgH="1303560" progId="CorelDraw.Graphic.15">
                      <p:embed/>
                    </p:oleObj>
                  </mc:Choice>
                  <mc:Fallback>
                    <p:oleObj name="CorelDRAW" r:id="rId6" imgW="1668240" imgH="1303560" progId="CorelDraw.Graphic.15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095500" y="2417868"/>
                            <a:ext cx="4953000" cy="38660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1981200" y="2428754"/>
                <a:ext cx="1828800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4190318" y="2428754"/>
                <a:ext cx="3005138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</p:grp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1519" y="1346200"/>
            <a:ext cx="4226971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74115" y="3594584"/>
            <a:ext cx="4204376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2" name="Rectangle 6"/>
          <p:cNvSpPr/>
          <p:nvPr/>
        </p:nvSpPr>
        <p:spPr>
          <a:xfrm>
            <a:off x="4674068" y="3633142"/>
            <a:ext cx="4151030" cy="1981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Correlated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43" name="Skupina 42"/>
          <p:cNvGrpSpPr/>
          <p:nvPr/>
        </p:nvGrpSpPr>
        <p:grpSpPr>
          <a:xfrm>
            <a:off x="5816255" y="4111243"/>
            <a:ext cx="1924097" cy="1464817"/>
            <a:chOff x="2034540" y="2428754"/>
            <a:chExt cx="5017261" cy="3819646"/>
          </a:xfrm>
        </p:grpSpPr>
        <p:graphicFrame>
          <p:nvGraphicFramePr>
            <p:cNvPr id="44" name="Objek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9531359"/>
                </p:ext>
              </p:extLst>
            </p:nvPr>
          </p:nvGraphicFramePr>
          <p:xfrm>
            <a:off x="2092199" y="2432261"/>
            <a:ext cx="4959602" cy="3816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9" name="CorelDRAW" r:id="rId8" imgW="1668240" imgH="1285560" progId="CorelDraw.Graphic.15">
                    <p:embed/>
                  </p:oleObj>
                </mc:Choice>
                <mc:Fallback>
                  <p:oleObj name="CorelDRAW" r:id="rId8" imgW="1668240" imgH="1285560" progId="CorelDraw.Graphic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92199" y="2432261"/>
                          <a:ext cx="4959602" cy="3816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2034540" y="2432262"/>
              <a:ext cx="91440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3310890" y="2428754"/>
              <a:ext cx="1353312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5025389" y="2428754"/>
              <a:ext cx="2026411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4629280" y="3573016"/>
            <a:ext cx="4335208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24" name="Obdélník 23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56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92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residues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located</a:t>
            </a:r>
            <a:r>
              <a:rPr lang="cs-CZ" sz="2600" dirty="0" smtClean="0">
                <a:solidFill>
                  <a:schemeClr val="bg1"/>
                </a:solidFill>
              </a:rPr>
              <a:t> in </a:t>
            </a:r>
            <a:r>
              <a:rPr lang="cs-CZ" sz="2600" dirty="0" err="1" smtClean="0">
                <a:solidFill>
                  <a:schemeClr val="bg1"/>
                </a:solidFill>
              </a:rPr>
              <a:t>structurally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flexible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regions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Stability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(flexibility)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1612830" y="2132856"/>
            <a:ext cx="5918340" cy="3591152"/>
            <a:chOff x="1981201" y="2590800"/>
            <a:chExt cx="5918340" cy="3591152"/>
          </a:xfrm>
        </p:grpSpPr>
        <p:pic>
          <p:nvPicPr>
            <p:cNvPr id="7" name="Picture 2" descr="http://192.168.1.102:8000/bfit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7" t="11537" r="4029" b="18825"/>
            <a:stretch/>
          </p:blipFill>
          <p:spPr bwMode="auto">
            <a:xfrm>
              <a:off x="1981201" y="2590800"/>
              <a:ext cx="5334000" cy="352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ál 7"/>
            <p:cNvSpPr/>
            <p:nvPr/>
          </p:nvSpPr>
          <p:spPr>
            <a:xfrm>
              <a:off x="5054460" y="3810000"/>
              <a:ext cx="990600" cy="13716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noFill/>
              </a:endParaRPr>
            </a:p>
          </p:txBody>
        </p:sp>
        <p:sp>
          <p:nvSpPr>
            <p:cNvPr id="9" name="Ovál 8"/>
            <p:cNvSpPr/>
            <p:nvPr/>
          </p:nvSpPr>
          <p:spPr>
            <a:xfrm>
              <a:off x="6146941" y="3886200"/>
              <a:ext cx="1752600" cy="229575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noFill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805570" y="2971800"/>
              <a:ext cx="1638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err="1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flexible</a:t>
              </a:r>
              <a:r>
                <a:rPr lang="cs-CZ" sz="1800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err="1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regions</a:t>
              </a:r>
              <a:endParaRPr lang="cs-CZ" sz="18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Přímá spojnice se šipkou 10"/>
            <p:cNvCxnSpPr/>
            <p:nvPr/>
          </p:nvCxnSpPr>
          <p:spPr>
            <a:xfrm flipH="1">
              <a:off x="5740260" y="3352800"/>
              <a:ext cx="952711" cy="457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/>
            <p:nvPr/>
          </p:nvCxnSpPr>
          <p:spPr>
            <a:xfrm>
              <a:off x="6692971" y="3352800"/>
              <a:ext cx="304800" cy="457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13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57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5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residues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located</a:t>
            </a:r>
            <a:r>
              <a:rPr lang="cs-CZ" sz="2600" dirty="0" smtClean="0">
                <a:solidFill>
                  <a:schemeClr val="bg1"/>
                </a:solidFill>
              </a:rPr>
              <a:t> in </a:t>
            </a:r>
            <a:r>
              <a:rPr lang="cs-CZ" sz="2600" dirty="0" err="1" smtClean="0">
                <a:solidFill>
                  <a:schemeClr val="bg1"/>
                </a:solidFill>
              </a:rPr>
              <a:t>structurally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flexible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regions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Stability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(flexibility)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2" descr="http://192.168.1.102:8000/bfitter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20872" r="8791" b="18703"/>
          <a:stretch/>
        </p:blipFill>
        <p:spPr bwMode="auto">
          <a:xfrm>
            <a:off x="1335230" y="2132856"/>
            <a:ext cx="5827569" cy="38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676689" y="2632502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rgbClr val="FFFF00"/>
                </a:solidFill>
                <a:latin typeface="Calibri" panose="020F0502020204030204" pitchFamily="34" charset="0"/>
              </a:rPr>
              <a:t>h</a:t>
            </a:r>
            <a:r>
              <a:rPr lang="cs-CZ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ot </a:t>
            </a:r>
            <a:r>
              <a:rPr lang="cs-CZ" sz="18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spots</a:t>
            </a:r>
            <a:endParaRPr lang="cs-CZ" sz="1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6172200" y="2971056"/>
            <a:ext cx="495466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334000" y="2971056"/>
            <a:ext cx="838200" cy="990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58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5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Stability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evolution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318903" y="1372084"/>
            <a:ext cx="4114800" cy="1981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Functional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74068" y="1372084"/>
            <a:ext cx="4114800" cy="1981018"/>
            <a:chOff x="4674068" y="1920160"/>
            <a:chExt cx="4114800" cy="1981018"/>
          </a:xfrm>
        </p:grpSpPr>
        <p:sp>
          <p:nvSpPr>
            <p:cNvPr id="37" name="Rectangle 6"/>
            <p:cNvSpPr/>
            <p:nvPr/>
          </p:nvSpPr>
          <p:spPr>
            <a:xfrm>
              <a:off x="4674068" y="1920160"/>
              <a:ext cx="4114800" cy="19810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(flexibility)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pic>
          <p:nvPicPr>
            <p:cNvPr id="38" name="Picture 2" descr="http://192.168.1.102:8000/bfitt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7" t="11537" r="4029" b="18825"/>
            <a:stretch/>
          </p:blipFill>
          <p:spPr bwMode="auto">
            <a:xfrm>
              <a:off x="5623002" y="2361215"/>
              <a:ext cx="2225598" cy="147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consurf_groningen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627">
            <a:off x="1667904" y="1637777"/>
            <a:ext cx="1511254" cy="171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318903" y="3630406"/>
            <a:ext cx="4114800" cy="1984238"/>
            <a:chOff x="318903" y="4187962"/>
            <a:chExt cx="4114800" cy="1984238"/>
          </a:xfrm>
        </p:grpSpPr>
        <p:sp>
          <p:nvSpPr>
            <p:cNvPr id="31" name="Rectangle 6"/>
            <p:cNvSpPr/>
            <p:nvPr/>
          </p:nvSpPr>
          <p:spPr>
            <a:xfrm>
              <a:off x="318903" y="4187962"/>
              <a:ext cx="4114800" cy="19842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evolution</a:t>
              </a:r>
              <a:r>
                <a:rPr lang="cs-CZ" sz="2400" b="1" dirty="0" smtClean="0">
                  <a:latin typeface="Calibri" panose="020F0502020204030204" pitchFamily="34" charset="0"/>
                </a:rPr>
                <a:t>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1371600" y="4665147"/>
              <a:ext cx="1981200" cy="1468953"/>
              <a:chOff x="1981200" y="2417868"/>
              <a:chExt cx="5214256" cy="3866091"/>
            </a:xfrm>
          </p:grpSpPr>
          <p:graphicFrame>
            <p:nvGraphicFramePr>
              <p:cNvPr id="34" name="Objekt 33"/>
              <p:cNvGraphicFramePr>
                <a:graphicFrameLocks noChangeAspect="1"/>
              </p:cNvGraphicFramePr>
              <p:nvPr/>
            </p:nvGraphicFramePr>
            <p:xfrm>
              <a:off x="2095500" y="2417868"/>
              <a:ext cx="4953000" cy="38660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84" name="CorelDRAW" r:id="rId6" imgW="1668240" imgH="1303560" progId="CorelDraw.Graphic.15">
                      <p:embed/>
                    </p:oleObj>
                  </mc:Choice>
                  <mc:Fallback>
                    <p:oleObj name="CorelDRAW" r:id="rId6" imgW="1668240" imgH="1303560" progId="CorelDraw.Graphic.15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095500" y="2417868"/>
                            <a:ext cx="4953000" cy="38660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1981200" y="2428754"/>
                <a:ext cx="1828800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4190318" y="2428754"/>
                <a:ext cx="3005138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</p:grp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1519" y="1346200"/>
            <a:ext cx="4226971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4616096" y="1354743"/>
            <a:ext cx="4204376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2" name="Rectangle 6"/>
          <p:cNvSpPr/>
          <p:nvPr/>
        </p:nvSpPr>
        <p:spPr>
          <a:xfrm>
            <a:off x="4674068" y="3633142"/>
            <a:ext cx="4151030" cy="1981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Correlated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43" name="Skupina 42"/>
          <p:cNvGrpSpPr/>
          <p:nvPr/>
        </p:nvGrpSpPr>
        <p:grpSpPr>
          <a:xfrm>
            <a:off x="5816255" y="4111243"/>
            <a:ext cx="1924097" cy="1464817"/>
            <a:chOff x="2034540" y="2428754"/>
            <a:chExt cx="5017261" cy="3819646"/>
          </a:xfrm>
        </p:grpSpPr>
        <p:graphicFrame>
          <p:nvGraphicFramePr>
            <p:cNvPr id="44" name="Objek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8298056"/>
                </p:ext>
              </p:extLst>
            </p:nvPr>
          </p:nvGraphicFramePr>
          <p:xfrm>
            <a:off x="2092199" y="2432261"/>
            <a:ext cx="4959602" cy="3816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85" name="CorelDRAW" r:id="rId8" imgW="1668240" imgH="1285560" progId="CorelDraw.Graphic.15">
                    <p:embed/>
                  </p:oleObj>
                </mc:Choice>
                <mc:Fallback>
                  <p:oleObj name="CorelDRAW" r:id="rId8" imgW="1668240" imgH="1285560" progId="CorelDraw.Graphic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92199" y="2432261"/>
                          <a:ext cx="4959602" cy="3816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2034540" y="2432262"/>
              <a:ext cx="91440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3310890" y="2428754"/>
              <a:ext cx="1353312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5025389" y="2428754"/>
              <a:ext cx="2026411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4629280" y="3573016"/>
            <a:ext cx="4335208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24" name="Obdélník 23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59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25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0639" y="6466258"/>
            <a:ext cx="7920880" cy="3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James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Surowiecki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: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The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Wisdom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of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Crowds</a:t>
            </a:r>
            <a:endParaRPr lang="cs-CZ" altLang="cs-CZ" sz="2000" b="1" dirty="0" smtClean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68" y="3017654"/>
            <a:ext cx="5807968" cy="33214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6048"/>
            <a:ext cx="1998692" cy="18229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8840"/>
            <a:ext cx="2845104" cy="2895203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2282878" cy="208210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80567" y="1916832"/>
            <a:ext cx="130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</a:rPr>
              <a:t>Diversity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2736303" cy="2784486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sp>
        <p:nvSpPr>
          <p:cNvPr id="24" name="TextovéPole 23"/>
          <p:cNvSpPr txBox="1"/>
          <p:nvPr/>
        </p:nvSpPr>
        <p:spPr>
          <a:xfrm>
            <a:off x="6642252" y="3205608"/>
            <a:ext cx="1728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Calibri" pitchFamily="34" charset="0"/>
              </a:rPr>
              <a:t>Aggregation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835696" y="3303115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Calibri" pitchFamily="34" charset="0"/>
              </a:rPr>
              <a:t>Independence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811173" y="2276872"/>
            <a:ext cx="227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Calibri" pitchFamily="34" charset="0"/>
              </a:rPr>
              <a:t>Decentralization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Criteria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wise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crowds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6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745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wild</a:t>
            </a:r>
            <a:r>
              <a:rPr lang="cs-CZ" sz="2600" dirty="0" smtClean="0">
                <a:solidFill>
                  <a:schemeClr val="bg1"/>
                </a:solidFill>
              </a:rPr>
              <a:t>-type </a:t>
            </a:r>
            <a:r>
              <a:rPr lang="cs-CZ" sz="2600" dirty="0" err="1" smtClean="0">
                <a:solidFill>
                  <a:schemeClr val="bg1"/>
                </a:solidFill>
              </a:rPr>
              <a:t>amino</a:t>
            </a:r>
            <a:r>
              <a:rPr lang="cs-CZ" sz="2600" dirty="0" smtClean="0">
                <a:solidFill>
                  <a:schemeClr val="bg1"/>
                </a:solidFill>
              </a:rPr>
              <a:t> acid </a:t>
            </a:r>
            <a:r>
              <a:rPr lang="cs-CZ" sz="2600" dirty="0" err="1" smtClean="0">
                <a:solidFill>
                  <a:schemeClr val="bg1"/>
                </a:solidFill>
              </a:rPr>
              <a:t>is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less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frequently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occurring</a:t>
            </a:r>
            <a:r>
              <a:rPr lang="cs-CZ" sz="2600" dirty="0" smtClean="0">
                <a:solidFill>
                  <a:schemeClr val="bg1"/>
                </a:solidFill>
              </a:rPr>
              <a:t> in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alignment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than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other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amino</a:t>
            </a:r>
            <a:r>
              <a:rPr lang="cs-CZ" sz="2600" dirty="0" smtClean="0">
                <a:solidFill>
                  <a:schemeClr val="bg1"/>
                </a:solidFill>
              </a:rPr>
              <a:t> acid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744095"/>
              </p:ext>
            </p:extLst>
          </p:nvPr>
        </p:nvGraphicFramePr>
        <p:xfrm>
          <a:off x="2095500" y="2417763"/>
          <a:ext cx="4953000" cy="386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2" name="CorelDRAW" r:id="rId4" imgW="1668240" imgH="1303560" progId="CorelDraw.Graphic.15">
                  <p:embed/>
                </p:oleObj>
              </mc:Choice>
              <mc:Fallback>
                <p:oleObj name="CorelDRAW" r:id="rId4" imgW="1668240" imgH="1303560" progId="CorelDraw.Graphic.15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2417763"/>
                        <a:ext cx="4953000" cy="386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Stability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evolution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60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55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981200" y="2417868"/>
            <a:ext cx="5214256" cy="3866091"/>
            <a:chOff x="1981200" y="2417868"/>
            <a:chExt cx="5214256" cy="3866091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973037"/>
                </p:ext>
              </p:extLst>
            </p:nvPr>
          </p:nvGraphicFramePr>
          <p:xfrm>
            <a:off x="2095500" y="2417868"/>
            <a:ext cx="4953000" cy="3866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9" name="CorelDRAW" r:id="rId4" imgW="1668240" imgH="1303560" progId="CorelDraw.Graphic.15">
                    <p:embed/>
                  </p:oleObj>
                </mc:Choice>
                <mc:Fallback>
                  <p:oleObj name="CorelDRAW" r:id="rId4" imgW="1668240" imgH="1303560" progId="CorelDraw.Graphic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95500" y="2417868"/>
                          <a:ext cx="4953000" cy="38660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981200" y="2428754"/>
              <a:ext cx="182880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190318" y="2428754"/>
              <a:ext cx="3005138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Stability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evolution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wild</a:t>
            </a:r>
            <a:r>
              <a:rPr lang="cs-CZ" sz="2600" dirty="0" smtClean="0">
                <a:solidFill>
                  <a:schemeClr val="bg1"/>
                </a:solidFill>
              </a:rPr>
              <a:t>-type </a:t>
            </a:r>
            <a:r>
              <a:rPr lang="cs-CZ" sz="2600" dirty="0" err="1" smtClean="0">
                <a:solidFill>
                  <a:schemeClr val="bg1"/>
                </a:solidFill>
              </a:rPr>
              <a:t>amino</a:t>
            </a:r>
            <a:r>
              <a:rPr lang="cs-CZ" sz="2600" dirty="0" smtClean="0">
                <a:solidFill>
                  <a:schemeClr val="bg1"/>
                </a:solidFill>
              </a:rPr>
              <a:t> acid </a:t>
            </a:r>
            <a:r>
              <a:rPr lang="cs-CZ" sz="2600" dirty="0" err="1" smtClean="0">
                <a:solidFill>
                  <a:schemeClr val="bg1"/>
                </a:solidFill>
              </a:rPr>
              <a:t>is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less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frequently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occurring</a:t>
            </a:r>
            <a:r>
              <a:rPr lang="cs-CZ" sz="2600" dirty="0" smtClean="0">
                <a:solidFill>
                  <a:schemeClr val="bg1"/>
                </a:solidFill>
              </a:rPr>
              <a:t> in </a:t>
            </a:r>
            <a:r>
              <a:rPr lang="cs-CZ" sz="2600" dirty="0" err="1" smtClean="0">
                <a:solidFill>
                  <a:schemeClr val="bg1"/>
                </a:solidFill>
              </a:rPr>
              <a:t>the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alignment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than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other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amino</a:t>
            </a:r>
            <a:r>
              <a:rPr lang="cs-CZ" sz="2600" dirty="0" smtClean="0">
                <a:solidFill>
                  <a:schemeClr val="bg1"/>
                </a:solidFill>
              </a:rPr>
              <a:t> acid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61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80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Correlated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318903" y="1372084"/>
            <a:ext cx="4114800" cy="1981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Functional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74068" y="1372084"/>
            <a:ext cx="4114800" cy="1981018"/>
            <a:chOff x="4674068" y="1920160"/>
            <a:chExt cx="4114800" cy="1981018"/>
          </a:xfrm>
        </p:grpSpPr>
        <p:sp>
          <p:nvSpPr>
            <p:cNvPr id="37" name="Rectangle 6"/>
            <p:cNvSpPr/>
            <p:nvPr/>
          </p:nvSpPr>
          <p:spPr>
            <a:xfrm>
              <a:off x="4674068" y="1920160"/>
              <a:ext cx="4114800" cy="19810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(flexibility)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pic>
          <p:nvPicPr>
            <p:cNvPr id="38" name="Picture 2" descr="http://192.168.1.102:8000/bfitt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7" t="11537" r="4029" b="18825"/>
            <a:stretch/>
          </p:blipFill>
          <p:spPr bwMode="auto">
            <a:xfrm>
              <a:off x="5623002" y="2361215"/>
              <a:ext cx="2225598" cy="147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consurf_groningen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627">
            <a:off x="1667904" y="1637777"/>
            <a:ext cx="1511254" cy="171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318903" y="3630406"/>
            <a:ext cx="4114800" cy="1984238"/>
            <a:chOff x="318903" y="4187962"/>
            <a:chExt cx="4114800" cy="1984238"/>
          </a:xfrm>
        </p:grpSpPr>
        <p:sp>
          <p:nvSpPr>
            <p:cNvPr id="31" name="Rectangle 6"/>
            <p:cNvSpPr/>
            <p:nvPr/>
          </p:nvSpPr>
          <p:spPr>
            <a:xfrm>
              <a:off x="318903" y="4187962"/>
              <a:ext cx="4114800" cy="19842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400" b="1" dirty="0" smtClean="0">
                  <a:latin typeface="Calibri" panose="020F0502020204030204" pitchFamily="34" charset="0"/>
                </a:rPr>
                <a:t>Stability hot 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spots</a:t>
              </a:r>
              <a:r>
                <a:rPr lang="cs-CZ" sz="2400" b="1" dirty="0" smtClean="0">
                  <a:latin typeface="Calibri" panose="020F0502020204030204" pitchFamily="34" charset="0"/>
                </a:rPr>
                <a:t> (</a:t>
              </a:r>
              <a:r>
                <a:rPr lang="cs-CZ" sz="2400" b="1" dirty="0" err="1" smtClean="0">
                  <a:latin typeface="Calibri" panose="020F0502020204030204" pitchFamily="34" charset="0"/>
                </a:rPr>
                <a:t>evolution</a:t>
              </a:r>
              <a:r>
                <a:rPr lang="cs-CZ" sz="2400" b="1" dirty="0" smtClean="0">
                  <a:latin typeface="Calibri" panose="020F0502020204030204" pitchFamily="34" charset="0"/>
                </a:rPr>
                <a:t>)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1371600" y="4665147"/>
              <a:ext cx="1981200" cy="1468953"/>
              <a:chOff x="1981200" y="2417868"/>
              <a:chExt cx="5214256" cy="3866091"/>
            </a:xfrm>
          </p:grpSpPr>
          <p:graphicFrame>
            <p:nvGraphicFramePr>
              <p:cNvPr id="34" name="Objekt 33"/>
              <p:cNvGraphicFramePr>
                <a:graphicFrameLocks noChangeAspect="1"/>
              </p:cNvGraphicFramePr>
              <p:nvPr/>
            </p:nvGraphicFramePr>
            <p:xfrm>
              <a:off x="2095500" y="2417868"/>
              <a:ext cx="4953000" cy="38660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628" name="CorelDRAW" r:id="rId6" imgW="1668240" imgH="1303560" progId="CorelDraw.Graphic.15">
                      <p:embed/>
                    </p:oleObj>
                  </mc:Choice>
                  <mc:Fallback>
                    <p:oleObj name="CorelDRAW" r:id="rId6" imgW="1668240" imgH="1303560" progId="CorelDraw.Graphic.15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095500" y="2417868"/>
                            <a:ext cx="4953000" cy="38660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1981200" y="2428754"/>
                <a:ext cx="1828800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4190318" y="2428754"/>
                <a:ext cx="3005138" cy="3286246"/>
              </a:xfrm>
              <a:prstGeom prst="rect">
                <a:avLst/>
              </a:prstGeom>
              <a:solidFill>
                <a:srgbClr val="0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en-US" altLang="cs-CZ"/>
              </a:p>
            </p:txBody>
          </p:sp>
        </p:grp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1519" y="1346200"/>
            <a:ext cx="4226971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4616096" y="1354743"/>
            <a:ext cx="4204376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2" name="Rectangle 6"/>
          <p:cNvSpPr/>
          <p:nvPr/>
        </p:nvSpPr>
        <p:spPr>
          <a:xfrm>
            <a:off x="4674068" y="3633142"/>
            <a:ext cx="4151030" cy="1981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err="1" smtClean="0">
                <a:latin typeface="Calibri" panose="020F0502020204030204" pitchFamily="34" charset="0"/>
              </a:rPr>
              <a:t>Correlated</a:t>
            </a:r>
            <a:r>
              <a:rPr lang="cs-CZ" sz="2400" b="1" dirty="0" smtClean="0">
                <a:latin typeface="Calibri" panose="020F0502020204030204" pitchFamily="34" charset="0"/>
              </a:rPr>
              <a:t> hot </a:t>
            </a:r>
            <a:r>
              <a:rPr lang="cs-CZ" sz="2400" b="1" dirty="0" err="1" smtClean="0">
                <a:latin typeface="Calibri" panose="020F0502020204030204" pitchFamily="34" charset="0"/>
              </a:rPr>
              <a:t>spots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43" name="Skupina 42"/>
          <p:cNvGrpSpPr/>
          <p:nvPr/>
        </p:nvGrpSpPr>
        <p:grpSpPr>
          <a:xfrm>
            <a:off x="5816255" y="4111243"/>
            <a:ext cx="1924097" cy="1464817"/>
            <a:chOff x="2034540" y="2428754"/>
            <a:chExt cx="5017261" cy="3819646"/>
          </a:xfrm>
        </p:grpSpPr>
        <p:graphicFrame>
          <p:nvGraphicFramePr>
            <p:cNvPr id="44" name="Objek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267018"/>
                </p:ext>
              </p:extLst>
            </p:nvPr>
          </p:nvGraphicFramePr>
          <p:xfrm>
            <a:off x="2092199" y="2432261"/>
            <a:ext cx="4959602" cy="3816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9" name="CorelDRAW" r:id="rId8" imgW="1668240" imgH="1285560" progId="CorelDraw.Graphic.15">
                    <p:embed/>
                  </p:oleObj>
                </mc:Choice>
                <mc:Fallback>
                  <p:oleObj name="CorelDRAW" r:id="rId8" imgW="1668240" imgH="1285560" progId="CorelDraw.Graphic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92199" y="2432261"/>
                          <a:ext cx="4959602" cy="3816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2034540" y="2432262"/>
              <a:ext cx="91440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3310890" y="2428754"/>
              <a:ext cx="1353312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5025389" y="2428754"/>
              <a:ext cx="2026411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236792" y="3573016"/>
            <a:ext cx="4335208" cy="2092233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24" name="Obdélník 23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62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4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rgbClr val="FFFF00"/>
                </a:solidFill>
              </a:rPr>
              <a:t>Criteria</a:t>
            </a:r>
            <a:r>
              <a:rPr lang="cs-CZ" sz="2600" b="1" dirty="0" smtClean="0">
                <a:solidFill>
                  <a:srgbClr val="FFFF00"/>
                </a:solidFill>
              </a:rPr>
              <a:t>: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cs-CZ" sz="2600" dirty="0" smtClean="0">
                <a:solidFill>
                  <a:schemeClr val="bg1"/>
                </a:solidFill>
              </a:rPr>
              <a:t>pair </a:t>
            </a:r>
            <a:r>
              <a:rPr lang="cs-CZ" sz="2600" dirty="0" err="1" smtClean="0">
                <a:solidFill>
                  <a:schemeClr val="bg1"/>
                </a:solidFill>
              </a:rPr>
              <a:t>of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residues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must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be</a:t>
            </a:r>
            <a:r>
              <a:rPr lang="cs-CZ" sz="2600" dirty="0" smtClean="0">
                <a:solidFill>
                  <a:schemeClr val="bg1"/>
                </a:solidFill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</a:rPr>
              <a:t>correlated</a:t>
            </a:r>
            <a:endParaRPr lang="en-US" sz="2600" dirty="0" smtClean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Correlated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hot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spots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63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210935"/>
              </p:ext>
            </p:extLst>
          </p:nvPr>
        </p:nvGraphicFramePr>
        <p:xfrm>
          <a:off x="2092325" y="2208160"/>
          <a:ext cx="495935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9" name="CorelDRAW" r:id="rId5" imgW="1668240" imgH="1285560" progId="CorelDraw.Graphic.15">
                  <p:embed/>
                </p:oleObj>
              </mc:Choice>
              <mc:Fallback>
                <p:oleObj name="CorelDRAW" r:id="rId5" imgW="1668240" imgH="1285560" progId="CorelDraw.Graphic.15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2208160"/>
                        <a:ext cx="4959350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Skupina 13"/>
          <p:cNvGrpSpPr/>
          <p:nvPr/>
        </p:nvGrpSpPr>
        <p:grpSpPr>
          <a:xfrm>
            <a:off x="2034540" y="2204864"/>
            <a:ext cx="5017261" cy="3819646"/>
            <a:chOff x="2034540" y="2428754"/>
            <a:chExt cx="5017261" cy="3819646"/>
          </a:xfrm>
        </p:grpSpPr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5027705"/>
                </p:ext>
              </p:extLst>
            </p:nvPr>
          </p:nvGraphicFramePr>
          <p:xfrm>
            <a:off x="2092199" y="2432262"/>
            <a:ext cx="4959602" cy="381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0" name="CorelDRAW" r:id="rId7" imgW="1668240" imgH="1285560" progId="CorelDraw.Graphic.15">
                    <p:embed/>
                  </p:oleObj>
                </mc:Choice>
                <mc:Fallback>
                  <p:oleObj name="CorelDRAW" r:id="rId7" imgW="1668240" imgH="1285560" progId="CorelDraw.Graphic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92199" y="2432262"/>
                          <a:ext cx="4959602" cy="381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2034540" y="2432262"/>
              <a:ext cx="91440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310890" y="2428754"/>
              <a:ext cx="1356360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5025389" y="2428754"/>
              <a:ext cx="2026411" cy="3286246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7236296" y="2447925"/>
            <a:ext cx="1776408" cy="38211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smtClean="0">
                <a:solidFill>
                  <a:srgbClr val="FFFF00"/>
                </a:solidFill>
              </a:rPr>
              <a:t>R → D</a:t>
            </a:r>
          </a:p>
          <a:p>
            <a:pPr marL="0" indent="0">
              <a:buNone/>
            </a:pPr>
            <a:endParaRPr lang="cs-CZ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FFFF00"/>
                </a:solidFill>
              </a:rPr>
              <a:t>K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>
                <a:solidFill>
                  <a:srgbClr val="FFFF00"/>
                </a:solidFill>
              </a:rPr>
              <a:t>→ </a:t>
            </a:r>
            <a:r>
              <a:rPr lang="cs-CZ" sz="2400" b="1" dirty="0" smtClean="0">
                <a:solidFill>
                  <a:srgbClr val="FFFF00"/>
                </a:solidFill>
              </a:rPr>
              <a:t>E</a:t>
            </a:r>
            <a:endParaRPr lang="cs-CZ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400" b="1" dirty="0" smtClean="0">
                <a:solidFill>
                  <a:srgbClr val="FFFF00"/>
                </a:solidFill>
              </a:rPr>
              <a:t>W </a:t>
            </a:r>
            <a:r>
              <a:rPr lang="cs-CZ" sz="2400" b="1" dirty="0">
                <a:solidFill>
                  <a:srgbClr val="FFFF00"/>
                </a:solidFill>
              </a:rPr>
              <a:t>→ </a:t>
            </a:r>
            <a:r>
              <a:rPr lang="cs-CZ" sz="2400" b="1" dirty="0" smtClean="0">
                <a:solidFill>
                  <a:srgbClr val="FFFF00"/>
                </a:solidFill>
              </a:rPr>
              <a:t>V</a:t>
            </a:r>
            <a:endParaRPr lang="cs-CZ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5292080" y="2708920"/>
            <a:ext cx="1872208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5292080" y="4005064"/>
            <a:ext cx="1872208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292080" y="5301208"/>
            <a:ext cx="1872208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896980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Analysis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results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6857" t="13339" r="6857" b="29263"/>
          <a:stretch/>
        </p:blipFill>
        <p:spPr>
          <a:xfrm>
            <a:off x="0" y="914400"/>
            <a:ext cx="9144000" cy="54102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64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47700" y="5321300"/>
            <a:ext cx="179884" cy="195932"/>
          </a:xfrm>
          <a:prstGeom prst="rect">
            <a:avLst/>
          </a:prstGeom>
          <a:noFill/>
          <a:ln>
            <a:solidFill>
              <a:srgbClr val="012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Zakřivená spojnice 3"/>
          <p:cNvCxnSpPr>
            <a:stCxn id="2" idx="3"/>
          </p:cNvCxnSpPr>
          <p:nvPr/>
        </p:nvCxnSpPr>
        <p:spPr>
          <a:xfrm flipV="1">
            <a:off x="827584" y="4540250"/>
            <a:ext cx="5903416" cy="879016"/>
          </a:xfrm>
          <a:prstGeom prst="curvedConnector3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9026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Library</a:t>
            </a:r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 design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31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chemeClr val="bg1"/>
                </a:solidFill>
              </a:rPr>
              <a:t>2 </a:t>
            </a:r>
            <a:r>
              <a:rPr lang="cs-CZ" sz="2400" b="1" dirty="0" err="1" smtClean="0">
                <a:solidFill>
                  <a:schemeClr val="bg1"/>
                </a:solidFill>
              </a:rPr>
              <a:t>approaches</a:t>
            </a:r>
            <a:r>
              <a:rPr lang="cs-CZ" sz="2400" b="1" dirty="0" smtClean="0">
                <a:solidFill>
                  <a:schemeClr val="bg1"/>
                </a:solidFill>
              </a:rPr>
              <a:t> to </a:t>
            </a:r>
            <a:r>
              <a:rPr lang="cs-CZ" sz="2400" b="1" dirty="0" err="1" smtClean="0">
                <a:solidFill>
                  <a:schemeClr val="bg1"/>
                </a:solidFill>
              </a:rPr>
              <a:t>library</a:t>
            </a:r>
            <a:r>
              <a:rPr lang="cs-CZ" sz="2400" b="1" dirty="0" smtClean="0">
                <a:solidFill>
                  <a:schemeClr val="bg1"/>
                </a:solidFill>
              </a:rPr>
              <a:t> design</a:t>
            </a:r>
          </a:p>
          <a:p>
            <a:pPr lvl="1"/>
            <a:r>
              <a:rPr lang="cs-CZ" sz="2200" b="1" dirty="0" smtClean="0">
                <a:solidFill>
                  <a:srgbClr val="FFFF00"/>
                </a:solidFill>
              </a:rPr>
              <a:t>RAPHYD</a:t>
            </a:r>
            <a:r>
              <a:rPr lang="cs-CZ" sz="2200" dirty="0" smtClean="0">
                <a:solidFill>
                  <a:schemeClr val="bg1"/>
                </a:solidFill>
              </a:rPr>
              <a:t>: Limited set </a:t>
            </a:r>
            <a:r>
              <a:rPr lang="cs-CZ" sz="2200" dirty="0" err="1" smtClean="0">
                <a:solidFill>
                  <a:schemeClr val="bg1"/>
                </a:solidFill>
              </a:rPr>
              <a:t>of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amino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acids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cs-CZ" sz="2200" b="1" dirty="0" smtClean="0">
                <a:solidFill>
                  <a:srgbClr val="FFFF00"/>
                </a:solidFill>
              </a:rPr>
              <a:t>SWIFTLIB</a:t>
            </a:r>
            <a:r>
              <a:rPr lang="cs-CZ" sz="2200" dirty="0" smtClean="0">
                <a:solidFill>
                  <a:schemeClr val="bg1"/>
                </a:solidFill>
              </a:rPr>
              <a:t>: Limited </a:t>
            </a:r>
            <a:r>
              <a:rPr lang="cs-CZ" sz="2200" dirty="0" err="1" smtClean="0">
                <a:solidFill>
                  <a:schemeClr val="bg1"/>
                </a:solidFill>
              </a:rPr>
              <a:t>library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size</a:t>
            </a:r>
            <a:endParaRPr lang="cs-CZ" sz="22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400" b="1" dirty="0" err="1" smtClean="0">
                <a:solidFill>
                  <a:schemeClr val="bg1"/>
                </a:solidFill>
              </a:rPr>
              <a:t>Calculation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of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parameters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of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library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65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8085658" cy="29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82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RAPHYD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Zástupný symbol pro obsah 2"/>
          <p:cNvSpPr txBox="1">
            <a:spLocks/>
          </p:cNvSpPr>
          <p:nvPr/>
        </p:nvSpPr>
        <p:spPr>
          <a:xfrm>
            <a:off x="575122" y="1258888"/>
            <a:ext cx="8568878" cy="4857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dirty="0" err="1" smtClean="0">
                <a:solidFill>
                  <a:schemeClr val="bg1"/>
                </a:solidFill>
              </a:rPr>
              <a:t>Aim</a:t>
            </a:r>
            <a:r>
              <a:rPr lang="cs-CZ" sz="2200" b="1" dirty="0" smtClean="0">
                <a:solidFill>
                  <a:schemeClr val="bg1"/>
                </a:solidFill>
              </a:rPr>
              <a:t>: </a:t>
            </a:r>
            <a:r>
              <a:rPr lang="cs-CZ" sz="2200" b="1" dirty="0" err="1">
                <a:solidFill>
                  <a:schemeClr val="bg1"/>
                </a:solidFill>
              </a:rPr>
              <a:t>p</a:t>
            </a:r>
            <a:r>
              <a:rPr lang="cs-CZ" sz="2200" b="1" dirty="0" err="1" smtClean="0">
                <a:solidFill>
                  <a:schemeClr val="bg1"/>
                </a:solidFill>
              </a:rPr>
              <a:t>rediction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of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deleteriousness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of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amino</a:t>
            </a:r>
            <a:r>
              <a:rPr lang="cs-CZ" sz="2200" b="1" dirty="0" smtClean="0">
                <a:solidFill>
                  <a:schemeClr val="bg1"/>
                </a:solidFill>
              </a:rPr>
              <a:t> acid </a:t>
            </a:r>
            <a:r>
              <a:rPr lang="cs-CZ" sz="2200" b="1" dirty="0" err="1" smtClean="0">
                <a:solidFill>
                  <a:schemeClr val="bg1"/>
                </a:solidFill>
              </a:rPr>
              <a:t>mutations</a:t>
            </a:r>
            <a:endParaRPr lang="cs-CZ" sz="2200" b="1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200" b="1" dirty="0" smtClean="0">
                <a:solidFill>
                  <a:schemeClr val="bg1"/>
                </a:solidFill>
              </a:rPr>
              <a:t>Input: </a:t>
            </a:r>
            <a:r>
              <a:rPr lang="cs-CZ" sz="2200" dirty="0" err="1" smtClean="0">
                <a:solidFill>
                  <a:schemeClr val="bg1"/>
                </a:solidFill>
              </a:rPr>
              <a:t>sequence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alignment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&amp;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phylogenetic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tree</a:t>
            </a:r>
            <a:endParaRPr lang="cs-CZ" sz="22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200" b="1" dirty="0" err="1" smtClean="0">
                <a:solidFill>
                  <a:schemeClr val="bg1"/>
                </a:solidFill>
              </a:rPr>
              <a:t>Features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from</a:t>
            </a:r>
            <a:r>
              <a:rPr lang="cs-CZ" sz="2200" b="1" dirty="0" smtClean="0">
                <a:solidFill>
                  <a:schemeClr val="bg1"/>
                </a:solidFill>
              </a:rPr>
              <a:t> AA-Index: </a:t>
            </a:r>
            <a:r>
              <a:rPr lang="cs-CZ" sz="2200" dirty="0" smtClean="0">
                <a:solidFill>
                  <a:schemeClr val="bg1"/>
                </a:solidFill>
              </a:rPr>
              <a:t>forward </a:t>
            </a:r>
            <a:r>
              <a:rPr lang="cs-CZ" sz="2200" dirty="0" err="1" smtClean="0">
                <a:solidFill>
                  <a:schemeClr val="bg1"/>
                </a:solidFill>
              </a:rPr>
              <a:t>selection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&amp;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backward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r>
              <a:rPr lang="cs-CZ" sz="2200" dirty="0" err="1" smtClean="0">
                <a:solidFill>
                  <a:schemeClr val="bg1"/>
                </a:solidFill>
              </a:rPr>
              <a:t>elimination</a:t>
            </a:r>
            <a:endParaRPr lang="cs-CZ" sz="22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200" b="1" dirty="0" err="1" smtClean="0">
                <a:solidFill>
                  <a:schemeClr val="bg1"/>
                </a:solidFill>
              </a:rPr>
              <a:t>Training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dataset</a:t>
            </a:r>
            <a:r>
              <a:rPr lang="cs-CZ" sz="2200" b="1" dirty="0" smtClean="0">
                <a:solidFill>
                  <a:schemeClr val="bg1"/>
                </a:solidFill>
              </a:rPr>
              <a:t>: </a:t>
            </a:r>
            <a:r>
              <a:rPr lang="cs-CZ" sz="2200" dirty="0" smtClean="0">
                <a:solidFill>
                  <a:schemeClr val="bg1"/>
                </a:solidFill>
              </a:rPr>
              <a:t>5,282 </a:t>
            </a:r>
            <a:r>
              <a:rPr lang="cs-CZ" sz="2200" dirty="0" err="1" smtClean="0">
                <a:solidFill>
                  <a:schemeClr val="bg1"/>
                </a:solidFill>
              </a:rPr>
              <a:t>mutations</a:t>
            </a:r>
            <a:r>
              <a:rPr lang="cs-CZ" sz="2200" dirty="0" smtClean="0">
                <a:solidFill>
                  <a:schemeClr val="bg1"/>
                </a:solidFill>
              </a:rPr>
              <a:t> in 7 </a:t>
            </a:r>
            <a:r>
              <a:rPr lang="cs-CZ" sz="2200" dirty="0" err="1" smtClean="0">
                <a:solidFill>
                  <a:schemeClr val="bg1"/>
                </a:solidFill>
              </a:rPr>
              <a:t>proteins</a:t>
            </a:r>
            <a:endParaRPr lang="cs-CZ" sz="22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200" b="1" dirty="0" err="1" smtClean="0">
                <a:solidFill>
                  <a:schemeClr val="bg1"/>
                </a:solidFill>
              </a:rPr>
              <a:t>Testing</a:t>
            </a:r>
            <a:r>
              <a:rPr lang="cs-CZ" sz="2200" b="1" dirty="0" smtClean="0">
                <a:solidFill>
                  <a:schemeClr val="bg1"/>
                </a:solidFill>
              </a:rPr>
              <a:t> </a:t>
            </a:r>
            <a:r>
              <a:rPr lang="cs-CZ" sz="2200" b="1" dirty="0" err="1" smtClean="0">
                <a:solidFill>
                  <a:schemeClr val="bg1"/>
                </a:solidFill>
              </a:rPr>
              <a:t>dataset</a:t>
            </a:r>
            <a:r>
              <a:rPr lang="cs-CZ" sz="2200" b="1" dirty="0" smtClean="0">
                <a:solidFill>
                  <a:schemeClr val="bg1"/>
                </a:solidFill>
              </a:rPr>
              <a:t>:</a:t>
            </a:r>
            <a:r>
              <a:rPr lang="cs-CZ" sz="2200" dirty="0" smtClean="0">
                <a:solidFill>
                  <a:schemeClr val="bg1"/>
                </a:solidFill>
              </a:rPr>
              <a:t> 7,496 </a:t>
            </a:r>
            <a:r>
              <a:rPr lang="cs-CZ" sz="2200" dirty="0" err="1" smtClean="0">
                <a:solidFill>
                  <a:schemeClr val="bg1"/>
                </a:solidFill>
              </a:rPr>
              <a:t>mutations</a:t>
            </a:r>
            <a:r>
              <a:rPr lang="cs-CZ" sz="2200" dirty="0" smtClean="0">
                <a:solidFill>
                  <a:schemeClr val="bg1"/>
                </a:solidFill>
              </a:rPr>
              <a:t> in 4 </a:t>
            </a:r>
            <a:r>
              <a:rPr lang="cs-CZ" sz="2200" dirty="0" err="1" smtClean="0">
                <a:solidFill>
                  <a:schemeClr val="bg1"/>
                </a:solidFill>
              </a:rPr>
              <a:t>proteins</a:t>
            </a:r>
            <a:endParaRPr lang="cs-CZ" sz="2200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66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680106"/>
              </p:ext>
            </p:extLst>
          </p:nvPr>
        </p:nvGraphicFramePr>
        <p:xfrm>
          <a:off x="1331640" y="3789040"/>
          <a:ext cx="6230938" cy="283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ástupný symbol pro obsah 2"/>
          <p:cNvSpPr txBox="1">
            <a:spLocks/>
          </p:cNvSpPr>
          <p:nvPr/>
        </p:nvSpPr>
        <p:spPr>
          <a:xfrm>
            <a:off x="395536" y="4437112"/>
            <a:ext cx="1252190" cy="36152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err="1" smtClean="0">
                <a:solidFill>
                  <a:schemeClr val="bg1"/>
                </a:solidFill>
              </a:rPr>
              <a:t>Accuracy</a:t>
            </a:r>
            <a:endParaRPr lang="cs-CZ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6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0944" y="1196752"/>
            <a:ext cx="1967625" cy="72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Summary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11760" y="1124744"/>
            <a:ext cx="6480720" cy="801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</a:rPr>
              <a:t>Bendl</a:t>
            </a: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Calibri" pitchFamily="34" charset="0"/>
              </a:rPr>
              <a:t>J</a:t>
            </a:r>
            <a:r>
              <a:rPr lang="en-US" sz="1600" smtClean="0">
                <a:solidFill>
                  <a:schemeClr val="bg1"/>
                </a:solidFill>
                <a:latin typeface="Calibri" pitchFamily="34" charset="0"/>
              </a:rPr>
              <a:t>*,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Stourac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J</a:t>
            </a:r>
            <a:r>
              <a:rPr lang="en-US" sz="1600" smtClean="0">
                <a:solidFill>
                  <a:schemeClr val="bg1"/>
                </a:solidFill>
                <a:latin typeface="Calibri" pitchFamily="34" charset="0"/>
              </a:rPr>
              <a:t>*, </a:t>
            </a:r>
            <a:r>
              <a:rPr lang="en-US" sz="1600" err="1">
                <a:solidFill>
                  <a:schemeClr val="bg1"/>
                </a:solidFill>
                <a:latin typeface="Calibri" pitchFamily="34" charset="0"/>
              </a:rPr>
              <a:t>Sebestova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smtClean="0">
                <a:solidFill>
                  <a:schemeClr val="bg1"/>
                </a:solidFill>
                <a:latin typeface="Calibri" pitchFamily="34" charset="0"/>
              </a:rPr>
              <a:t>E, </a:t>
            </a:r>
            <a:r>
              <a:rPr lang="en-US" sz="1600" err="1">
                <a:solidFill>
                  <a:schemeClr val="bg1"/>
                </a:solidFill>
                <a:latin typeface="Calibri" pitchFamily="34" charset="0"/>
              </a:rPr>
              <a:t>Vavra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smtClean="0">
                <a:solidFill>
                  <a:schemeClr val="bg1"/>
                </a:solidFill>
                <a:latin typeface="Calibri" pitchFamily="34" charset="0"/>
              </a:rPr>
              <a:t>O, </a:t>
            </a:r>
            <a:r>
              <a:rPr lang="en-US" sz="1600" err="1">
                <a:solidFill>
                  <a:schemeClr val="bg1"/>
                </a:solidFill>
                <a:latin typeface="Calibri" pitchFamily="34" charset="0"/>
              </a:rPr>
              <a:t>Musil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smtClean="0">
                <a:solidFill>
                  <a:schemeClr val="bg1"/>
                </a:solidFill>
                <a:latin typeface="Calibri" pitchFamily="34" charset="0"/>
              </a:rPr>
              <a:t>M, </a:t>
            </a:r>
            <a:r>
              <a:rPr lang="en-US" sz="1600" err="1">
                <a:solidFill>
                  <a:schemeClr val="bg1"/>
                </a:solidFill>
                <a:latin typeface="Calibri" pitchFamily="34" charset="0"/>
              </a:rPr>
              <a:t>Brezovsky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smtClean="0">
                <a:solidFill>
                  <a:schemeClr val="bg1"/>
                </a:solidFill>
                <a:latin typeface="Calibri" pitchFamily="34" charset="0"/>
              </a:rPr>
              <a:t>J,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Damborsky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J (2016)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HotSpot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Wizard 2.0: automated design of site-specific mutations and smart libraries in protein engineering. </a:t>
            </a:r>
            <a:r>
              <a:rPr lang="en-US" sz="1600" b="1" i="1" dirty="0">
                <a:solidFill>
                  <a:schemeClr val="bg1"/>
                </a:solidFill>
                <a:latin typeface="Calibri" pitchFamily="34" charset="0"/>
              </a:rPr>
              <a:t>Nucleic </a:t>
            </a:r>
            <a:r>
              <a:rPr lang="cs-CZ" sz="1600" b="1" i="1" dirty="0" smtClean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600" b="1" i="1" dirty="0" err="1" smtClean="0">
                <a:solidFill>
                  <a:schemeClr val="bg1"/>
                </a:solidFill>
                <a:latin typeface="Calibri" pitchFamily="34" charset="0"/>
              </a:rPr>
              <a:t>cids</a:t>
            </a:r>
            <a:r>
              <a:rPr lang="en-US" sz="16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600" b="1" i="1" dirty="0" smtClean="0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en-US" sz="1600" b="1" i="1" dirty="0" err="1" smtClean="0">
                <a:solidFill>
                  <a:schemeClr val="bg1"/>
                </a:solidFill>
                <a:latin typeface="Calibri" pitchFamily="34" charset="0"/>
              </a:rPr>
              <a:t>esearch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44: W479-W487 </a:t>
            </a: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 flipV="1">
            <a:off x="320944" y="2132856"/>
            <a:ext cx="84275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30124"/>
              </p:ext>
            </p:extLst>
          </p:nvPr>
        </p:nvGraphicFramePr>
        <p:xfrm>
          <a:off x="2483768" y="4772078"/>
          <a:ext cx="3865934" cy="961178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551376"/>
                <a:gridCol w="1314558"/>
              </a:tblGrid>
              <a:tr h="480589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Unique</a:t>
                      </a:r>
                      <a:r>
                        <a:rPr lang="cs-CZ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users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&gt; </a:t>
                      </a:r>
                      <a:r>
                        <a:rPr lang="cs-CZ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500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0589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Submissions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&gt;</a:t>
                      </a:r>
                      <a:r>
                        <a:rPr lang="cs-CZ" sz="1800" baseline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1,000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102580" marR="102580" marT="51290" marB="51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55645"/>
            <a:ext cx="1800200" cy="58917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69" y="2362201"/>
            <a:ext cx="4083631" cy="204983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67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885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0944" y="1196752"/>
            <a:ext cx="1967625" cy="72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179388"/>
            <a:ext cx="7665020" cy="539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dirty="0" smtClean="0">
                <a:solidFill>
                  <a:schemeClr val="bg1"/>
                </a:solidFill>
                <a:latin typeface="Calibri" pitchFamily="34" charset="0"/>
              </a:rPr>
              <a:t>HSW: </a:t>
            </a:r>
            <a:r>
              <a:rPr lang="cs-CZ" altLang="cs-CZ" sz="3200" dirty="0" err="1" smtClean="0">
                <a:solidFill>
                  <a:schemeClr val="bg1"/>
                </a:solidFill>
                <a:latin typeface="Calibri" pitchFamily="34" charset="0"/>
              </a:rPr>
              <a:t>Summary</a:t>
            </a:r>
            <a:endParaRPr lang="cs-CZ" altLang="cs-CZ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11760" y="1124744"/>
            <a:ext cx="6480720" cy="801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</a:rPr>
              <a:t>Bendl</a:t>
            </a: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J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Stourac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J,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Sebestova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E,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Vavra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O,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Musil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M,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Brezovsky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J,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Damborsky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J (2016)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HotSpot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Wizard 2.0: automated design of site-specific mutations and smart libraries in protein engineering. </a:t>
            </a:r>
            <a:r>
              <a:rPr lang="en-US" sz="1600" b="1" i="1" dirty="0">
                <a:solidFill>
                  <a:schemeClr val="bg1"/>
                </a:solidFill>
                <a:latin typeface="Calibri" pitchFamily="34" charset="0"/>
              </a:rPr>
              <a:t>Nucleic </a:t>
            </a:r>
            <a:r>
              <a:rPr lang="cs-CZ" sz="1600" b="1" i="1" dirty="0" smtClean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600" b="1" i="1" dirty="0" err="1" smtClean="0">
                <a:solidFill>
                  <a:schemeClr val="bg1"/>
                </a:solidFill>
                <a:latin typeface="Calibri" pitchFamily="34" charset="0"/>
              </a:rPr>
              <a:t>cids</a:t>
            </a:r>
            <a:r>
              <a:rPr lang="en-US" sz="16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600" b="1" i="1" dirty="0" smtClean="0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en-US" sz="1600" b="1" i="1" dirty="0" err="1" smtClean="0">
                <a:solidFill>
                  <a:schemeClr val="bg1"/>
                </a:solidFill>
                <a:latin typeface="Calibri" pitchFamily="34" charset="0"/>
              </a:rPr>
              <a:t>esearch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44: W479-W487 </a:t>
            </a: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 flipV="1">
            <a:off x="320944" y="2132856"/>
            <a:ext cx="84275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55645"/>
            <a:ext cx="1800200" cy="58917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chemeClr val="bg1"/>
                </a:solidFill>
                <a:latin typeface="Calibri" pitchFamily="34" charset="0"/>
              </a:rPr>
              <a:pPr/>
              <a:t>68</a:t>
            </a:fld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2237"/>
            <a:ext cx="1287491" cy="1287491"/>
          </a:xfrm>
          <a:prstGeom prst="rect">
            <a:avLst/>
          </a:prstGeom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59" y="4069944"/>
            <a:ext cx="823117" cy="10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08" y="4064987"/>
            <a:ext cx="8207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4482"/>
          <a:stretch>
            <a:fillRect/>
          </a:stretch>
        </p:blipFill>
        <p:spPr bwMode="auto">
          <a:xfrm>
            <a:off x="1767101" y="4069943"/>
            <a:ext cx="831024" cy="11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965" y="4083453"/>
            <a:ext cx="846232" cy="10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16" y="2632238"/>
            <a:ext cx="1287490" cy="128749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2632238"/>
            <a:ext cx="1287490" cy="128749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1" y="2632238"/>
            <a:ext cx="1287490" cy="128749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24" y="2627564"/>
            <a:ext cx="1292164" cy="129216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30" y="2626174"/>
            <a:ext cx="1293554" cy="1293554"/>
          </a:xfrm>
          <a:prstGeom prst="rect">
            <a:avLst/>
          </a:prstGeom>
        </p:spPr>
      </p:pic>
      <p:sp>
        <p:nvSpPr>
          <p:cNvPr id="30" name="Obdélník 29"/>
          <p:cNvSpPr/>
          <p:nvPr/>
        </p:nvSpPr>
        <p:spPr>
          <a:xfrm>
            <a:off x="1754402" y="4064987"/>
            <a:ext cx="843724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délník 30"/>
          <p:cNvSpPr/>
          <p:nvPr/>
        </p:nvSpPr>
        <p:spPr>
          <a:xfrm>
            <a:off x="6517226" y="4069944"/>
            <a:ext cx="823117" cy="1734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bdélník 32"/>
          <p:cNvSpPr/>
          <p:nvPr/>
        </p:nvSpPr>
        <p:spPr>
          <a:xfrm>
            <a:off x="7665220" y="4081549"/>
            <a:ext cx="943950" cy="17229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4" name="Obdélník 33"/>
          <p:cNvSpPr/>
          <p:nvPr/>
        </p:nvSpPr>
        <p:spPr>
          <a:xfrm>
            <a:off x="543032" y="4069943"/>
            <a:ext cx="828092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délník 38"/>
          <p:cNvSpPr/>
          <p:nvPr/>
        </p:nvSpPr>
        <p:spPr>
          <a:xfrm>
            <a:off x="539552" y="5250518"/>
            <a:ext cx="76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Calibri" pitchFamily="34" charset="0"/>
              </a:rPr>
              <a:t>Bendl </a:t>
            </a:r>
            <a:br>
              <a:rPr lang="cs-CZ" sz="1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Jaroslav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1754401" y="5250518"/>
            <a:ext cx="843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Stourac</a:t>
            </a:r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 Honza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2848597" y="5239885"/>
            <a:ext cx="960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Sebestova</a:t>
            </a:r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 Eva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4149385" y="5251267"/>
            <a:ext cx="864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Vavra</a:t>
            </a:r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 Ondrej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5321217" y="5251267"/>
            <a:ext cx="88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Musil </a:t>
            </a:r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Milos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Obdélník 44"/>
          <p:cNvSpPr/>
          <p:nvPr/>
        </p:nvSpPr>
        <p:spPr>
          <a:xfrm>
            <a:off x="6444208" y="5251267"/>
            <a:ext cx="969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Brezovsky</a:t>
            </a:r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 Jan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Obdélník 45"/>
          <p:cNvSpPr/>
          <p:nvPr/>
        </p:nvSpPr>
        <p:spPr>
          <a:xfrm>
            <a:off x="7619106" y="5251267"/>
            <a:ext cx="105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Damborsky</a:t>
            </a:r>
            <a:r>
              <a:rPr lang="cs-CZ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Calibri" pitchFamily="34" charset="0"/>
              </a:rPr>
              <a:t>Jiri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7" name="Picture 17" descr="Milos Musil, Bc.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"/>
          <a:stretch/>
        </p:blipFill>
        <p:spPr bwMode="auto">
          <a:xfrm>
            <a:off x="5321217" y="4090726"/>
            <a:ext cx="889823" cy="10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délník 28"/>
          <p:cNvSpPr/>
          <p:nvPr/>
        </p:nvSpPr>
        <p:spPr>
          <a:xfrm>
            <a:off x="5298101" y="4069943"/>
            <a:ext cx="912939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Obrázek 4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69" y="2607588"/>
            <a:ext cx="1325468" cy="1325468"/>
          </a:xfrm>
          <a:prstGeom prst="rect">
            <a:avLst/>
          </a:prstGeom>
        </p:spPr>
      </p:pic>
      <p:pic>
        <p:nvPicPr>
          <p:cNvPr id="49" name="Obrázek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4625"/>
          <a:stretch>
            <a:fillRect/>
          </a:stretch>
        </p:blipFill>
        <p:spPr bwMode="auto">
          <a:xfrm>
            <a:off x="4149385" y="4081547"/>
            <a:ext cx="82391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délník 37"/>
          <p:cNvSpPr/>
          <p:nvPr/>
        </p:nvSpPr>
        <p:spPr>
          <a:xfrm>
            <a:off x="4149387" y="4064987"/>
            <a:ext cx="834093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4" y="4069945"/>
            <a:ext cx="833508" cy="1108565"/>
          </a:xfrm>
          <a:prstGeom prst="rect">
            <a:avLst/>
          </a:prstGeom>
        </p:spPr>
      </p:pic>
      <p:sp>
        <p:nvSpPr>
          <p:cNvPr id="35" name="Obdélník 34"/>
          <p:cNvSpPr/>
          <p:nvPr/>
        </p:nvSpPr>
        <p:spPr>
          <a:xfrm>
            <a:off x="2912159" y="4064987"/>
            <a:ext cx="883731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699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0" grpId="3" animBg="1"/>
      <p:bldP spid="30" grpId="5" animBg="1"/>
      <p:bldP spid="30" grpId="6" animBg="1"/>
      <p:bldP spid="31" grpId="0" animBg="1"/>
      <p:bldP spid="31" grpId="1" animBg="1"/>
      <p:bldP spid="31" grpId="2" animBg="1"/>
      <p:bldP spid="31" grpId="3" animBg="1"/>
      <p:bldP spid="31" grpId="4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4" grpId="5" animBg="1"/>
      <p:bldP spid="34" grpId="6" animBg="1"/>
      <p:bldP spid="34" grpId="7" animBg="1"/>
      <p:bldP spid="34" grpId="8" animBg="1"/>
      <p:bldP spid="29" grpId="0" animBg="1"/>
      <p:bldP spid="29" grpId="1" animBg="1"/>
      <p:bldP spid="29" grpId="2" animBg="1"/>
      <p:bldP spid="29" grpId="3" animBg="1"/>
      <p:bldP spid="38" grpId="0" animBg="1"/>
      <p:bldP spid="38" grpId="1" animBg="1"/>
      <p:bldP spid="38" grpId="2" animBg="1"/>
      <p:bldP spid="38" grpId="3" animBg="1"/>
      <p:bldP spid="35" grpId="0" animBg="1"/>
      <p:bldP spid="35" grpId="1" animBg="1"/>
      <p:bldP spid="35" grpId="2" animBg="1"/>
      <p:bldP spid="35" grpId="3" animBg="1"/>
      <p:bldP spid="35" grpId="4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PredictSNP1</a:t>
            </a:r>
          </a:p>
        </p:txBody>
      </p:sp>
      <p:sp>
        <p:nvSpPr>
          <p:cNvPr id="15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-322" y="0"/>
            <a:ext cx="91443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39552" y="3789040"/>
            <a:ext cx="8136904" cy="16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3400" b="1" dirty="0" smtClean="0">
                <a:latin typeface="Calibri" pitchFamily="34" charset="0"/>
              </a:rPr>
              <a:t>Computational </a:t>
            </a:r>
            <a:r>
              <a:rPr lang="en-US" sz="3400" b="1" dirty="0">
                <a:latin typeface="Calibri" pitchFamily="34" charset="0"/>
              </a:rPr>
              <a:t>Design of </a:t>
            </a:r>
            <a:r>
              <a:rPr lang="en-US" sz="3400" b="1" dirty="0" err="1">
                <a:latin typeface="Calibri" pitchFamily="34" charset="0"/>
              </a:rPr>
              <a:t>Thermostable</a:t>
            </a:r>
            <a:r>
              <a:rPr lang="en-US" sz="3400" b="1" dirty="0">
                <a:latin typeface="Calibri" pitchFamily="34" charset="0"/>
              </a:rPr>
              <a:t> Multiple-Point Mutants</a:t>
            </a:r>
            <a:endParaRPr lang="cs-CZ" sz="3400" b="1" dirty="0" smtClean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20" y="1817880"/>
            <a:ext cx="5508104" cy="161112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69</a:t>
            </a:fld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5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0639" y="6466258"/>
            <a:ext cx="7920880" cy="3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James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Surowiecki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: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The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Wisdom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of</a:t>
            </a: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12167"/>
                </a:solidFill>
                <a:latin typeface="Calibri" pitchFamily="34" charset="0"/>
              </a:rPr>
              <a:t>Crowds</a:t>
            </a:r>
            <a:endParaRPr lang="cs-CZ" altLang="cs-CZ" sz="2000" b="1" dirty="0" smtClean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Ensemble-</a:t>
            </a:r>
            <a:r>
              <a:rPr lang="cs-CZ" altLang="cs-CZ" dirty="0" err="1" smtClean="0">
                <a:latin typeface="Calibri" pitchFamily="34" charset="0"/>
              </a:rPr>
              <a:t>based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methods</a:t>
            </a:r>
            <a:endParaRPr lang="cs-CZ" altLang="cs-CZ" dirty="0" smtClean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" b="6002"/>
          <a:stretch/>
        </p:blipFill>
        <p:spPr>
          <a:xfrm>
            <a:off x="1360718" y="1009290"/>
            <a:ext cx="6595658" cy="36643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5" b="-50055"/>
          <a:stretch/>
        </p:blipFill>
        <p:spPr>
          <a:xfrm>
            <a:off x="1788368" y="4680000"/>
            <a:ext cx="5807968" cy="332143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7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67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bdélník 86"/>
          <p:cNvSpPr/>
          <p:nvPr/>
        </p:nvSpPr>
        <p:spPr>
          <a:xfrm>
            <a:off x="-322" y="0"/>
            <a:ext cx="91443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aoblený obdélník 26"/>
          <p:cNvSpPr/>
          <p:nvPr/>
        </p:nvSpPr>
        <p:spPr>
          <a:xfrm>
            <a:off x="1367736" y="332656"/>
            <a:ext cx="3816424" cy="68931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Energy-based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1367736" y="1340768"/>
            <a:ext cx="3816424" cy="360402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Conservation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correlation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9" name="Zaoblený obdélník 28"/>
          <p:cNvSpPr/>
          <p:nvPr/>
        </p:nvSpPr>
        <p:spPr>
          <a:xfrm>
            <a:off x="1367736" y="1957085"/>
            <a:ext cx="3816424" cy="360000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" name="Zaoblený obdélník 29"/>
          <p:cNvSpPr/>
          <p:nvPr/>
        </p:nvSpPr>
        <p:spPr>
          <a:xfrm>
            <a:off x="1367736" y="3132995"/>
            <a:ext cx="3816424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Interaction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1367736" y="2545040"/>
            <a:ext cx="3816424" cy="360000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slow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2" name="Zaoblený obdélník 31"/>
          <p:cNvSpPr/>
          <p:nvPr/>
        </p:nvSpPr>
        <p:spPr>
          <a:xfrm>
            <a:off x="1367736" y="3725778"/>
            <a:ext cx="3816424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Antagonistic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effect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" name="Zaoblený obdélník 32"/>
          <p:cNvSpPr/>
          <p:nvPr/>
        </p:nvSpPr>
        <p:spPr>
          <a:xfrm>
            <a:off x="1367736" y="4313733"/>
            <a:ext cx="3816424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Multiple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-point mutant design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34" name="Přímá spojnice se šipkou 33"/>
          <p:cNvCxnSpPr/>
          <p:nvPr/>
        </p:nvCxnSpPr>
        <p:spPr>
          <a:xfrm>
            <a:off x="3304510" y="2308741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>
            <a:off x="3297068" y="1701170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3304510" y="2896696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>
            <a:off x="3311952" y="3484651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>
            <a:off x="3304510" y="4077434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aoblený obdélník 38"/>
          <p:cNvSpPr/>
          <p:nvPr/>
        </p:nvSpPr>
        <p:spPr>
          <a:xfrm>
            <a:off x="5472192" y="332656"/>
            <a:ext cx="3348280" cy="689318"/>
          </a:xfrm>
          <a:prstGeom prst="roundRect">
            <a:avLst/>
          </a:prstGeom>
          <a:solidFill>
            <a:srgbClr val="4695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Evolution-based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Zaoblený obdélník 39"/>
          <p:cNvSpPr/>
          <p:nvPr/>
        </p:nvSpPr>
        <p:spPr>
          <a:xfrm>
            <a:off x="5472192" y="1340768"/>
            <a:ext cx="3348280" cy="360402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Back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-to-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consensus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1" name="Přímá spojnice se šipkou 40"/>
          <p:cNvCxnSpPr>
            <a:stCxn id="40" idx="2"/>
            <a:endCxn id="42" idx="0"/>
          </p:cNvCxnSpPr>
          <p:nvPr/>
        </p:nvCxnSpPr>
        <p:spPr>
          <a:xfrm>
            <a:off x="7146332" y="1701170"/>
            <a:ext cx="0" cy="2559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aoblený obdélník 41"/>
          <p:cNvSpPr/>
          <p:nvPr/>
        </p:nvSpPr>
        <p:spPr>
          <a:xfrm>
            <a:off x="5472192" y="1957085"/>
            <a:ext cx="334828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5472192" y="3141330"/>
            <a:ext cx="334828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Interaction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4" name="Přímá spojnice se šipkou 43"/>
          <p:cNvCxnSpPr>
            <a:stCxn id="42" idx="2"/>
            <a:endCxn id="43" idx="0"/>
          </p:cNvCxnSpPr>
          <p:nvPr/>
        </p:nvCxnSpPr>
        <p:spPr>
          <a:xfrm>
            <a:off x="7146332" y="2308741"/>
            <a:ext cx="0" cy="8325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aoblený obdélník 44"/>
          <p:cNvSpPr/>
          <p:nvPr/>
        </p:nvSpPr>
        <p:spPr>
          <a:xfrm>
            <a:off x="5472192" y="4293824"/>
            <a:ext cx="334828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Multiple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-point mutant design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6" name="Přímá spojnice se šipkou 45"/>
          <p:cNvCxnSpPr>
            <a:stCxn id="43" idx="2"/>
            <a:endCxn id="45" idx="0"/>
          </p:cNvCxnSpPr>
          <p:nvPr/>
        </p:nvCxnSpPr>
        <p:spPr>
          <a:xfrm>
            <a:off x="7146332" y="3492986"/>
            <a:ext cx="0" cy="8008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aoblený obdélník 68"/>
          <p:cNvSpPr/>
          <p:nvPr/>
        </p:nvSpPr>
        <p:spPr>
          <a:xfrm>
            <a:off x="1367736" y="4900667"/>
            <a:ext cx="3816424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Structure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activity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check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5" name="Zaoblený obdélník 74"/>
          <p:cNvSpPr/>
          <p:nvPr/>
        </p:nvSpPr>
        <p:spPr>
          <a:xfrm>
            <a:off x="1367736" y="5493450"/>
            <a:ext cx="3816424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Stability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determination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3" name="Zaoblený obdélník 82"/>
          <p:cNvSpPr/>
          <p:nvPr/>
        </p:nvSpPr>
        <p:spPr>
          <a:xfrm>
            <a:off x="3404988" y="6317704"/>
            <a:ext cx="3831308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Combined</a:t>
            </a:r>
            <a:r>
              <a:rPr lang="cs-CZ" sz="1800" b="1" dirty="0" smtClean="0">
                <a:solidFill>
                  <a:schemeClr val="tx1"/>
                </a:solidFill>
                <a:latin typeface="Calibri" pitchFamily="34" charset="0"/>
              </a:rPr>
              <a:t> mutant</a:t>
            </a:r>
            <a:endParaRPr lang="en-US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84" name="Přímá spojnice se šipkou 83"/>
          <p:cNvCxnSpPr/>
          <p:nvPr/>
        </p:nvCxnSpPr>
        <p:spPr>
          <a:xfrm>
            <a:off x="3333072" y="4664368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se šipkou 84"/>
          <p:cNvCxnSpPr/>
          <p:nvPr/>
        </p:nvCxnSpPr>
        <p:spPr>
          <a:xfrm>
            <a:off x="3340514" y="5252323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se šipkou 85"/>
          <p:cNvCxnSpPr/>
          <p:nvPr/>
        </p:nvCxnSpPr>
        <p:spPr>
          <a:xfrm>
            <a:off x="4283968" y="5845106"/>
            <a:ext cx="0" cy="4725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aoblený obdélník 87"/>
          <p:cNvSpPr/>
          <p:nvPr/>
        </p:nvSpPr>
        <p:spPr>
          <a:xfrm>
            <a:off x="5472192" y="4900667"/>
            <a:ext cx="3348280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Structure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activity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check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9" name="Zaoblený obdélník 88"/>
          <p:cNvSpPr/>
          <p:nvPr/>
        </p:nvSpPr>
        <p:spPr>
          <a:xfrm>
            <a:off x="5472192" y="5493450"/>
            <a:ext cx="3348280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Stability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determination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91" name="Přímá spojnice se šipkou 90"/>
          <p:cNvCxnSpPr/>
          <p:nvPr/>
        </p:nvCxnSpPr>
        <p:spPr>
          <a:xfrm>
            <a:off x="6372200" y="5845106"/>
            <a:ext cx="0" cy="4725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aoblený obdélník 103"/>
          <p:cNvSpPr/>
          <p:nvPr/>
        </p:nvSpPr>
        <p:spPr>
          <a:xfrm>
            <a:off x="-1404664" y="2132856"/>
            <a:ext cx="4320480" cy="68931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Bioinformatics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5" name="Zaoblený obdélník 104"/>
          <p:cNvSpPr/>
          <p:nvPr/>
        </p:nvSpPr>
        <p:spPr>
          <a:xfrm>
            <a:off x="-180528" y="5403978"/>
            <a:ext cx="1872208" cy="68931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Experimental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70</a:t>
            </a:fld>
            <a:endParaRPr lang="en-US" sz="2000" dirty="0">
              <a:latin typeface="Calibri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>
            <a:off x="7142564" y="4645480"/>
            <a:ext cx="3768" cy="2551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Přímá spojnice se šipkou 108"/>
          <p:cNvCxnSpPr/>
          <p:nvPr/>
        </p:nvCxnSpPr>
        <p:spPr>
          <a:xfrm>
            <a:off x="7142564" y="5252322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68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Energy-based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approach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71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539552" y="1340406"/>
            <a:ext cx="3024336" cy="68931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Energy-based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39552" y="2348518"/>
            <a:ext cx="3024336" cy="576064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Conservation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correlation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2" name="Obrázek 1"/>
          <p:cNvPicPr/>
          <p:nvPr/>
        </p:nvPicPr>
        <p:blipFill>
          <a:blip r:embed="rId4"/>
          <a:stretch>
            <a:fillRect/>
          </a:stretch>
        </p:blipFill>
        <p:spPr>
          <a:xfrm>
            <a:off x="4211960" y="1952785"/>
            <a:ext cx="4044336" cy="4068503"/>
          </a:xfrm>
          <a:prstGeom prst="rect">
            <a:avLst/>
          </a:prstGeom>
          <a:ln>
            <a:noFill/>
          </a:ln>
        </p:spPr>
      </p:pic>
      <p:sp>
        <p:nvSpPr>
          <p:cNvPr id="19" name="Obdélník 18"/>
          <p:cNvSpPr/>
          <p:nvPr/>
        </p:nvSpPr>
        <p:spPr>
          <a:xfrm>
            <a:off x="3923928" y="1331122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smtClean="0">
                <a:latin typeface="Calibri" pitchFamily="34" charset="0"/>
              </a:rPr>
              <a:t>Rate4Site </a:t>
            </a:r>
            <a:r>
              <a:rPr lang="en-US" sz="2000" b="1" dirty="0" smtClean="0">
                <a:latin typeface="Calibri" pitchFamily="34" charset="0"/>
              </a:rPr>
              <a:t>&amp;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Commulator</a:t>
            </a:r>
            <a:r>
              <a:rPr lang="cs-CZ" sz="2000" b="1" dirty="0" smtClean="0">
                <a:latin typeface="Calibri" pitchFamily="34" charset="0"/>
              </a:rPr>
              <a:t/>
            </a:r>
            <a:br>
              <a:rPr lang="cs-CZ" sz="2000" b="1" dirty="0" smtClean="0">
                <a:latin typeface="Calibri" pitchFamily="34" charset="0"/>
              </a:rPr>
            </a:br>
            <a:r>
              <a:rPr lang="en-US" sz="2000" b="1" dirty="0">
                <a:latin typeface="Calibri" pitchFamily="34" charset="0"/>
              </a:rPr>
              <a:t>→ </a:t>
            </a:r>
            <a:r>
              <a:rPr lang="cs-CZ" sz="2000" dirty="0" err="1" smtClean="0">
                <a:latin typeface="Calibri" pitchFamily="34" charset="0"/>
              </a:rPr>
              <a:t>approximately</a:t>
            </a:r>
            <a:r>
              <a:rPr lang="cs-CZ" sz="2000" dirty="0" smtClean="0">
                <a:latin typeface="Calibri" pitchFamily="34" charset="0"/>
              </a:rPr>
              <a:t> 25</a:t>
            </a:r>
            <a:r>
              <a:rPr lang="en-US" sz="2000" dirty="0" smtClean="0">
                <a:latin typeface="Calibri" pitchFamily="34" charset="0"/>
              </a:rPr>
              <a:t>%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residues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removed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355976" y="2029724"/>
            <a:ext cx="4656728" cy="4207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16"/>
          <p:cNvGrpSpPr/>
          <p:nvPr/>
        </p:nvGrpSpPr>
        <p:grpSpPr>
          <a:xfrm>
            <a:off x="4283968" y="2568399"/>
            <a:ext cx="4189605" cy="1382454"/>
            <a:chOff x="3580889" y="1988840"/>
            <a:chExt cx="5455607" cy="1800200"/>
          </a:xfrm>
        </p:grpSpPr>
        <p:pic>
          <p:nvPicPr>
            <p:cNvPr id="8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5463624" y="2568399"/>
            <a:ext cx="2687644" cy="1391579"/>
            <a:chOff x="5580112" y="2692637"/>
            <a:chExt cx="2687644" cy="1391579"/>
          </a:xfrm>
        </p:grpSpPr>
        <p:sp>
          <p:nvSpPr>
            <p:cNvPr id="88" name="Rectangle 1"/>
            <p:cNvSpPr/>
            <p:nvPr/>
          </p:nvSpPr>
          <p:spPr>
            <a:xfrm>
              <a:off x="5580112" y="2698996"/>
              <a:ext cx="165895" cy="1382454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13"/>
            <p:cNvSpPr/>
            <p:nvPr/>
          </p:nvSpPr>
          <p:spPr>
            <a:xfrm>
              <a:off x="5880451" y="2693108"/>
              <a:ext cx="614808" cy="1382454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14"/>
            <p:cNvSpPr/>
            <p:nvPr/>
          </p:nvSpPr>
          <p:spPr>
            <a:xfrm>
              <a:off x="7221537" y="2701762"/>
              <a:ext cx="165895" cy="1382454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15"/>
            <p:cNvSpPr/>
            <p:nvPr/>
          </p:nvSpPr>
          <p:spPr>
            <a:xfrm>
              <a:off x="7669443" y="2692637"/>
              <a:ext cx="165895" cy="1382454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20"/>
            <p:cNvSpPr/>
            <p:nvPr/>
          </p:nvSpPr>
          <p:spPr>
            <a:xfrm>
              <a:off x="7967459" y="2692637"/>
              <a:ext cx="300297" cy="1382454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5"/>
          <p:cNvGrpSpPr/>
          <p:nvPr/>
        </p:nvGrpSpPr>
        <p:grpSpPr>
          <a:xfrm>
            <a:off x="4442403" y="2564904"/>
            <a:ext cx="609166" cy="1398902"/>
            <a:chOff x="3787200" y="1985345"/>
            <a:chExt cx="793242" cy="1821617"/>
          </a:xfrm>
        </p:grpSpPr>
        <p:sp>
          <p:nvSpPr>
            <p:cNvPr id="94" name="Rectangle 22"/>
            <p:cNvSpPr/>
            <p:nvPr/>
          </p:nvSpPr>
          <p:spPr>
            <a:xfrm>
              <a:off x="3787200" y="1985345"/>
              <a:ext cx="216024" cy="1800200"/>
            </a:xfrm>
            <a:prstGeom prst="rect">
              <a:avLst/>
            </a:prstGeom>
            <a:noFill/>
            <a:ln w="508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23"/>
            <p:cNvSpPr/>
            <p:nvPr/>
          </p:nvSpPr>
          <p:spPr>
            <a:xfrm>
              <a:off x="4364418" y="2006762"/>
              <a:ext cx="216024" cy="1800200"/>
            </a:xfrm>
            <a:prstGeom prst="rect">
              <a:avLst/>
            </a:prstGeom>
            <a:noFill/>
            <a:ln w="508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2666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Energy-based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approach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72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539552" y="1340406"/>
            <a:ext cx="3024336" cy="68931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Energy-based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39552" y="2348518"/>
            <a:ext cx="3024336" cy="576064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Conservation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correlation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39552" y="3180497"/>
            <a:ext cx="3024336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2044278" y="2924582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3923928" y="1331122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smtClean="0">
                <a:latin typeface="Calibri" pitchFamily="34" charset="0"/>
              </a:rPr>
              <a:t>Rate4Site </a:t>
            </a:r>
            <a:r>
              <a:rPr lang="en-US" sz="2000" b="1" dirty="0" smtClean="0">
                <a:latin typeface="Calibri" pitchFamily="34" charset="0"/>
              </a:rPr>
              <a:t>&amp;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Commulator</a:t>
            </a:r>
            <a:r>
              <a:rPr lang="cs-CZ" sz="2000" b="1" dirty="0" smtClean="0">
                <a:latin typeface="Calibri" pitchFamily="34" charset="0"/>
              </a:rPr>
              <a:t/>
            </a:r>
            <a:br>
              <a:rPr lang="cs-CZ" sz="2000" b="1" dirty="0" smtClean="0">
                <a:latin typeface="Calibri" pitchFamily="34" charset="0"/>
              </a:rPr>
            </a:br>
            <a:r>
              <a:rPr lang="en-US" sz="2000" b="1" dirty="0">
                <a:latin typeface="Calibri" pitchFamily="34" charset="0"/>
              </a:rPr>
              <a:t>→ </a:t>
            </a:r>
            <a:r>
              <a:rPr lang="cs-CZ" sz="2000" dirty="0" err="1" smtClean="0">
                <a:latin typeface="Calibri" pitchFamily="34" charset="0"/>
              </a:rPr>
              <a:t>approximately</a:t>
            </a:r>
            <a:r>
              <a:rPr lang="cs-CZ" sz="2000" dirty="0" smtClean="0">
                <a:latin typeface="Calibri" pitchFamily="34" charset="0"/>
              </a:rPr>
              <a:t> 25</a:t>
            </a:r>
            <a:r>
              <a:rPr lang="en-US" sz="2000" dirty="0" smtClean="0">
                <a:latin typeface="Calibri" pitchFamily="34" charset="0"/>
              </a:rPr>
              <a:t>%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residues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removed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3923928" y="1339200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err="1" smtClean="0">
                <a:latin typeface="Calibri" pitchFamily="34" charset="0"/>
              </a:rPr>
              <a:t>FoldX</a:t>
            </a:r>
            <a:r>
              <a:rPr lang="cs-CZ" sz="2000" b="1" dirty="0" smtClean="0">
                <a:latin typeface="Calibri" pitchFamily="34" charset="0"/>
              </a:rPr>
              <a:t>, ∆∆G </a:t>
            </a:r>
            <a:r>
              <a:rPr lang="en-US" sz="2000" b="1" dirty="0" smtClean="0">
                <a:latin typeface="Calibri" pitchFamily="34" charset="0"/>
              </a:rPr>
              <a:t>&lt;</a:t>
            </a:r>
            <a:r>
              <a:rPr lang="cs-CZ" sz="2000" b="1" dirty="0" smtClean="0">
                <a:latin typeface="Calibri" pitchFamily="34" charset="0"/>
              </a:rPr>
              <a:t> -1 kcal∙mol</a:t>
            </a:r>
            <a:r>
              <a:rPr lang="cs-CZ" sz="2000" b="1" baseline="30000" dirty="0" smtClean="0">
                <a:latin typeface="Calibri" pitchFamily="34" charset="0"/>
              </a:rPr>
              <a:t>-1</a:t>
            </a:r>
            <a:r>
              <a:rPr lang="cs-CZ" sz="2000" b="1" dirty="0" smtClean="0">
                <a:latin typeface="Calibri" pitchFamily="34" charset="0"/>
              </a:rPr>
              <a:t/>
            </a:r>
            <a:br>
              <a:rPr lang="cs-CZ" sz="2000" b="1" dirty="0" smtClean="0">
                <a:latin typeface="Calibri" pitchFamily="34" charset="0"/>
              </a:rPr>
            </a:br>
            <a:r>
              <a:rPr lang="en-US" sz="2000" b="1" dirty="0" smtClean="0">
                <a:latin typeface="Calibri" pitchFamily="34" charset="0"/>
              </a:rPr>
              <a:t>→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hundreds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of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stabilizing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mutations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00" y="1951200"/>
            <a:ext cx="361600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92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Energy-based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approach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73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539552" y="1340406"/>
            <a:ext cx="3024336" cy="68931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Energy-based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39552" y="2348518"/>
            <a:ext cx="3024336" cy="576064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Conservation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correlation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39552" y="3180497"/>
            <a:ext cx="3024336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539552" y="4356407"/>
            <a:ext cx="3024336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Interaction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539552" y="3768452"/>
            <a:ext cx="3024336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slow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24668" y="4949190"/>
            <a:ext cx="3039220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Antagonistic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effect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539552" y="5537145"/>
            <a:ext cx="3039220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Multiple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-point mutant design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051720" y="3532153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2044278" y="2924582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2051720" y="4120108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2059162" y="4708063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2051720" y="5300846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délník 34"/>
          <p:cNvSpPr/>
          <p:nvPr/>
        </p:nvSpPr>
        <p:spPr>
          <a:xfrm>
            <a:off x="3851920" y="1340406"/>
            <a:ext cx="482324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err="1" smtClean="0">
                <a:latin typeface="Calibri" pitchFamily="34" charset="0"/>
              </a:rPr>
              <a:t>Haloalkane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dehalogenase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DhaA</a:t>
            </a:r>
            <a:endParaRPr lang="en-US" sz="2000" b="1" dirty="0" smtClean="0">
              <a:latin typeface="Calibri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822506" y="1331122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smtClean="0">
                <a:latin typeface="Calibri" pitchFamily="34" charset="0"/>
              </a:rPr>
              <a:t>Rate4Site </a:t>
            </a:r>
            <a:r>
              <a:rPr lang="en-US" sz="2000" b="1" dirty="0" smtClean="0">
                <a:latin typeface="Calibri" pitchFamily="34" charset="0"/>
              </a:rPr>
              <a:t>&amp;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Consurf</a:t>
            </a:r>
            <a:r>
              <a:rPr lang="cs-CZ" sz="2000" b="1" dirty="0" smtClean="0">
                <a:latin typeface="Calibri" pitchFamily="34" charset="0"/>
              </a:rPr>
              <a:t/>
            </a:r>
            <a:br>
              <a:rPr lang="cs-CZ" sz="2000" b="1" dirty="0" smtClean="0">
                <a:latin typeface="Calibri" pitchFamily="34" charset="0"/>
              </a:rPr>
            </a:br>
            <a:r>
              <a:rPr lang="cs-CZ" sz="2000" b="1" dirty="0" err="1" smtClean="0">
                <a:latin typeface="Calibri" pitchFamily="34" charset="0"/>
              </a:rPr>
              <a:t>approximately</a:t>
            </a:r>
            <a:r>
              <a:rPr lang="cs-CZ" sz="2000" b="1" dirty="0" smtClean="0">
                <a:latin typeface="Calibri" pitchFamily="34" charset="0"/>
              </a:rPr>
              <a:t> 25</a:t>
            </a:r>
            <a:r>
              <a:rPr lang="en-US" sz="2000" b="1" dirty="0" smtClean="0">
                <a:latin typeface="Calibri" pitchFamily="34" charset="0"/>
              </a:rPr>
              <a:t>%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residues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removed</a:t>
            </a:r>
            <a:endParaRPr lang="en-US" sz="2000" b="1" dirty="0" smtClean="0">
              <a:latin typeface="Calibri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3851920" y="1339200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smtClean="0">
                <a:latin typeface="Calibri" pitchFamily="34" charset="0"/>
              </a:rPr>
              <a:t>FoldX, </a:t>
            </a:r>
            <a:r>
              <a:rPr lang="cs-CZ" sz="2000" b="1" dirty="0" smtClean="0">
                <a:latin typeface="Calibri" pitchFamily="34" charset="0"/>
              </a:rPr>
              <a:t>∆∆G </a:t>
            </a:r>
            <a:r>
              <a:rPr lang="en-US" sz="2000" b="1" dirty="0" smtClean="0">
                <a:latin typeface="Calibri" pitchFamily="34" charset="0"/>
              </a:rPr>
              <a:t>&lt;</a:t>
            </a:r>
            <a:r>
              <a:rPr lang="cs-CZ" sz="2000" b="1" dirty="0" smtClean="0">
                <a:latin typeface="Calibri" pitchFamily="34" charset="0"/>
              </a:rPr>
              <a:t> -2 kcal∙mol</a:t>
            </a:r>
            <a:r>
              <a:rPr lang="cs-CZ" sz="2000" b="1" baseline="30000" dirty="0" smtClean="0">
                <a:latin typeface="Calibri" pitchFamily="34" charset="0"/>
              </a:rPr>
              <a:t>-1</a:t>
            </a:r>
            <a:r>
              <a:rPr lang="cs-CZ" sz="2000" b="1" dirty="0" smtClean="0">
                <a:latin typeface="Calibri" pitchFamily="34" charset="0"/>
              </a:rPr>
              <a:t/>
            </a:r>
            <a:br>
              <a:rPr lang="cs-CZ" sz="2000" b="1" dirty="0" smtClean="0">
                <a:latin typeface="Calibri" pitchFamily="34" charset="0"/>
              </a:rPr>
            </a:br>
            <a:r>
              <a:rPr lang="en-US" sz="2000" b="1" dirty="0" smtClean="0">
                <a:latin typeface="Calibri" pitchFamily="34" charset="0"/>
              </a:rPr>
              <a:t>→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hundreds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of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stabilizing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mutations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39" name="Obdélník 38"/>
          <p:cNvSpPr/>
          <p:nvPr/>
        </p:nvSpPr>
        <p:spPr>
          <a:xfrm>
            <a:off x="3853213" y="1339200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err="1" smtClean="0">
                <a:latin typeface="Calibri" pitchFamily="34" charset="0"/>
              </a:rPr>
              <a:t>Rosetta</a:t>
            </a:r>
            <a:r>
              <a:rPr lang="cs-CZ" sz="2000" b="1" dirty="0" smtClean="0">
                <a:latin typeface="Calibri" pitchFamily="34" charset="0"/>
              </a:rPr>
              <a:t>, </a:t>
            </a:r>
            <a:r>
              <a:rPr lang="cs-CZ" sz="2000" b="1" dirty="0" smtClean="0">
                <a:latin typeface="Calibri"/>
              </a:rPr>
              <a:t>∆∆G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&lt;</a:t>
            </a:r>
            <a:r>
              <a:rPr lang="cs-CZ" sz="2000" b="1" dirty="0" smtClean="0">
                <a:latin typeface="Calibri" pitchFamily="34" charset="0"/>
              </a:rPr>
              <a:t> -2 kcal∙mol</a:t>
            </a:r>
            <a:r>
              <a:rPr lang="cs-CZ" sz="2000" b="1" baseline="30000" dirty="0" smtClean="0">
                <a:latin typeface="Calibri" pitchFamily="34" charset="0"/>
              </a:rPr>
              <a:t>-1</a:t>
            </a:r>
            <a:r>
              <a:rPr lang="cs-CZ" sz="2000" b="1" dirty="0" smtClean="0">
                <a:latin typeface="Calibri" pitchFamily="34" charset="0"/>
              </a:rPr>
              <a:t/>
            </a:r>
            <a:br>
              <a:rPr lang="cs-CZ" sz="2000" b="1" dirty="0" smtClean="0">
                <a:latin typeface="Calibri" pitchFamily="34" charset="0"/>
              </a:rPr>
            </a:br>
            <a:r>
              <a:rPr lang="en-US" sz="2000" b="1" dirty="0" smtClean="0">
                <a:latin typeface="Calibri" pitchFamily="34" charset="0"/>
              </a:rPr>
              <a:t>→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tens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of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stabilizing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mutations</a:t>
            </a:r>
            <a:endParaRPr lang="en-US" sz="2000" b="1" dirty="0" smtClean="0">
              <a:latin typeface="Calibri" pitchFamily="34" charset="0"/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852000" y="1352962"/>
            <a:ext cx="4186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err="1" smtClean="0">
                <a:latin typeface="Calibri" pitchFamily="34" charset="0"/>
              </a:rPr>
              <a:t>Remove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mutations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discarding</a:t>
            </a:r>
            <a:r>
              <a:rPr lang="cs-CZ" sz="2000" b="1" dirty="0" smtClean="0">
                <a:latin typeface="Calibri" pitchFamily="34" charset="0"/>
              </a:rPr>
              <a:t> </a:t>
            </a:r>
            <a:br>
              <a:rPr lang="cs-CZ" sz="2000" b="1" dirty="0" smtClean="0">
                <a:latin typeface="Calibri" pitchFamily="34" charset="0"/>
              </a:rPr>
            </a:br>
            <a:r>
              <a:rPr lang="cs-CZ" sz="2000" b="1" dirty="0" err="1" smtClean="0">
                <a:latin typeface="Calibri" pitchFamily="34" charset="0"/>
              </a:rPr>
              <a:t>important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interactions</a:t>
            </a:r>
            <a:endParaRPr lang="en-US" sz="2000" b="1" dirty="0" smtClean="0">
              <a:latin typeface="Calibri" pitchFamily="34" charset="0"/>
            </a:endParaRPr>
          </a:p>
        </p:txBody>
      </p:sp>
      <p:sp>
        <p:nvSpPr>
          <p:cNvPr id="45" name="Obdélník 44"/>
          <p:cNvSpPr/>
          <p:nvPr/>
        </p:nvSpPr>
        <p:spPr>
          <a:xfrm>
            <a:off x="3852000" y="1339200"/>
            <a:ext cx="4392408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cs-CZ" sz="2000" b="1" dirty="0" err="1" smtClean="0">
                <a:latin typeface="Calibri" pitchFamily="34" charset="0"/>
              </a:rPr>
              <a:t>Analysis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of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all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pairs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of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mutations</a:t>
            </a:r>
            <a:endParaRPr lang="cs-CZ" sz="2000" b="1" dirty="0" smtClean="0">
              <a:latin typeface="Calibri" pitchFamily="34" charset="0"/>
            </a:endParaRPr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cs-CZ" sz="2000" b="1" dirty="0">
                <a:latin typeface="Calibri" pitchFamily="34" charset="0"/>
              </a:rPr>
              <a:t> </a:t>
            </a:r>
            <a:endParaRPr lang="en-US" sz="2000" b="1" dirty="0" smtClean="0">
              <a:latin typeface="Calibri" pitchFamily="34" charset="0"/>
            </a:endParaRPr>
          </a:p>
        </p:txBody>
      </p:sp>
      <p:sp>
        <p:nvSpPr>
          <p:cNvPr id="53" name="Obdélník 52"/>
          <p:cNvSpPr/>
          <p:nvPr/>
        </p:nvSpPr>
        <p:spPr>
          <a:xfrm>
            <a:off x="3852000" y="1343090"/>
            <a:ext cx="396036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cs-CZ" sz="2000" b="1" dirty="0" err="1" smtClean="0">
                <a:latin typeface="Calibri" pitchFamily="34" charset="0"/>
              </a:rPr>
              <a:t>Results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for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one</a:t>
            </a:r>
            <a:r>
              <a:rPr lang="cs-CZ" sz="2000" b="1" dirty="0" smtClean="0">
                <a:latin typeface="Calibri" pitchFamily="34" charset="0"/>
              </a:rPr>
              <a:t> mutant enzyme</a:t>
            </a:r>
            <a:br>
              <a:rPr lang="cs-CZ" sz="2000" b="1" dirty="0" smtClean="0">
                <a:latin typeface="Calibri" pitchFamily="34" charset="0"/>
              </a:rPr>
            </a:br>
            <a:r>
              <a:rPr lang="cs-CZ" sz="2000" b="1" dirty="0" smtClean="0">
                <a:latin typeface="Calibri"/>
              </a:rPr>
              <a:t>→ </a:t>
            </a:r>
            <a:r>
              <a:rPr lang="cs-CZ" sz="2000" b="1" dirty="0" smtClean="0">
                <a:latin typeface="Calibri" pitchFamily="34" charset="0"/>
              </a:rPr>
              <a:t>1-10 </a:t>
            </a:r>
            <a:r>
              <a:rPr lang="cs-CZ" sz="2000" b="1" dirty="0" err="1" smtClean="0">
                <a:latin typeface="Calibri" pitchFamily="34" charset="0"/>
              </a:rPr>
              <a:t>energy-based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substitutions</a:t>
            </a:r>
            <a:endParaRPr lang="cs-CZ" sz="2000" b="1" dirty="0" smtClean="0">
              <a:latin typeface="Calibri" pitchFamily="34" charset="0"/>
            </a:endParaRPr>
          </a:p>
        </p:txBody>
      </p:sp>
      <p:pic>
        <p:nvPicPr>
          <p:cNvPr id="10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00" y="1953288"/>
            <a:ext cx="3616000" cy="4068000"/>
          </a:xfrm>
          <a:prstGeom prst="rect">
            <a:avLst/>
          </a:prstGeom>
        </p:spPr>
      </p:pic>
      <p:pic>
        <p:nvPicPr>
          <p:cNvPr id="40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4424400" y="1951200"/>
            <a:ext cx="3614400" cy="4068000"/>
          </a:xfrm>
          <a:prstGeom prst="rect">
            <a:avLst/>
          </a:prstGeom>
          <a:ln>
            <a:noFill/>
          </a:ln>
        </p:spPr>
      </p:pic>
      <p:sp>
        <p:nvSpPr>
          <p:cNvPr id="42" name="CustomShape 9"/>
          <p:cNvSpPr/>
          <p:nvPr/>
        </p:nvSpPr>
        <p:spPr>
          <a:xfrm rot="1708800">
            <a:off x="6528904" y="2620605"/>
            <a:ext cx="804169" cy="704224"/>
          </a:xfrm>
          <a:prstGeom prst="ellipse">
            <a:avLst/>
          </a:prstGeom>
          <a:noFill/>
          <a:ln w="25560">
            <a:solidFill>
              <a:srgbClr val="C00000"/>
            </a:solidFill>
            <a:round/>
          </a:ln>
        </p:spPr>
      </p:sp>
      <p:pic>
        <p:nvPicPr>
          <p:cNvPr id="43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4424400" y="1951200"/>
            <a:ext cx="3614400" cy="4068000"/>
          </a:xfrm>
          <a:prstGeom prst="rect">
            <a:avLst/>
          </a:prstGeom>
          <a:ln>
            <a:noFill/>
          </a:ln>
        </p:spPr>
      </p:pic>
      <p:sp>
        <p:nvSpPr>
          <p:cNvPr id="44" name="CustomShape 9"/>
          <p:cNvSpPr/>
          <p:nvPr/>
        </p:nvSpPr>
        <p:spPr>
          <a:xfrm rot="1708800">
            <a:off x="5219912" y="2623967"/>
            <a:ext cx="706818" cy="618973"/>
          </a:xfrm>
          <a:prstGeom prst="ellipse">
            <a:avLst/>
          </a:prstGeom>
          <a:noFill/>
          <a:ln w="25560">
            <a:solidFill>
              <a:srgbClr val="C00000"/>
            </a:solidFill>
            <a:round/>
          </a:ln>
        </p:spPr>
      </p:sp>
      <p:pic>
        <p:nvPicPr>
          <p:cNvPr id="105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/>
          <a:stretch/>
        </p:blipFill>
        <p:spPr>
          <a:xfrm>
            <a:off x="5583017" y="2060925"/>
            <a:ext cx="2317234" cy="1739416"/>
          </a:xfrm>
          <a:prstGeom prst="rect">
            <a:avLst/>
          </a:prstGeom>
        </p:spPr>
      </p:pic>
      <p:pic>
        <p:nvPicPr>
          <p:cNvPr id="109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10" y="2134621"/>
            <a:ext cx="1633831" cy="1633831"/>
          </a:xfrm>
          <a:prstGeom prst="rect">
            <a:avLst/>
          </a:prstGeom>
        </p:spPr>
      </p:pic>
      <p:pic>
        <p:nvPicPr>
          <p:cNvPr id="108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12" y="2134621"/>
            <a:ext cx="1633831" cy="1633831"/>
          </a:xfrm>
          <a:prstGeom prst="rect">
            <a:avLst/>
          </a:prstGeom>
        </p:spPr>
      </p:pic>
      <p:pic>
        <p:nvPicPr>
          <p:cNvPr id="11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11" y="2134620"/>
            <a:ext cx="1633831" cy="1633831"/>
          </a:xfrm>
          <a:prstGeom prst="rect">
            <a:avLst/>
          </a:prstGeom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12" y="2134621"/>
            <a:ext cx="1633830" cy="1633830"/>
          </a:xfrm>
          <a:prstGeom prst="rect">
            <a:avLst/>
          </a:prstGeom>
        </p:spPr>
      </p:pic>
      <p:pic>
        <p:nvPicPr>
          <p:cNvPr id="52" name="Picture 1"/>
          <p:cNvPicPr/>
          <p:nvPr/>
        </p:nvPicPr>
        <p:blipFill>
          <a:blip r:embed="rId12"/>
          <a:stretch>
            <a:fillRect/>
          </a:stretch>
        </p:blipFill>
        <p:spPr>
          <a:xfrm>
            <a:off x="4510942" y="2060848"/>
            <a:ext cx="3635581" cy="379898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Obdélník 9"/>
          <p:cNvSpPr/>
          <p:nvPr/>
        </p:nvSpPr>
        <p:spPr>
          <a:xfrm>
            <a:off x="4716016" y="5888800"/>
            <a:ext cx="3096344" cy="42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984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41" grpId="0" animBg="1"/>
      <p:bldP spid="45" grpId="0" animBg="1"/>
      <p:bldP spid="5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Evolution-based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approach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74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539552" y="1340406"/>
            <a:ext cx="3024336" cy="689318"/>
          </a:xfrm>
          <a:prstGeom prst="roundRect">
            <a:avLst/>
          </a:prstGeom>
          <a:solidFill>
            <a:srgbClr val="4695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Evolution-based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39552" y="2348518"/>
            <a:ext cx="3024336" cy="576064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Back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-to-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consensus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b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2044278" y="2924582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15"/>
          <p:cNvGrpSpPr/>
          <p:nvPr/>
        </p:nvGrpSpPr>
        <p:grpSpPr>
          <a:xfrm>
            <a:off x="3905984" y="2029724"/>
            <a:ext cx="4762066" cy="1571351"/>
            <a:chOff x="3580889" y="1988840"/>
            <a:chExt cx="5455607" cy="18002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3" name="Straight Arrow Connector 22"/>
          <p:cNvCxnSpPr/>
          <p:nvPr/>
        </p:nvCxnSpPr>
        <p:spPr>
          <a:xfrm>
            <a:off x="4014127" y="1677064"/>
            <a:ext cx="1" cy="3117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29"/>
          <p:cNvSpPr/>
          <p:nvPr/>
        </p:nvSpPr>
        <p:spPr>
          <a:xfrm>
            <a:off x="3905984" y="2029724"/>
            <a:ext cx="4762062" cy="21400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2"/>
          <p:cNvSpPr txBox="1"/>
          <p:nvPr/>
        </p:nvSpPr>
        <p:spPr>
          <a:xfrm>
            <a:off x="3635896" y="1340768"/>
            <a:ext cx="73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</a:rPr>
              <a:t>M1L</a:t>
            </a:r>
            <a:endParaRPr lang="en-US" sz="1800" dirty="0">
              <a:latin typeface="Calibri" pitchFamily="34" charset="0"/>
            </a:endParaRPr>
          </a:p>
        </p:txBody>
      </p:sp>
      <p:cxnSp>
        <p:nvCxnSpPr>
          <p:cNvPr id="70" name="Straight Arrow Connector 22"/>
          <p:cNvCxnSpPr/>
          <p:nvPr/>
        </p:nvCxnSpPr>
        <p:spPr>
          <a:xfrm>
            <a:off x="5508104" y="1697683"/>
            <a:ext cx="1" cy="3117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22"/>
          <p:cNvCxnSpPr/>
          <p:nvPr/>
        </p:nvCxnSpPr>
        <p:spPr>
          <a:xfrm>
            <a:off x="8568351" y="1717948"/>
            <a:ext cx="1" cy="3117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2"/>
          <p:cNvSpPr txBox="1"/>
          <p:nvPr/>
        </p:nvSpPr>
        <p:spPr>
          <a:xfrm>
            <a:off x="5138359" y="1349199"/>
            <a:ext cx="73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latin typeface="Calibri" pitchFamily="34" charset="0"/>
              </a:rPr>
              <a:t>N10D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3" name="TextBox 2"/>
          <p:cNvSpPr txBox="1"/>
          <p:nvPr/>
        </p:nvSpPr>
        <p:spPr>
          <a:xfrm>
            <a:off x="8172400" y="1349199"/>
            <a:ext cx="73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latin typeface="Calibri" pitchFamily="34" charset="0"/>
              </a:rPr>
              <a:t>M28L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4" name="Zaoblený obdélník 73"/>
          <p:cNvSpPr/>
          <p:nvPr/>
        </p:nvSpPr>
        <p:spPr>
          <a:xfrm>
            <a:off x="539552" y="3180497"/>
            <a:ext cx="3024336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" name="Zaoblený obdélník 75"/>
          <p:cNvSpPr/>
          <p:nvPr/>
        </p:nvSpPr>
        <p:spPr>
          <a:xfrm>
            <a:off x="539552" y="3774236"/>
            <a:ext cx="3024336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Interaction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77" name="Přímá spojnice se šipkou 76"/>
          <p:cNvCxnSpPr/>
          <p:nvPr/>
        </p:nvCxnSpPr>
        <p:spPr>
          <a:xfrm>
            <a:off x="2051720" y="3537937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Obrázek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0" y="2048256"/>
            <a:ext cx="3947929" cy="4003200"/>
          </a:xfrm>
          <a:prstGeom prst="rect">
            <a:avLst/>
          </a:prstGeom>
        </p:spPr>
      </p:pic>
      <p:sp>
        <p:nvSpPr>
          <p:cNvPr id="79" name="Zaoblený obdélník 78"/>
          <p:cNvSpPr/>
          <p:nvPr/>
        </p:nvSpPr>
        <p:spPr>
          <a:xfrm>
            <a:off x="539552" y="4365104"/>
            <a:ext cx="303922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Multiple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-point mutant design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80" name="Přímá spojnice se šipkou 79"/>
          <p:cNvCxnSpPr/>
          <p:nvPr/>
        </p:nvCxnSpPr>
        <p:spPr>
          <a:xfrm>
            <a:off x="2051720" y="4128805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bdélník 80"/>
          <p:cNvSpPr/>
          <p:nvPr/>
        </p:nvSpPr>
        <p:spPr>
          <a:xfrm>
            <a:off x="4058407" y="5851401"/>
            <a:ext cx="476206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b="1" dirty="0" err="1" smtClean="0">
                <a:solidFill>
                  <a:srgbClr val="0070C0"/>
                </a:solidFill>
                <a:latin typeface="Calibri" pitchFamily="34" charset="0"/>
              </a:rPr>
              <a:t>Evolution-based</a:t>
            </a:r>
            <a:r>
              <a:rPr lang="cs-CZ" sz="2000" b="1" dirty="0" smtClean="0">
                <a:solidFill>
                  <a:srgbClr val="0070C0"/>
                </a:solidFill>
                <a:latin typeface="Calibri" pitchFamily="34" charset="0"/>
              </a:rPr>
              <a:t> mutant</a:t>
            </a:r>
            <a:endParaRPr lang="en-US" sz="20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2" name="Obdélník 81"/>
          <p:cNvSpPr/>
          <p:nvPr/>
        </p:nvSpPr>
        <p:spPr>
          <a:xfrm>
            <a:off x="3853213" y="1343090"/>
            <a:ext cx="48232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cs-CZ" sz="2000" b="1" dirty="0" err="1" smtClean="0">
                <a:latin typeface="Calibri" pitchFamily="34" charset="0"/>
              </a:rPr>
              <a:t>Results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for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one</a:t>
            </a:r>
            <a:r>
              <a:rPr lang="cs-CZ" sz="2000" b="1" dirty="0" smtClean="0">
                <a:latin typeface="Calibri" pitchFamily="34" charset="0"/>
              </a:rPr>
              <a:t> mutant enzyme</a:t>
            </a:r>
            <a:br>
              <a:rPr lang="cs-CZ" sz="2000" b="1" dirty="0" smtClean="0">
                <a:latin typeface="Calibri" pitchFamily="34" charset="0"/>
              </a:rPr>
            </a:br>
            <a:r>
              <a:rPr lang="cs-CZ" sz="2000" b="1" dirty="0" smtClean="0">
                <a:latin typeface="Calibri"/>
              </a:rPr>
              <a:t>→ </a:t>
            </a:r>
            <a:r>
              <a:rPr lang="cs-CZ" sz="2000" b="1" dirty="0" smtClean="0">
                <a:latin typeface="Calibri" pitchFamily="34" charset="0"/>
              </a:rPr>
              <a:t>1-10 </a:t>
            </a:r>
            <a:r>
              <a:rPr lang="cs-CZ" sz="2000" b="1" dirty="0" err="1" smtClean="0">
                <a:latin typeface="Calibri" pitchFamily="34" charset="0"/>
              </a:rPr>
              <a:t>back</a:t>
            </a:r>
            <a:r>
              <a:rPr lang="cs-CZ" sz="2000" b="1" dirty="0" smtClean="0">
                <a:latin typeface="Calibri" pitchFamily="34" charset="0"/>
              </a:rPr>
              <a:t>-to </a:t>
            </a:r>
            <a:r>
              <a:rPr lang="cs-CZ" sz="2000" b="1" dirty="0" err="1" smtClean="0">
                <a:latin typeface="Calibri" pitchFamily="34" charset="0"/>
              </a:rPr>
              <a:t>consensus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</a:rPr>
              <a:t>substitutions</a:t>
            </a:r>
            <a:endParaRPr lang="cs-CZ" sz="2000" b="1" dirty="0" smtClean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049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72" grpId="0"/>
      <p:bldP spid="73" grpId="0"/>
      <p:bldP spid="74" grpId="0" animBg="1"/>
      <p:bldP spid="76" grpId="0" animBg="1"/>
      <p:bldP spid="79" grpId="0" animBg="1"/>
      <p:bldP spid="81" grpId="0" animBg="1"/>
      <p:bldP spid="8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bdélník 86"/>
          <p:cNvSpPr/>
          <p:nvPr/>
        </p:nvSpPr>
        <p:spPr>
          <a:xfrm>
            <a:off x="-322" y="0"/>
            <a:ext cx="91443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aoblený obdélník 26"/>
          <p:cNvSpPr/>
          <p:nvPr/>
        </p:nvSpPr>
        <p:spPr>
          <a:xfrm>
            <a:off x="1367736" y="332656"/>
            <a:ext cx="3816424" cy="68931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Energy-based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1367736" y="1340768"/>
            <a:ext cx="3816424" cy="360402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Conservation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correlation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9" name="Zaoblený obdélník 28"/>
          <p:cNvSpPr/>
          <p:nvPr/>
        </p:nvSpPr>
        <p:spPr>
          <a:xfrm>
            <a:off x="1367736" y="1957085"/>
            <a:ext cx="3816424" cy="360000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" name="Zaoblený obdélník 29"/>
          <p:cNvSpPr/>
          <p:nvPr/>
        </p:nvSpPr>
        <p:spPr>
          <a:xfrm>
            <a:off x="1367736" y="3132995"/>
            <a:ext cx="3816424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Interaction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1367736" y="2545040"/>
            <a:ext cx="3816424" cy="360000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slow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2" name="Zaoblený obdélník 31"/>
          <p:cNvSpPr/>
          <p:nvPr/>
        </p:nvSpPr>
        <p:spPr>
          <a:xfrm>
            <a:off x="1367736" y="3725778"/>
            <a:ext cx="3816424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Antagonistic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effect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" name="Zaoblený obdélník 32"/>
          <p:cNvSpPr/>
          <p:nvPr/>
        </p:nvSpPr>
        <p:spPr>
          <a:xfrm>
            <a:off x="1367736" y="4313733"/>
            <a:ext cx="3816424" cy="351656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Multiple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-point mutant design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34" name="Přímá spojnice se šipkou 33"/>
          <p:cNvCxnSpPr/>
          <p:nvPr/>
        </p:nvCxnSpPr>
        <p:spPr>
          <a:xfrm>
            <a:off x="3304510" y="2308741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>
            <a:off x="3297068" y="1701170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3304510" y="2896696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>
            <a:off x="3311952" y="3484651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>
            <a:off x="3304510" y="4077434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aoblený obdélník 38"/>
          <p:cNvSpPr/>
          <p:nvPr/>
        </p:nvSpPr>
        <p:spPr>
          <a:xfrm>
            <a:off x="5472192" y="332656"/>
            <a:ext cx="3348280" cy="689318"/>
          </a:xfrm>
          <a:prstGeom prst="roundRect">
            <a:avLst/>
          </a:prstGeom>
          <a:solidFill>
            <a:srgbClr val="4695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Evolution-based</a:t>
            </a:r>
            <a:r>
              <a:rPr lang="cs-CZ" sz="22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Zaoblený obdélník 39"/>
          <p:cNvSpPr/>
          <p:nvPr/>
        </p:nvSpPr>
        <p:spPr>
          <a:xfrm>
            <a:off x="5472192" y="1340768"/>
            <a:ext cx="3348280" cy="360402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Back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-to-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consensus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1" name="Přímá spojnice se šipkou 40"/>
          <p:cNvCxnSpPr>
            <a:stCxn id="40" idx="2"/>
            <a:endCxn id="42" idx="0"/>
          </p:cNvCxnSpPr>
          <p:nvPr/>
        </p:nvCxnSpPr>
        <p:spPr>
          <a:xfrm>
            <a:off x="7146332" y="1701170"/>
            <a:ext cx="0" cy="2559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aoblený obdélník 41"/>
          <p:cNvSpPr/>
          <p:nvPr/>
        </p:nvSpPr>
        <p:spPr>
          <a:xfrm>
            <a:off x="5472192" y="1957085"/>
            <a:ext cx="334828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Calibri"/>
              </a:rPr>
              <a:t>∆∆G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prediction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: fast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tool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5472192" y="3141330"/>
            <a:ext cx="334828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Interaction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4" name="Přímá spojnice se šipkou 43"/>
          <p:cNvCxnSpPr>
            <a:stCxn id="42" idx="2"/>
            <a:endCxn id="43" idx="0"/>
          </p:cNvCxnSpPr>
          <p:nvPr/>
        </p:nvCxnSpPr>
        <p:spPr>
          <a:xfrm>
            <a:off x="7146332" y="2308741"/>
            <a:ext cx="0" cy="8325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aoblený obdélník 44"/>
          <p:cNvSpPr/>
          <p:nvPr/>
        </p:nvSpPr>
        <p:spPr>
          <a:xfrm>
            <a:off x="5472192" y="4293824"/>
            <a:ext cx="3348280" cy="351656"/>
          </a:xfrm>
          <a:prstGeom prst="roundRect">
            <a:avLst/>
          </a:prstGeom>
          <a:solidFill>
            <a:srgbClr val="00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Multiple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-point mutant design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6" name="Přímá spojnice se šipkou 45"/>
          <p:cNvCxnSpPr>
            <a:stCxn id="43" idx="2"/>
            <a:endCxn id="45" idx="0"/>
          </p:cNvCxnSpPr>
          <p:nvPr/>
        </p:nvCxnSpPr>
        <p:spPr>
          <a:xfrm>
            <a:off x="7146332" y="3492986"/>
            <a:ext cx="0" cy="8008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aoblený obdélník 68"/>
          <p:cNvSpPr/>
          <p:nvPr/>
        </p:nvSpPr>
        <p:spPr>
          <a:xfrm>
            <a:off x="1367736" y="4900667"/>
            <a:ext cx="3816424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Structure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activity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check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5" name="Zaoblený obdélník 74"/>
          <p:cNvSpPr/>
          <p:nvPr/>
        </p:nvSpPr>
        <p:spPr>
          <a:xfrm>
            <a:off x="1367736" y="5493450"/>
            <a:ext cx="3816424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Stability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determination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3" name="Zaoblený obdélník 82"/>
          <p:cNvSpPr/>
          <p:nvPr/>
        </p:nvSpPr>
        <p:spPr>
          <a:xfrm>
            <a:off x="3404988" y="6317704"/>
            <a:ext cx="3831308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Combined</a:t>
            </a:r>
            <a:r>
              <a:rPr lang="cs-CZ" sz="1800" b="1" dirty="0" smtClean="0">
                <a:solidFill>
                  <a:schemeClr val="tx1"/>
                </a:solidFill>
                <a:latin typeface="Calibri" pitchFamily="34" charset="0"/>
              </a:rPr>
              <a:t> mutant</a:t>
            </a:r>
            <a:endParaRPr lang="en-US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84" name="Přímá spojnice se šipkou 83"/>
          <p:cNvCxnSpPr/>
          <p:nvPr/>
        </p:nvCxnSpPr>
        <p:spPr>
          <a:xfrm>
            <a:off x="3333072" y="4664368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se šipkou 84"/>
          <p:cNvCxnSpPr/>
          <p:nvPr/>
        </p:nvCxnSpPr>
        <p:spPr>
          <a:xfrm>
            <a:off x="3340514" y="5252323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se šipkou 85"/>
          <p:cNvCxnSpPr/>
          <p:nvPr/>
        </p:nvCxnSpPr>
        <p:spPr>
          <a:xfrm>
            <a:off x="4283968" y="5845106"/>
            <a:ext cx="0" cy="4725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aoblený obdélník 87"/>
          <p:cNvSpPr/>
          <p:nvPr/>
        </p:nvSpPr>
        <p:spPr>
          <a:xfrm>
            <a:off x="5472192" y="4900667"/>
            <a:ext cx="3348280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Structure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activity</a:t>
            </a:r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check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9" name="Zaoblený obdélník 88"/>
          <p:cNvSpPr/>
          <p:nvPr/>
        </p:nvSpPr>
        <p:spPr>
          <a:xfrm>
            <a:off x="5472192" y="5493450"/>
            <a:ext cx="3348280" cy="35165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Calibri" pitchFamily="34" charset="0"/>
              </a:rPr>
              <a:t>Stability </a:t>
            </a:r>
            <a:r>
              <a:rPr lang="cs-CZ" sz="1800" dirty="0" err="1" smtClean="0">
                <a:solidFill>
                  <a:schemeClr val="tx1"/>
                </a:solidFill>
                <a:latin typeface="Calibri" pitchFamily="34" charset="0"/>
              </a:rPr>
              <a:t>determination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91" name="Přímá spojnice se šipkou 90"/>
          <p:cNvCxnSpPr/>
          <p:nvPr/>
        </p:nvCxnSpPr>
        <p:spPr>
          <a:xfrm>
            <a:off x="6372200" y="5845106"/>
            <a:ext cx="0" cy="4725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aoblený obdélník 103"/>
          <p:cNvSpPr/>
          <p:nvPr/>
        </p:nvSpPr>
        <p:spPr>
          <a:xfrm>
            <a:off x="-1404664" y="2132856"/>
            <a:ext cx="4320480" cy="68931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Bioinformatics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5" name="Zaoblený obdélník 104"/>
          <p:cNvSpPr/>
          <p:nvPr/>
        </p:nvSpPr>
        <p:spPr>
          <a:xfrm>
            <a:off x="-180528" y="5403978"/>
            <a:ext cx="1872208" cy="68931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err="1" smtClean="0">
                <a:solidFill>
                  <a:schemeClr val="tx1"/>
                </a:solidFill>
                <a:latin typeface="Calibri" pitchFamily="34" charset="0"/>
              </a:rPr>
              <a:t>Experimental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75</a:t>
            </a:fld>
            <a:endParaRPr lang="en-US" sz="2000" dirty="0">
              <a:latin typeface="Calibri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>
            <a:off x="7142564" y="4645480"/>
            <a:ext cx="3768" cy="2551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Přímá spojnice se šipkou 108"/>
          <p:cNvCxnSpPr/>
          <p:nvPr/>
        </p:nvCxnSpPr>
        <p:spPr>
          <a:xfrm>
            <a:off x="7142564" y="5252322"/>
            <a:ext cx="0" cy="23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8"/>
          <p:cNvSpPr>
            <a:spLocks noChangeArrowheads="1"/>
          </p:cNvSpPr>
          <p:nvPr/>
        </p:nvSpPr>
        <p:spPr bwMode="auto">
          <a:xfrm>
            <a:off x="1259632" y="243091"/>
            <a:ext cx="7753072" cy="46413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296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Dataset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from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ProTherm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76</a:t>
            </a:fld>
            <a:endParaRPr lang="en-US" sz="2000" dirty="0">
              <a:latin typeface="Calibri" pitchFamily="34" charset="0"/>
            </a:endParaRPr>
          </a:p>
        </p:txBody>
      </p:sp>
      <p:pic>
        <p:nvPicPr>
          <p:cNvPr id="4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273942" y="2099205"/>
            <a:ext cx="2514240" cy="2514240"/>
          </a:xfrm>
          <a:prstGeom prst="rect">
            <a:avLst/>
          </a:prstGeom>
          <a:ln>
            <a:noFill/>
          </a:ln>
        </p:spPr>
      </p:pic>
      <p:graphicFrame>
        <p:nvGraphicFramePr>
          <p:cNvPr id="28" name="Tabulk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906246"/>
              </p:ext>
            </p:extLst>
          </p:nvPr>
        </p:nvGraphicFramePr>
        <p:xfrm>
          <a:off x="467544" y="1196752"/>
          <a:ext cx="8352930" cy="495093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2088234"/>
                <a:gridCol w="864096"/>
                <a:gridCol w="1368152"/>
                <a:gridCol w="1632181"/>
                <a:gridCol w="1392155"/>
              </a:tblGrid>
              <a:tr h="360000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PDB ID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Protein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r>
                        <a:rPr lang="cs-CZ" sz="1800" b="1" kern="5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800" b="1" kern="5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cs-CZ" sz="1800" b="1" kern="5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800" b="1" kern="5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mutations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positions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stabilizing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destabilizing</a:t>
                      </a:r>
                      <a:endParaRPr lang="cs-CZ" sz="1800" b="1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2LZM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Lysozyme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1BNI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Barnase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1LZ1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Lysozyme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1VQB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Gene V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2CI2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Chymotrypsin inhibitor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1CSP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Cold shock protein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2RN2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Ribonuclease HI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1800" kern="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1BVC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Myoglobin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1RN1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Ribonuclease T1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1800" kern="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4LYZ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Lysozyme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kern="5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roid Sans Fallback"/>
                          <a:cs typeface="Calibri"/>
                        </a:rPr>
                        <a:t>Total</a:t>
                      </a: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cs-CZ" sz="1800" kern="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cs-CZ" sz="1800" b="1" kern="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22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Threshold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optimization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77</a:t>
            </a:fld>
            <a:endParaRPr lang="en-US" sz="2000" dirty="0">
              <a:latin typeface="Calibri" pitchFamily="34" charset="0"/>
            </a:endParaRPr>
          </a:p>
        </p:txBody>
      </p:sp>
      <p:pic>
        <p:nvPicPr>
          <p:cNvPr id="47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4273942" y="2099205"/>
            <a:ext cx="2514240" cy="251424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324000" y="1123200"/>
                <a:ext cx="8748496" cy="144016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360362" indent="-342900">
                  <a:lnSpc>
                    <a:spcPct val="125000"/>
                  </a:lnSpc>
                  <a:spcBef>
                    <a:spcPts val="0"/>
                  </a:spcBef>
                  <a:buFont typeface="Arial" pitchFamily="34" charset="0"/>
                  <a:buChar char="•"/>
                  <a:tabLst>
                    <a:tab pos="339725" algn="l"/>
                    <a:tab pos="796925" algn="l"/>
                    <a:tab pos="1254125" algn="l"/>
                    <a:tab pos="1711325" algn="l"/>
                    <a:tab pos="2168525" algn="l"/>
                    <a:tab pos="2625725" algn="l"/>
                    <a:tab pos="3082925" algn="l"/>
                    <a:tab pos="3540125" algn="l"/>
                    <a:tab pos="3997325" algn="l"/>
                    <a:tab pos="4454525" algn="l"/>
                    <a:tab pos="4911725" algn="l"/>
                    <a:tab pos="5368925" algn="l"/>
                    <a:tab pos="5826125" algn="l"/>
                    <a:tab pos="6283325" algn="l"/>
                    <a:tab pos="6740525" algn="l"/>
                    <a:tab pos="7197725" algn="l"/>
                    <a:tab pos="7654925" algn="l"/>
                    <a:tab pos="8112125" algn="l"/>
                    <a:tab pos="8569325" algn="l"/>
                    <a:tab pos="9026525" algn="l"/>
                    <a:tab pos="9483725" algn="l"/>
                  </a:tabLst>
                </a:pPr>
                <a:r>
                  <a:rPr lang="cs-CZ" sz="2400" b="1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Tools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: </a:t>
                </a:r>
                <a:r>
                  <a:rPr lang="cs-CZ" sz="2400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FoldX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, </a:t>
                </a:r>
                <a:r>
                  <a:rPr lang="cs-CZ" sz="2400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Rosetta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, ERIS, CUPSAT</a:t>
                </a:r>
              </a:p>
              <a:p>
                <a:pPr marL="360362" indent="-342900">
                  <a:lnSpc>
                    <a:spcPct val="125000"/>
                  </a:lnSpc>
                  <a:spcBef>
                    <a:spcPts val="0"/>
                  </a:spcBef>
                  <a:buFont typeface="Arial" pitchFamily="34" charset="0"/>
                  <a:buChar char="•"/>
                  <a:tabLst>
                    <a:tab pos="339725" algn="l"/>
                    <a:tab pos="796925" algn="l"/>
                    <a:tab pos="1254125" algn="l"/>
                    <a:tab pos="1711325" algn="l"/>
                    <a:tab pos="2168525" algn="l"/>
                    <a:tab pos="2625725" algn="l"/>
                    <a:tab pos="3082925" algn="l"/>
                    <a:tab pos="3540125" algn="l"/>
                    <a:tab pos="3997325" algn="l"/>
                    <a:tab pos="4454525" algn="l"/>
                    <a:tab pos="4911725" algn="l"/>
                    <a:tab pos="5368925" algn="l"/>
                    <a:tab pos="5826125" algn="l"/>
                    <a:tab pos="6283325" algn="l"/>
                    <a:tab pos="6740525" algn="l"/>
                    <a:tab pos="7197725" algn="l"/>
                    <a:tab pos="7654925" algn="l"/>
                    <a:tab pos="8112125" algn="l"/>
                    <a:tab pos="8569325" algn="l"/>
                    <a:tab pos="9026525" algn="l"/>
                    <a:tab pos="9483725" algn="l"/>
                  </a:tabLst>
                </a:pPr>
                <a:r>
                  <a:rPr lang="cs-CZ" sz="2400" b="1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Goal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: </a:t>
                </a:r>
                <a:r>
                  <a:rPr lang="cs-CZ" sz="2400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the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 </a:t>
                </a:r>
                <a:r>
                  <a:rPr lang="cs-CZ" sz="2400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highest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 </a:t>
                </a:r>
                <a:r>
                  <a:rPr lang="cs-CZ" sz="2400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precision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, </a:t>
                </a:r>
                <a:r>
                  <a:rPr lang="cs-CZ" sz="2400" dirty="0" err="1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i.e</a:t>
                </a:r>
                <a:r>
                  <a:rPr lang="cs-CZ" sz="2400" dirty="0" smtClean="0">
                    <a:latin typeface="Calibri" pitchFamily="32" charset="0"/>
                    <a:ea typeface="Droid Sans Fallback" charset="0"/>
                    <a:cs typeface="Droid Sans Fallback" charset="0"/>
                  </a:rPr>
                  <a:t>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/>
                          </a:rPr>
                          <m:t>𝑇𝑃</m:t>
                        </m:r>
                      </m:num>
                      <m:den>
                        <m:r>
                          <a:rPr lang="cs-CZ" sz="2400" b="0" i="1" smtClean="0">
                            <a:latin typeface="Cambria Math"/>
                          </a:rPr>
                          <m:t>𝑇𝑃</m:t>
                        </m:r>
                        <m:r>
                          <a:rPr lang="cs-CZ" sz="2400" b="0" i="1" smtClean="0">
                            <a:latin typeface="Cambria Math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/>
                          </a:rPr>
                          <m:t>𝐹𝑁</m:t>
                        </m:r>
                      </m:den>
                    </m:f>
                  </m:oMath>
                </a14:m>
                <a:endParaRPr lang="cs-CZ" sz="2400" dirty="0" smtClean="0">
                  <a:latin typeface="Calibri" pitchFamily="32" charset="0"/>
                  <a:ea typeface="Droid Sans Fallback" charset="0"/>
                  <a:cs typeface="Droid Sans Fallback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00" y="1123200"/>
                <a:ext cx="8748496" cy="1440160"/>
              </a:xfrm>
              <a:prstGeom prst="rect">
                <a:avLst/>
              </a:prstGeom>
              <a:blipFill rotWithShape="1">
                <a:blip r:embed="rId5"/>
                <a:stretch>
                  <a:fillRect l="-1742" t="-2542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509951"/>
              </p:ext>
            </p:extLst>
          </p:nvPr>
        </p:nvGraphicFramePr>
        <p:xfrm>
          <a:off x="251520" y="2492896"/>
          <a:ext cx="8712967" cy="21600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650095"/>
                <a:gridCol w="824884"/>
                <a:gridCol w="824884"/>
                <a:gridCol w="822774"/>
                <a:gridCol w="706742"/>
                <a:gridCol w="706742"/>
                <a:gridCol w="706742"/>
                <a:gridCol w="706742"/>
                <a:gridCol w="588599"/>
                <a:gridCol w="588599"/>
                <a:gridCol w="578052"/>
              </a:tblGrid>
              <a:tr h="36000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Tool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Threshold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[kcal/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ERIS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CUPSAT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102998"/>
              </p:ext>
            </p:extLst>
          </p:nvPr>
        </p:nvGraphicFramePr>
        <p:xfrm>
          <a:off x="251520" y="2494800"/>
          <a:ext cx="8712967" cy="21600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650095"/>
                <a:gridCol w="824884"/>
                <a:gridCol w="824884"/>
                <a:gridCol w="822774"/>
                <a:gridCol w="706742"/>
                <a:gridCol w="706742"/>
                <a:gridCol w="706742"/>
                <a:gridCol w="706742"/>
                <a:gridCol w="588599"/>
                <a:gridCol w="588599"/>
                <a:gridCol w="578052"/>
              </a:tblGrid>
              <a:tr h="36000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Tool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noProof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Threshold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[kcal/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ERIS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CUPSAT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60284"/>
              </p:ext>
            </p:extLst>
          </p:nvPr>
        </p:nvGraphicFramePr>
        <p:xfrm>
          <a:off x="252000" y="2494800"/>
          <a:ext cx="8712967" cy="21600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650095"/>
                <a:gridCol w="824884"/>
                <a:gridCol w="824884"/>
                <a:gridCol w="822774"/>
                <a:gridCol w="706742"/>
                <a:gridCol w="706742"/>
                <a:gridCol w="706742"/>
                <a:gridCol w="706742"/>
                <a:gridCol w="588599"/>
                <a:gridCol w="588599"/>
                <a:gridCol w="578052"/>
              </a:tblGrid>
              <a:tr h="36000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Tool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noProof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Threshold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[kcal/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cs-CZ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ERIS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CUPSAT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  <a:endParaRPr lang="cs-CZ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endParaRPr lang="cs-CZ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53151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Threshold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optimization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78</a:t>
            </a:fld>
            <a:endParaRPr lang="en-US" sz="2000" dirty="0">
              <a:latin typeface="Calibri" pitchFamily="34" charset="0"/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349960"/>
              </p:ext>
            </p:extLst>
          </p:nvPr>
        </p:nvGraphicFramePr>
        <p:xfrm>
          <a:off x="1043608" y="1124744"/>
          <a:ext cx="7488833" cy="31680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770089"/>
                <a:gridCol w="1702007"/>
                <a:gridCol w="1404796"/>
                <a:gridCol w="2611941"/>
              </a:tblGrid>
              <a:tr h="50400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Tool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Predicted</a:t>
                      </a:r>
                      <a:r>
                        <a:rPr lang="cs-CZ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cs-CZ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stabilizing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Experimentall</a:t>
                      </a: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cs-CZ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  <a:r>
                        <a:rPr lang="cs-CZ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effect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stabilizing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destabilizing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FireProt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83695"/>
              </p:ext>
            </p:extLst>
          </p:nvPr>
        </p:nvGraphicFramePr>
        <p:xfrm>
          <a:off x="1043610" y="4365104"/>
          <a:ext cx="7488832" cy="15840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770088"/>
                <a:gridCol w="1702007"/>
                <a:gridCol w="1404797"/>
                <a:gridCol w="2611940"/>
              </a:tblGrid>
              <a:tr h="792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Back</a:t>
                      </a:r>
                      <a:r>
                        <a:rPr lang="cs-CZ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-to</a:t>
                      </a:r>
                      <a:r>
                        <a:rPr lang="cs-CZ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cs-CZ" sz="20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consensus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FireProt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Zaoblený obdélník 11"/>
          <p:cNvSpPr/>
          <p:nvPr/>
        </p:nvSpPr>
        <p:spPr>
          <a:xfrm>
            <a:off x="-522566" y="2883698"/>
            <a:ext cx="2124236" cy="68931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Energy-based</a:t>
            </a:r>
            <a:r>
              <a:rPr lang="cs-CZ" sz="18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-396552" y="4827914"/>
            <a:ext cx="1872208" cy="689318"/>
          </a:xfrm>
          <a:prstGeom prst="roundRect">
            <a:avLst/>
          </a:prstGeom>
          <a:solidFill>
            <a:srgbClr val="4695D7"/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Evolution-based</a:t>
            </a:r>
            <a:r>
              <a:rPr lang="cs-CZ" sz="18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  <a:latin typeface="Calibri" pitchFamily="34" charset="0"/>
              </a:rPr>
              <a:t>approach</a:t>
            </a:r>
            <a:endParaRPr lang="en-US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58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5816" y="1124744"/>
            <a:ext cx="5904656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400" dirty="0" err="1" smtClean="0">
                <a:latin typeface="Calibri" pitchFamily="34" charset="0"/>
              </a:rPr>
              <a:t>Bednar</a:t>
            </a:r>
            <a:r>
              <a:rPr lang="cs-CZ" sz="1400" dirty="0" smtClean="0">
                <a:latin typeface="Calibri" pitchFamily="34" charset="0"/>
              </a:rPr>
              <a:t> D, </a:t>
            </a:r>
            <a:r>
              <a:rPr lang="cs-CZ" sz="1400" dirty="0" err="1">
                <a:latin typeface="Calibri" pitchFamily="34" charset="0"/>
              </a:rPr>
              <a:t>Beerens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K, </a:t>
            </a:r>
            <a:r>
              <a:rPr lang="cs-CZ" sz="1400" dirty="0" err="1">
                <a:latin typeface="Calibri" pitchFamily="34" charset="0"/>
              </a:rPr>
              <a:t>Sebestova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E, </a:t>
            </a:r>
            <a:r>
              <a:rPr lang="cs-CZ" sz="1400" b="1" dirty="0">
                <a:latin typeface="Calibri" pitchFamily="34" charset="0"/>
              </a:rPr>
              <a:t>Bendl </a:t>
            </a:r>
            <a:r>
              <a:rPr lang="cs-CZ" sz="1400" b="1" dirty="0" smtClean="0">
                <a:latin typeface="Calibri" pitchFamily="34" charset="0"/>
              </a:rPr>
              <a:t>J</a:t>
            </a:r>
            <a:r>
              <a:rPr lang="cs-CZ" sz="1400" dirty="0" smtClean="0">
                <a:latin typeface="Calibri" pitchFamily="34" charset="0"/>
              </a:rPr>
              <a:t>, </a:t>
            </a:r>
            <a:r>
              <a:rPr lang="cs-CZ" sz="1400" dirty="0" err="1">
                <a:latin typeface="Calibri" pitchFamily="34" charset="0"/>
              </a:rPr>
              <a:t>Khare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S, </a:t>
            </a:r>
            <a:r>
              <a:rPr lang="cs-CZ" sz="1400" dirty="0">
                <a:latin typeface="Calibri" pitchFamily="34" charset="0"/>
              </a:rPr>
              <a:t>Chaloupkova </a:t>
            </a:r>
            <a:r>
              <a:rPr lang="cs-CZ" sz="1400" dirty="0" smtClean="0">
                <a:latin typeface="Calibri" pitchFamily="34" charset="0"/>
              </a:rPr>
              <a:t>R, </a:t>
            </a:r>
            <a:r>
              <a:rPr lang="cs-CZ" sz="1400" dirty="0">
                <a:latin typeface="Calibri" pitchFamily="34" charset="0"/>
              </a:rPr>
              <a:t>Prokop </a:t>
            </a:r>
            <a:r>
              <a:rPr lang="cs-CZ" sz="1400" dirty="0" smtClean="0">
                <a:latin typeface="Calibri" pitchFamily="34" charset="0"/>
              </a:rPr>
              <a:t>Z, </a:t>
            </a:r>
            <a:r>
              <a:rPr lang="cs-CZ" sz="1400" dirty="0" err="1">
                <a:latin typeface="Calibri" pitchFamily="34" charset="0"/>
              </a:rPr>
              <a:t>Brezovsky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J, </a:t>
            </a:r>
            <a:r>
              <a:rPr lang="cs-CZ" sz="1400" dirty="0" err="1">
                <a:latin typeface="Calibri" pitchFamily="34" charset="0"/>
              </a:rPr>
              <a:t>Baker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D, </a:t>
            </a:r>
            <a:r>
              <a:rPr lang="cs-CZ" sz="1400" dirty="0" err="1">
                <a:latin typeface="Calibri" pitchFamily="34" charset="0"/>
              </a:rPr>
              <a:t>Damborsky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J, </a:t>
            </a:r>
            <a:r>
              <a:rPr lang="cs-CZ" sz="1400" dirty="0">
                <a:latin typeface="Calibri" pitchFamily="34" charset="0"/>
              </a:rPr>
              <a:t>2015. </a:t>
            </a:r>
            <a:r>
              <a:rPr lang="cs-CZ" sz="1400" dirty="0" err="1">
                <a:latin typeface="Calibri" pitchFamily="34" charset="0"/>
              </a:rPr>
              <a:t>FireProt</a:t>
            </a:r>
            <a:r>
              <a:rPr lang="cs-CZ" sz="1400" dirty="0">
                <a:latin typeface="Calibri" pitchFamily="34" charset="0"/>
              </a:rPr>
              <a:t>: </a:t>
            </a:r>
            <a:r>
              <a:rPr lang="cs-CZ" sz="1400" dirty="0" err="1">
                <a:latin typeface="Calibri" pitchFamily="34" charset="0"/>
              </a:rPr>
              <a:t>Energy</a:t>
            </a:r>
            <a:r>
              <a:rPr lang="cs-CZ" sz="1400" dirty="0">
                <a:latin typeface="Calibri" pitchFamily="34" charset="0"/>
              </a:rPr>
              <a:t>- and </a:t>
            </a:r>
            <a:r>
              <a:rPr lang="cs-CZ" sz="1400" dirty="0" err="1">
                <a:latin typeface="Calibri" pitchFamily="34" charset="0"/>
              </a:rPr>
              <a:t>Evolution-Based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Computational</a:t>
            </a:r>
            <a:r>
              <a:rPr lang="cs-CZ" sz="1400" dirty="0">
                <a:latin typeface="Calibri" pitchFamily="34" charset="0"/>
              </a:rPr>
              <a:t> Design </a:t>
            </a:r>
            <a:r>
              <a:rPr lang="cs-CZ" sz="1400" dirty="0" err="1">
                <a:latin typeface="Calibri" pitchFamily="34" charset="0"/>
              </a:rPr>
              <a:t>of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Thermostable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Multiple</a:t>
            </a:r>
            <a:r>
              <a:rPr lang="cs-CZ" sz="1400" dirty="0">
                <a:latin typeface="Calibri" pitchFamily="34" charset="0"/>
              </a:rPr>
              <a:t>-Point </a:t>
            </a:r>
            <a:r>
              <a:rPr lang="cs-CZ" sz="1400" dirty="0" err="1">
                <a:latin typeface="Calibri" pitchFamily="34" charset="0"/>
              </a:rPr>
              <a:t>Mutants</a:t>
            </a:r>
            <a:r>
              <a:rPr lang="cs-CZ" sz="1400" dirty="0">
                <a:latin typeface="Calibri" pitchFamily="34" charset="0"/>
              </a:rPr>
              <a:t>. </a:t>
            </a:r>
            <a:r>
              <a:rPr lang="cs-CZ" sz="1400" b="1" i="1" dirty="0" err="1">
                <a:latin typeface="Calibri" pitchFamily="34" charset="0"/>
              </a:rPr>
              <a:t>PLoS</a:t>
            </a:r>
            <a:r>
              <a:rPr lang="cs-CZ" sz="1400" b="1" i="1" dirty="0">
                <a:latin typeface="Calibri" pitchFamily="34" charset="0"/>
              </a:rPr>
              <a:t> </a:t>
            </a:r>
            <a:r>
              <a:rPr lang="cs-CZ" sz="1400" b="1" i="1" dirty="0" err="1">
                <a:latin typeface="Calibri" pitchFamily="34" charset="0"/>
              </a:rPr>
              <a:t>Computational</a:t>
            </a:r>
            <a:r>
              <a:rPr lang="cs-CZ" sz="1400" b="1" i="1" dirty="0">
                <a:latin typeface="Calibri" pitchFamily="34" charset="0"/>
              </a:rPr>
              <a:t> Biology</a:t>
            </a:r>
            <a:r>
              <a:rPr lang="cs-CZ" sz="1400" i="1" dirty="0">
                <a:latin typeface="Calibri" pitchFamily="34" charset="0"/>
              </a:rPr>
              <a:t> </a:t>
            </a:r>
            <a:r>
              <a:rPr lang="cs-CZ" sz="1400" dirty="0">
                <a:latin typeface="Calibri" pitchFamily="34" charset="0"/>
              </a:rPr>
              <a:t>11: e1004556</a:t>
            </a:r>
            <a:endParaRPr lang="en-US" sz="1400" i="1" dirty="0">
              <a:latin typeface="Calibri" pitchFamily="34" charset="0"/>
            </a:endParaRPr>
          </a:p>
        </p:txBody>
      </p:sp>
      <p:pic>
        <p:nvPicPr>
          <p:cNvPr id="1028" name="Picture 4" descr="http://www.ploscompbiol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664296" cy="3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3"/>
          <p:cNvSpPr>
            <a:spLocks noChangeShapeType="1"/>
          </p:cNvSpPr>
          <p:nvPr/>
        </p:nvSpPr>
        <p:spPr bwMode="auto">
          <a:xfrm flipV="1">
            <a:off x="320944" y="2276872"/>
            <a:ext cx="8427519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970" r="1594" b="8804"/>
          <a:stretch/>
        </p:blipFill>
        <p:spPr>
          <a:xfrm>
            <a:off x="323528" y="3458073"/>
            <a:ext cx="5497286" cy="3211287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>
            <a:off x="3560676" y="3258007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-3600000">
            <a:off x="3283507" y="2708232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DhaA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3199149" y="3246850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 rot="-3600000">
            <a:off x="2881916" y="2727487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LinA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2623085" y="3246850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 rot="-3600000">
            <a:off x="2347317" y="2695738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FGF2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79</a:t>
            </a:fld>
            <a:endParaRPr lang="en-US" sz="2000" dirty="0">
              <a:latin typeface="Calibri" pitchFamily="34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3059" r="8881"/>
          <a:stretch/>
        </p:blipFill>
        <p:spPr>
          <a:xfrm>
            <a:off x="6054005" y="3534882"/>
            <a:ext cx="2478435" cy="3062470"/>
          </a:xfrm>
          <a:prstGeom prst="rect">
            <a:avLst/>
          </a:prstGeom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5220072" y="2418433"/>
            <a:ext cx="3491880" cy="93222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Haloalkane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dehalogenase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l-GR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Δ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T</a:t>
            </a:r>
            <a:r>
              <a:rPr lang="cs-CZ" sz="2400" b="1" baseline="-25000" dirty="0">
                <a:latin typeface="Calibri" pitchFamily="32" charset="0"/>
                <a:ea typeface="Droid Sans Fallback" charset="0"/>
                <a:cs typeface="Droid Sans Fallback" charset="0"/>
              </a:rPr>
              <a:t>M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= + 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24</a:t>
            </a:r>
            <a:r>
              <a:rPr lang="en-US" sz="2400" b="1" dirty="0" smtClean="0">
                <a:latin typeface="Calibri" panose="020F0502020204030204" pitchFamily="34" charset="0"/>
                <a:cs typeface="Tahoma" pitchFamily="34" charset="0"/>
              </a:rPr>
              <a:t>°C</a:t>
            </a:r>
            <a:endParaRPr lang="cs-CZ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220072" y="2424771"/>
            <a:ext cx="3491880" cy="93222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l-GR" sz="2400" dirty="0">
                <a:latin typeface="Calibri" panose="020F0502020204030204" pitchFamily="34" charset="0"/>
                <a:cs typeface="Tahoma" pitchFamily="34" charset="0"/>
              </a:rPr>
              <a:t>γ-</a:t>
            </a:r>
            <a:r>
              <a:rPr lang="en-US" sz="2400" dirty="0" err="1">
                <a:latin typeface="Calibri" panose="020F0502020204030204" pitchFamily="34" charset="0"/>
                <a:cs typeface="Tahoma" pitchFamily="34" charset="0"/>
              </a:rPr>
              <a:t>hexachlorocyclohexane</a:t>
            </a:r>
            <a:r>
              <a:rPr lang="en-US" sz="2400" dirty="0"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Tahoma" pitchFamily="34" charset="0"/>
              </a:rPr>
              <a:t>dehydrochlorinase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l-GR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Δ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T</a:t>
            </a:r>
            <a:r>
              <a:rPr lang="cs-CZ" sz="2400" b="1" baseline="-25000" dirty="0">
                <a:latin typeface="Calibri" pitchFamily="32" charset="0"/>
                <a:ea typeface="Droid Sans Fallback" charset="0"/>
                <a:cs typeface="Droid Sans Fallback" charset="0"/>
              </a:rPr>
              <a:t>M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= + 21</a:t>
            </a:r>
            <a:r>
              <a:rPr lang="en-US" sz="2400" b="1" dirty="0" smtClean="0">
                <a:latin typeface="Calibri" panose="020F0502020204030204" pitchFamily="34" charset="0"/>
                <a:cs typeface="Tahoma" pitchFamily="34" charset="0"/>
              </a:rPr>
              <a:t>°C</a:t>
            </a:r>
            <a:endParaRPr lang="cs-CZ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3883" r="5766" b="3551"/>
          <a:stretch/>
        </p:blipFill>
        <p:spPr>
          <a:xfrm>
            <a:off x="5940152" y="3861048"/>
            <a:ext cx="2592288" cy="243636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29000"/>
            <a:ext cx="3096344" cy="3096344"/>
          </a:xfrm>
          <a:prstGeom prst="rect">
            <a:avLst/>
          </a:prstGeom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400600" y="2411142"/>
            <a:ext cx="3707904" cy="93222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smtClean="0">
                <a:latin typeface="Calibri" panose="020F0502020204030204" pitchFamily="34" charset="0"/>
                <a:cs typeface="Tahoma" pitchFamily="34" charset="0"/>
              </a:rPr>
              <a:t>Fibroblast </a:t>
            </a:r>
            <a:r>
              <a:rPr lang="cs-CZ" sz="2400" dirty="0" err="1" smtClean="0">
                <a:latin typeface="Calibri" panose="020F0502020204030204" pitchFamily="34" charset="0"/>
                <a:cs typeface="Tahoma" pitchFamily="34" charset="0"/>
              </a:rPr>
              <a:t>growth</a:t>
            </a:r>
            <a:r>
              <a:rPr lang="cs-CZ" sz="2400" dirty="0" smtClean="0"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  <a:cs typeface="Tahoma" pitchFamily="34" charset="0"/>
              </a:rPr>
              <a:t>factor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 algn="ctr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l-GR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Δ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T</a:t>
            </a:r>
            <a:r>
              <a:rPr lang="cs-CZ" sz="2400" b="1" baseline="-25000" dirty="0">
                <a:latin typeface="Calibri" pitchFamily="32" charset="0"/>
                <a:ea typeface="Droid Sans Fallback" charset="0"/>
                <a:cs typeface="Droid Sans Fallback" charset="0"/>
              </a:rPr>
              <a:t>M</a:t>
            </a:r>
            <a:r>
              <a:rPr lang="cs-CZ" sz="2400" b="1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= + 15</a:t>
            </a:r>
            <a:r>
              <a:rPr lang="en-US" sz="2400" b="1" dirty="0" smtClean="0">
                <a:latin typeface="Calibri" panose="020F0502020204030204" pitchFamily="34" charset="0"/>
                <a:cs typeface="Tahoma" pitchFamily="34" charset="0"/>
              </a:rPr>
              <a:t>°C</a:t>
            </a:r>
            <a:endParaRPr lang="cs-CZ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690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  <p:bldP spid="25" grpId="0" animBg="1"/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0639" y="6466258"/>
            <a:ext cx="7920880" cy="3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000" b="1" dirty="0" smtClean="0">
                <a:solidFill>
                  <a:srgbClr val="012167"/>
                </a:solidFill>
                <a:latin typeface="Calibri" pitchFamily="34" charset="0"/>
              </a:rPr>
              <a:t>http://loschmidt.chemi.muni.cz/predictsnp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Monogenní</a:t>
            </a:r>
            <a:r>
              <a:rPr lang="cs-CZ" altLang="cs-CZ" dirty="0" smtClean="0">
                <a:latin typeface="Calibri" pitchFamily="34" charset="0"/>
              </a:rPr>
              <a:t> choroby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7" y="197892"/>
            <a:ext cx="8748464" cy="3985340"/>
          </a:xfrm>
          <a:prstGeom prst="rect">
            <a:avLst/>
          </a:prstGeom>
          <a:ln w="9525">
            <a:solidFill>
              <a:srgbClr val="012167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539552" y="25021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012167"/>
                </a:solidFill>
                <a:latin typeface="Calibri" pitchFamily="34" charset="0"/>
              </a:rPr>
              <a:t>Version</a:t>
            </a:r>
            <a:r>
              <a:rPr lang="cs-CZ" sz="1800" b="1" dirty="0" smtClean="0">
                <a:solidFill>
                  <a:srgbClr val="012167"/>
                </a:solidFill>
                <a:latin typeface="Calibri" pitchFamily="34" charset="0"/>
              </a:rPr>
              <a:t> 1</a:t>
            </a:r>
            <a:endParaRPr lang="en-US" sz="1800" b="1" dirty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644008" y="25144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012167"/>
                </a:solidFill>
                <a:latin typeface="Calibri" pitchFamily="34" charset="0"/>
              </a:rPr>
              <a:t>Version</a:t>
            </a:r>
            <a:r>
              <a:rPr lang="cs-CZ" sz="1800" b="1" dirty="0" smtClean="0">
                <a:solidFill>
                  <a:srgbClr val="012167"/>
                </a:solidFill>
                <a:latin typeface="Calibri" pitchFamily="34" charset="0"/>
              </a:rPr>
              <a:t> 2</a:t>
            </a:r>
            <a:endParaRPr lang="en-US" sz="1800" b="1" dirty="0">
              <a:solidFill>
                <a:srgbClr val="012167"/>
              </a:solidFill>
              <a:latin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784376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8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43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rázek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18" y="4154037"/>
            <a:ext cx="731307" cy="1096961"/>
          </a:xfrm>
          <a:prstGeom prst="rect">
            <a:avLst/>
          </a:prstGeom>
        </p:spPr>
      </p:pic>
      <p:pic>
        <p:nvPicPr>
          <p:cNvPr id="64" name="Obrázek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8283"/>
          <a:stretch/>
        </p:blipFill>
        <p:spPr>
          <a:xfrm>
            <a:off x="1314200" y="4170397"/>
            <a:ext cx="873278" cy="109220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5" y="4163787"/>
            <a:ext cx="826177" cy="10988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FireProt</a:t>
            </a:r>
            <a:r>
              <a:rPr lang="cs-CZ" altLang="cs-CZ" dirty="0" smtClean="0">
                <a:latin typeface="Calibri" pitchFamily="34" charset="0"/>
              </a:rPr>
              <a:t>: </a:t>
            </a:r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80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30" name="Rectangle 19"/>
          <p:cNvSpPr/>
          <p:nvPr/>
        </p:nvSpPr>
        <p:spPr>
          <a:xfrm>
            <a:off x="179512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915816" y="1124744"/>
            <a:ext cx="5904656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400" dirty="0" err="1" smtClean="0">
                <a:latin typeface="Calibri" pitchFamily="34" charset="0"/>
              </a:rPr>
              <a:t>Bednar</a:t>
            </a:r>
            <a:r>
              <a:rPr lang="cs-CZ" sz="1400" dirty="0" smtClean="0">
                <a:latin typeface="Calibri" pitchFamily="34" charset="0"/>
              </a:rPr>
              <a:t> D, </a:t>
            </a:r>
            <a:r>
              <a:rPr lang="cs-CZ" sz="1400" dirty="0" err="1">
                <a:latin typeface="Calibri" pitchFamily="34" charset="0"/>
              </a:rPr>
              <a:t>Beerens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K, </a:t>
            </a:r>
            <a:r>
              <a:rPr lang="cs-CZ" sz="1400" dirty="0" err="1">
                <a:latin typeface="Calibri" pitchFamily="34" charset="0"/>
              </a:rPr>
              <a:t>Sebestova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E, </a:t>
            </a:r>
            <a:r>
              <a:rPr lang="cs-CZ" sz="1400" b="1" dirty="0">
                <a:latin typeface="Calibri" pitchFamily="34" charset="0"/>
              </a:rPr>
              <a:t>Bendl </a:t>
            </a:r>
            <a:r>
              <a:rPr lang="cs-CZ" sz="1400" b="1" dirty="0" smtClean="0">
                <a:latin typeface="Calibri" pitchFamily="34" charset="0"/>
              </a:rPr>
              <a:t>J</a:t>
            </a:r>
            <a:r>
              <a:rPr lang="cs-CZ" sz="1400" dirty="0" smtClean="0">
                <a:latin typeface="Calibri" pitchFamily="34" charset="0"/>
              </a:rPr>
              <a:t>, </a:t>
            </a:r>
            <a:r>
              <a:rPr lang="cs-CZ" sz="1400" dirty="0" err="1">
                <a:latin typeface="Calibri" pitchFamily="34" charset="0"/>
              </a:rPr>
              <a:t>Khare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S, </a:t>
            </a:r>
            <a:r>
              <a:rPr lang="cs-CZ" sz="1400" dirty="0">
                <a:latin typeface="Calibri" pitchFamily="34" charset="0"/>
              </a:rPr>
              <a:t>Chaloupkova </a:t>
            </a:r>
            <a:r>
              <a:rPr lang="cs-CZ" sz="1400" dirty="0" smtClean="0">
                <a:latin typeface="Calibri" pitchFamily="34" charset="0"/>
              </a:rPr>
              <a:t>R, </a:t>
            </a:r>
            <a:r>
              <a:rPr lang="cs-CZ" sz="1400" dirty="0">
                <a:latin typeface="Calibri" pitchFamily="34" charset="0"/>
              </a:rPr>
              <a:t>Prokop </a:t>
            </a:r>
            <a:r>
              <a:rPr lang="cs-CZ" sz="1400" dirty="0" smtClean="0">
                <a:latin typeface="Calibri" pitchFamily="34" charset="0"/>
              </a:rPr>
              <a:t>Z, </a:t>
            </a:r>
            <a:r>
              <a:rPr lang="cs-CZ" sz="1400" dirty="0" err="1">
                <a:latin typeface="Calibri" pitchFamily="34" charset="0"/>
              </a:rPr>
              <a:t>Brezovsky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J, </a:t>
            </a:r>
            <a:r>
              <a:rPr lang="cs-CZ" sz="1400" dirty="0" err="1">
                <a:latin typeface="Calibri" pitchFamily="34" charset="0"/>
              </a:rPr>
              <a:t>Baker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D, </a:t>
            </a:r>
            <a:r>
              <a:rPr lang="cs-CZ" sz="1400" dirty="0" err="1">
                <a:latin typeface="Calibri" pitchFamily="34" charset="0"/>
              </a:rPr>
              <a:t>Damborsky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smtClean="0">
                <a:latin typeface="Calibri" pitchFamily="34" charset="0"/>
              </a:rPr>
              <a:t>J, </a:t>
            </a:r>
            <a:r>
              <a:rPr lang="cs-CZ" sz="1400" dirty="0">
                <a:latin typeface="Calibri" pitchFamily="34" charset="0"/>
              </a:rPr>
              <a:t>2015. </a:t>
            </a:r>
            <a:r>
              <a:rPr lang="cs-CZ" sz="1400" dirty="0" err="1">
                <a:latin typeface="Calibri" pitchFamily="34" charset="0"/>
              </a:rPr>
              <a:t>FireProt</a:t>
            </a:r>
            <a:r>
              <a:rPr lang="cs-CZ" sz="1400" dirty="0">
                <a:latin typeface="Calibri" pitchFamily="34" charset="0"/>
              </a:rPr>
              <a:t>: </a:t>
            </a:r>
            <a:r>
              <a:rPr lang="cs-CZ" sz="1400" dirty="0" err="1">
                <a:latin typeface="Calibri" pitchFamily="34" charset="0"/>
              </a:rPr>
              <a:t>Energy</a:t>
            </a:r>
            <a:r>
              <a:rPr lang="cs-CZ" sz="1400" dirty="0">
                <a:latin typeface="Calibri" pitchFamily="34" charset="0"/>
              </a:rPr>
              <a:t>- and </a:t>
            </a:r>
            <a:r>
              <a:rPr lang="cs-CZ" sz="1400" dirty="0" err="1">
                <a:latin typeface="Calibri" pitchFamily="34" charset="0"/>
              </a:rPr>
              <a:t>Evolution-Based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Computational</a:t>
            </a:r>
            <a:r>
              <a:rPr lang="cs-CZ" sz="1400" dirty="0">
                <a:latin typeface="Calibri" pitchFamily="34" charset="0"/>
              </a:rPr>
              <a:t> Design </a:t>
            </a:r>
            <a:r>
              <a:rPr lang="cs-CZ" sz="1400" dirty="0" err="1">
                <a:latin typeface="Calibri" pitchFamily="34" charset="0"/>
              </a:rPr>
              <a:t>of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Thermostable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Multiple</a:t>
            </a:r>
            <a:r>
              <a:rPr lang="cs-CZ" sz="1400" dirty="0">
                <a:latin typeface="Calibri" pitchFamily="34" charset="0"/>
              </a:rPr>
              <a:t>-Point </a:t>
            </a:r>
            <a:r>
              <a:rPr lang="cs-CZ" sz="1400" dirty="0" err="1">
                <a:latin typeface="Calibri" pitchFamily="34" charset="0"/>
              </a:rPr>
              <a:t>Mutants</a:t>
            </a:r>
            <a:r>
              <a:rPr lang="cs-CZ" sz="1400" dirty="0">
                <a:latin typeface="Calibri" pitchFamily="34" charset="0"/>
              </a:rPr>
              <a:t>. </a:t>
            </a:r>
            <a:r>
              <a:rPr lang="cs-CZ" sz="1400" b="1" i="1" dirty="0" err="1">
                <a:latin typeface="Calibri" pitchFamily="34" charset="0"/>
              </a:rPr>
              <a:t>PLoS</a:t>
            </a:r>
            <a:r>
              <a:rPr lang="cs-CZ" sz="1400" b="1" i="1" dirty="0">
                <a:latin typeface="Calibri" pitchFamily="34" charset="0"/>
              </a:rPr>
              <a:t> </a:t>
            </a:r>
            <a:r>
              <a:rPr lang="cs-CZ" sz="1400" b="1" i="1" dirty="0" err="1">
                <a:latin typeface="Calibri" pitchFamily="34" charset="0"/>
              </a:rPr>
              <a:t>Computational</a:t>
            </a:r>
            <a:r>
              <a:rPr lang="cs-CZ" sz="1400" b="1" i="1" dirty="0">
                <a:latin typeface="Calibri" pitchFamily="34" charset="0"/>
              </a:rPr>
              <a:t> Biology</a:t>
            </a:r>
            <a:r>
              <a:rPr lang="cs-CZ" sz="1400" i="1" dirty="0">
                <a:latin typeface="Calibri" pitchFamily="34" charset="0"/>
              </a:rPr>
              <a:t> </a:t>
            </a:r>
            <a:r>
              <a:rPr lang="cs-CZ" sz="1400" dirty="0">
                <a:latin typeface="Calibri" pitchFamily="34" charset="0"/>
              </a:rPr>
              <a:t>11: e1004556</a:t>
            </a:r>
            <a:endParaRPr lang="en-US" sz="1400" i="1" dirty="0">
              <a:latin typeface="Calibri" pitchFamily="34" charset="0"/>
            </a:endParaRPr>
          </a:p>
        </p:txBody>
      </p:sp>
      <p:pic>
        <p:nvPicPr>
          <p:cNvPr id="32" name="Picture 4" descr="http://www.ploscompbiol.org/image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664296" cy="3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Line 3"/>
          <p:cNvSpPr>
            <a:spLocks noChangeShapeType="1"/>
          </p:cNvSpPr>
          <p:nvPr/>
        </p:nvSpPr>
        <p:spPr bwMode="auto">
          <a:xfrm flipV="1">
            <a:off x="320944" y="2276872"/>
            <a:ext cx="8427519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" name="Obrázek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32237"/>
            <a:ext cx="1287491" cy="1287491"/>
          </a:xfrm>
          <a:prstGeom prst="rect">
            <a:avLst/>
          </a:prstGeom>
        </p:spPr>
      </p:pic>
      <p:pic>
        <p:nvPicPr>
          <p:cNvPr id="60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85" y="4154037"/>
            <a:ext cx="823117" cy="10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0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40" y="4149080"/>
            <a:ext cx="8207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140" y="4167546"/>
            <a:ext cx="846232" cy="10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Obrázek 6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34" y="4170397"/>
            <a:ext cx="854194" cy="1096345"/>
          </a:xfrm>
          <a:prstGeom prst="rect">
            <a:avLst/>
          </a:prstGeom>
        </p:spPr>
      </p:pic>
      <p:pic>
        <p:nvPicPr>
          <p:cNvPr id="66" name="Obrázek 6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75" y="4174717"/>
            <a:ext cx="915548" cy="1077115"/>
          </a:xfrm>
          <a:prstGeom prst="rect">
            <a:avLst/>
          </a:prstGeom>
        </p:spPr>
      </p:pic>
      <p:pic>
        <p:nvPicPr>
          <p:cNvPr id="68" name="Obrázek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2632238"/>
            <a:ext cx="1287490" cy="1287490"/>
          </a:xfrm>
          <a:prstGeom prst="rect">
            <a:avLst/>
          </a:prstGeom>
        </p:spPr>
      </p:pic>
      <p:pic>
        <p:nvPicPr>
          <p:cNvPr id="69" name="Obrázek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2632238"/>
            <a:ext cx="1287490" cy="1287490"/>
          </a:xfrm>
          <a:prstGeom prst="rect">
            <a:avLst/>
          </a:prstGeom>
        </p:spPr>
      </p:pic>
      <p:pic>
        <p:nvPicPr>
          <p:cNvPr id="70" name="Obrázek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87" y="2632238"/>
            <a:ext cx="1287490" cy="1287490"/>
          </a:xfrm>
          <a:prstGeom prst="rect">
            <a:avLst/>
          </a:prstGeom>
        </p:spPr>
      </p:pic>
      <p:pic>
        <p:nvPicPr>
          <p:cNvPr id="71" name="Obrázek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70" y="2627564"/>
            <a:ext cx="1292164" cy="1292164"/>
          </a:xfrm>
          <a:prstGeom prst="rect">
            <a:avLst/>
          </a:prstGeom>
        </p:spPr>
      </p:pic>
      <p:pic>
        <p:nvPicPr>
          <p:cNvPr id="72" name="Obrázek 7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76" y="2626174"/>
            <a:ext cx="1293554" cy="1293554"/>
          </a:xfrm>
          <a:prstGeom prst="rect">
            <a:avLst/>
          </a:prstGeom>
        </p:spPr>
      </p:pic>
      <p:sp>
        <p:nvSpPr>
          <p:cNvPr id="73" name="Obdélník 72"/>
          <p:cNvSpPr/>
          <p:nvPr/>
        </p:nvSpPr>
        <p:spPr>
          <a:xfrm>
            <a:off x="5089383" y="4154036"/>
            <a:ext cx="912939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bdélník 73"/>
          <p:cNvSpPr/>
          <p:nvPr/>
        </p:nvSpPr>
        <p:spPr>
          <a:xfrm>
            <a:off x="395537" y="4149080"/>
            <a:ext cx="843724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bdélník 74"/>
          <p:cNvSpPr/>
          <p:nvPr/>
        </p:nvSpPr>
        <p:spPr>
          <a:xfrm>
            <a:off x="6902585" y="4154037"/>
            <a:ext cx="823117" cy="1734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bdélník 75"/>
          <p:cNvSpPr/>
          <p:nvPr/>
        </p:nvSpPr>
        <p:spPr>
          <a:xfrm>
            <a:off x="7811852" y="4165642"/>
            <a:ext cx="943950" cy="17229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77" name="Obdélník 76"/>
          <p:cNvSpPr/>
          <p:nvPr/>
        </p:nvSpPr>
        <p:spPr>
          <a:xfrm>
            <a:off x="3240140" y="4154036"/>
            <a:ext cx="828092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bdélník 77"/>
          <p:cNvSpPr/>
          <p:nvPr/>
        </p:nvSpPr>
        <p:spPr>
          <a:xfrm>
            <a:off x="1314201" y="4149080"/>
            <a:ext cx="873278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bdélník 79"/>
          <p:cNvSpPr/>
          <p:nvPr/>
        </p:nvSpPr>
        <p:spPr>
          <a:xfrm>
            <a:off x="6101453" y="4157360"/>
            <a:ext cx="717568" cy="1731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bdélník 80"/>
          <p:cNvSpPr/>
          <p:nvPr/>
        </p:nvSpPr>
        <p:spPr>
          <a:xfrm>
            <a:off x="4142570" y="4149080"/>
            <a:ext cx="854192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bdélník 81"/>
          <p:cNvSpPr/>
          <p:nvPr/>
        </p:nvSpPr>
        <p:spPr>
          <a:xfrm>
            <a:off x="3236727" y="5334611"/>
            <a:ext cx="83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latin typeface="Calibri" pitchFamily="34" charset="0"/>
              </a:rPr>
              <a:t>Bendl </a:t>
            </a:r>
            <a:br>
              <a:rPr lang="cs-CZ" sz="1400" dirty="0">
                <a:latin typeface="Calibri" pitchFamily="34" charset="0"/>
              </a:rPr>
            </a:br>
            <a:r>
              <a:rPr lang="cs-CZ" sz="1400" dirty="0" smtClean="0">
                <a:latin typeface="Calibri" pitchFamily="34" charset="0"/>
              </a:rPr>
              <a:t>Jaroslav</a:t>
            </a:r>
            <a:endParaRPr lang="en-US" sz="1400" dirty="0"/>
          </a:p>
        </p:txBody>
      </p:sp>
      <p:sp>
        <p:nvSpPr>
          <p:cNvPr id="83" name="Obdélník 82"/>
          <p:cNvSpPr/>
          <p:nvPr/>
        </p:nvSpPr>
        <p:spPr>
          <a:xfrm>
            <a:off x="395536" y="5334611"/>
            <a:ext cx="843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Bednar</a:t>
            </a:r>
            <a:r>
              <a:rPr lang="cs-CZ" sz="1400" dirty="0" smtClean="0">
                <a:latin typeface="Calibri" pitchFamily="34" charset="0"/>
              </a:rPr>
              <a:t> David</a:t>
            </a:r>
            <a:endParaRPr lang="en-US" sz="1400" dirty="0"/>
          </a:p>
        </p:txBody>
      </p:sp>
      <p:sp>
        <p:nvSpPr>
          <p:cNvPr id="84" name="Obdélník 83"/>
          <p:cNvSpPr/>
          <p:nvPr/>
        </p:nvSpPr>
        <p:spPr>
          <a:xfrm>
            <a:off x="1306081" y="5334611"/>
            <a:ext cx="881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Beerens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Koen</a:t>
            </a:r>
            <a:endParaRPr lang="en-US" sz="1400" dirty="0"/>
          </a:p>
        </p:txBody>
      </p:sp>
      <p:sp>
        <p:nvSpPr>
          <p:cNvPr id="85" name="Obdélník 84"/>
          <p:cNvSpPr/>
          <p:nvPr/>
        </p:nvSpPr>
        <p:spPr>
          <a:xfrm>
            <a:off x="4142568" y="5335360"/>
            <a:ext cx="864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Khare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Sagar</a:t>
            </a:r>
            <a:endParaRPr lang="en-US" sz="1400" dirty="0"/>
          </a:p>
        </p:txBody>
      </p:sp>
      <p:sp>
        <p:nvSpPr>
          <p:cNvPr id="86" name="Obdélník 85"/>
          <p:cNvSpPr/>
          <p:nvPr/>
        </p:nvSpPr>
        <p:spPr>
          <a:xfrm>
            <a:off x="5112499" y="5335360"/>
            <a:ext cx="88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latin typeface="Calibri" pitchFamily="34" charset="0"/>
              </a:rPr>
              <a:t>Prokop </a:t>
            </a:r>
            <a:r>
              <a:rPr lang="cs-CZ" sz="1400" dirty="0" err="1" smtClean="0">
                <a:latin typeface="Calibri" pitchFamily="34" charset="0"/>
              </a:rPr>
              <a:t>Zbynek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7" name="Obdélník 86"/>
          <p:cNvSpPr/>
          <p:nvPr/>
        </p:nvSpPr>
        <p:spPr>
          <a:xfrm>
            <a:off x="6101453" y="5335360"/>
            <a:ext cx="717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Baker</a:t>
            </a:r>
            <a:r>
              <a:rPr lang="cs-CZ" sz="1400" dirty="0" smtClean="0">
                <a:latin typeface="Calibri" pitchFamily="34" charset="0"/>
              </a:rPr>
              <a:t> David</a:t>
            </a:r>
            <a:endParaRPr lang="en-US" sz="1400" dirty="0"/>
          </a:p>
        </p:txBody>
      </p:sp>
      <p:sp>
        <p:nvSpPr>
          <p:cNvPr id="88" name="Obdélník 87"/>
          <p:cNvSpPr/>
          <p:nvPr/>
        </p:nvSpPr>
        <p:spPr>
          <a:xfrm>
            <a:off x="6829634" y="5335360"/>
            <a:ext cx="969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Brezovsky</a:t>
            </a:r>
            <a:r>
              <a:rPr lang="cs-CZ" sz="1400" dirty="0" smtClean="0">
                <a:latin typeface="Calibri" pitchFamily="34" charset="0"/>
              </a:rPr>
              <a:t> Jan</a:t>
            </a:r>
            <a:endParaRPr lang="en-US" sz="1400" dirty="0"/>
          </a:p>
        </p:txBody>
      </p:sp>
      <p:sp>
        <p:nvSpPr>
          <p:cNvPr id="89" name="Obdélník 88"/>
          <p:cNvSpPr/>
          <p:nvPr/>
        </p:nvSpPr>
        <p:spPr>
          <a:xfrm>
            <a:off x="7765738" y="5335360"/>
            <a:ext cx="105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Damborsky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Jiri</a:t>
            </a:r>
            <a:endParaRPr lang="en-US" sz="1400" dirty="0"/>
          </a:p>
        </p:txBody>
      </p:sp>
      <p:sp>
        <p:nvSpPr>
          <p:cNvPr id="40" name="Obdélník 39"/>
          <p:cNvSpPr/>
          <p:nvPr/>
        </p:nvSpPr>
        <p:spPr>
          <a:xfrm>
            <a:off x="2228615" y="5345296"/>
            <a:ext cx="960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Sebestova</a:t>
            </a:r>
            <a:r>
              <a:rPr lang="cs-CZ" sz="1400" dirty="0" smtClean="0">
                <a:latin typeface="Calibri" pitchFamily="34" charset="0"/>
              </a:rPr>
              <a:t> Eva</a:t>
            </a:r>
            <a:endParaRPr lang="en-US" sz="1400" dirty="0"/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19" y="4158177"/>
            <a:ext cx="867753" cy="1108565"/>
          </a:xfrm>
          <a:prstGeom prst="rect">
            <a:avLst/>
          </a:prstGeom>
        </p:spPr>
      </p:pic>
      <p:sp>
        <p:nvSpPr>
          <p:cNvPr id="42" name="Obdélník 41"/>
          <p:cNvSpPr/>
          <p:nvPr/>
        </p:nvSpPr>
        <p:spPr>
          <a:xfrm>
            <a:off x="2273019" y="4153219"/>
            <a:ext cx="870231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14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8" grpId="0" animBg="1"/>
      <p:bldP spid="78" grpId="1" animBg="1"/>
      <p:bldP spid="78" grpId="2" animBg="1"/>
      <p:bldP spid="78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42" grpId="0" animBg="1"/>
      <p:bldP spid="42" grpId="1" animBg="1"/>
      <p:bldP spid="42" grpId="2" animBg="1"/>
      <p:bldP spid="42" grpId="3" animBg="1"/>
      <p:bldP spid="42" grpId="4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-322" y="0"/>
            <a:ext cx="91443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322" y="552706"/>
            <a:ext cx="9144322" cy="16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4200" b="1" dirty="0" err="1" smtClean="0">
                <a:latin typeface="Calibri" pitchFamily="34" charset="0"/>
              </a:rPr>
              <a:t>Optimization</a:t>
            </a:r>
            <a:r>
              <a:rPr lang="cs-CZ" sz="4200" b="1" dirty="0" smtClean="0">
                <a:latin typeface="Calibri" pitchFamily="34" charset="0"/>
              </a:rPr>
              <a:t> </a:t>
            </a:r>
            <a:r>
              <a:rPr lang="cs-CZ" sz="4200" b="1" dirty="0" err="1" smtClean="0">
                <a:latin typeface="Calibri" pitchFamily="34" charset="0"/>
              </a:rPr>
              <a:t>of</a:t>
            </a:r>
            <a:r>
              <a:rPr lang="cs-CZ" sz="4200" b="1" dirty="0" smtClean="0">
                <a:latin typeface="Calibri" pitchFamily="34" charset="0"/>
              </a:rPr>
              <a:t> </a:t>
            </a:r>
            <a:r>
              <a:rPr lang="cs-CZ" sz="4200" b="1" dirty="0" err="1" smtClean="0">
                <a:latin typeface="Calibri" pitchFamily="34" charset="0"/>
              </a:rPr>
              <a:t>metabolic</a:t>
            </a:r>
            <a:r>
              <a:rPr lang="cs-CZ" sz="4200" b="1" dirty="0" smtClean="0">
                <a:latin typeface="Calibri" pitchFamily="34" charset="0"/>
              </a:rPr>
              <a:t> </a:t>
            </a:r>
            <a:r>
              <a:rPr lang="cs-CZ" sz="4200" b="1" dirty="0" err="1" smtClean="0">
                <a:latin typeface="Calibri" pitchFamily="34" charset="0"/>
              </a:rPr>
              <a:t>pathways</a:t>
            </a:r>
            <a:endParaRPr lang="cs-CZ" sz="4200" b="1" dirty="0" smtClean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8064896" cy="41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94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0"/>
          <a:stretch>
            <a:fillRect/>
          </a:stretch>
        </p:blipFill>
        <p:spPr bwMode="auto">
          <a:xfrm>
            <a:off x="341139" y="2784922"/>
            <a:ext cx="26971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Enzyme </a:t>
            </a:r>
            <a:r>
              <a:rPr lang="cs-CZ" altLang="cs-CZ" dirty="0" err="1" smtClean="0">
                <a:latin typeface="Calibri" pitchFamily="34" charset="0"/>
              </a:rPr>
              <a:t>stochiometry</a:t>
            </a:r>
            <a:r>
              <a:rPr lang="cs-CZ" altLang="cs-CZ" dirty="0" smtClean="0">
                <a:latin typeface="Calibri" pitchFamily="34" charset="0"/>
              </a:rPr>
              <a:t>: TCP </a:t>
            </a:r>
            <a:r>
              <a:rPr lang="cs-CZ" altLang="cs-CZ" dirty="0" err="1" smtClean="0">
                <a:latin typeface="Calibri" pitchFamily="34" charset="0"/>
              </a:rPr>
              <a:t>pathway</a:t>
            </a:r>
            <a:endParaRPr lang="cs-CZ" altLang="cs-CZ" dirty="0" smtClean="0">
              <a:latin typeface="Calibri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5"/>
          <a:stretch>
            <a:fillRect/>
          </a:stretch>
        </p:blipFill>
        <p:spPr bwMode="auto">
          <a:xfrm>
            <a:off x="5885755" y="2784922"/>
            <a:ext cx="30067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463550" y="3626539"/>
            <a:ext cx="2178050" cy="2898805"/>
            <a:chOff x="463126" y="4156366"/>
            <a:chExt cx="2178730" cy="2897747"/>
          </a:xfrm>
        </p:grpSpPr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463126" y="5854222"/>
              <a:ext cx="2178730" cy="11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cs-CZ" sz="2000" b="1" dirty="0" err="1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DhaA</a:t>
              </a:r>
              <a:r>
                <a:rPr lang="cs-CZ" sz="2000" b="1" dirty="0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cs-CZ" sz="2000" dirty="0" err="1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haloalkane</a:t>
              </a:r>
              <a:endParaRPr lang="cs-CZ" sz="2000" dirty="0">
                <a:latin typeface="Calibri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cs-CZ" sz="2000" dirty="0" err="1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dehalogenase</a:t>
              </a:r>
              <a:r>
                <a:rPr lang="cs-CZ" sz="2000" dirty="0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/>
              </a:r>
              <a:br>
                <a:rPr lang="cs-CZ" sz="2000" dirty="0" smtClean="0">
                  <a:latin typeface="Calibri" pitchFamily="34" charset="0"/>
                  <a:ea typeface="Tahoma" pitchFamily="34" charset="0"/>
                  <a:cs typeface="Tahoma" pitchFamily="34" charset="0"/>
                </a:rPr>
              </a:br>
              <a:endParaRPr lang="cs-CZ" sz="2000" dirty="0">
                <a:latin typeface="Calibri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9" name="Obrázek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460" y="4156366"/>
              <a:ext cx="1598062" cy="159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Skupina 19"/>
          <p:cNvGrpSpPr>
            <a:grpSpLocks/>
          </p:cNvGrpSpPr>
          <p:nvPr/>
        </p:nvGrpSpPr>
        <p:grpSpPr bwMode="auto">
          <a:xfrm>
            <a:off x="6488113" y="3526524"/>
            <a:ext cx="1797050" cy="2638344"/>
            <a:chOff x="6487805" y="4056534"/>
            <a:chExt cx="1797726" cy="2637223"/>
          </a:xfrm>
        </p:grpSpPr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6508450" y="5789278"/>
              <a:ext cx="1756435" cy="904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cs-CZ" sz="2200" b="1" dirty="0" err="1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EchA</a:t>
              </a:r>
              <a:r>
                <a:rPr lang="cs-CZ" sz="2200" b="1" dirty="0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cs-CZ" sz="2200" dirty="0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epoxide</a:t>
              </a:r>
              <a:endParaRPr lang="cs-CZ" sz="2200" dirty="0">
                <a:latin typeface="Calibri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cs-CZ" sz="2200" dirty="0" err="1">
                  <a:latin typeface="Calibri" pitchFamily="34" charset="0"/>
                  <a:ea typeface="Tahoma" pitchFamily="34" charset="0"/>
                  <a:cs typeface="Tahoma" pitchFamily="34" charset="0"/>
                </a:rPr>
                <a:t>hydrolase</a:t>
              </a:r>
              <a:endParaRPr lang="cs-CZ" sz="2200" dirty="0">
                <a:latin typeface="Calibri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22" name="Obrázek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805" y="4056534"/>
              <a:ext cx="1797726" cy="1797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Skupina 22"/>
          <p:cNvGrpSpPr>
            <a:grpSpLocks/>
          </p:cNvGrpSpPr>
          <p:nvPr/>
        </p:nvGrpSpPr>
        <p:grpSpPr bwMode="auto">
          <a:xfrm>
            <a:off x="3167063" y="3323326"/>
            <a:ext cx="2398712" cy="2841541"/>
            <a:chOff x="3167251" y="3853559"/>
            <a:chExt cx="2399215" cy="2840181"/>
          </a:xfrm>
        </p:grpSpPr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3167251" y="5816356"/>
              <a:ext cx="2399215" cy="877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cs-CZ" sz="2200" b="1" dirty="0" err="1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HheC</a:t>
              </a:r>
              <a:r>
                <a:rPr lang="cs-CZ" sz="2200" dirty="0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cs-CZ" sz="2200" dirty="0" err="1" smtClean="0">
                  <a:latin typeface="Calibri" pitchFamily="34" charset="0"/>
                  <a:ea typeface="Tahoma" pitchFamily="34" charset="0"/>
                  <a:cs typeface="Tahoma" pitchFamily="34" charset="0"/>
                </a:rPr>
                <a:t>haloalcohol</a:t>
              </a:r>
              <a:endParaRPr lang="cs-CZ" sz="2200" dirty="0">
                <a:latin typeface="Calibri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cs-CZ" sz="2200" dirty="0">
                  <a:latin typeface="Calibri" pitchFamily="34" charset="0"/>
                  <a:ea typeface="Tahoma" pitchFamily="34" charset="0"/>
                  <a:cs typeface="Tahoma" pitchFamily="34" charset="0"/>
                </a:rPr>
                <a:t>dehalogenase</a:t>
              </a:r>
            </a:p>
          </p:txBody>
        </p:sp>
        <p:pic>
          <p:nvPicPr>
            <p:cNvPr id="25" name="Obrázek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145" y="3853559"/>
              <a:ext cx="2037426" cy="203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Obrázek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9" r="34212"/>
          <a:stretch>
            <a:fillRect/>
          </a:stretch>
        </p:blipFill>
        <p:spPr bwMode="auto">
          <a:xfrm>
            <a:off x="4301579" y="2784922"/>
            <a:ext cx="16478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4" r="52931"/>
          <a:stretch>
            <a:fillRect/>
          </a:stretch>
        </p:blipFill>
        <p:spPr bwMode="auto">
          <a:xfrm>
            <a:off x="3005435" y="2784922"/>
            <a:ext cx="14462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bdélník 28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82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287090" y="1124744"/>
            <a:ext cx="8533382" cy="122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Conversion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to</a:t>
            </a:r>
            <a:r>
              <a:rPr lang="cs-CZ" sz="2400" b="1" dirty="0" smtClean="0">
                <a:latin typeface="Calibri"/>
                <a:ea typeface="Droid Sans Fallback" charset="0"/>
                <a:cs typeface="Droid Sans Fallback" charset="0"/>
              </a:rPr>
              <a:t> glycerol</a:t>
            </a:r>
            <a:endParaRPr lang="cs-CZ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3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enzymes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, 5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steps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inhibition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60362" indent="-342900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16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parameters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, 7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equations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77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0" name="Obdélník 39"/>
          <p:cNvSpPr/>
          <p:nvPr/>
        </p:nvSpPr>
        <p:spPr>
          <a:xfrm>
            <a:off x="6084168" y="4509120"/>
            <a:ext cx="2928536" cy="1764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763688" y="4509120"/>
            <a:ext cx="2775463" cy="1764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Enzyme </a:t>
            </a:r>
            <a:r>
              <a:rPr lang="cs-CZ" altLang="cs-CZ" dirty="0" err="1" smtClean="0">
                <a:latin typeface="Calibri" pitchFamily="34" charset="0"/>
              </a:rPr>
              <a:t>stochiometry</a:t>
            </a:r>
            <a:r>
              <a:rPr lang="cs-CZ" altLang="cs-CZ" dirty="0" smtClean="0">
                <a:latin typeface="Calibri" pitchFamily="34" charset="0"/>
              </a:rPr>
              <a:t>: TCP </a:t>
            </a:r>
            <a:r>
              <a:rPr lang="cs-CZ" altLang="cs-CZ" dirty="0" err="1" smtClean="0">
                <a:latin typeface="Calibri" pitchFamily="34" charset="0"/>
              </a:rPr>
              <a:t>pathway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83</a:t>
            </a:fld>
            <a:endParaRPr lang="en-US" sz="2000" dirty="0">
              <a:latin typeface="Calibri" pitchFamily="34" charset="0"/>
            </a:endParaRP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9706"/>
            <a:ext cx="4185595" cy="27903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9705"/>
            <a:ext cx="4185595" cy="2790397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98" y="1169706"/>
            <a:ext cx="3737137" cy="2790396"/>
          </a:xfrm>
          <a:prstGeom prst="rect">
            <a:avLst/>
          </a:prstGeom>
        </p:spPr>
      </p:pic>
      <p:sp>
        <p:nvSpPr>
          <p:cNvPr id="35" name="TextovéPole 10"/>
          <p:cNvSpPr txBox="1">
            <a:spLocks noChangeArrowheads="1"/>
          </p:cNvSpPr>
          <p:nvPr/>
        </p:nvSpPr>
        <p:spPr bwMode="auto">
          <a:xfrm>
            <a:off x="6206248" y="4676726"/>
            <a:ext cx="26597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cs-CZ" altLang="cs-CZ" sz="2200" dirty="0" err="1" smtClean="0">
                <a:solidFill>
                  <a:schemeClr val="tx1"/>
                </a:solidFill>
                <a:latin typeface="Calibri" pitchFamily="34" charset="0"/>
              </a:rPr>
              <a:t>DhaA</a:t>
            </a:r>
            <a:r>
              <a:rPr lang="cs-CZ" altLang="cs-CZ" sz="22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cs-CZ" altLang="cs-CZ" sz="2200" dirty="0" err="1">
                <a:solidFill>
                  <a:schemeClr val="tx1"/>
                </a:solidFill>
                <a:latin typeface="Calibri" pitchFamily="34" charset="0"/>
              </a:rPr>
              <a:t>HheC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 : </a:t>
            </a:r>
            <a:r>
              <a:rPr lang="cs-CZ" altLang="cs-CZ" sz="2200" dirty="0" err="1">
                <a:solidFill>
                  <a:schemeClr val="tx1"/>
                </a:solidFill>
                <a:latin typeface="Calibri" pitchFamily="34" charset="0"/>
              </a:rPr>
              <a:t>EchA</a:t>
            </a:r>
            <a:endParaRPr lang="cs-CZ" altLang="cs-CZ" sz="22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cs-CZ" altLang="cs-CZ" sz="2200" dirty="0" smtClean="0">
                <a:solidFill>
                  <a:schemeClr val="tx1"/>
                </a:solidFill>
                <a:latin typeface="Calibri" pitchFamily="34" charset="0"/>
              </a:rPr>
              <a:t>  0.4   :   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2.3 </a:t>
            </a:r>
            <a:r>
              <a:rPr lang="cs-CZ" altLang="cs-CZ" sz="2200" dirty="0" smtClean="0">
                <a:solidFill>
                  <a:schemeClr val="tx1"/>
                </a:solidFill>
                <a:latin typeface="Calibri" pitchFamily="34" charset="0"/>
              </a:rPr>
              <a:t>  :  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0.5 mg</a:t>
            </a:r>
          </a:p>
        </p:txBody>
      </p:sp>
      <p:sp>
        <p:nvSpPr>
          <p:cNvPr id="36" name="TextovéPole 18"/>
          <p:cNvSpPr txBox="1">
            <a:spLocks noChangeArrowheads="1"/>
          </p:cNvSpPr>
          <p:nvPr/>
        </p:nvSpPr>
        <p:spPr bwMode="auto">
          <a:xfrm>
            <a:off x="6588224" y="5498068"/>
            <a:ext cx="1989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cs-CZ" altLang="cs-CZ" sz="2800" b="1" dirty="0">
                <a:solidFill>
                  <a:schemeClr val="tx1"/>
                </a:solidFill>
                <a:latin typeface="Calibri" pitchFamily="34" charset="0"/>
              </a:rPr>
              <a:t>SUM 3.2 mg</a:t>
            </a:r>
          </a:p>
        </p:txBody>
      </p:sp>
      <p:sp>
        <p:nvSpPr>
          <p:cNvPr id="37" name="TextovéPole 10"/>
          <p:cNvSpPr txBox="1">
            <a:spLocks noChangeArrowheads="1"/>
          </p:cNvSpPr>
          <p:nvPr/>
        </p:nvSpPr>
        <p:spPr bwMode="auto">
          <a:xfrm>
            <a:off x="1835696" y="4670632"/>
            <a:ext cx="26597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cs-CZ" altLang="cs-CZ" sz="2200" dirty="0" err="1">
                <a:solidFill>
                  <a:schemeClr val="tx1"/>
                </a:solidFill>
                <a:latin typeface="Calibri" pitchFamily="34" charset="0"/>
              </a:rPr>
              <a:t>DhaA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 : </a:t>
            </a:r>
            <a:r>
              <a:rPr lang="cs-CZ" altLang="cs-CZ" sz="2200" dirty="0" err="1">
                <a:solidFill>
                  <a:schemeClr val="tx1"/>
                </a:solidFill>
                <a:latin typeface="Calibri" pitchFamily="34" charset="0"/>
              </a:rPr>
              <a:t>HheC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 : </a:t>
            </a:r>
            <a:r>
              <a:rPr lang="cs-CZ" altLang="cs-CZ" sz="2200" dirty="0" err="1">
                <a:solidFill>
                  <a:schemeClr val="tx1"/>
                </a:solidFill>
                <a:latin typeface="Calibri" pitchFamily="34" charset="0"/>
              </a:rPr>
              <a:t>EchA</a:t>
            </a:r>
            <a:endParaRPr lang="cs-CZ" altLang="cs-CZ" sz="22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cs-CZ" altLang="cs-CZ" sz="2200" dirty="0" smtClean="0">
                <a:solidFill>
                  <a:schemeClr val="tx1"/>
                </a:solidFill>
                <a:latin typeface="Calibri" pitchFamily="34" charset="0"/>
              </a:rPr>
              <a:t>1.8   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:   </a:t>
            </a:r>
            <a:r>
              <a:rPr lang="cs-CZ" altLang="cs-CZ" sz="2200" dirty="0" smtClean="0">
                <a:solidFill>
                  <a:schemeClr val="tx1"/>
                </a:solidFill>
                <a:latin typeface="Calibri" pitchFamily="34" charset="0"/>
              </a:rPr>
              <a:t>1.8   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:  </a:t>
            </a:r>
            <a:r>
              <a:rPr lang="cs-CZ" altLang="cs-CZ" sz="2200" dirty="0" smtClean="0">
                <a:solidFill>
                  <a:schemeClr val="tx1"/>
                </a:solidFill>
                <a:latin typeface="Calibri" pitchFamily="34" charset="0"/>
              </a:rPr>
              <a:t>1.8 </a:t>
            </a:r>
            <a:r>
              <a:rPr lang="cs-CZ" altLang="cs-CZ" sz="2200" dirty="0">
                <a:solidFill>
                  <a:schemeClr val="tx1"/>
                </a:solidFill>
                <a:latin typeface="Calibri" pitchFamily="34" charset="0"/>
              </a:rPr>
              <a:t>mg</a:t>
            </a:r>
          </a:p>
        </p:txBody>
      </p:sp>
      <p:sp>
        <p:nvSpPr>
          <p:cNvPr id="38" name="TextovéPole 22"/>
          <p:cNvSpPr txBox="1">
            <a:spLocks noChangeArrowheads="1"/>
          </p:cNvSpPr>
          <p:nvPr/>
        </p:nvSpPr>
        <p:spPr bwMode="auto">
          <a:xfrm>
            <a:off x="2150304" y="5498068"/>
            <a:ext cx="1989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cs-CZ" altLang="cs-CZ" sz="2800" b="1" dirty="0">
                <a:solidFill>
                  <a:schemeClr val="tx1"/>
                </a:solidFill>
                <a:latin typeface="Calibri" pitchFamily="34" charset="0"/>
              </a:rPr>
              <a:t>SUM </a:t>
            </a:r>
            <a:r>
              <a:rPr lang="cs-CZ" altLang="cs-CZ" sz="2800" b="1" dirty="0" smtClean="0">
                <a:solidFill>
                  <a:schemeClr val="tx1"/>
                </a:solidFill>
                <a:latin typeface="Calibri" pitchFamily="34" charset="0"/>
              </a:rPr>
              <a:t>5.4 </a:t>
            </a:r>
            <a:r>
              <a:rPr lang="cs-CZ" altLang="cs-CZ" sz="2800" b="1" dirty="0">
                <a:solidFill>
                  <a:schemeClr val="tx1"/>
                </a:solidFill>
                <a:latin typeface="Calibri" pitchFamily="34" charset="0"/>
              </a:rPr>
              <a:t>mg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4796298" y="4725144"/>
            <a:ext cx="1080120" cy="533888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ovéPole 10"/>
          <p:cNvSpPr txBox="1">
            <a:spLocks noChangeArrowheads="1"/>
          </p:cNvSpPr>
          <p:nvPr/>
        </p:nvSpPr>
        <p:spPr bwMode="auto">
          <a:xfrm>
            <a:off x="4802081" y="5517232"/>
            <a:ext cx="922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cs-CZ" altLang="cs-CZ" sz="2800" b="1" dirty="0" smtClean="0">
                <a:solidFill>
                  <a:schemeClr val="tx1"/>
                </a:solidFill>
                <a:latin typeface="Calibri" pitchFamily="34" charset="0"/>
              </a:rPr>
              <a:t>-41</a:t>
            </a:r>
            <a:r>
              <a:rPr lang="en-US" altLang="cs-CZ" sz="2800" b="1" dirty="0" smtClean="0">
                <a:solidFill>
                  <a:schemeClr val="tx1"/>
                </a:solidFill>
                <a:latin typeface="Calibri" pitchFamily="34" charset="0"/>
              </a:rPr>
              <a:t>%</a:t>
            </a:r>
            <a:endParaRPr lang="cs-CZ" altLang="cs-CZ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14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 animBg="1"/>
      <p:bldP spid="35" grpId="0"/>
      <p:bldP spid="36" grpId="0"/>
      <p:bldP spid="37" grpId="0"/>
      <p:bldP spid="38" grpId="0"/>
      <p:bldP spid="15" grpId="0" animBg="1"/>
      <p:bldP spid="4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7" y="4138979"/>
            <a:ext cx="1107063" cy="110706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68" y="4174717"/>
            <a:ext cx="1087886" cy="1087886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Enzyme </a:t>
            </a:r>
            <a:r>
              <a:rPr lang="cs-CZ" altLang="cs-CZ" dirty="0" err="1" smtClean="0">
                <a:latin typeface="Calibri" pitchFamily="34" charset="0"/>
              </a:rPr>
              <a:t>stochiometry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03848" y="1124744"/>
            <a:ext cx="5664840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1600" dirty="0">
                <a:latin typeface="Calibri" pitchFamily="34" charset="0"/>
              </a:rPr>
              <a:t>D</a:t>
            </a:r>
            <a:r>
              <a:rPr lang="en-US" sz="1600" dirty="0" err="1">
                <a:latin typeface="Calibri" pitchFamily="34" charset="0"/>
              </a:rPr>
              <a:t>vorak</a:t>
            </a:r>
            <a:r>
              <a:rPr lang="en-US" sz="1600" dirty="0">
                <a:latin typeface="Calibri" pitchFamily="34" charset="0"/>
              </a:rPr>
              <a:t> P, </a:t>
            </a:r>
            <a:r>
              <a:rPr lang="en-US" sz="1600" dirty="0" err="1">
                <a:latin typeface="Calibri" pitchFamily="34" charset="0"/>
              </a:rPr>
              <a:t>Kurumbang</a:t>
            </a:r>
            <a:r>
              <a:rPr lang="en-US" sz="1600" dirty="0">
                <a:latin typeface="Calibri" pitchFamily="34" charset="0"/>
              </a:rPr>
              <a:t> NP, </a:t>
            </a:r>
            <a:r>
              <a:rPr lang="en-US" sz="1600" b="1" dirty="0" err="1">
                <a:latin typeface="Calibri" pitchFamily="34" charset="0"/>
              </a:rPr>
              <a:t>Bendl</a:t>
            </a:r>
            <a:r>
              <a:rPr lang="en-US" sz="1600" b="1" dirty="0">
                <a:latin typeface="Calibri" pitchFamily="34" charset="0"/>
              </a:rPr>
              <a:t> J</a:t>
            </a:r>
            <a:r>
              <a:rPr lang="en-US" sz="1600" dirty="0">
                <a:latin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</a:rPr>
              <a:t>Brezovsky</a:t>
            </a:r>
            <a:r>
              <a:rPr lang="en-US" sz="1600" dirty="0">
                <a:latin typeface="Calibri" pitchFamily="34" charset="0"/>
              </a:rPr>
              <a:t> J, </a:t>
            </a:r>
            <a:r>
              <a:rPr lang="en-US" sz="1600" dirty="0" err="1">
                <a:latin typeface="Calibri" pitchFamily="34" charset="0"/>
              </a:rPr>
              <a:t>Prokop</a:t>
            </a:r>
            <a:r>
              <a:rPr lang="en-US" sz="1600" dirty="0">
                <a:latin typeface="Calibri" pitchFamily="34" charset="0"/>
              </a:rPr>
              <a:t> Z, </a:t>
            </a:r>
            <a:r>
              <a:rPr lang="en-US" sz="1600" dirty="0" err="1">
                <a:latin typeface="Calibri" pitchFamily="34" charset="0"/>
              </a:rPr>
              <a:t>Damborsky</a:t>
            </a:r>
            <a:r>
              <a:rPr lang="en-US" sz="1600" dirty="0">
                <a:latin typeface="Calibri" pitchFamily="34" charset="0"/>
              </a:rPr>
              <a:t> J, 2014. Maximizing the Efficiency of </a:t>
            </a:r>
            <a:r>
              <a:rPr lang="en-US" sz="1600" dirty="0" err="1">
                <a:latin typeface="Calibri" pitchFamily="34" charset="0"/>
              </a:rPr>
              <a:t>Multienzyme</a:t>
            </a:r>
            <a:r>
              <a:rPr lang="en-US" sz="1600" dirty="0">
                <a:latin typeface="Calibri" pitchFamily="34" charset="0"/>
              </a:rPr>
              <a:t> Process by Stoichiometry Optimization. </a:t>
            </a:r>
            <a:r>
              <a:rPr lang="en-US" sz="1600" b="1" i="1" dirty="0" err="1">
                <a:latin typeface="Calibri" pitchFamily="34" charset="0"/>
              </a:rPr>
              <a:t>ChemBioChem</a:t>
            </a:r>
            <a:r>
              <a:rPr lang="en-US" sz="1600" dirty="0">
                <a:latin typeface="Calibri" pitchFamily="34" charset="0"/>
              </a:rPr>
              <a:t> 15: 1891–1895</a:t>
            </a:r>
            <a:endParaRPr lang="cs-CZ" sz="1600" dirty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84</a:t>
            </a:fld>
            <a:endParaRPr lang="en-US" sz="2000" dirty="0">
              <a:latin typeface="Calibri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320944" y="2492896"/>
            <a:ext cx="8427519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6" y="1263070"/>
            <a:ext cx="2664098" cy="338298"/>
          </a:xfrm>
          <a:prstGeom prst="rect">
            <a:avLst/>
          </a:prstGeom>
          <a:ln w="63500">
            <a:solidFill>
              <a:srgbClr val="00646C"/>
            </a:solidFill>
          </a:ln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55" y="4154037"/>
            <a:ext cx="823117" cy="10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998" y="4138979"/>
            <a:ext cx="820738" cy="11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5333" y="4167546"/>
            <a:ext cx="846232" cy="10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08" y="4174717"/>
            <a:ext cx="915548" cy="1077115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6104716" y="4154036"/>
            <a:ext cx="912939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/>
          <p:cNvSpPr/>
          <p:nvPr/>
        </p:nvSpPr>
        <p:spPr>
          <a:xfrm>
            <a:off x="1043608" y="4149080"/>
            <a:ext cx="1107981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bdélník 20"/>
          <p:cNvSpPr/>
          <p:nvPr/>
        </p:nvSpPr>
        <p:spPr>
          <a:xfrm>
            <a:off x="4976655" y="4154037"/>
            <a:ext cx="823117" cy="1734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délník 21"/>
          <p:cNvSpPr/>
          <p:nvPr/>
        </p:nvSpPr>
        <p:spPr>
          <a:xfrm>
            <a:off x="7282410" y="4149080"/>
            <a:ext cx="943950" cy="1739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23" name="Obdélník 22"/>
          <p:cNvSpPr/>
          <p:nvPr/>
        </p:nvSpPr>
        <p:spPr>
          <a:xfrm>
            <a:off x="3855333" y="4154036"/>
            <a:ext cx="828092" cy="1735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délník 23"/>
          <p:cNvSpPr/>
          <p:nvPr/>
        </p:nvSpPr>
        <p:spPr>
          <a:xfrm>
            <a:off x="2436228" y="4149080"/>
            <a:ext cx="1109685" cy="17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bdélník 26"/>
          <p:cNvSpPr/>
          <p:nvPr/>
        </p:nvSpPr>
        <p:spPr>
          <a:xfrm>
            <a:off x="3851920" y="5334611"/>
            <a:ext cx="83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latin typeface="Calibri" pitchFamily="34" charset="0"/>
              </a:rPr>
              <a:t>Bendl </a:t>
            </a:r>
            <a:br>
              <a:rPr lang="cs-CZ" sz="1400" dirty="0">
                <a:latin typeface="Calibri" pitchFamily="34" charset="0"/>
              </a:rPr>
            </a:br>
            <a:r>
              <a:rPr lang="cs-CZ" sz="1400" dirty="0" smtClean="0">
                <a:latin typeface="Calibri" pitchFamily="34" charset="0"/>
              </a:rPr>
              <a:t>Jaroslav</a:t>
            </a:r>
            <a:endParaRPr lang="en-US" sz="1400" dirty="0"/>
          </a:p>
        </p:txBody>
      </p:sp>
      <p:sp>
        <p:nvSpPr>
          <p:cNvPr id="28" name="Obdélník 27"/>
          <p:cNvSpPr/>
          <p:nvPr/>
        </p:nvSpPr>
        <p:spPr>
          <a:xfrm>
            <a:off x="1043608" y="5334611"/>
            <a:ext cx="1107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Dvorak</a:t>
            </a:r>
            <a:r>
              <a:rPr lang="cs-CZ" sz="1400" dirty="0" smtClean="0">
                <a:latin typeface="Calibri" pitchFamily="34" charset="0"/>
              </a:rPr>
              <a:t> Pavel</a:t>
            </a:r>
            <a:endParaRPr lang="en-US" sz="1400" dirty="0"/>
          </a:p>
        </p:txBody>
      </p:sp>
      <p:sp>
        <p:nvSpPr>
          <p:cNvPr id="29" name="Obdélník 28"/>
          <p:cNvSpPr/>
          <p:nvPr/>
        </p:nvSpPr>
        <p:spPr>
          <a:xfrm>
            <a:off x="2428109" y="5334611"/>
            <a:ext cx="1117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Kurumbang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Nagendra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6127832" y="5335360"/>
            <a:ext cx="88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latin typeface="Calibri" pitchFamily="34" charset="0"/>
              </a:rPr>
              <a:t>Prokop </a:t>
            </a:r>
            <a:r>
              <a:rPr lang="cs-CZ" sz="1400" dirty="0" err="1" smtClean="0">
                <a:latin typeface="Calibri" pitchFamily="34" charset="0"/>
              </a:rPr>
              <a:t>Zbynek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4903704" y="5335360"/>
            <a:ext cx="969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Brezovsky</a:t>
            </a:r>
            <a:r>
              <a:rPr lang="cs-CZ" sz="1400" dirty="0" smtClean="0">
                <a:latin typeface="Calibri" pitchFamily="34" charset="0"/>
              </a:rPr>
              <a:t> Jan</a:t>
            </a:r>
            <a:endParaRPr lang="en-US" sz="1400" dirty="0"/>
          </a:p>
        </p:txBody>
      </p:sp>
      <p:sp>
        <p:nvSpPr>
          <p:cNvPr id="34" name="Obdélník 33"/>
          <p:cNvSpPr/>
          <p:nvPr/>
        </p:nvSpPr>
        <p:spPr>
          <a:xfrm>
            <a:off x="7236296" y="5335360"/>
            <a:ext cx="105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latin typeface="Calibri" pitchFamily="34" charset="0"/>
              </a:rPr>
              <a:t>Damborsky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Jiri</a:t>
            </a:r>
            <a:endParaRPr lang="en-US" sz="1400" dirty="0"/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2237"/>
            <a:ext cx="1287491" cy="1287491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2632238"/>
            <a:ext cx="1287490" cy="128749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60" y="2632238"/>
            <a:ext cx="1287490" cy="1287490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32238"/>
            <a:ext cx="1287490" cy="1287490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39" y="2627564"/>
            <a:ext cx="1292164" cy="1292164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45" y="2626174"/>
            <a:ext cx="1293554" cy="12935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83" y="2632238"/>
            <a:ext cx="1287490" cy="12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4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1" animBg="1"/>
      <p:bldP spid="24" grpId="0" animBg="1"/>
      <p:bldP spid="2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latin typeface="Calibri" pitchFamily="34" charset="0"/>
              </a:rPr>
              <a:t>Enzyme </a:t>
            </a:r>
            <a:r>
              <a:rPr lang="cs-CZ" altLang="cs-CZ" dirty="0" err="1" smtClean="0">
                <a:latin typeface="Calibri" pitchFamily="34" charset="0"/>
              </a:rPr>
              <a:t>stochiometry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03848" y="1124744"/>
            <a:ext cx="5664840" cy="2016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600" dirty="0" err="1" smtClean="0">
                <a:latin typeface="Calibri" pitchFamily="34" charset="0"/>
              </a:rPr>
              <a:t>Kurumbang</a:t>
            </a:r>
            <a:r>
              <a:rPr lang="en-US" sz="1600" dirty="0" smtClean="0">
                <a:latin typeface="Calibri" pitchFamily="34" charset="0"/>
              </a:rPr>
              <a:t> NP, Dvorak P, </a:t>
            </a:r>
            <a:r>
              <a:rPr lang="en-US" sz="1600" b="1" dirty="0" err="1" smtClean="0">
                <a:latin typeface="Calibri" pitchFamily="34" charset="0"/>
              </a:rPr>
              <a:t>Bendl</a:t>
            </a:r>
            <a:r>
              <a:rPr lang="en-US" sz="1600" b="1" dirty="0" smtClean="0">
                <a:latin typeface="Calibri" pitchFamily="34" charset="0"/>
              </a:rPr>
              <a:t> J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</a:rPr>
              <a:t>Brezovsky</a:t>
            </a:r>
            <a:r>
              <a:rPr lang="en-US" sz="1600" dirty="0" smtClean="0">
                <a:latin typeface="Calibri" pitchFamily="34" charset="0"/>
              </a:rPr>
              <a:t> J, </a:t>
            </a:r>
            <a:r>
              <a:rPr lang="en-US" sz="1600" dirty="0" err="1" smtClean="0">
                <a:latin typeface="Calibri" pitchFamily="34" charset="0"/>
              </a:rPr>
              <a:t>Prokop</a:t>
            </a:r>
            <a:r>
              <a:rPr lang="en-US" sz="1600" dirty="0" smtClean="0">
                <a:latin typeface="Calibri" pitchFamily="34" charset="0"/>
              </a:rPr>
              <a:t> Z, </a:t>
            </a:r>
            <a:r>
              <a:rPr lang="en-US" sz="1600" dirty="0" err="1" smtClean="0">
                <a:latin typeface="Calibri" pitchFamily="34" charset="0"/>
              </a:rPr>
              <a:t>Damborsky</a:t>
            </a:r>
            <a:r>
              <a:rPr lang="en-US" sz="1600" dirty="0" smtClean="0">
                <a:latin typeface="Calibri" pitchFamily="34" charset="0"/>
              </a:rPr>
              <a:t> J, 2014. Computer-Assisted Engineering of the Synthetic Pathway for Biodegradation of a Toxic Persistent Pollutant. </a:t>
            </a:r>
            <a:r>
              <a:rPr lang="en-US" sz="1600" b="1" i="1" dirty="0" smtClean="0">
                <a:latin typeface="Calibri" pitchFamily="34" charset="0"/>
              </a:rPr>
              <a:t>ACS Synthetic Biology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3: 172–181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8568352" y="641326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latin typeface="Calibri" pitchFamily="34" charset="0"/>
              </a:rPr>
              <a:pPr/>
              <a:t>85</a:t>
            </a:fld>
            <a:endParaRPr lang="en-US" sz="2000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37192"/>
            <a:ext cx="2808312" cy="491608"/>
          </a:xfrm>
          <a:prstGeom prst="rect">
            <a:avLst/>
          </a:prstGeom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320944" y="2492896"/>
            <a:ext cx="8427519" cy="0"/>
          </a:xfrm>
          <a:prstGeom prst="line">
            <a:avLst/>
          </a:prstGeom>
          <a:noFill/>
          <a:ln w="12700">
            <a:solidFill>
              <a:srgbClr val="012167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1637"/>
            <a:ext cx="5795962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594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Summary</a:t>
            </a:r>
            <a:endParaRPr lang="cs-CZ" altLang="cs-CZ" dirty="0" smtClean="0">
              <a:latin typeface="Calibri" pitchFamily="34" charset="0"/>
            </a:endParaRPr>
          </a:p>
        </p:txBody>
      </p:sp>
      <p:sp>
        <p:nvSpPr>
          <p:cNvPr id="7" name="Rectangle 19"/>
          <p:cNvSpPr/>
          <p:nvPr/>
        </p:nvSpPr>
        <p:spPr>
          <a:xfrm>
            <a:off x="107504" y="1533524"/>
            <a:ext cx="2520280" cy="7715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5537" y="1124743"/>
            <a:ext cx="8168976" cy="1180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00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cs-CZ" sz="18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0" name="Text Box 5"/>
          <p:cNvSpPr/>
          <p:nvPr/>
        </p:nvSpPr>
        <p:spPr>
          <a:xfrm>
            <a:off x="1674419" y="6418800"/>
            <a:ext cx="5220509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http://loschmidt.chemi.muni.cz/hotspotwizard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5535" y="1124744"/>
            <a:ext cx="8748465" cy="3024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60362" indent="-342900">
              <a:lnSpc>
                <a:spcPct val="125000"/>
              </a:lnSpc>
              <a:spcBef>
                <a:spcPts val="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Developed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tools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and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strategies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796925" lvl="1" indent="-322263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Medicine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PredictSNP1, PredictSNP2</a:t>
            </a:r>
          </a:p>
          <a:p>
            <a:pPr marL="796925" lvl="1" indent="-322263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Protein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engineering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HotSpotWizard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2,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FireProt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796925" lvl="1" indent="-322263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Metabolic</a:t>
            </a:r>
            <a:r>
              <a:rPr lang="cs-CZ" sz="2400" dirty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>
                <a:latin typeface="Calibri" pitchFamily="32" charset="0"/>
                <a:ea typeface="Droid Sans Fallback" charset="0"/>
                <a:cs typeface="Droid Sans Fallback" charset="0"/>
              </a:rPr>
              <a:t>engineering</a:t>
            </a:r>
            <a:r>
              <a:rPr lang="cs-CZ" sz="2400" dirty="0">
                <a:latin typeface="Calibri" pitchFamily="32" charset="0"/>
                <a:ea typeface="Droid Sans Fallback" charset="0"/>
                <a:cs typeface="Droid Sans Fallback" charset="0"/>
              </a:rPr>
              <a:t>: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Stoichiometry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optimization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39725" indent="-322263">
              <a:lnSpc>
                <a:spcPct val="125000"/>
              </a:lnSpc>
              <a:spcBef>
                <a:spcPts val="60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Involvement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machine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- and ensemble-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learning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techniques</a:t>
            </a:r>
            <a:endParaRPr lang="cs-CZ" sz="2400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339725" indent="-322263">
              <a:lnSpc>
                <a:spcPct val="125000"/>
              </a:lnSpc>
              <a:spcBef>
                <a:spcPts val="600"/>
              </a:spcBef>
              <a:buClrTx/>
              <a:buFont typeface="Arial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Validation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results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on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grid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infrastructure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: 8,000 CPU-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days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/ </a:t>
            </a:r>
            <a:r>
              <a:rPr lang="cs-CZ" sz="2400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year</a:t>
            </a:r>
            <a:r>
              <a:rPr lang="cs-CZ" sz="2400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22439"/>
            <a:ext cx="1734793" cy="6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6" descr="http://www.metacentrum.cz/export/sites/metacentrum/images/metalogo/metalogo_pruhledne_10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18" y="5891105"/>
            <a:ext cx="3600400" cy="7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61248"/>
            <a:ext cx="1274109" cy="112833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33" y="5877272"/>
            <a:ext cx="1740747" cy="685749"/>
          </a:xfrm>
          <a:prstGeom prst="rect">
            <a:avLst/>
          </a:prstGeom>
        </p:spPr>
      </p:pic>
      <p:cxnSp>
        <p:nvCxnSpPr>
          <p:cNvPr id="18" name="Přímá spojnice 17"/>
          <p:cNvCxnSpPr/>
          <p:nvPr/>
        </p:nvCxnSpPr>
        <p:spPr>
          <a:xfrm>
            <a:off x="0" y="5120709"/>
            <a:ext cx="9144000" cy="0"/>
          </a:xfrm>
          <a:prstGeom prst="line">
            <a:avLst/>
          </a:prstGeom>
          <a:ln w="19050">
            <a:solidFill>
              <a:srgbClr val="0121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95781" y="5157192"/>
            <a:ext cx="3024092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800" b="1" dirty="0" err="1" smtClean="0">
                <a:solidFill>
                  <a:srgbClr val="012167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Acknowledgement</a:t>
            </a:r>
            <a:endParaRPr lang="cs-CZ" sz="2800" b="1" dirty="0" smtClean="0">
              <a:solidFill>
                <a:srgbClr val="012167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77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79388"/>
            <a:ext cx="7593012" cy="53975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latin typeface="Calibri" pitchFamily="34" charset="0"/>
              </a:rPr>
              <a:t>PredictSNP</a:t>
            </a:r>
            <a:r>
              <a:rPr lang="cs-CZ" altLang="cs-CZ" dirty="0" smtClean="0">
                <a:latin typeface="Calibri" pitchFamily="34" charset="0"/>
              </a:rPr>
              <a:t> idea</a:t>
            </a:r>
          </a:p>
        </p:txBody>
      </p:sp>
      <p:sp>
        <p:nvSpPr>
          <p:cNvPr id="15" name="Text Box 5"/>
          <p:cNvSpPr/>
          <p:nvPr/>
        </p:nvSpPr>
        <p:spPr>
          <a:xfrm>
            <a:off x="1877774" y="6418800"/>
            <a:ext cx="4813796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5000" rIns="90000" bIns="450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12167"/>
                </a:solidFill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http://loschmidt.chemi.muni.cz/predictsnp</a:t>
            </a:r>
            <a:endParaRPr lang="en-US" sz="2000" b="1" dirty="0">
              <a:solidFill>
                <a:srgbClr val="012167"/>
              </a:solidFill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60000" y="1258888"/>
            <a:ext cx="8460464" cy="585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462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Prioritization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of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disease-related</a:t>
            </a: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cs-CZ" sz="2400" b="1" dirty="0" err="1" smtClean="0">
                <a:latin typeface="Calibri" pitchFamily="32" charset="0"/>
                <a:ea typeface="Droid Sans Fallback" charset="0"/>
                <a:cs typeface="Droid Sans Fallback" charset="0"/>
              </a:rPr>
              <a:t>mutations</a:t>
            </a:r>
            <a:endParaRPr lang="cs-CZ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  <a:p>
            <a:pPr marL="17462">
              <a:lnSpc>
                <a:spcPct val="125000"/>
              </a:lnSpc>
              <a:spcBef>
                <a:spcPts val="0"/>
              </a:spcBef>
              <a:buClrTx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cs-CZ" sz="2400" b="1" dirty="0" smtClean="0">
                <a:latin typeface="Calibri" pitchFamily="32" charset="0"/>
                <a:ea typeface="Droid Sans Fallback" charset="0"/>
                <a:cs typeface="Droid Sans Fallback" charset="0"/>
              </a:rPr>
              <a:t> </a:t>
            </a:r>
            <a:endParaRPr lang="en-US" sz="2400" b="1" dirty="0" smtClean="0"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-322" y="62732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4" y="1916832"/>
            <a:ext cx="5907028" cy="444489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640360" y="6413266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88D06F6-F8D5-43B7-88A6-511E2DB5E5A6}" type="slidenum">
              <a:rPr lang="cs-CZ" sz="2000">
                <a:solidFill>
                  <a:srgbClr val="012167"/>
                </a:solidFill>
                <a:latin typeface="Calibri" pitchFamily="34" charset="0"/>
              </a:rPr>
              <a:pPr/>
              <a:t>9</a:t>
            </a:fld>
            <a:endParaRPr lang="en-US" sz="2000" dirty="0">
              <a:solidFill>
                <a:srgbClr val="0121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2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5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8|7.5|10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16.2|4.5|5.9|1.4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8.7|1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|15.3|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7|4.8|2.1|3.1|5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1|0.1|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|0|0|0|0|0|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heme/theme1.xml><?xml version="1.0" encoding="utf-8"?>
<a:theme xmlns:a="http://schemas.openxmlformats.org/drawingml/2006/main" name="MU-LL_prezentace_bila_sablona">
  <a:themeElements>
    <a:clrScheme name="MU-LL_prezentace_bila_sablo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-LL_prezentace_bila_sabl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-LL_prezentace_bila_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27354</TotalTime>
  <Words>3532</Words>
  <Application>Microsoft Office PowerPoint</Application>
  <PresentationFormat>Předvádění na obrazovce (4:3)</PresentationFormat>
  <Paragraphs>1246</Paragraphs>
  <Slides>86</Slides>
  <Notes>56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89" baseType="lpstr">
      <vt:lpstr>MU-LL_prezentace_bila_sablona</vt:lpstr>
      <vt:lpstr>Vlastní návrh</vt:lpstr>
      <vt:lpstr>CorelDRAW</vt:lpstr>
      <vt:lpstr>Prezentace aplikace PowerPoint</vt:lpstr>
      <vt:lpstr>Background</vt:lpstr>
      <vt:lpstr>Background</vt:lpstr>
      <vt:lpstr>Background</vt:lpstr>
      <vt:lpstr>Concept of wisdom of crowds</vt:lpstr>
      <vt:lpstr>Criteria of wise crowds</vt:lpstr>
      <vt:lpstr>Ensemble-based methods</vt:lpstr>
      <vt:lpstr>Monogenní choroby</vt:lpstr>
      <vt:lpstr>PredictSNP idea</vt:lpstr>
      <vt:lpstr>Typical pitfalls of classifiers</vt:lpstr>
      <vt:lpstr>Advantage of ensemble-based systems</vt:lpstr>
      <vt:lpstr>PredictSNP1</vt:lpstr>
      <vt:lpstr>PSNP1: Selection of tools</vt:lpstr>
      <vt:lpstr>PSNP1: Correlation matrix</vt:lpstr>
      <vt:lpstr>PSNP1: Principle of tools</vt:lpstr>
      <vt:lpstr>PSNP1: Compilation of datasets</vt:lpstr>
      <vt:lpstr>PSNP1: Compilation of datasets</vt:lpstr>
      <vt:lpstr>PSNP1: Compilation of datasets</vt:lpstr>
      <vt:lpstr>PSNP1: Core of meta-predictor</vt:lpstr>
      <vt:lpstr>PSNP1: Performance evaluation</vt:lpstr>
      <vt:lpstr>PSNP1: Consensual function</vt:lpstr>
      <vt:lpstr>PSNP1: Calculation of tool’s confidence</vt:lpstr>
      <vt:lpstr>PSNP1: Calculation of tool’s confidence</vt:lpstr>
      <vt:lpstr>PSNP1: Overfitting issue</vt:lpstr>
      <vt:lpstr>PSNP1: Input interface</vt:lpstr>
      <vt:lpstr>PSNP1: Output interface</vt:lpstr>
      <vt:lpstr>PSNP1: Summary</vt:lpstr>
      <vt:lpstr>PSNP1: Summary</vt:lpstr>
      <vt:lpstr>PredictSNP1</vt:lpstr>
      <vt:lpstr>PSNP2: Motivation</vt:lpstr>
      <vt:lpstr>PSNP2: Selection of tools</vt:lpstr>
      <vt:lpstr>PSNP2: Principles of integrated tools</vt:lpstr>
      <vt:lpstr>PSNP2: Categories of mutations</vt:lpstr>
      <vt:lpstr>PSNP2: Training &amp; testing dataset</vt:lpstr>
      <vt:lpstr>PSNP2: Training &amp; testing dataset</vt:lpstr>
      <vt:lpstr>PSNP2: Optimal thresholds</vt:lpstr>
      <vt:lpstr>PSNP2: Optimal thresholds</vt:lpstr>
      <vt:lpstr>PSNP2: Consensus predictions</vt:lpstr>
      <vt:lpstr>PSNP2: Performance evaluation</vt:lpstr>
      <vt:lpstr>PSNP2: Performance evaluation</vt:lpstr>
      <vt:lpstr>PSNP2: Comparison of predictors</vt:lpstr>
      <vt:lpstr>PSNP2: Input</vt:lpstr>
      <vt:lpstr>PSNP2: Output</vt:lpstr>
      <vt:lpstr>PSNP2: Summary</vt:lpstr>
      <vt:lpstr>PSNP2: Summary</vt:lpstr>
      <vt:lpstr>PredictSNP1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PredictSNP1</vt:lpstr>
      <vt:lpstr>Prezentace aplikace PowerPoint</vt:lpstr>
      <vt:lpstr>FireProt: Energy-based approach</vt:lpstr>
      <vt:lpstr>FireProt: Energy-based approach</vt:lpstr>
      <vt:lpstr>FireProt: Energy-based approach</vt:lpstr>
      <vt:lpstr>FireProt: Evolution-based approach</vt:lpstr>
      <vt:lpstr>Prezentace aplikace PowerPoint</vt:lpstr>
      <vt:lpstr>FireProt: Dataset from ProTherm</vt:lpstr>
      <vt:lpstr>FireProt: Threshold optimization</vt:lpstr>
      <vt:lpstr>FireProt: Threshold optimization</vt:lpstr>
      <vt:lpstr>FireProt: Summary</vt:lpstr>
      <vt:lpstr>FireProt: Summary</vt:lpstr>
      <vt:lpstr>Prezentace aplikace PowerPoint</vt:lpstr>
      <vt:lpstr>Enzyme stochiometry: TCP pathway</vt:lpstr>
      <vt:lpstr>Enzyme stochiometry: TCP pathway</vt:lpstr>
      <vt:lpstr>Enzyme stochiometry</vt:lpstr>
      <vt:lpstr>Enzyme stochiometry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ll</dc:creator>
  <cp:lastModifiedBy>Jarda</cp:lastModifiedBy>
  <cp:revision>1336</cp:revision>
  <dcterms:created xsi:type="dcterms:W3CDTF">2010-02-02T13:20:55Z</dcterms:created>
  <dcterms:modified xsi:type="dcterms:W3CDTF">2016-10-02T17:23:18Z</dcterms:modified>
</cp:coreProperties>
</file>