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76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13F-6A2C-B04B-8EAF-FA7A3F07EB25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Matched filter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S4 – comparing performance to peaks</a:t>
            </a:r>
            <a:endParaRPr lang="en-US" sz="2400" dirty="0"/>
          </a:p>
        </p:txBody>
      </p:sp>
      <p:pic>
        <p:nvPicPr>
          <p:cNvPr id="2" name="Picture 1" descr="Figur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99" y="161399"/>
            <a:ext cx="4777369" cy="6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S5 – comparing different statistical models for integrating marks</a:t>
            </a:r>
            <a:endParaRPr lang="en-US" sz="2400" dirty="0"/>
          </a:p>
        </p:txBody>
      </p:sp>
      <p:pic>
        <p:nvPicPr>
          <p:cNvPr id="2" name="Picture 1" descr="Figur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9" y="-34952"/>
            <a:ext cx="649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S6 – comparing statistical models for 30 mark model</a:t>
            </a:r>
            <a:endParaRPr lang="en-US" sz="2400" dirty="0"/>
          </a:p>
        </p:txBody>
      </p:sp>
      <p:pic>
        <p:nvPicPr>
          <p:cNvPr id="2" name="Picture 1" descr="Figure 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7" y="0"/>
            <a:ext cx="702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64693" y="143931"/>
            <a:ext cx="1937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Figure S7 – comparing histograms of MF scores for key marks</a:t>
            </a:r>
            <a:endParaRPr lang="en-US" sz="2400" dirty="0"/>
          </a:p>
        </p:txBody>
      </p:sp>
      <p:pic>
        <p:nvPicPr>
          <p:cNvPr id="2" name="Picture 1" descr="Figur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5" y="1831448"/>
            <a:ext cx="8051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S8 – comparing statistical models for enhancer/promoter models</a:t>
            </a:r>
            <a:endParaRPr lang="en-US" sz="2400" dirty="0"/>
          </a:p>
        </p:txBody>
      </p:sp>
      <p:pic>
        <p:nvPicPr>
          <p:cNvPr id="2" name="Picture 1" descr="Figu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22" y="11652"/>
            <a:ext cx="50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S9 – 30 mark models for enhancer/promoter</a:t>
            </a:r>
            <a:endParaRPr lang="en-US" sz="2400" dirty="0"/>
          </a:p>
        </p:txBody>
      </p:sp>
      <p:pic>
        <p:nvPicPr>
          <p:cNvPr id="2" name="Picture 1" descr="Figu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74" y="0"/>
            <a:ext cx="487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S10 – enhancer model on promoter- </a:t>
            </a:r>
            <a:r>
              <a:rPr lang="en-US" sz="2400" dirty="0"/>
              <a:t>profiles conserved but ML model not so good.</a:t>
            </a:r>
          </a:p>
        </p:txBody>
      </p:sp>
      <p:pic>
        <p:nvPicPr>
          <p:cNvPr id="2" name="Picture 1" descr="Figu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0" y="0"/>
            <a:ext cx="385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S11 – promoter model </a:t>
            </a:r>
            <a:r>
              <a:rPr lang="en-US" sz="2400" smtClean="0"/>
              <a:t>on enhancer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profiles conserved but ML model not so good.</a:t>
            </a:r>
            <a:endParaRPr lang="en-US" sz="2400" dirty="0"/>
          </a:p>
        </p:txBody>
      </p:sp>
      <p:pic>
        <p:nvPicPr>
          <p:cNvPr id="2" name="Picture 1" descr="Figur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7" y="0"/>
            <a:ext cx="393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26199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S12 – transferability of models between different cell-lines</a:t>
            </a:r>
            <a:endParaRPr lang="en-US" sz="2400" dirty="0"/>
          </a:p>
        </p:txBody>
      </p:sp>
      <p:pic>
        <p:nvPicPr>
          <p:cNvPr id="2" name="Picture 1" descr="Figur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45" y="0"/>
            <a:ext cx="441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S13 – location of H1-hESC predictions</a:t>
            </a:r>
            <a:endParaRPr lang="en-US" sz="2400" dirty="0"/>
          </a:p>
        </p:txBody>
      </p:sp>
      <p:pic>
        <p:nvPicPr>
          <p:cNvPr id="2" name="Picture 1" descr="Figure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60" y="2049115"/>
            <a:ext cx="6565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561" y="-48556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1 – the workflow</a:t>
            </a:r>
            <a:endParaRPr lang="en-US" sz="2400" dirty="0"/>
          </a:p>
        </p:txBody>
      </p:sp>
      <p:pic>
        <p:nvPicPr>
          <p:cNvPr id="3" name="Picture 2" descr="BuildingProfi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" y="411480"/>
            <a:ext cx="8674608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9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694" y="207818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S14 – predictions near active genes</a:t>
            </a:r>
            <a:endParaRPr lang="en-US" sz="2400" dirty="0"/>
          </a:p>
        </p:txBody>
      </p:sp>
      <p:pic>
        <p:nvPicPr>
          <p:cNvPr id="2" name="Picture 1" descr="Figure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2" y="1138636"/>
            <a:ext cx="6273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Figure S15 – Comparison of MF promoters with </a:t>
            </a:r>
            <a:r>
              <a:rPr lang="en-US" sz="3200" dirty="0" err="1" smtClean="0"/>
              <a:t>chromHMM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  <p:pic>
        <p:nvPicPr>
          <p:cNvPr id="4" name="Picture 3" descr="Comparison_ChromHMM_promo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8" y="1417638"/>
            <a:ext cx="731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9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ChromHMM_enhanc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8" y="1096963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173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S15 – Comparison of MF enhancers with </a:t>
            </a:r>
            <a:r>
              <a:rPr lang="en-US" sz="3200" dirty="0" err="1" smtClean="0"/>
              <a:t>chromHMM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28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Segway_promo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99" y="1417638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638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S17 – Comparison of MF promoters with </a:t>
            </a:r>
            <a:r>
              <a:rPr lang="en-US" sz="3200" dirty="0" err="1" smtClean="0"/>
              <a:t>SegWay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762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Segway_enhanc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9" y="1549179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6383" y="1814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S17 – Comparison of </a:t>
            </a:r>
            <a:r>
              <a:rPr lang="en-US" sz="3200" smtClean="0"/>
              <a:t>MF enhancers </a:t>
            </a:r>
            <a:r>
              <a:rPr lang="en-US" sz="3200" dirty="0" smtClean="0"/>
              <a:t>with </a:t>
            </a:r>
            <a:r>
              <a:rPr lang="en-US" sz="3200" dirty="0" err="1" smtClean="0"/>
              <a:t>SegWay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556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51" y="1232507"/>
            <a:ext cx="7289800" cy="505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277" y="285010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S19 </a:t>
            </a:r>
            <a:r>
              <a:rPr lang="en-US" dirty="0" smtClean="0"/>
              <a:t>– overlap of TFBS with predicted promoters/enhancers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35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S20 </a:t>
            </a:r>
            <a:r>
              <a:rPr lang="en-US" dirty="0" smtClean="0"/>
              <a:t>- Patterns of co-TF binding at promoters and enhancers</a:t>
            </a:r>
            <a:endParaRPr lang="en-US" dirty="0"/>
          </a:p>
        </p:txBody>
      </p:sp>
      <p:pic>
        <p:nvPicPr>
          <p:cNvPr id="4" name="Picture 3" descr="Figure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18"/>
            <a:ext cx="9144000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2 – Single </a:t>
            </a:r>
            <a:r>
              <a:rPr lang="en-US" sz="2400" dirty="0" err="1" smtClean="0"/>
              <a:t>vs</a:t>
            </a:r>
            <a:r>
              <a:rPr lang="en-US" sz="2400" dirty="0" smtClean="0"/>
              <a:t> Multiple CP </a:t>
            </a:r>
            <a:br>
              <a:rPr lang="en-US" sz="2400" dirty="0" smtClean="0"/>
            </a:br>
            <a:r>
              <a:rPr lang="en-US" sz="2400" dirty="0" smtClean="0"/>
              <a:t>and performance of models</a:t>
            </a:r>
            <a:endParaRPr lang="en-US" sz="2400" dirty="0"/>
          </a:p>
        </p:txBody>
      </p:sp>
      <p:pic>
        <p:nvPicPr>
          <p:cNvPr id="3" name="Picture 2" descr="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68" y="0"/>
            <a:ext cx="3502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3 –Promoter and Enhancer</a:t>
            </a:r>
            <a:br>
              <a:rPr lang="en-US" sz="2400" dirty="0" smtClean="0"/>
            </a:br>
            <a:r>
              <a:rPr lang="en-US" sz="2400" dirty="0" smtClean="0"/>
              <a:t>- performance of models</a:t>
            </a:r>
            <a:endParaRPr lang="en-US" sz="2400" dirty="0"/>
          </a:p>
        </p:txBody>
      </p:sp>
      <p:pic>
        <p:nvPicPr>
          <p:cNvPr id="2" name="Picture 1" descr="Fig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17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4 –Across Species</a:t>
            </a:r>
            <a:endParaRPr lang="en-US" sz="2400" dirty="0"/>
          </a:p>
        </p:txBody>
      </p:sp>
      <p:pic>
        <p:nvPicPr>
          <p:cNvPr id="2" name="Picture 1" descr="Fig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1" y="0"/>
            <a:ext cx="360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5 – TF peaks on promoters/enhancers</a:t>
            </a:r>
            <a:endParaRPr lang="en-US" sz="2400" dirty="0"/>
          </a:p>
        </p:txBody>
      </p:sp>
      <p:pic>
        <p:nvPicPr>
          <p:cNvPr id="2" name="Picture 1" descr="Figu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44" y="1"/>
            <a:ext cx="4764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 – variability in profile</a:t>
            </a:r>
            <a:endParaRPr lang="en-US" sz="2400" dirty="0"/>
          </a:p>
        </p:txBody>
      </p:sp>
      <p:pic>
        <p:nvPicPr>
          <p:cNvPr id="2" name="Picture 1" descr="Figu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2186938"/>
            <a:ext cx="73914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S2 – all the 30 </a:t>
            </a:r>
            <a:r>
              <a:rPr lang="en-US" sz="2400" dirty="0" err="1" smtClean="0"/>
              <a:t>metaprofiles</a:t>
            </a:r>
            <a:endParaRPr lang="en-US" sz="2400" dirty="0"/>
          </a:p>
        </p:txBody>
      </p:sp>
      <p:pic>
        <p:nvPicPr>
          <p:cNvPr id="2" name="Picture 1" descr="Figu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0" y="1834264"/>
            <a:ext cx="7663074" cy="28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652" y="1097886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S3 – all the 30 matched filter score histograms </a:t>
            </a:r>
            <a:endParaRPr lang="en-US" sz="2400" dirty="0"/>
          </a:p>
        </p:txBody>
      </p:sp>
      <p:pic>
        <p:nvPicPr>
          <p:cNvPr id="2" name="Picture 1" descr="Figur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8" y="0"/>
            <a:ext cx="669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236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Matched filter figures</vt:lpstr>
      <vt:lpstr>Figure 1 – the workflow</vt:lpstr>
      <vt:lpstr>Figure 2 – Single vs Multiple CP  and performance of models</vt:lpstr>
      <vt:lpstr>Figure 3 –Promoter and Enhancer - performance of models</vt:lpstr>
      <vt:lpstr>Figure 4 –Across Species</vt:lpstr>
      <vt:lpstr>Figure 5 – TF peaks on promoters/enhancers</vt:lpstr>
      <vt:lpstr>Figure S1 – variability in profile</vt:lpstr>
      <vt:lpstr>Figure S2 – all the 30 metaprofiles</vt:lpstr>
      <vt:lpstr>Figure S3 – all the 30 matched filter score histograms </vt:lpstr>
      <vt:lpstr>Figure S4 – comparing performance to peaks</vt:lpstr>
      <vt:lpstr>Figure S5 – comparing different statistical models for integrating marks</vt:lpstr>
      <vt:lpstr>Figure S6 – comparing statistical models for 30 mark model</vt:lpstr>
      <vt:lpstr>PowerPoint Presentation</vt:lpstr>
      <vt:lpstr>Figure S8 – comparing statistical models for enhancer/promoter models</vt:lpstr>
      <vt:lpstr>Figure S9 – 30 mark models for enhancer/promoter</vt:lpstr>
      <vt:lpstr>Figure S10 – enhancer model on promoter- profiles conserved but ML model not so good.</vt:lpstr>
      <vt:lpstr>Figure S11 – promoter model on enhancer - profiles conserved but ML model not so good.</vt:lpstr>
      <vt:lpstr>Figure S12 – transferability of models between different cell-lines</vt:lpstr>
      <vt:lpstr>Figure S13 – location of H1-hESC predictions</vt:lpstr>
      <vt:lpstr>Figure S14 – predictions near active genes</vt:lpstr>
      <vt:lpstr>Figure S15 – Comparison of MF promoters with chromHMM chromatin states</vt:lpstr>
      <vt:lpstr>PowerPoint Presentation</vt:lpstr>
      <vt:lpstr>PowerPoint Presentation</vt:lpstr>
      <vt:lpstr>PowerPoint Presentation</vt:lpstr>
      <vt:lpstr>PowerPoint Presentation</vt:lpstr>
      <vt:lpstr>Figure S20 - Patterns of co-TF binding at promoters and enhancers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 figures</dc:title>
  <dc:creator>Anurag Sethi</dc:creator>
  <cp:lastModifiedBy>Anurag Sethi</cp:lastModifiedBy>
  <cp:revision>85</cp:revision>
  <dcterms:created xsi:type="dcterms:W3CDTF">2016-05-04T21:13:13Z</dcterms:created>
  <dcterms:modified xsi:type="dcterms:W3CDTF">2016-10-03T00:04:42Z</dcterms:modified>
</cp:coreProperties>
</file>