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62" r:id="rId3"/>
    <p:sldId id="257" r:id="rId4"/>
    <p:sldId id="259" r:id="rId5"/>
    <p:sldId id="258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1568" y="-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95F01-FED9-9048-BC64-A720BC27E433}" type="datetimeFigureOut">
              <a:rPr lang="en-US" smtClean="0"/>
              <a:t>9/27/16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8BB70-73A1-A14F-929A-695762DA0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234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2D5D9-7BAA-CB49-8201-41441B0D8A4E}" type="datetimeFigureOut">
              <a:rPr lang="en-US" smtClean="0"/>
              <a:t>9/27/16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D7BEF-3438-BD44-A478-F61724AAE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558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Abs_none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D7BEF-3438-BD44-A478-F61724AAEB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98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Prcntg_none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D7BEF-3438-BD44-A478-F61724AAEB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53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5DDAB-2837-C048-A28E-0971A33C26D7}" type="datetime1">
              <a:rPr lang="en-US" smtClean="0"/>
              <a:t>9/27/16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CBEC-1DEC-6344-9A0C-039944968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37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D017C-6254-CA4B-8260-6AA9B9903A4C}" type="datetime1">
              <a:rPr lang="en-US" smtClean="0"/>
              <a:t>9/27/16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CBEC-1DEC-6344-9A0C-039944968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08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AF8CF-D44C-5844-8421-874B4CB5B3A8}" type="datetime1">
              <a:rPr lang="en-US" smtClean="0"/>
              <a:t>9/27/16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CBEC-1DEC-6344-9A0C-039944968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86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560F-4574-644B-AE60-23CF5DF69E2E}" type="datetime1">
              <a:rPr lang="en-US" smtClean="0"/>
              <a:t>9/27/16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CBEC-1DEC-6344-9A0C-039944968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529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E233-A22A-D34E-B7F8-E55D44211099}" type="datetime1">
              <a:rPr lang="en-US" smtClean="0"/>
              <a:t>9/27/16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CBEC-1DEC-6344-9A0C-039944968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556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2180-951C-BB4F-A6F2-C7907140BC30}" type="datetime1">
              <a:rPr lang="en-US" smtClean="0"/>
              <a:t>9/27/16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CBEC-1DEC-6344-9A0C-039944968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24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8CD9-0264-2D43-8977-347D6C8F0FAF}" type="datetime1">
              <a:rPr lang="en-US" smtClean="0"/>
              <a:t>9/27/16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CBEC-1DEC-6344-9A0C-039944968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23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59C0-7210-3246-A7C5-1833E1C0B34B}" type="datetime1">
              <a:rPr lang="en-US" smtClean="0"/>
              <a:t>9/27/16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CBEC-1DEC-6344-9A0C-039944968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08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D919F-5A9D-1E4E-A120-CB711C594A06}" type="datetime1">
              <a:rPr lang="en-US" smtClean="0"/>
              <a:t>9/27/16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CBEC-1DEC-6344-9A0C-039944968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68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AF285-37A3-1545-B2A8-8D8FD4FCD58F}" type="datetime1">
              <a:rPr lang="en-US" smtClean="0"/>
              <a:t>9/27/16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CBEC-1DEC-6344-9A0C-039944968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834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BEE5-72BA-CA45-99DD-80EEEF181D31}" type="datetime1">
              <a:rPr lang="en-US" smtClean="0"/>
              <a:t>9/27/16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CBEC-1DEC-6344-9A0C-039944968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04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C0AB8-4BE2-1C43-B255-6F079A132B7A}" type="datetime1">
              <a:rPr lang="en-US" smtClean="0"/>
              <a:t>9/27/16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3CBEC-1DEC-6344-9A0C-039944968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86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37828" y="324553"/>
            <a:ext cx="7610527" cy="26161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Gene-level normalized expression matrices (one per tissue)</a:t>
            </a:r>
          </a:p>
          <a:p>
            <a:r>
              <a:rPr lang="en-US" dirty="0" smtClean="0"/>
              <a:t>	Reads must:</a:t>
            </a:r>
          </a:p>
          <a:p>
            <a:r>
              <a:rPr lang="en-US" dirty="0" smtClean="0"/>
              <a:t>		- fall exclusively within exons or span them (i.e. not align into introns)</a:t>
            </a:r>
          </a:p>
          <a:p>
            <a:r>
              <a:rPr lang="en-US" dirty="0" smtClean="0"/>
              <a:t>		- contain no more than six non reference bases</a:t>
            </a:r>
          </a:p>
          <a:p>
            <a:r>
              <a:rPr lang="en-US" dirty="0" smtClean="0"/>
              <a:t>		- not map equally well to another locus</a:t>
            </a:r>
          </a:p>
          <a:p>
            <a:r>
              <a:rPr lang="en-US" dirty="0" smtClean="0"/>
              <a:t>	Genes must:</a:t>
            </a:r>
          </a:p>
          <a:p>
            <a:r>
              <a:rPr lang="en-US" dirty="0" smtClean="0"/>
              <a:t>		- have at least 10 samples with </a:t>
            </a:r>
          </a:p>
          <a:p>
            <a:r>
              <a:rPr lang="en-US" dirty="0" smtClean="0"/>
              <a:t>		- RPKM &gt; 0.1 and </a:t>
            </a:r>
          </a:p>
          <a:p>
            <a:r>
              <a:rPr lang="en-US" dirty="0" smtClean="0"/>
              <a:t>		- raw read counts greater than 6</a:t>
            </a:r>
          </a:p>
        </p:txBody>
      </p:sp>
      <p:sp>
        <p:nvSpPr>
          <p:cNvPr id="7" name="Rectangle 6"/>
          <p:cNvSpPr/>
          <p:nvPr/>
        </p:nvSpPr>
        <p:spPr>
          <a:xfrm>
            <a:off x="937828" y="3831963"/>
            <a:ext cx="550294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Covariate correction  --  </a:t>
            </a:r>
            <a:r>
              <a:rPr lang="en-US" sz="2000" b="1" dirty="0" smtClean="0"/>
              <a:t>Includes:</a:t>
            </a:r>
            <a:endParaRPr lang="en-US" sz="2000" b="1" dirty="0" smtClean="0"/>
          </a:p>
          <a:p>
            <a:r>
              <a:rPr lang="en-US" dirty="0" smtClean="0"/>
              <a:t>	known covariates (ex: gender, genotyping platform)</a:t>
            </a:r>
          </a:p>
          <a:p>
            <a:r>
              <a:rPr lang="en-US" dirty="0"/>
              <a:t>	</a:t>
            </a:r>
            <a:r>
              <a:rPr lang="en-US" dirty="0" smtClean="0"/>
              <a:t>hidden covariates (PEER factors)</a:t>
            </a:r>
          </a:p>
        </p:txBody>
      </p:sp>
      <p:sp>
        <p:nvSpPr>
          <p:cNvPr id="8" name="Rectangle 7"/>
          <p:cNvSpPr/>
          <p:nvPr/>
        </p:nvSpPr>
        <p:spPr>
          <a:xfrm>
            <a:off x="937828" y="5670196"/>
            <a:ext cx="41235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Selecting </a:t>
            </a:r>
            <a:r>
              <a:rPr lang="en-US" sz="2000" b="1" dirty="0" err="1" smtClean="0"/>
              <a:t>eQTL</a:t>
            </a:r>
            <a:r>
              <a:rPr lang="en-US" sz="2000" b="1" dirty="0" smtClean="0"/>
              <a:t> (</a:t>
            </a:r>
            <a:r>
              <a:rPr lang="en-US" sz="2000" b="1" dirty="0" err="1" smtClean="0"/>
              <a:t>Matri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eQTL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FastQTL</a:t>
            </a:r>
            <a:r>
              <a:rPr lang="en-US" sz="2000" b="1" dirty="0" smtClean="0"/>
              <a:t>)</a:t>
            </a:r>
          </a:p>
          <a:p>
            <a:r>
              <a:rPr lang="en-US" sz="2000" dirty="0" smtClean="0"/>
              <a:t>	significant gene/</a:t>
            </a:r>
            <a:r>
              <a:rPr lang="en-US" sz="2000" dirty="0" err="1" smtClean="0"/>
              <a:t>snp</a:t>
            </a:r>
            <a:r>
              <a:rPr lang="en-US" sz="2000" dirty="0" smtClean="0"/>
              <a:t> pairs</a:t>
            </a:r>
            <a:endParaRPr lang="en-US" sz="2000" b="1" dirty="0" smtClean="0"/>
          </a:p>
        </p:txBody>
      </p:sp>
      <p:sp>
        <p:nvSpPr>
          <p:cNvPr id="10" name="Rectangle 9"/>
          <p:cNvSpPr/>
          <p:nvPr/>
        </p:nvSpPr>
        <p:spPr>
          <a:xfrm>
            <a:off x="897601" y="322434"/>
            <a:ext cx="7650754" cy="2618220"/>
          </a:xfrm>
          <a:prstGeom prst="rect">
            <a:avLst/>
          </a:prstGeom>
          <a:noFill/>
          <a:ln w="635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8751" y="3840590"/>
            <a:ext cx="7649604" cy="945479"/>
          </a:xfrm>
          <a:prstGeom prst="rect">
            <a:avLst/>
          </a:prstGeom>
          <a:noFill/>
          <a:ln w="635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97601" y="5670196"/>
            <a:ext cx="7650754" cy="743304"/>
          </a:xfrm>
          <a:prstGeom prst="rect">
            <a:avLst/>
          </a:prstGeom>
          <a:noFill/>
          <a:ln w="635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4732020" y="3020029"/>
            <a:ext cx="0" cy="774096"/>
          </a:xfrm>
          <a:prstGeom prst="line">
            <a:avLst/>
          </a:prstGeom>
          <a:ln w="101600"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731245" y="4839542"/>
            <a:ext cx="0" cy="774096"/>
          </a:xfrm>
          <a:prstGeom prst="line">
            <a:avLst/>
          </a:prstGeom>
          <a:ln w="101600"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CBEC-1DEC-6344-9A0C-0399449689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12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3806" y="1210008"/>
            <a:ext cx="4420194" cy="31949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7" y="1134203"/>
            <a:ext cx="4745893" cy="474589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92498" y="300337"/>
            <a:ext cx="6662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baseline="30000" dirty="0" smtClean="0"/>
              <a:t>Correlations btwn PEER </a:t>
            </a:r>
            <a:r>
              <a:rPr lang="en-US" sz="2400" b="1" baseline="30000" dirty="0"/>
              <a:t>factors </a:t>
            </a:r>
            <a:r>
              <a:rPr lang="en-US" sz="2400" b="1" baseline="30000" dirty="0" smtClean="0"/>
              <a:t>&amp; known </a:t>
            </a:r>
            <a:r>
              <a:rPr lang="en-US" sz="2400" b="1" baseline="30000" dirty="0"/>
              <a:t>covariates </a:t>
            </a:r>
            <a:r>
              <a:rPr lang="en-US" sz="2400" b="1" baseline="30000" dirty="0" smtClean="0"/>
              <a:t>(adipose tissue)</a:t>
            </a:r>
            <a:endParaRPr lang="en-US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CBEC-1DEC-6344-9A0C-0399449689BC}" type="slidenum">
              <a:rPr lang="en-US" smtClean="0"/>
              <a:t>2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7689" y="6144776"/>
            <a:ext cx="52949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/>
              <a:t>GTEx</a:t>
            </a:r>
            <a:r>
              <a:rPr lang="en-US" sz="1400" dirty="0" smtClean="0"/>
              <a:t> Consortium. "The Genotype-Tissue Expression (</a:t>
            </a:r>
            <a:r>
              <a:rPr lang="en-US" sz="1400" dirty="0" err="1" smtClean="0"/>
              <a:t>GTEx</a:t>
            </a:r>
            <a:r>
              <a:rPr lang="en-US" sz="1400" dirty="0" smtClean="0"/>
              <a:t>) pilot analysis: </a:t>
            </a:r>
            <a:r>
              <a:rPr lang="en-US" sz="1400" dirty="0" err="1" smtClean="0"/>
              <a:t>Multitissue</a:t>
            </a:r>
            <a:r>
              <a:rPr lang="en-US" sz="1400" dirty="0" smtClean="0"/>
              <a:t> gene regulation in humans." </a:t>
            </a:r>
            <a:r>
              <a:rPr lang="en-US" sz="1400" i="1" dirty="0" smtClean="0"/>
              <a:t>Science</a:t>
            </a:r>
            <a:r>
              <a:rPr lang="en-US" sz="1400" dirty="0" smtClean="0"/>
              <a:t>. (2015)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13320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bs_non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  <p:pic>
        <p:nvPicPr>
          <p:cNvPr id="3" name="Picture 2" descr="RcolorBrewer_blues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91" b="15625"/>
          <a:stretch/>
        </p:blipFill>
        <p:spPr>
          <a:xfrm>
            <a:off x="-701098" y="3508800"/>
            <a:ext cx="3281795" cy="294849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5" name="Rectangle 4"/>
          <p:cNvSpPr/>
          <p:nvPr/>
        </p:nvSpPr>
        <p:spPr>
          <a:xfrm>
            <a:off x="585679" y="1733701"/>
            <a:ext cx="710914" cy="3693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0.019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75693" y="174625"/>
            <a:ext cx="5400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Absolute deviations:  |reported-computed|</a:t>
            </a:r>
            <a:endParaRPr lang="en-US" sz="20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CBEC-1DEC-6344-9A0C-0399449689BC}" type="slidenum">
              <a:rPr lang="en-US" smtClean="0"/>
              <a:t>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36615" y="6172200"/>
            <a:ext cx="55293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/>
              <a:t>96 samples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1875692" y="744414"/>
            <a:ext cx="5400662" cy="5385204"/>
          </a:xfrm>
          <a:prstGeom prst="rect">
            <a:avLst/>
          </a:prstGeom>
          <a:noFill/>
          <a:ln w="762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38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cntg_non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  <p:pic>
        <p:nvPicPr>
          <p:cNvPr id="4" name="Picture 3" descr="RcolorBrewer_blues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91" b="15625"/>
          <a:stretch/>
        </p:blipFill>
        <p:spPr>
          <a:xfrm>
            <a:off x="-701098" y="3508800"/>
            <a:ext cx="3281795" cy="294849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5" name="Rectangle 4"/>
          <p:cNvSpPr/>
          <p:nvPr/>
        </p:nvSpPr>
        <p:spPr>
          <a:xfrm>
            <a:off x="560263" y="1733701"/>
            <a:ext cx="761747" cy="3693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29.4%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0.08%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36615" y="174625"/>
            <a:ext cx="5439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Percentage deviations</a:t>
            </a:r>
            <a:endParaRPr lang="en-US" sz="20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CBEC-1DEC-6344-9A0C-0399449689BC}" type="slidenum">
              <a:rPr lang="en-US" smtClean="0"/>
              <a:t>4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36615" y="6172200"/>
            <a:ext cx="55293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/>
              <a:t>96 samples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1875692" y="744414"/>
            <a:ext cx="5400662" cy="5385204"/>
          </a:xfrm>
          <a:prstGeom prst="rect">
            <a:avLst/>
          </a:prstGeom>
          <a:noFill/>
          <a:ln w="762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440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ctg_hist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4" r="6990"/>
          <a:stretch/>
        </p:blipFill>
        <p:spPr>
          <a:xfrm>
            <a:off x="4690158" y="1462754"/>
            <a:ext cx="4381197" cy="3729488"/>
          </a:xfrm>
          <a:prstGeom prst="rect">
            <a:avLst/>
          </a:prstGeom>
        </p:spPr>
      </p:pic>
      <p:pic>
        <p:nvPicPr>
          <p:cNvPr id="2" name="Picture 1" descr="abs_dev_hist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5"/>
          <a:stretch/>
        </p:blipFill>
        <p:spPr>
          <a:xfrm>
            <a:off x="13368" y="1462754"/>
            <a:ext cx="4703871" cy="372948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CBEC-1DEC-6344-9A0C-0399449689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38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7874" y="1491368"/>
            <a:ext cx="760412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PEER factors are generated using the top 1000 expressed genes per tissue</a:t>
            </a:r>
          </a:p>
          <a:p>
            <a:endParaRPr lang="en-US" sz="2000" dirty="0"/>
          </a:p>
          <a:p>
            <a:r>
              <a:rPr lang="en-US" sz="2000" dirty="0" smtClean="0"/>
              <a:t>PEER version differences (not specified in original paper)</a:t>
            </a:r>
          </a:p>
          <a:p>
            <a:endParaRPr lang="en-US" sz="2000" dirty="0"/>
          </a:p>
          <a:p>
            <a:r>
              <a:rPr lang="en-US" sz="2000" dirty="0" smtClean="0"/>
              <a:t>Known covariates somehow included?</a:t>
            </a:r>
          </a:p>
          <a:p>
            <a:endParaRPr lang="en-US" sz="2000" dirty="0"/>
          </a:p>
          <a:p>
            <a:r>
              <a:rPr lang="en-US" sz="2000" dirty="0" smtClean="0"/>
              <a:t>Parameters -- gamma distributed for noise &amp; weight factors not reported (a black-box!)</a:t>
            </a:r>
          </a:p>
          <a:p>
            <a:endParaRPr lang="en-US" sz="2000" dirty="0"/>
          </a:p>
          <a:p>
            <a:r>
              <a:rPr lang="en-US" sz="2000" dirty="0" smtClean="0"/>
              <a:t>Number of PEERs is determined by N (number of samples per tissue)</a:t>
            </a:r>
          </a:p>
          <a:p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74625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Potential Confounding Factors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CBEC-1DEC-6344-9A0C-0399449689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75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156</Words>
  <Application>Microsoft Macintosh PowerPoint</Application>
  <PresentationFormat>On-screen Show (4:3)</PresentationFormat>
  <Paragraphs>66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DECLAN CLARKE</dc:creator>
  <cp:lastModifiedBy>DECLAN CLARKE</cp:lastModifiedBy>
  <cp:revision>34</cp:revision>
  <dcterms:created xsi:type="dcterms:W3CDTF">2016-09-27T22:32:46Z</dcterms:created>
  <dcterms:modified xsi:type="dcterms:W3CDTF">2016-09-28T00:14:24Z</dcterms:modified>
</cp:coreProperties>
</file>