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8" r:id="rId3"/>
    <p:sldId id="283" r:id="rId4"/>
    <p:sldId id="259" r:id="rId5"/>
    <p:sldId id="278" r:id="rId6"/>
    <p:sldId id="272" r:id="rId7"/>
    <p:sldId id="276" r:id="rId8"/>
    <p:sldId id="279" r:id="rId9"/>
    <p:sldId id="284" r:id="rId10"/>
    <p:sldId id="285" r:id="rId11"/>
    <p:sldId id="281" r:id="rId12"/>
    <p:sldId id="262" r:id="rId13"/>
    <p:sldId id="258" r:id="rId14"/>
    <p:sldId id="270" r:id="rId15"/>
    <p:sldId id="282" r:id="rId16"/>
    <p:sldId id="28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099DD-4BE3-3E41-B2DA-1873F23719D1}" type="datetime1">
              <a:rPr lang="en-US" smtClean="0"/>
              <a:t>9/20/16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9FBE4-D7D9-4D4A-A633-431618912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1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4AA68-87DD-4843-908F-E9B65E9277E9}" type="datetime1">
              <a:rPr lang="en-US" smtClean="0"/>
              <a:t>9/20/16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8E4B7-B8AC-6347-867C-70A42734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021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8E4B7-B8AC-6347-867C-70A4273478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2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BF5A-9538-6E4E-94C1-149C869459DB}" type="datetime1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70AE-FB26-3D4C-8436-496AC6440E0C}" type="datetime1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7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DEF4-CAF5-AD43-809A-7BFDC26F8841}" type="datetime1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4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2943-FD91-104F-9953-6204D98B10B6}" type="datetime1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07A2-335B-A845-814F-3137D237D8DF}" type="datetime1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4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3358-DBF0-1F40-B421-001CB3922B5F}" type="datetime1">
              <a:rPr lang="en-US" smtClean="0"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3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DA8B-D735-5E44-B35A-3B50C747D320}" type="datetime1">
              <a:rPr lang="en-US" smtClean="0"/>
              <a:t>9/20/16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1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BA99-8536-224F-8C64-C09987CD558F}" type="datetime1">
              <a:rPr lang="en-US" smtClean="0"/>
              <a:t>9/20/16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DB29-413E-AC46-B276-C2BA4431A506}" type="datetime1">
              <a:rPr lang="en-US" smtClean="0"/>
              <a:t>9/20/16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7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270F-EE31-974F-A57A-A423977AB939}" type="datetime1">
              <a:rPr lang="en-US" smtClean="0"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94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F2DB3-C6DF-9240-BC1A-7838E41B7696}" type="datetime1">
              <a:rPr lang="en-US" smtClean="0"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0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B475-C2A0-3645-A065-2982BDD59246}" type="datetime1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1051-EB84-4E4E-9B0B-64FD26BAB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8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search of evolutionary patterns in gene regulatory network using </a:t>
            </a:r>
            <a:r>
              <a:rPr lang="en-US" dirty="0" err="1" smtClean="0"/>
              <a:t>ChIP-Seq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Jinrui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94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conservation btw TF </a:t>
            </a:r>
            <a:r>
              <a:rPr lang="en-US" dirty="0" err="1" smtClean="0"/>
              <a:t>paralogs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96" y="2159000"/>
            <a:ext cx="7467600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15141" y="3295376"/>
            <a:ext cx="3969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Technical noises need to be considered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39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Regulatory divergence btw TF </a:t>
            </a:r>
            <a:r>
              <a:rPr lang="en-US" dirty="0" err="1" smtClean="0"/>
              <a:t>orthologs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7"/>
            <a:ext cx="8229600" cy="4525963"/>
          </a:xfrm>
        </p:spPr>
        <p:txBody>
          <a:bodyPr/>
          <a:lstStyle/>
          <a:p>
            <a:r>
              <a:rPr lang="en-US" dirty="0" smtClean="0"/>
              <a:t>Model: both TF and </a:t>
            </a:r>
            <a:r>
              <a:rPr lang="en-US" dirty="0" err="1" smtClean="0"/>
              <a:t>cis</a:t>
            </a:r>
            <a:r>
              <a:rPr lang="en-US" dirty="0" smtClean="0"/>
              <a:t>-regulatory modules may mutate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645" y="2414149"/>
            <a:ext cx="4967164" cy="15563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38620" y="305425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&lt;=&gt;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9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Quantifying conservation of regulatory interaction</a:t>
            </a:r>
          </a:p>
          <a:p>
            <a:pPr lvl="1"/>
            <a:r>
              <a:rPr lang="en-US" dirty="0" smtClean="0"/>
              <a:t>Orthologous (</a:t>
            </a:r>
            <a:r>
              <a:rPr lang="en-US" dirty="0"/>
              <a:t>1-to-</a:t>
            </a:r>
            <a:r>
              <a:rPr lang="en-US" dirty="0" smtClean="0"/>
              <a:t>1) TFs btw worm, fly: </a:t>
            </a:r>
            <a:r>
              <a:rPr lang="en-US" dirty="0" smtClean="0">
                <a:solidFill>
                  <a:srgbClr val="FF0000"/>
                </a:solidFill>
              </a:rPr>
              <a:t>unc-86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3366FF"/>
                </a:solidFill>
              </a:rPr>
              <a:t>acj6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nc-86 potentially regulates 5,153 genes, of which 1,213 has </a:t>
            </a:r>
            <a:r>
              <a:rPr lang="en-US" dirty="0" err="1" smtClean="0"/>
              <a:t>orthologs</a:t>
            </a:r>
            <a:r>
              <a:rPr lang="en-US" dirty="0" smtClean="0"/>
              <a:t> in fly</a:t>
            </a:r>
          </a:p>
          <a:p>
            <a:pPr lvl="1"/>
            <a:r>
              <a:rPr lang="en-US" dirty="0" smtClean="0"/>
              <a:t>acj6 </a:t>
            </a:r>
            <a:r>
              <a:rPr lang="en-US" dirty="0"/>
              <a:t>potentially regulates </a:t>
            </a:r>
            <a:r>
              <a:rPr lang="en-US" dirty="0" smtClean="0"/>
              <a:t>4,172 </a:t>
            </a:r>
            <a:r>
              <a:rPr lang="en-US" dirty="0"/>
              <a:t>genes, </a:t>
            </a:r>
            <a:r>
              <a:rPr lang="en-US" dirty="0" smtClean="0"/>
              <a:t>and 1,239 has </a:t>
            </a:r>
            <a:r>
              <a:rPr lang="en-US" dirty="0" err="1" smtClean="0"/>
              <a:t>orthologs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worm</a:t>
            </a:r>
          </a:p>
          <a:p>
            <a:pPr lvl="1"/>
            <a:r>
              <a:rPr lang="en-US" dirty="0" smtClean="0"/>
              <a:t>466 orthologous pairs are common targets</a:t>
            </a:r>
          </a:p>
          <a:p>
            <a:pPr lvl="1"/>
            <a:r>
              <a:rPr lang="en-US" dirty="0" smtClean="0"/>
              <a:t>Conservation level of regulatory interactions: 466/(1213+1239-466) = 0.23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4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/>
              <a:t>unc-86 acj6 5153 1213 466 4172 1239 </a:t>
            </a:r>
            <a:r>
              <a:rPr lang="pl-PL" dirty="0" smtClean="0"/>
              <a:t>466 </a:t>
            </a:r>
            <a:endParaRPr lang="pl-PL" dirty="0"/>
          </a:p>
          <a:p>
            <a:r>
              <a:rPr lang="nl-NL" dirty="0" smtClean="0"/>
              <a:t>lin</a:t>
            </a:r>
            <a:r>
              <a:rPr lang="nl-NL" dirty="0"/>
              <a:t>-39 </a:t>
            </a:r>
            <a:r>
              <a:rPr lang="nl-NL" dirty="0" err="1"/>
              <a:t>Dfd</a:t>
            </a:r>
            <a:r>
              <a:rPr lang="nl-NL" dirty="0"/>
              <a:t> 2487 665 44 696 217 </a:t>
            </a:r>
            <a:r>
              <a:rPr lang="nl-NL" dirty="0" smtClean="0"/>
              <a:t>44</a:t>
            </a:r>
            <a:endParaRPr lang="nl-NL" dirty="0"/>
          </a:p>
          <a:p>
            <a:r>
              <a:rPr lang="en-US" dirty="0"/>
              <a:t>mes-2 E(z) 6566 1655 343 2717 720 </a:t>
            </a:r>
            <a:r>
              <a:rPr lang="en-US" dirty="0" smtClean="0"/>
              <a:t>343</a:t>
            </a:r>
            <a:endParaRPr lang="en-US" dirty="0"/>
          </a:p>
          <a:p>
            <a:r>
              <a:rPr lang="hr-HR" dirty="0"/>
              <a:t>nhr-6 Hr38 4747 1071 89 766 273 89</a:t>
            </a:r>
          </a:p>
          <a:p>
            <a:r>
              <a:rPr lang="hr-HR" dirty="0"/>
              <a:t>nhr-23 Hr46 6247 1331 701 4649 1612 701</a:t>
            </a:r>
          </a:p>
          <a:p>
            <a:r>
              <a:rPr lang="en-US" dirty="0"/>
              <a:t>mml-1 Mio 229 36 15 1366 495 15</a:t>
            </a:r>
          </a:p>
          <a:p>
            <a:r>
              <a:rPr lang="en-US" dirty="0"/>
              <a:t>ceh-9 NK7.1 688 73 19 2157 728 19</a:t>
            </a:r>
          </a:p>
          <a:p>
            <a:r>
              <a:rPr lang="en-US" dirty="0"/>
              <a:t>ceh-34 Six4 3923 755 294 3484 1214 294</a:t>
            </a:r>
          </a:p>
          <a:p>
            <a:r>
              <a:rPr lang="it-IT" dirty="0"/>
              <a:t>egl-13 Sox102F 3247 776 201 3333 923 201</a:t>
            </a:r>
          </a:p>
          <a:p>
            <a:r>
              <a:rPr lang="en-US" dirty="0"/>
              <a:t>xbp-1 Xbp1 6231 1574 963 5424 1887 963</a:t>
            </a:r>
          </a:p>
          <a:p>
            <a:r>
              <a:rPr lang="en-US" dirty="0" smtClean="0"/>
              <a:t>nhr</a:t>
            </a:r>
            <a:r>
              <a:rPr lang="en-US" dirty="0"/>
              <a:t>-67 </a:t>
            </a:r>
            <a:r>
              <a:rPr lang="en-US" dirty="0" err="1"/>
              <a:t>dsf</a:t>
            </a:r>
            <a:r>
              <a:rPr lang="en-US" dirty="0"/>
              <a:t> 222 57 18 2205 804 18</a:t>
            </a:r>
          </a:p>
          <a:p>
            <a:r>
              <a:rPr lang="pt-BR" dirty="0"/>
              <a:t>daf-16 </a:t>
            </a:r>
            <a:r>
              <a:rPr lang="pt-BR" dirty="0" err="1"/>
              <a:t>foxo</a:t>
            </a:r>
            <a:r>
              <a:rPr lang="pt-BR" dirty="0"/>
              <a:t> 10782 1618 856 5219 1618 856</a:t>
            </a:r>
          </a:p>
          <a:p>
            <a:r>
              <a:rPr lang="de-DE" dirty="0"/>
              <a:t>nhr-25 ftz-f1 6958 1329 459 3110 1053 459</a:t>
            </a:r>
          </a:p>
          <a:p>
            <a:r>
              <a:rPr lang="en-US" dirty="0"/>
              <a:t>elt-1 </a:t>
            </a:r>
            <a:r>
              <a:rPr lang="en-US" dirty="0" err="1"/>
              <a:t>grn</a:t>
            </a:r>
            <a:r>
              <a:rPr lang="en-US" dirty="0"/>
              <a:t> 3215 470 75 1230 397 75</a:t>
            </a:r>
          </a:p>
          <a:p>
            <a:r>
              <a:rPr lang="en-US" dirty="0"/>
              <a:t>unc-62 </a:t>
            </a:r>
            <a:r>
              <a:rPr lang="en-US" dirty="0" err="1"/>
              <a:t>hth</a:t>
            </a:r>
            <a:r>
              <a:rPr lang="en-US" dirty="0"/>
              <a:t> 6017 808 9 179 28 9</a:t>
            </a:r>
          </a:p>
          <a:p>
            <a:r>
              <a:rPr lang="en-US" dirty="0"/>
              <a:t>pag-3 </a:t>
            </a:r>
            <a:r>
              <a:rPr lang="en-US" dirty="0" err="1"/>
              <a:t>sens</a:t>
            </a:r>
            <a:r>
              <a:rPr lang="en-US" dirty="0"/>
              <a:t> 2080 335 70 1806 622 70</a:t>
            </a:r>
          </a:p>
          <a:p>
            <a:r>
              <a:rPr lang="en-US" dirty="0"/>
              <a:t>sma-9 </a:t>
            </a:r>
            <a:r>
              <a:rPr lang="en-US" dirty="0" err="1"/>
              <a:t>shn</a:t>
            </a:r>
            <a:r>
              <a:rPr lang="en-US" dirty="0"/>
              <a:t> 7769 1194 469 3430 1226 469</a:t>
            </a:r>
          </a:p>
          <a:p>
            <a:r>
              <a:rPr lang="de-DE" dirty="0"/>
              <a:t>hif-1 </a:t>
            </a:r>
            <a:r>
              <a:rPr lang="de-DE" dirty="0" err="1"/>
              <a:t>sima</a:t>
            </a:r>
            <a:r>
              <a:rPr lang="de-DE" dirty="0"/>
              <a:t> 1142 214 33 1219 414 33</a:t>
            </a:r>
          </a:p>
          <a:p>
            <a:r>
              <a:rPr lang="en-US" dirty="0"/>
              <a:t>fkh-2 slp2 349 65 23 2660 924 23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13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Regulatory conservation btw </a:t>
            </a:r>
            <a:r>
              <a:rPr lang="en-US" dirty="0" smtClean="0"/>
              <a:t>TF </a:t>
            </a:r>
            <a:r>
              <a:rPr lang="en-US" dirty="0" err="1" smtClean="0"/>
              <a:t>orthologs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748" y="1449788"/>
            <a:ext cx="7505700" cy="4775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16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TF duplications contribute substantially to GRN complexity, probably due to less selection constraints on TF and their potential targets</a:t>
            </a:r>
          </a:p>
          <a:p>
            <a:r>
              <a:rPr lang="en-US" dirty="0" smtClean="0"/>
              <a:t>TF </a:t>
            </a:r>
            <a:r>
              <a:rPr lang="en-US" dirty="0" err="1" smtClean="0"/>
              <a:t>paralogs</a:t>
            </a:r>
            <a:r>
              <a:rPr lang="en-US" dirty="0" smtClean="0"/>
              <a:t> tend to be used for different developmental stages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665" y="5182601"/>
            <a:ext cx="7206837" cy="1536752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30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Refine the evolutionary study with new processed </a:t>
            </a:r>
            <a:r>
              <a:rPr lang="en-US" dirty="0" err="1" smtClean="0"/>
              <a:t>ChIP-Seq</a:t>
            </a:r>
            <a:r>
              <a:rPr lang="en-US" dirty="0" smtClean="0"/>
              <a:t> data</a:t>
            </a:r>
          </a:p>
          <a:p>
            <a:endParaRPr lang="en-US" dirty="0"/>
          </a:p>
          <a:p>
            <a:r>
              <a:rPr lang="en-US" dirty="0" smtClean="0"/>
              <a:t>Add functional study using the </a:t>
            </a:r>
            <a:r>
              <a:rPr lang="en-US" dirty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data </a:t>
            </a:r>
            <a:r>
              <a:rPr lang="en-US" dirty="0"/>
              <a:t>of TF deletion </a:t>
            </a:r>
            <a:r>
              <a:rPr lang="en-US" dirty="0" smtClean="0"/>
              <a:t>lines</a:t>
            </a:r>
          </a:p>
          <a:p>
            <a:pPr lvl="1"/>
            <a:r>
              <a:rPr lang="en-US" dirty="0" smtClean="0"/>
              <a:t>Are TF </a:t>
            </a:r>
            <a:r>
              <a:rPr lang="en-US" dirty="0" err="1" smtClean="0"/>
              <a:t>paralogs</a:t>
            </a:r>
            <a:r>
              <a:rPr lang="en-US" dirty="0" smtClean="0"/>
              <a:t>/TFs at hot region redundant when regulating same gene at a developmental stage?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gene expression perturbation accumulated or diminished alone GRN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0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 regulatory network (GRN)</a:t>
            </a:r>
          </a:p>
          <a:p>
            <a:pPr lvl="1"/>
            <a:r>
              <a:rPr lang="en-US" dirty="0" smtClean="0"/>
              <a:t>A collection of regulatory interactions btw transcription factors (TFs) </a:t>
            </a:r>
            <a:r>
              <a:rPr lang="en-US" dirty="0"/>
              <a:t>and </a:t>
            </a:r>
            <a:r>
              <a:rPr lang="en-US" dirty="0" smtClean="0"/>
              <a:t>other genes</a:t>
            </a:r>
          </a:p>
          <a:p>
            <a:endParaRPr lang="en-US" dirty="0" smtClean="0"/>
          </a:p>
          <a:p>
            <a:r>
              <a:rPr lang="en-US" dirty="0" smtClean="0"/>
              <a:t>How regulatory interactions evolved</a:t>
            </a:r>
          </a:p>
          <a:p>
            <a:pPr lvl="1"/>
            <a:r>
              <a:rPr lang="en-US" dirty="0"/>
              <a:t>Duplicate TFs, then </a:t>
            </a:r>
            <a:r>
              <a:rPr lang="en-US" dirty="0" smtClean="0"/>
              <a:t>create new </a:t>
            </a:r>
            <a:r>
              <a:rPr lang="en-US" dirty="0"/>
              <a:t>interactions</a:t>
            </a:r>
          </a:p>
          <a:p>
            <a:pPr lvl="1"/>
            <a:r>
              <a:rPr lang="en-US" dirty="0" smtClean="0"/>
              <a:t>Gain or lost of interactions btw existing TFs and other genes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Identification of regulatory interaction btw TF and its target genes</a:t>
            </a:r>
          </a:p>
          <a:p>
            <a:pPr lvl="1"/>
            <a:r>
              <a:rPr lang="en-US" dirty="0" smtClean="0"/>
              <a:t>TF binding within 1kb to the TSS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2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Datasets I’ve got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Worm </a:t>
            </a:r>
          </a:p>
          <a:p>
            <a:pPr lvl="1"/>
            <a:r>
              <a:rPr lang="en-US" dirty="0" smtClean="0"/>
              <a:t>360 bed files</a:t>
            </a:r>
          </a:p>
          <a:p>
            <a:pPr lvl="1"/>
            <a:r>
              <a:rPr lang="en-US" dirty="0" smtClean="0"/>
              <a:t>200 TFs</a:t>
            </a:r>
          </a:p>
          <a:p>
            <a:pPr lvl="1"/>
            <a:r>
              <a:rPr lang="en-US" dirty="0" smtClean="0"/>
              <a:t>15 developmental stages</a:t>
            </a:r>
            <a:endParaRPr lang="en-US" dirty="0"/>
          </a:p>
          <a:p>
            <a:r>
              <a:rPr lang="en-US" dirty="0" smtClean="0"/>
              <a:t>Fly </a:t>
            </a:r>
          </a:p>
          <a:p>
            <a:pPr lvl="1"/>
            <a:r>
              <a:rPr lang="en-US" dirty="0"/>
              <a:t>305 bed files</a:t>
            </a:r>
          </a:p>
          <a:p>
            <a:pPr lvl="1"/>
            <a:r>
              <a:rPr lang="en-US" dirty="0" smtClean="0"/>
              <a:t>261 TFs</a:t>
            </a:r>
            <a:endParaRPr lang="en-US" dirty="0"/>
          </a:p>
          <a:p>
            <a:pPr lvl="1"/>
            <a:r>
              <a:rPr lang="en-US" dirty="0"/>
              <a:t>34 </a:t>
            </a:r>
            <a:r>
              <a:rPr lang="en-US" dirty="0" smtClean="0"/>
              <a:t>developmental </a:t>
            </a:r>
            <a:r>
              <a:rPr lang="en-US" dirty="0"/>
              <a:t>stages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0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Worm developmental stages</a:t>
            </a:r>
          </a:p>
          <a:p>
            <a:pPr lvl="1"/>
            <a:r>
              <a:rPr lang="en-US" dirty="0" smtClean="0"/>
              <a:t>EM</a:t>
            </a:r>
            <a:r>
              <a:rPr lang="en-US" dirty="0"/>
              <a:t> </a:t>
            </a:r>
            <a:r>
              <a:rPr lang="en-US" dirty="0" err="1" smtClean="0"/>
              <a:t>yAd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en-US" dirty="0"/>
              <a:t> </a:t>
            </a:r>
            <a:r>
              <a:rPr lang="en-US" dirty="0" smtClean="0"/>
              <a:t>L4</a:t>
            </a:r>
            <a:r>
              <a:rPr lang="en-US" dirty="0"/>
              <a:t>-</a:t>
            </a:r>
            <a:r>
              <a:rPr lang="en-US" dirty="0" smtClean="0"/>
              <a:t>yAd L4</a:t>
            </a:r>
            <a:r>
              <a:rPr lang="en-US" dirty="0"/>
              <a:t>-</a:t>
            </a:r>
            <a:r>
              <a:rPr lang="en-US" dirty="0" smtClean="0"/>
              <a:t>YA EE</a:t>
            </a:r>
            <a:r>
              <a:rPr lang="en-US" dirty="0"/>
              <a:t> </a:t>
            </a:r>
            <a:r>
              <a:rPr lang="en-US" dirty="0" smtClean="0"/>
              <a:t>L4 L2</a:t>
            </a:r>
            <a:r>
              <a:rPr lang="en-US" dirty="0"/>
              <a:t> </a:t>
            </a:r>
            <a:r>
              <a:rPr lang="en-US" dirty="0" smtClean="0"/>
              <a:t>L1</a:t>
            </a:r>
            <a:r>
              <a:rPr lang="en-US" dirty="0"/>
              <a:t> </a:t>
            </a:r>
            <a:r>
              <a:rPr lang="en-US" dirty="0" smtClean="0"/>
              <a:t>YA</a:t>
            </a:r>
            <a:r>
              <a:rPr lang="en-US" dirty="0"/>
              <a:t> </a:t>
            </a:r>
            <a:r>
              <a:rPr lang="en-US" dirty="0" err="1" smtClean="0"/>
              <a:t>Em</a:t>
            </a:r>
            <a:r>
              <a:rPr lang="en-US" dirty="0"/>
              <a:t> </a:t>
            </a:r>
            <a:r>
              <a:rPr lang="en-US" dirty="0" smtClean="0"/>
              <a:t>E</a:t>
            </a:r>
            <a:r>
              <a:rPr lang="en-US" dirty="0"/>
              <a:t> </a:t>
            </a:r>
            <a:r>
              <a:rPr lang="en-US" dirty="0" smtClean="0"/>
              <a:t>L3</a:t>
            </a:r>
            <a:r>
              <a:rPr lang="en-US" dirty="0"/>
              <a:t> </a:t>
            </a:r>
            <a:r>
              <a:rPr lang="en-US" dirty="0" smtClean="0"/>
              <a:t>YA</a:t>
            </a:r>
            <a:r>
              <a:rPr lang="en-US" dirty="0"/>
              <a:t>+</a:t>
            </a:r>
            <a:r>
              <a:rPr lang="en-US" dirty="0" smtClean="0"/>
              <a:t>4 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5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Fly developmental stages </a:t>
            </a:r>
          </a:p>
          <a:p>
            <a:pPr lvl="1"/>
            <a:r>
              <a:rPr lang="en-US" dirty="0" smtClean="0"/>
              <a:t>E12</a:t>
            </a:r>
            <a:r>
              <a:rPr lang="en-US" dirty="0"/>
              <a:t>-</a:t>
            </a:r>
            <a:r>
              <a:rPr lang="en-US" dirty="0" smtClean="0"/>
              <a:t>24  E2</a:t>
            </a:r>
            <a:r>
              <a:rPr lang="en-US" dirty="0"/>
              <a:t>-</a:t>
            </a:r>
            <a:r>
              <a:rPr lang="en-US" dirty="0" smtClean="0"/>
              <a:t>4  E0</a:t>
            </a:r>
            <a:r>
              <a:rPr lang="en-US" dirty="0"/>
              <a:t>-</a:t>
            </a:r>
            <a:r>
              <a:rPr lang="en-US" dirty="0" smtClean="0"/>
              <a:t>12   E4</a:t>
            </a:r>
            <a:r>
              <a:rPr lang="en-US" dirty="0"/>
              <a:t>-</a:t>
            </a:r>
            <a:r>
              <a:rPr lang="en-US" dirty="0" smtClean="0"/>
              <a:t>20  L1</a:t>
            </a:r>
            <a:r>
              <a:rPr lang="en-US" dirty="0"/>
              <a:t> </a:t>
            </a:r>
            <a:r>
              <a:rPr lang="en-US" dirty="0" smtClean="0"/>
              <a:t> E4</a:t>
            </a:r>
            <a:r>
              <a:rPr lang="en-US" dirty="0"/>
              <a:t>-</a:t>
            </a:r>
            <a:r>
              <a:rPr lang="en-US" dirty="0" smtClean="0"/>
              <a:t>14 pup</a:t>
            </a:r>
            <a:r>
              <a:rPr lang="en-US" dirty="0"/>
              <a:t> </a:t>
            </a:r>
            <a:r>
              <a:rPr lang="en-US" dirty="0" smtClean="0"/>
              <a:t> AF</a:t>
            </a:r>
            <a:r>
              <a:rPr lang="en-US" dirty="0"/>
              <a:t>+</a:t>
            </a:r>
            <a:r>
              <a:rPr lang="en-US" dirty="0" smtClean="0"/>
              <a:t>3  AF</a:t>
            </a:r>
            <a:r>
              <a:rPr lang="en-US" dirty="0"/>
              <a:t> </a:t>
            </a:r>
            <a:r>
              <a:rPr lang="en-US" dirty="0" smtClean="0"/>
              <a:t> E20</a:t>
            </a:r>
            <a:r>
              <a:rPr lang="en-US" dirty="0"/>
              <a:t>-</a:t>
            </a:r>
            <a:r>
              <a:rPr lang="en-US" dirty="0" smtClean="0"/>
              <a:t>24  W3L</a:t>
            </a:r>
            <a:r>
              <a:rPr lang="en-US" dirty="0"/>
              <a:t> </a:t>
            </a:r>
            <a:r>
              <a:rPr lang="en-US" dirty="0" smtClean="0"/>
              <a:t> E18</a:t>
            </a:r>
            <a:r>
              <a:rPr lang="en-US" dirty="0"/>
              <a:t>-</a:t>
            </a:r>
            <a:r>
              <a:rPr lang="en-US" dirty="0" smtClean="0"/>
              <a:t>24 AM</a:t>
            </a:r>
            <a:r>
              <a:rPr lang="en-US" dirty="0"/>
              <a:t> </a:t>
            </a:r>
            <a:r>
              <a:rPr lang="en-US" dirty="0" smtClean="0"/>
              <a:t> E0</a:t>
            </a:r>
            <a:r>
              <a:rPr lang="en-US" dirty="0"/>
              <a:t>-</a:t>
            </a:r>
            <a:r>
              <a:rPr lang="en-US" dirty="0" smtClean="0"/>
              <a:t>10  Adult</a:t>
            </a:r>
            <a:r>
              <a:rPr lang="en-US" dirty="0"/>
              <a:t> </a:t>
            </a:r>
            <a:r>
              <a:rPr lang="en-US" dirty="0" smtClean="0"/>
              <a:t> WPP</a:t>
            </a:r>
            <a:r>
              <a:rPr lang="en-US" dirty="0"/>
              <a:t> </a:t>
            </a:r>
            <a:r>
              <a:rPr lang="en-US" dirty="0" smtClean="0"/>
              <a:t> E0</a:t>
            </a:r>
            <a:r>
              <a:rPr lang="en-US" dirty="0"/>
              <a:t>-</a:t>
            </a:r>
            <a:r>
              <a:rPr lang="en-US" dirty="0" smtClean="0"/>
              <a:t>8  Pupae</a:t>
            </a:r>
            <a:r>
              <a:rPr lang="en-US" dirty="0"/>
              <a:t> </a:t>
            </a:r>
            <a:r>
              <a:rPr lang="en-US" dirty="0" smtClean="0"/>
              <a:t> E1</a:t>
            </a:r>
            <a:r>
              <a:rPr lang="en-US" dirty="0"/>
              <a:t>-</a:t>
            </a:r>
            <a:r>
              <a:rPr lang="en-US" dirty="0" smtClean="0"/>
              <a:t>6  E8</a:t>
            </a:r>
            <a:r>
              <a:rPr lang="en-US" dirty="0"/>
              <a:t>-</a:t>
            </a:r>
            <a:r>
              <a:rPr lang="en-US" dirty="0" smtClean="0"/>
              <a:t>12  WPP</a:t>
            </a:r>
            <a:r>
              <a:rPr lang="en-US" dirty="0"/>
              <a:t>+</a:t>
            </a:r>
            <a:r>
              <a:rPr lang="en-US" dirty="0" smtClean="0"/>
              <a:t>48  E4</a:t>
            </a:r>
            <a:r>
              <a:rPr lang="en-US" dirty="0"/>
              <a:t>-</a:t>
            </a:r>
            <a:r>
              <a:rPr lang="en-US" dirty="0" smtClean="0"/>
              <a:t>8  E0</a:t>
            </a:r>
            <a:r>
              <a:rPr lang="en-US" dirty="0"/>
              <a:t>-</a:t>
            </a:r>
            <a:r>
              <a:rPr lang="en-US" dirty="0" smtClean="0"/>
              <a:t>4  E2</a:t>
            </a:r>
            <a:r>
              <a:rPr lang="en-US" dirty="0"/>
              <a:t>-</a:t>
            </a:r>
            <a:r>
              <a:rPr lang="en-US" dirty="0" smtClean="0"/>
              <a:t>24 L3</a:t>
            </a:r>
            <a:r>
              <a:rPr lang="en-US" dirty="0"/>
              <a:t> </a:t>
            </a:r>
            <a:r>
              <a:rPr lang="en-US" dirty="0" smtClean="0"/>
              <a:t>E4</a:t>
            </a:r>
            <a:r>
              <a:rPr lang="en-US" dirty="0"/>
              <a:t>-</a:t>
            </a:r>
            <a:r>
              <a:rPr lang="en-US" dirty="0" smtClean="0"/>
              <a:t>24  WPP</a:t>
            </a:r>
            <a:r>
              <a:rPr lang="en-US" dirty="0"/>
              <a:t>+</a:t>
            </a:r>
            <a:r>
              <a:rPr lang="en-US" dirty="0" smtClean="0"/>
              <a:t>12  E0</a:t>
            </a:r>
            <a:r>
              <a:rPr lang="en-US" dirty="0"/>
              <a:t>-</a:t>
            </a:r>
            <a:r>
              <a:rPr lang="en-US" dirty="0" smtClean="0"/>
              <a:t>14  E8</a:t>
            </a:r>
            <a:r>
              <a:rPr lang="en-US" dirty="0"/>
              <a:t>-</a:t>
            </a:r>
            <a:r>
              <a:rPr lang="en-US" dirty="0" smtClean="0"/>
              <a:t>16  E0</a:t>
            </a:r>
            <a:r>
              <a:rPr lang="en-US" dirty="0"/>
              <a:t>-</a:t>
            </a:r>
            <a:r>
              <a:rPr lang="en-US" dirty="0" smtClean="0"/>
              <a:t>24  E0</a:t>
            </a:r>
            <a:r>
              <a:rPr lang="en-US" dirty="0"/>
              <a:t>-</a:t>
            </a:r>
            <a:r>
              <a:rPr lang="en-US" dirty="0" smtClean="0"/>
              <a:t>16  E16</a:t>
            </a:r>
            <a:r>
              <a:rPr lang="en-US" dirty="0"/>
              <a:t>-</a:t>
            </a:r>
            <a:r>
              <a:rPr lang="en-US" dirty="0" smtClean="0"/>
              <a:t>24  E12</a:t>
            </a:r>
            <a:r>
              <a:rPr lang="en-US" dirty="0"/>
              <a:t>-</a:t>
            </a:r>
            <a:r>
              <a:rPr lang="en-US" dirty="0" smtClean="0"/>
              <a:t>16  WPP</a:t>
            </a:r>
            <a:r>
              <a:rPr lang="en-US" dirty="0"/>
              <a:t>+90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1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TF duplication as a driving force </a:t>
            </a:r>
            <a:r>
              <a:rPr lang="en-US" dirty="0"/>
              <a:t>of </a:t>
            </a:r>
            <a:r>
              <a:rPr lang="en-US" dirty="0" smtClean="0"/>
              <a:t>GRN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7"/>
            <a:ext cx="8229600" cy="4525963"/>
          </a:xfrm>
        </p:spPr>
        <p:txBody>
          <a:bodyPr/>
          <a:lstStyle/>
          <a:p>
            <a:r>
              <a:rPr lang="en-US" dirty="0" smtClean="0"/>
              <a:t>Model: novel regulatory interactions by duplicate TF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129" y="3851904"/>
            <a:ext cx="1886924" cy="14006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578" y="3745306"/>
            <a:ext cx="1971959" cy="15112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8665" y="3140591"/>
            <a:ext cx="1778028" cy="28030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8578" y="1860541"/>
            <a:ext cx="2790428" cy="162775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2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Quantifying conservation of regulatory interaction for TF </a:t>
            </a:r>
            <a:r>
              <a:rPr lang="en-US" dirty="0" err="1" smtClean="0"/>
              <a:t>paralogs</a:t>
            </a:r>
            <a:endParaRPr lang="en-US" dirty="0" smtClean="0"/>
          </a:p>
          <a:p>
            <a:pPr lvl="1"/>
            <a:r>
              <a:rPr lang="en-US" dirty="0" smtClean="0"/>
              <a:t># of commonly regulated genes/total target genes of the two </a:t>
            </a:r>
            <a:r>
              <a:rPr lang="en-US" dirty="0" err="1" smtClean="0"/>
              <a:t>paralogs</a:t>
            </a:r>
            <a:r>
              <a:rPr lang="en-US" dirty="0" smtClean="0"/>
              <a:t> in a developmental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2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conservation btw TF </a:t>
            </a:r>
            <a:r>
              <a:rPr lang="en-US" dirty="0" err="1" smtClean="0"/>
              <a:t>paralogs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worm,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96" y="2159000"/>
            <a:ext cx="7467600" cy="469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11272" y="3007645"/>
            <a:ext cx="5576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Black: conservation within individual developmental stage </a:t>
            </a:r>
          </a:p>
          <a:p>
            <a:r>
              <a:rPr lang="en-US" dirty="0" smtClean="0"/>
              <a:t>Red: </a:t>
            </a:r>
            <a:r>
              <a:rPr lang="en-US" dirty="0"/>
              <a:t>conservation </a:t>
            </a:r>
            <a:r>
              <a:rPr lang="en-US" dirty="0" smtClean="0"/>
              <a:t>in pooled developmental stages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1051-EB84-4E4E-9B0B-64FD26BAB2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2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674</Words>
  <Application>Microsoft Macintosh PowerPoint</Application>
  <PresentationFormat>On-screen Show (4:3)</PresentationFormat>
  <Paragraphs>87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 search of evolutionary patterns in gene regulatory network using ChIP-Seq data</vt:lpstr>
      <vt:lpstr>PowerPoint Presentation</vt:lpstr>
      <vt:lpstr>PowerPoint Presentation</vt:lpstr>
      <vt:lpstr>Datasets I’ve got</vt:lpstr>
      <vt:lpstr>PowerPoint Presentation</vt:lpstr>
      <vt:lpstr>PowerPoint Presentation</vt:lpstr>
      <vt:lpstr>TF duplication as a driving force of GRN</vt:lpstr>
      <vt:lpstr>PowerPoint Presentation</vt:lpstr>
      <vt:lpstr>Regulatory conservation btw TF paralogs</vt:lpstr>
      <vt:lpstr>Regulatory conservation btw TF paralogs</vt:lpstr>
      <vt:lpstr>Regulatory divergence btw TF orthologs</vt:lpstr>
      <vt:lpstr>PowerPoint Presentation</vt:lpstr>
      <vt:lpstr>PowerPoint Presentation</vt:lpstr>
      <vt:lpstr>Regulatory conservation btw TF orthologs</vt:lpstr>
      <vt:lpstr>PowerPoint Presentation</vt:lpstr>
      <vt:lpstr>Future work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Jin-rui Xu</dc:creator>
  <cp:lastModifiedBy>Jin-rui Xu</cp:lastModifiedBy>
  <cp:revision>146</cp:revision>
  <dcterms:created xsi:type="dcterms:W3CDTF">2016-09-14T01:02:49Z</dcterms:created>
  <dcterms:modified xsi:type="dcterms:W3CDTF">2016-09-20T20:23:56Z</dcterms:modified>
</cp:coreProperties>
</file>