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71" r:id="rId4"/>
    <p:sldId id="276" r:id="rId5"/>
    <p:sldId id="274" r:id="rId6"/>
    <p:sldId id="262" r:id="rId7"/>
    <p:sldId id="259" r:id="rId8"/>
    <p:sldId id="275" r:id="rId9"/>
    <p:sldId id="273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6" d="100"/>
          <a:sy n="66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5AD60-6ADF-46B9-9ACE-5A824D26ABBB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E75F-44BA-4B84-855E-1D932C8A2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8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E75F-44BA-4B84-855E-1D932C8A29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0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96F5-8A66-43C0-8370-EE9F0483BA96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8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3324-2624-47A4-AA1F-55EA3694C81F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8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C818-3BBC-4BAE-A7F7-38C3F790BC51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6DB2-627F-4FFA-9CC0-B76D911484B8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4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D615-329C-4459-B225-010756C7EEC4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4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F68B-F467-4E14-A4F0-9FB01335BECF}" type="datetime1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7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DC5C-DE69-465A-8EBB-35F486932EFA}" type="datetime1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9C95-1C4C-48BF-9FA6-075F9520EBA4}" type="datetime1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41A1-0B5E-4DEA-9F9F-EAFAE3CFEEF6}" type="datetime1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7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4041-3F56-4D1E-B58E-7C84A5BBF4C8}" type="datetime1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4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E962-47D4-4340-82A9-753973C31B26}" type="datetime1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4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6B4F1-0160-4F04-B6DA-2D377259D137}" type="datetime1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CAD02-49A5-4D4C-9926-2D428B4E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9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STARR-</a:t>
            </a:r>
            <a:r>
              <a:rPr lang="en-US" dirty="0" err="1" smtClean="0"/>
              <a:t>seq</a:t>
            </a:r>
            <a:r>
              <a:rPr lang="en-US" dirty="0" smtClean="0"/>
              <a:t> in K562 cells may relate to some tissues but not so much to prostate tissue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Will Meyerson</a:t>
            </a:r>
          </a:p>
          <a:p>
            <a:r>
              <a:rPr lang="en-US" dirty="0" smtClean="0"/>
              <a:t>Encode &amp; Cancer</a:t>
            </a:r>
          </a:p>
          <a:p>
            <a:r>
              <a:rPr lang="en-US" dirty="0" smtClean="0"/>
              <a:t>20 Sept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 would like to acknowledge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Michael </a:t>
            </a:r>
            <a:r>
              <a:rPr lang="en-US" dirty="0" err="1" smtClean="0"/>
              <a:t>Rutenberg</a:t>
            </a:r>
            <a:r>
              <a:rPr lang="en-US" dirty="0" smtClean="0"/>
              <a:t>-Schoenberg for extensive discussions and preparedness to present this talk in my absence and for Skype assistance</a:t>
            </a:r>
          </a:p>
          <a:p>
            <a:r>
              <a:rPr lang="en-US" dirty="0" smtClean="0"/>
              <a:t>Dan </a:t>
            </a:r>
            <a:r>
              <a:rPr lang="en-US" dirty="0" err="1" smtClean="0"/>
              <a:t>Spakowicz</a:t>
            </a:r>
            <a:r>
              <a:rPr lang="en-US" dirty="0" smtClean="0"/>
              <a:t> [+MRS] for Skype assistance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0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STARR-</a:t>
            </a:r>
            <a:r>
              <a:rPr lang="en-US" dirty="0" err="1" smtClean="0"/>
              <a:t>seq</a:t>
            </a:r>
            <a:r>
              <a:rPr lang="en-US" dirty="0" smtClean="0"/>
              <a:t> experimentally links enhancer sequence variation to altered 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 cell, keeping its cytoplasm and the transcription factors in that cytoplasm</a:t>
            </a:r>
          </a:p>
          <a:p>
            <a:r>
              <a:rPr lang="en-US" dirty="0" smtClean="0"/>
              <a:t>Add extra-chromosomal DNA plasmids that include an artificially mutated enhancer</a:t>
            </a:r>
          </a:p>
          <a:p>
            <a:r>
              <a:rPr lang="en-US" dirty="0" smtClean="0"/>
              <a:t>Analyze how variations in the mutant enhancers influence the expression level of a reporter gene on the plasmid</a:t>
            </a:r>
          </a:p>
          <a:p>
            <a:pPr lvl="1"/>
            <a:r>
              <a:rPr lang="en-US" dirty="0" smtClean="0"/>
              <a:t>Whatever influence is to be found is presumably mediated through differential TF binding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We would like to use STARR-</a:t>
            </a:r>
            <a:r>
              <a:rPr lang="en-US" sz="3600" dirty="0" err="1" smtClean="0"/>
              <a:t>seq</a:t>
            </a:r>
            <a:r>
              <a:rPr lang="en-US" sz="3600" dirty="0" smtClean="0"/>
              <a:t> performed in K562 cells for variant prioritization in prostate and possibly other cancers – but is this valid?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K562 cells are a highly-passaged and highly studied chronic myelogenous leukemia cell line</a:t>
            </a:r>
          </a:p>
          <a:p>
            <a:r>
              <a:rPr lang="en-US" dirty="0" smtClean="0"/>
              <a:t>Some aspects of gene regulation are universal, so there should be </a:t>
            </a:r>
            <a:r>
              <a:rPr lang="en-US" i="1" dirty="0" smtClean="0"/>
              <a:t>some</a:t>
            </a:r>
            <a:r>
              <a:rPr lang="en-US" dirty="0" smtClean="0"/>
              <a:t> information to glean from K562 cells that extends to other cells</a:t>
            </a:r>
          </a:p>
          <a:p>
            <a:r>
              <a:rPr lang="en-US" dirty="0" smtClean="0"/>
              <a:t>But the quality of that information depends on how much K562 cells are similar </a:t>
            </a:r>
            <a:r>
              <a:rPr lang="en-US" i="1" dirty="0" smtClean="0"/>
              <a:t>in the relevant ways </a:t>
            </a:r>
            <a:r>
              <a:rPr lang="en-US" dirty="0" smtClean="0"/>
              <a:t>to other tissues of interest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One way </a:t>
            </a:r>
            <a:r>
              <a:rPr lang="en-US" dirty="0" smtClean="0"/>
              <a:t>to define similarity between cell types is their distance apart on the development family tree. K562 is a myeloid blood cell.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31" y="2041525"/>
            <a:ext cx="5762625" cy="4314825"/>
          </a:xfrm>
          <a:prstGeom prst="rect">
            <a:avLst/>
          </a:prstGeom>
        </p:spPr>
      </p:pic>
      <p:pic>
        <p:nvPicPr>
          <p:cNvPr id="6" name="Picture 2" descr="Image result for myeloid ce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658" y="2885835"/>
            <a:ext cx="5754899" cy="383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610600" y="1525854"/>
            <a:ext cx="3512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Encode: “[K562] grows well, is </a:t>
            </a:r>
            <a:r>
              <a:rPr lang="en-US" dirty="0" err="1" smtClean="0"/>
              <a:t>transfectable</a:t>
            </a:r>
            <a:r>
              <a:rPr lang="en-US" dirty="0" smtClean="0"/>
              <a:t>, and represents the mesoderm linage”</a:t>
            </a:r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0" y="6215746"/>
            <a:ext cx="5575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http://discovery.lifemapsc.com/in-vivo-development/endoderm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55488" y="6538911"/>
            <a:ext cx="553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https://en.wikipedia.org/wiki/Hematopoietic_stem_cell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56528" y="2176444"/>
            <a:ext cx="2383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Prostate is of Endoderm lineage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28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imilarity in TF expression between cell types offers a more mechanistically-informed notion of similarity.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STARR-</a:t>
            </a:r>
            <a:r>
              <a:rPr lang="en-US" dirty="0" err="1" smtClean="0"/>
              <a:t>seq</a:t>
            </a:r>
            <a:r>
              <a:rPr lang="en-US" dirty="0" smtClean="0"/>
              <a:t> relies on cellular transcription factors but not cellular chromatin structure</a:t>
            </a:r>
          </a:p>
          <a:p>
            <a:r>
              <a:rPr lang="en-US" dirty="0" smtClean="0"/>
              <a:t>Approach:</a:t>
            </a:r>
          </a:p>
          <a:p>
            <a:r>
              <a:rPr lang="en-US" dirty="0" smtClean="0"/>
              <a:t>ENCODE K562 RPKMS by transcript, summed to make RPKMs by gene</a:t>
            </a:r>
          </a:p>
          <a:p>
            <a:r>
              <a:rPr lang="en-US" dirty="0" err="1" smtClean="0"/>
              <a:t>GTEx</a:t>
            </a:r>
            <a:r>
              <a:rPr lang="en-US" dirty="0" smtClean="0"/>
              <a:t> median RPKMs by gene from 53 tissue types</a:t>
            </a:r>
          </a:p>
          <a:p>
            <a:r>
              <a:rPr lang="en-US" dirty="0" smtClean="0"/>
              <a:t>List of 1,559 TFs from </a:t>
            </a:r>
            <a:r>
              <a:rPr lang="en-US" dirty="0" err="1" smtClean="0"/>
              <a:t>AnimalTFDB</a:t>
            </a:r>
            <a:endParaRPr lang="en-US" dirty="0" smtClean="0"/>
          </a:p>
          <a:p>
            <a:r>
              <a:rPr lang="en-US" dirty="0" smtClean="0"/>
              <a:t>Used the 1,492 genes with the same names shared in all three databases</a:t>
            </a:r>
          </a:p>
          <a:p>
            <a:r>
              <a:rPr lang="en-US" dirty="0" smtClean="0"/>
              <a:t>Spearman rank correlation test of K562 and </a:t>
            </a:r>
            <a:r>
              <a:rPr lang="en-US" dirty="0" err="1" smtClean="0"/>
              <a:t>GTEx</a:t>
            </a:r>
            <a:r>
              <a:rPr lang="en-US" dirty="0" smtClean="0"/>
              <a:t> RPKMs for 1,492 TFs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2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 Spearman rank correlation, two thirds of </a:t>
            </a:r>
            <a:r>
              <a:rPr lang="en-US" dirty="0" err="1" smtClean="0"/>
              <a:t>GTEx</a:t>
            </a:r>
            <a:r>
              <a:rPr lang="en-US" dirty="0" smtClean="0"/>
              <a:t> tissues are more similar to K562 than is Prostate, but not by much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655612"/>
              </p:ext>
            </p:extLst>
          </p:nvPr>
        </p:nvGraphicFramePr>
        <p:xfrm>
          <a:off x="381265" y="2111261"/>
          <a:ext cx="2707499" cy="4351347"/>
        </p:xfrm>
        <a:graphic>
          <a:graphicData uri="http://schemas.openxmlformats.org/drawingml/2006/table">
            <a:tbl>
              <a:tblPr/>
              <a:tblGrid>
                <a:gridCol w="2191785"/>
                <a:gridCol w="515714"/>
              </a:tblGrid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Cells...</a:t>
                      </a:r>
                      <a:r>
                        <a:rPr lang="en-US" sz="900" b="0" i="0" u="none" strike="noStrike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EBV.transformed.lymphocytes</a:t>
                      </a:r>
                      <a:endParaRPr lang="en-US" sz="9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0.74646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Whole.Blood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0.730887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Spleen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0.68618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Adrenal.Gland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0.68123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Pancreas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0.679358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Liver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0.675168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0.662555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Stomach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0.659718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Small.Intestine...Terminal.Ileum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0.65605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Esophagus...Mucosa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0.655231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Cells...Transformed.fibroblasts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0.654568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Artery...Coronary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0.653682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Artery...Aorta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0.646449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Heart...Left.Ventricle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0.645526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Adipose...Visceral..Omentum.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0.645161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Esophagus...Muscularis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0.643825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Colon...Transverse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0.643747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Esophagus...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Gastroesophageal.Junction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0.639051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Minor.Salivary.Gland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0.638708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Thyroid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0.638044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Muscle...Skeletal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0.636297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Adipose...Subcutaneous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0.63584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Heart...Atrial.Appendage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0.633962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Ovary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0.631701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Colon...Sigmoid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0.630387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Nerve...Tibial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0.627358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Uterus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0.626907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066"/>
              </p:ext>
            </p:extLst>
          </p:nvPr>
        </p:nvGraphicFramePr>
        <p:xfrm>
          <a:off x="3705445" y="2118972"/>
          <a:ext cx="2811633" cy="4344743"/>
        </p:xfrm>
        <a:graphic>
          <a:graphicData uri="http://schemas.openxmlformats.org/drawingml/2006/table">
            <a:tbl>
              <a:tblPr/>
              <a:tblGrid>
                <a:gridCol w="2276084"/>
                <a:gridCol w="535549"/>
              </a:tblGrid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Fallopian.Tube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0.625944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Breast...Mammary.Tissue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0.625551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Cervix...Endocervix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0.623068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Cervix...Ectocervix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0.622164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Artery...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Tibial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0.620352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Pituitary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0.616404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Bladder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0.61571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Vagina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0.614635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Prostate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0.614271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Testis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0.607806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Brain...Spinal.cord..cervical.c.1.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0.605489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Skin...Not.Sun.Exposed..Suprapubic.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0.603986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Kidney...Cortex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0.603238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Skin...Sun.Exposed..Lower.leg.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0.598674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Brain...Substantia.nigra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0.595272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Brain...Amygdala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0.576655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Brain...Hypothalamus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0.576475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Brain...Hippocampus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0.576104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Brain...Putamen..basal.ganglia.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0.574175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Brain...Nucleus.accumbens..basal.ganglia.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0.57182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Brain...Caudate..basal.ganglia.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0.570919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Brain...Cortex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0.56281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Brain...Frontal.Cortex..BA9.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0.562794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Brain...Anterior.cingulate.cortex..BA24.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0.557765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Brain...Cerebellar.Hemisphere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0.549676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Brain...Cerebellum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0.547224</a:t>
                      </a:r>
                    </a:p>
                  </a:txBody>
                  <a:tcPr marL="8368" marR="8368" marT="83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759" y="2550256"/>
            <a:ext cx="4609524" cy="27142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42424" y="4664377"/>
            <a:ext cx="3573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cell type with the greatest presumed similarity to K562 – namely, myeloid lineage cells – was not sequenced as part of </a:t>
            </a:r>
            <a:r>
              <a:rPr lang="en-US" dirty="0" err="1" smtClean="0"/>
              <a:t>GTEx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4759" y="1292962"/>
            <a:ext cx="44285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TF expression in K562 is well-correlated with TF expression in EBV-positive lymphocytes and whole blood. This is intuitive because all three share a common progenitor cell.</a:t>
            </a:r>
          </a:p>
          <a:p>
            <a:endParaRPr lang="en-US" dirty="0"/>
          </a:p>
          <a:p>
            <a:r>
              <a:rPr lang="en-US" dirty="0" smtClean="0"/>
              <a:t>The next few well-correlated tissues have no obvious embryonic relation to myeloid cells.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170089" y="6085336"/>
            <a:ext cx="3573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All correlations &gt; 0.5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5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Spearman rank correlations of TF expression between K562 and selected </a:t>
            </a:r>
            <a:r>
              <a:rPr lang="en-US" dirty="0" err="1" smtClean="0"/>
              <a:t>GTEx</a:t>
            </a:r>
            <a:r>
              <a:rPr lang="en-US" dirty="0" smtClean="0"/>
              <a:t> tissues are somewhat lower than correlations between </a:t>
            </a:r>
            <a:r>
              <a:rPr lang="en-US" dirty="0" err="1" smtClean="0"/>
              <a:t>GTEx</a:t>
            </a:r>
            <a:r>
              <a:rPr lang="en-US" dirty="0" smtClean="0"/>
              <a:t> tissues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597" y="1813667"/>
            <a:ext cx="8371339" cy="49332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119" y="2463281"/>
            <a:ext cx="3582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Explanation 1: Myeloid cells are much more specialized than other cells. If true, this would make K562 a poor choice for understanding other cell types.</a:t>
            </a:r>
          </a:p>
          <a:p>
            <a:r>
              <a:rPr lang="en-US" dirty="0" smtClean="0"/>
              <a:t>Alternatively, these differences could arise from:</a:t>
            </a:r>
          </a:p>
          <a:p>
            <a:r>
              <a:rPr lang="en-US" dirty="0" smtClean="0"/>
              <a:t>2. Batch effects of ENCODE vs </a:t>
            </a:r>
            <a:r>
              <a:rPr lang="en-US" dirty="0" err="1" smtClean="0"/>
              <a:t>GTEx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 The difference between cancerous vs normal tissues</a:t>
            </a:r>
          </a:p>
          <a:p>
            <a:r>
              <a:rPr lang="en-US" dirty="0"/>
              <a:t>4</a:t>
            </a:r>
            <a:r>
              <a:rPr lang="en-US" dirty="0" smtClean="0"/>
              <a:t>. The difference between cell lines vs tissue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5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STARR-</a:t>
            </a:r>
            <a:r>
              <a:rPr lang="en-US" dirty="0" err="1" smtClean="0"/>
              <a:t>seq</a:t>
            </a:r>
            <a:r>
              <a:rPr lang="en-US" dirty="0" smtClean="0"/>
              <a:t> in other cell types vs predict real biology in other cell types</a:t>
            </a:r>
          </a:p>
          <a:p>
            <a:r>
              <a:rPr lang="en-US" dirty="0" smtClean="0"/>
              <a:t>Normal tissue vs Cancer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9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tissues are more similar to K562 than are others</a:t>
            </a:r>
          </a:p>
          <a:p>
            <a:pPr lvl="1"/>
            <a:r>
              <a:rPr lang="en-US" dirty="0" smtClean="0"/>
              <a:t>K562 is quite similar to B-cells, but since ENCODE already has another B-cell line, B-cells might not be K562’s comparative advantage</a:t>
            </a:r>
            <a:endParaRPr lang="en-US" dirty="0"/>
          </a:p>
          <a:p>
            <a:r>
              <a:rPr lang="en-US" dirty="0" smtClean="0"/>
              <a:t>All tissues have &gt; 0.5 correlation of rank TF expression with K562</a:t>
            </a:r>
          </a:p>
          <a:p>
            <a:r>
              <a:rPr lang="en-US" dirty="0" smtClean="0"/>
              <a:t>There remains a </a:t>
            </a:r>
            <a:r>
              <a:rPr lang="en-US" dirty="0"/>
              <a:t>j</a:t>
            </a:r>
            <a:r>
              <a:rPr lang="en-US" dirty="0" smtClean="0"/>
              <a:t>udgment call as to how similar is similar enough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AD02-49A5-4D4C-9926-2D428B4E22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8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813</Words>
  <Application>Microsoft Office PowerPoint</Application>
  <PresentationFormat>Widescreen</PresentationFormat>
  <Paragraphs>166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STARR-seq in K562 cells may relate to some tissues but not so much to prostate tissue</vt:lpstr>
      <vt:lpstr>STARR-seq experimentally links enhancer sequence variation to altered gene expression</vt:lpstr>
      <vt:lpstr>We would like to use STARR-seq performed in K562 cells for variant prioritization in prostate and possibly other cancers – but is this valid?</vt:lpstr>
      <vt:lpstr>One way to define similarity between cell types is their distance apart on the development family tree. K562 is a myeloid blood cell. </vt:lpstr>
      <vt:lpstr>Similarity in TF expression between cell types offers a more mechanistically-informed notion of similarity.</vt:lpstr>
      <vt:lpstr>By Spearman rank correlation, two thirds of GTEx tissues are more similar to K562 than is Prostate, but not by much</vt:lpstr>
      <vt:lpstr>Spearman rank correlations of TF expression between K562 and selected GTEx tissues are somewhat lower than correlations between GTEx tissues </vt:lpstr>
      <vt:lpstr>Questions to Consider</vt:lpstr>
      <vt:lpstr>Conclusion</vt:lpstr>
      <vt:lpstr>WM would like to acknowledge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STARR-seq in K562 cells may relate to some tissues but not so much to prostate tissue</dc:title>
  <dc:creator>Ulysses</dc:creator>
  <cp:lastModifiedBy>Ulysses</cp:lastModifiedBy>
  <cp:revision>40</cp:revision>
  <dcterms:created xsi:type="dcterms:W3CDTF">2016-09-19T19:11:27Z</dcterms:created>
  <dcterms:modified xsi:type="dcterms:W3CDTF">2016-09-20T21:48:17Z</dcterms:modified>
</cp:coreProperties>
</file>