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0" r:id="rId4"/>
    <p:sldId id="267" r:id="rId5"/>
    <p:sldId id="288" r:id="rId6"/>
    <p:sldId id="268" r:id="rId7"/>
    <p:sldId id="296" r:id="rId8"/>
    <p:sldId id="265" r:id="rId9"/>
    <p:sldId id="286" r:id="rId10"/>
    <p:sldId id="280" r:id="rId11"/>
    <p:sldId id="281" r:id="rId12"/>
    <p:sldId id="282" r:id="rId13"/>
    <p:sldId id="283" r:id="rId14"/>
    <p:sldId id="284" r:id="rId15"/>
    <p:sldId id="285" r:id="rId16"/>
    <p:sldId id="297" r:id="rId17"/>
    <p:sldId id="287" r:id="rId18"/>
    <p:sldId id="289" r:id="rId19"/>
    <p:sldId id="271" r:id="rId20"/>
    <p:sldId id="272" r:id="rId21"/>
    <p:sldId id="274" r:id="rId22"/>
    <p:sldId id="279" r:id="rId23"/>
    <p:sldId id="290" r:id="rId24"/>
    <p:sldId id="269" r:id="rId25"/>
    <p:sldId id="270" r:id="rId26"/>
    <p:sldId id="258" r:id="rId27"/>
    <p:sldId id="291" r:id="rId28"/>
    <p:sldId id="298" r:id="rId29"/>
    <p:sldId id="293" r:id="rId30"/>
    <p:sldId id="292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66807-ABAA-41A0-AF76-98DFE768779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9BD7-EA45-4713-BE4A-B8E9F5E5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36B6-45DC-E04A-874B-30115695E2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08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653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36B6-45DC-E04A-874B-30115695E2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36B6-45DC-E04A-874B-30115695E2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00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52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84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33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38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55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7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99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1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7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F754-1550-4763-9F18-75C815D61F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E2A6-A05A-452C-9812-26D1289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128963"/>
          </a:xfrm>
        </p:spPr>
        <p:txBody>
          <a:bodyPr>
            <a:normAutofit/>
          </a:bodyPr>
          <a:lstStyle/>
          <a:p>
            <a:r>
              <a:rPr lang="en-US" sz="4400" b="1" dirty="0"/>
              <a:t>ICGC Pan Cancer Mutational </a:t>
            </a:r>
            <a:r>
              <a:rPr lang="en-US" sz="4400" b="1" dirty="0" smtClean="0"/>
              <a:t>Signatures (PCAWG 7)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--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 smtClean="0"/>
              <a:t>Preliminary </a:t>
            </a:r>
            <a:r>
              <a:rPr lang="en-US" sz="4400" b="1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3754437"/>
            <a:ext cx="8401050" cy="2789237"/>
          </a:xfrm>
        </p:spPr>
        <p:txBody>
          <a:bodyPr>
            <a:noAutofit/>
          </a:bodyPr>
          <a:lstStyle/>
          <a:p>
            <a:r>
              <a:rPr lang="en-US" sz="3200" dirty="0" smtClean="0"/>
              <a:t>Members </a:t>
            </a:r>
            <a:r>
              <a:rPr lang="en-US" sz="3200" dirty="0"/>
              <a:t>of the </a:t>
            </a:r>
          </a:p>
          <a:p>
            <a:r>
              <a:rPr lang="en-US" sz="3200" dirty="0" err="1"/>
              <a:t>IGCG</a:t>
            </a:r>
            <a:r>
              <a:rPr lang="en-US" sz="3200" dirty="0"/>
              <a:t> Pan Cancer Analysis Working Group on Mutational Signature (PCAWG 7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Cambridge MA, 2016 Sep 19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25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4780" y="862640"/>
            <a:ext cx="3120249" cy="4809046"/>
            <a:chOff x="5858592" y="1163152"/>
            <a:chExt cx="3120249" cy="4809046"/>
          </a:xfrm>
        </p:grpSpPr>
        <p:sp>
          <p:nvSpPr>
            <p:cNvPr id="21" name="Down Arrow 20"/>
            <p:cNvSpPr/>
            <p:nvPr/>
          </p:nvSpPr>
          <p:spPr>
            <a:xfrm>
              <a:off x="5858592" y="1163152"/>
              <a:ext cx="3120249" cy="41018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70471" y="5510533"/>
              <a:ext cx="2799997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</a:rPr>
                <a:t>Mutational signature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33709" y="2612279"/>
              <a:ext cx="1567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Mutational</a:t>
              </a:r>
            </a:p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 process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4673" y="3"/>
            <a:ext cx="861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Each mutational process generates a mutational signature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03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303215" y="862640"/>
            <a:ext cx="2880000" cy="4809047"/>
            <a:chOff x="3191077" y="862640"/>
            <a:chExt cx="2880000" cy="4809047"/>
          </a:xfrm>
        </p:grpSpPr>
        <p:sp>
          <p:nvSpPr>
            <p:cNvPr id="2" name="TextBox 1"/>
            <p:cNvSpPr txBox="1"/>
            <p:nvPr/>
          </p:nvSpPr>
          <p:spPr>
            <a:xfrm>
              <a:off x="3191077" y="862640"/>
              <a:ext cx="28800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modification </a:t>
              </a:r>
              <a:endParaRPr lang="en-GB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91077" y="2311767"/>
              <a:ext cx="288000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repair</a:t>
              </a:r>
              <a:endParaRPr lang="en-GB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91077" y="3760894"/>
              <a:ext cx="2880000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replication</a:t>
              </a:r>
              <a:endParaRPr lang="en-GB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91077" y="5210022"/>
              <a:ext cx="2880000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Mutational signature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637954" y="1579972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637954" y="3047900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637954" y="4593468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4780" y="862640"/>
            <a:ext cx="3120249" cy="4809046"/>
            <a:chOff x="5858592" y="1163152"/>
            <a:chExt cx="3120249" cy="4809046"/>
          </a:xfrm>
        </p:grpSpPr>
        <p:sp>
          <p:nvSpPr>
            <p:cNvPr id="21" name="Down Arrow 20"/>
            <p:cNvSpPr/>
            <p:nvPr/>
          </p:nvSpPr>
          <p:spPr>
            <a:xfrm>
              <a:off x="5858592" y="1163152"/>
              <a:ext cx="3120249" cy="41018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70471" y="5510533"/>
              <a:ext cx="2799997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</a:rPr>
                <a:t>Mutational signature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33709" y="2612279"/>
              <a:ext cx="1567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Mutational</a:t>
              </a:r>
            </a:p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 process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4673" y="3"/>
            <a:ext cx="863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 principle, each mutational process is constituted of three potential biological components which can influence the mutational signature</a:t>
            </a:r>
            <a:endParaRPr lang="en-GB" sz="2000" dirty="0"/>
          </a:p>
        </p:txBody>
      </p:sp>
      <p:sp>
        <p:nvSpPr>
          <p:cNvPr id="17" name="Arc 16"/>
          <p:cNvSpPr/>
          <p:nvPr/>
        </p:nvSpPr>
        <p:spPr>
          <a:xfrm rot="16524069">
            <a:off x="2005291" y="2162422"/>
            <a:ext cx="2604443" cy="1030892"/>
          </a:xfrm>
          <a:prstGeom prst="arc">
            <a:avLst>
              <a:gd name="adj1" fmla="val 11294136"/>
              <a:gd name="adj2" fmla="val 212789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303215" y="862640"/>
            <a:ext cx="2880000" cy="4809047"/>
            <a:chOff x="3191077" y="862640"/>
            <a:chExt cx="2880000" cy="4809047"/>
          </a:xfrm>
        </p:grpSpPr>
        <p:sp>
          <p:nvSpPr>
            <p:cNvPr id="2" name="TextBox 1"/>
            <p:cNvSpPr txBox="1"/>
            <p:nvPr/>
          </p:nvSpPr>
          <p:spPr>
            <a:xfrm>
              <a:off x="3191077" y="862640"/>
              <a:ext cx="28800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modification </a:t>
              </a:r>
              <a:endParaRPr lang="en-GB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91077" y="2311767"/>
              <a:ext cx="288000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repair</a:t>
              </a:r>
              <a:endParaRPr lang="en-GB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91077" y="3760894"/>
              <a:ext cx="2880000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replication</a:t>
              </a:r>
              <a:endParaRPr lang="en-GB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91077" y="5210022"/>
              <a:ext cx="2880000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Mutational signature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637954" y="1579972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637954" y="3047900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637954" y="4593468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31715" y="862640"/>
            <a:ext cx="2880000" cy="3359919"/>
            <a:chOff x="5534056" y="1163152"/>
            <a:chExt cx="2880000" cy="3359919"/>
          </a:xfrm>
        </p:grpSpPr>
        <p:sp>
          <p:nvSpPr>
            <p:cNvPr id="17" name="TextBox 16"/>
            <p:cNvSpPr txBox="1"/>
            <p:nvPr/>
          </p:nvSpPr>
          <p:spPr>
            <a:xfrm>
              <a:off x="5534056" y="1163152"/>
              <a:ext cx="28800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Normal or abnormal </a:t>
              </a:r>
              <a:endParaRPr lang="en-GB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4056" y="2612279"/>
              <a:ext cx="288000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Normal or abnormal</a:t>
              </a:r>
              <a:endParaRPr lang="en-GB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34056" y="4061406"/>
              <a:ext cx="2880000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Normal or abnormal</a:t>
              </a:r>
              <a:endParaRPr lang="en-GB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780" y="862640"/>
            <a:ext cx="3120249" cy="4809046"/>
            <a:chOff x="5858592" y="1163152"/>
            <a:chExt cx="3120249" cy="4809046"/>
          </a:xfrm>
        </p:grpSpPr>
        <p:sp>
          <p:nvSpPr>
            <p:cNvPr id="21" name="Down Arrow 20"/>
            <p:cNvSpPr/>
            <p:nvPr/>
          </p:nvSpPr>
          <p:spPr>
            <a:xfrm>
              <a:off x="5858592" y="1163152"/>
              <a:ext cx="3120249" cy="41018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70471" y="5510533"/>
              <a:ext cx="2799997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</a:rPr>
                <a:t>Mutational signature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33709" y="2612279"/>
              <a:ext cx="1567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Mutational</a:t>
              </a:r>
            </a:p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 process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4673" y="3"/>
            <a:ext cx="863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</a:t>
            </a:r>
            <a:r>
              <a:rPr lang="en-GB" sz="2000" dirty="0" smtClean="0"/>
              <a:t>ach of the three biological components can be functioning “normally” or “abnormally” to influence the mutational signature</a:t>
            </a:r>
            <a:endParaRPr lang="en-GB" sz="2000" dirty="0"/>
          </a:p>
        </p:txBody>
      </p:sp>
      <p:sp>
        <p:nvSpPr>
          <p:cNvPr id="25" name="Arc 24"/>
          <p:cNvSpPr/>
          <p:nvPr/>
        </p:nvSpPr>
        <p:spPr>
          <a:xfrm rot="16524069">
            <a:off x="2005291" y="2162422"/>
            <a:ext cx="2604443" cy="1030892"/>
          </a:xfrm>
          <a:prstGeom prst="arc">
            <a:avLst>
              <a:gd name="adj1" fmla="val 11294136"/>
              <a:gd name="adj2" fmla="val 212789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53" y="861230"/>
            <a:ext cx="238661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modification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5577" y="2310357"/>
            <a:ext cx="17129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repair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281" y="3759484"/>
            <a:ext cx="21535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replication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277" y="5210022"/>
            <a:ext cx="28355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Mutational signature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72062" y="1579972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72062" y="3047900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72062" y="4593468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869" y="861230"/>
            <a:ext cx="4320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dirty="0" smtClean="0"/>
              <a:t>ddition of chemical group to base</a:t>
            </a:r>
          </a:p>
          <a:p>
            <a:pPr algn="ctr"/>
            <a:r>
              <a:rPr lang="en-GB" dirty="0" smtClean="0"/>
              <a:t>Removal of chemical group from base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581869" y="2310357"/>
            <a:ext cx="4320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Removal of modification</a:t>
            </a:r>
          </a:p>
          <a:p>
            <a:pPr algn="ctr"/>
            <a:r>
              <a:rPr lang="en-GB" dirty="0" smtClean="0"/>
              <a:t>Removal of modified base</a:t>
            </a:r>
          </a:p>
          <a:p>
            <a:pPr algn="ctr"/>
            <a:r>
              <a:rPr lang="en-GB" dirty="0" smtClean="0"/>
              <a:t>Removal of mismatched base</a:t>
            </a:r>
          </a:p>
          <a:p>
            <a:pPr algn="ctr"/>
            <a:r>
              <a:rPr lang="en-GB" dirty="0" smtClean="0"/>
              <a:t>Removal of modified nucleotide</a:t>
            </a:r>
          </a:p>
          <a:p>
            <a:pPr algn="ctr"/>
            <a:r>
              <a:rPr lang="en-GB" dirty="0" smtClean="0"/>
              <a:t>Defective function of the above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869" y="3759484"/>
            <a:ext cx="43200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 replication</a:t>
            </a:r>
          </a:p>
          <a:p>
            <a:pPr algn="ctr"/>
            <a:r>
              <a:rPr lang="en-GB" dirty="0" smtClean="0"/>
              <a:t>Replication across modified base</a:t>
            </a:r>
          </a:p>
          <a:p>
            <a:pPr algn="ctr"/>
            <a:r>
              <a:rPr lang="en-GB" dirty="0" smtClean="0"/>
              <a:t>Replication across </a:t>
            </a:r>
            <a:r>
              <a:rPr lang="en-GB" dirty="0" err="1" smtClean="0"/>
              <a:t>abasic</a:t>
            </a:r>
            <a:r>
              <a:rPr lang="en-GB" dirty="0" smtClean="0"/>
              <a:t> site</a:t>
            </a:r>
          </a:p>
          <a:p>
            <a:pPr algn="ctr"/>
            <a:r>
              <a:rPr lang="en-GB" dirty="0" smtClean="0"/>
              <a:t>Other replication</a:t>
            </a:r>
          </a:p>
          <a:p>
            <a:pPr algn="ctr"/>
            <a:r>
              <a:rPr lang="en-GB" dirty="0" smtClean="0"/>
              <a:t>Defective replication machinery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24084" y="5210022"/>
            <a:ext cx="28355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Mutational signature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673" y="3"/>
            <a:ext cx="863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There are multiple ways in which each of the three components can contribute to a mutational signature</a:t>
            </a:r>
            <a:endParaRPr lang="en-GB" sz="2000" dirty="0"/>
          </a:p>
        </p:txBody>
      </p:sp>
      <p:sp>
        <p:nvSpPr>
          <p:cNvPr id="17" name="Arc 16"/>
          <p:cNvSpPr/>
          <p:nvPr/>
        </p:nvSpPr>
        <p:spPr>
          <a:xfrm rot="16524069">
            <a:off x="-747741" y="2191920"/>
            <a:ext cx="2604443" cy="1030892"/>
          </a:xfrm>
          <a:prstGeom prst="arc">
            <a:avLst>
              <a:gd name="adj1" fmla="val 11294136"/>
              <a:gd name="adj2" fmla="val 212789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53" y="861230"/>
            <a:ext cx="238661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modification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5577" y="2310357"/>
            <a:ext cx="17129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repair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281" y="3759484"/>
            <a:ext cx="21535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replication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277" y="5210022"/>
            <a:ext cx="28355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Mutational signature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72062" y="1579972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72062" y="3047900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72062" y="4593468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13477" y="861230"/>
            <a:ext cx="57600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</a:t>
            </a:r>
            <a:r>
              <a:rPr lang="en-GB" dirty="0" smtClean="0"/>
              <a:t>eamination of 5-methyl cytosine</a:t>
            </a:r>
          </a:p>
          <a:p>
            <a:pPr algn="ctr"/>
            <a:r>
              <a:rPr lang="en-GB" dirty="0" smtClean="0"/>
              <a:t>deamination of cytosine </a:t>
            </a:r>
          </a:p>
          <a:p>
            <a:pPr algn="ctr"/>
            <a:r>
              <a:rPr lang="en-GB" dirty="0" smtClean="0"/>
              <a:t> 8-oxo guanine modified bases</a:t>
            </a:r>
          </a:p>
          <a:p>
            <a:pPr algn="ctr"/>
            <a:r>
              <a:rPr lang="en-GB" dirty="0" smtClean="0"/>
              <a:t>benzo[a]pyrene diol epoxide adducts</a:t>
            </a:r>
          </a:p>
          <a:p>
            <a:pPr algn="ctr"/>
            <a:r>
              <a:rPr lang="en-GB" dirty="0" err="1"/>
              <a:t>a</a:t>
            </a:r>
            <a:r>
              <a:rPr lang="en-GB" dirty="0" err="1" smtClean="0"/>
              <a:t>ristolochic</a:t>
            </a:r>
            <a:r>
              <a:rPr lang="en-GB" dirty="0" smtClean="0"/>
              <a:t> acid adducts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3477" y="2310357"/>
            <a:ext cx="5760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Mismatch repair/defective mismatch repair</a:t>
            </a:r>
          </a:p>
          <a:p>
            <a:pPr algn="ctr"/>
            <a:r>
              <a:rPr lang="en-GB" dirty="0" smtClean="0"/>
              <a:t>Nucleotide excision repair (transcription coupled/not)</a:t>
            </a:r>
          </a:p>
          <a:p>
            <a:pPr algn="ctr"/>
            <a:r>
              <a:rPr lang="en-GB" dirty="0" smtClean="0"/>
              <a:t>Base excision repair</a:t>
            </a:r>
          </a:p>
          <a:p>
            <a:pPr algn="ctr"/>
            <a:r>
              <a:rPr lang="en-GB" dirty="0" smtClean="0"/>
              <a:t>Homologous recombination repair/defective HR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3477" y="3759484"/>
            <a:ext cx="5760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Polymerase epsilon/mutated polymerase epsilon</a:t>
            </a:r>
          </a:p>
          <a:p>
            <a:pPr algn="ctr"/>
            <a:r>
              <a:rPr lang="en-GB" dirty="0" smtClean="0"/>
              <a:t>Error prone polymerases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75692" y="5210022"/>
            <a:ext cx="28355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Mutational signature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673" y="3"/>
            <a:ext cx="863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There are multiple ways in which each of the three components can contribute to a mutational signature</a:t>
            </a:r>
            <a:endParaRPr lang="en-GB" sz="2000" dirty="0"/>
          </a:p>
        </p:txBody>
      </p:sp>
      <p:sp>
        <p:nvSpPr>
          <p:cNvPr id="17" name="Arc 16"/>
          <p:cNvSpPr/>
          <p:nvPr/>
        </p:nvSpPr>
        <p:spPr>
          <a:xfrm rot="16524069">
            <a:off x="-747741" y="2191920"/>
            <a:ext cx="2604443" cy="1030892"/>
          </a:xfrm>
          <a:prstGeom prst="arc">
            <a:avLst>
              <a:gd name="adj1" fmla="val 11294136"/>
              <a:gd name="adj2" fmla="val 212789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53" y="861230"/>
            <a:ext cx="238661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modification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5577" y="2310357"/>
            <a:ext cx="17129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repair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281" y="3759484"/>
            <a:ext cx="21535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DNA replication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277" y="5210022"/>
            <a:ext cx="28355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Mutational signature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72062" y="1579972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72062" y="3047900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72062" y="4593468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13477" y="861230"/>
            <a:ext cx="57600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</a:t>
            </a:r>
            <a:r>
              <a:rPr lang="en-GB" dirty="0" smtClean="0"/>
              <a:t>eamination of 5-methyl cytosine</a:t>
            </a:r>
          </a:p>
          <a:p>
            <a:pPr algn="ctr"/>
            <a:r>
              <a:rPr lang="en-GB" dirty="0" smtClean="0"/>
              <a:t>deamination of cytosine </a:t>
            </a:r>
          </a:p>
          <a:p>
            <a:pPr algn="ctr"/>
            <a:r>
              <a:rPr lang="en-GB" dirty="0" smtClean="0"/>
              <a:t> 8-oxo guanine adducts</a:t>
            </a:r>
          </a:p>
          <a:p>
            <a:pPr algn="ctr"/>
            <a:r>
              <a:rPr lang="en-GB" dirty="0" err="1"/>
              <a:t>b</a:t>
            </a:r>
            <a:r>
              <a:rPr lang="en-GB" dirty="0" err="1" smtClean="0"/>
              <a:t>enz</a:t>
            </a:r>
            <a:r>
              <a:rPr lang="en-GB" dirty="0" smtClean="0"/>
              <a:t>[a]pyrene diol epoxide adducts</a:t>
            </a:r>
          </a:p>
          <a:p>
            <a:pPr algn="ctr"/>
            <a:r>
              <a:rPr lang="en-GB" dirty="0" err="1"/>
              <a:t>a</a:t>
            </a:r>
            <a:r>
              <a:rPr lang="en-GB" dirty="0" err="1" smtClean="0"/>
              <a:t>ristolochic</a:t>
            </a:r>
            <a:r>
              <a:rPr lang="en-GB" dirty="0" smtClean="0"/>
              <a:t> acid adducts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3477" y="2310357"/>
            <a:ext cx="5760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Mismatch repair/defective mismatch repair</a:t>
            </a:r>
          </a:p>
          <a:p>
            <a:pPr algn="ctr"/>
            <a:r>
              <a:rPr lang="en-GB" dirty="0" smtClean="0"/>
              <a:t>Nucleotide excision repair (transcription coupled/not)</a:t>
            </a:r>
          </a:p>
          <a:p>
            <a:pPr algn="ctr"/>
            <a:r>
              <a:rPr lang="en-GB" dirty="0" smtClean="0"/>
              <a:t>Base excision repair</a:t>
            </a:r>
          </a:p>
          <a:p>
            <a:pPr algn="ctr"/>
            <a:r>
              <a:rPr lang="en-GB" dirty="0" smtClean="0"/>
              <a:t>Homologous recombination repair/defective HR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3477" y="3759484"/>
            <a:ext cx="5760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Polymerase epsilon/mutated polymerase epsilon</a:t>
            </a:r>
          </a:p>
          <a:p>
            <a:pPr algn="ctr"/>
            <a:r>
              <a:rPr lang="en-GB" dirty="0" smtClean="0"/>
              <a:t>Error prone polymerases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75692" y="5210022"/>
            <a:ext cx="28355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Mutational signature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673" y="3"/>
            <a:ext cx="863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Although we often say a signature is due to one component </a:t>
            </a:r>
            <a:r>
              <a:rPr lang="en-GB" sz="2000" dirty="0" err="1" smtClean="0"/>
              <a:t>eg</a:t>
            </a:r>
            <a:r>
              <a:rPr lang="en-GB" sz="2000" dirty="0" smtClean="0"/>
              <a:t> “signature 1 is due to 5-methyl cytosine deamination” this is shorthand and formally we should always include mention of all three components </a:t>
            </a:r>
            <a:endParaRPr lang="en-GB" sz="2000" dirty="0"/>
          </a:p>
        </p:txBody>
      </p:sp>
      <p:sp>
        <p:nvSpPr>
          <p:cNvPr id="17" name="Arc 16"/>
          <p:cNvSpPr/>
          <p:nvPr/>
        </p:nvSpPr>
        <p:spPr>
          <a:xfrm rot="16524069">
            <a:off x="-747741" y="2191920"/>
            <a:ext cx="2604443" cy="1030892"/>
          </a:xfrm>
          <a:prstGeom prst="arc">
            <a:avLst>
              <a:gd name="adj1" fmla="val 11294136"/>
              <a:gd name="adj2" fmla="val 2127898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8" y="173740"/>
            <a:ext cx="7886700" cy="570539"/>
          </a:xfrm>
        </p:spPr>
        <p:txBody>
          <a:bodyPr>
            <a:noAutofit/>
          </a:bodyPr>
          <a:lstStyle/>
          <a:p>
            <a:r>
              <a:rPr lang="en-US" sz="3200" dirty="0" smtClean="0"/>
              <a:t>Mechanisms creating 2 APOBEC signatures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46" r="13759" b="18167"/>
          <a:stretch/>
        </p:blipFill>
        <p:spPr>
          <a:xfrm>
            <a:off x="176981" y="748268"/>
            <a:ext cx="8013290" cy="5333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6533" y="2651508"/>
            <a:ext cx="917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031" y="948357"/>
            <a:ext cx="864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 → G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06402" y="3213433"/>
            <a:ext cx="992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 → 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3279" y="4639911"/>
            <a:ext cx="917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76" y="5210068"/>
            <a:ext cx="992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 → 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292" y="5666011"/>
            <a:ext cx="917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Signature-PCAWG-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8864" r="30817" b="23501"/>
          <a:stretch/>
        </p:blipFill>
        <p:spPr>
          <a:xfrm>
            <a:off x="7098890" y="4542503"/>
            <a:ext cx="2045110" cy="796414"/>
          </a:xfrm>
          <a:prstGeom prst="rect">
            <a:avLst/>
          </a:prstGeom>
        </p:spPr>
      </p:pic>
      <p:pic>
        <p:nvPicPr>
          <p:cNvPr id="13" name="Picture 12" descr="Signature-PCAWG-1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9399" r="29669" b="23530"/>
          <a:stretch/>
        </p:blipFill>
        <p:spPr>
          <a:xfrm>
            <a:off x="7128385" y="2949678"/>
            <a:ext cx="2054943" cy="776748"/>
          </a:xfrm>
          <a:prstGeom prst="rect">
            <a:avLst/>
          </a:prstGeom>
        </p:spPr>
      </p:pic>
      <p:pic>
        <p:nvPicPr>
          <p:cNvPr id="14" name="Picture 13" descr="Signature-PCAWG-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30817" b="26422"/>
          <a:stretch/>
        </p:blipFill>
        <p:spPr>
          <a:xfrm>
            <a:off x="7098890" y="2093123"/>
            <a:ext cx="2045110" cy="8663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3107" y="4767572"/>
            <a:ext cx="136733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2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16749" y="3145247"/>
            <a:ext cx="142725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13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85172" y="2373417"/>
            <a:ext cx="136733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9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277" y="861230"/>
            <a:ext cx="2835570" cy="4810457"/>
            <a:chOff x="54277" y="861230"/>
            <a:chExt cx="2835570" cy="4810457"/>
          </a:xfrm>
        </p:grpSpPr>
        <p:sp>
          <p:nvSpPr>
            <p:cNvPr id="2" name="TextBox 1"/>
            <p:cNvSpPr txBox="1"/>
            <p:nvPr/>
          </p:nvSpPr>
          <p:spPr>
            <a:xfrm>
              <a:off x="278753" y="861230"/>
              <a:ext cx="2386619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modification </a:t>
              </a:r>
              <a:endParaRPr lang="en-GB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5577" y="2310357"/>
              <a:ext cx="1712971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repair</a:t>
              </a:r>
              <a:endParaRPr lang="en-GB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5281" y="3759484"/>
              <a:ext cx="2153562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DNA replication</a:t>
              </a:r>
              <a:endParaRPr lang="en-GB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277" y="5210022"/>
              <a:ext cx="2835570" cy="461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Mutational signature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72062" y="1579972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472062" y="3047900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472062" y="4593468"/>
              <a:ext cx="0" cy="474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320990" y="861230"/>
            <a:ext cx="23866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APOBEC deamination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657814" y="2310357"/>
            <a:ext cx="17129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-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37518" y="3661163"/>
            <a:ext cx="215356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POLE/D</a:t>
            </a:r>
          </a:p>
          <a:p>
            <a:pPr algn="ctr"/>
            <a:r>
              <a:rPr lang="en-GB" sz="2400" dirty="0" smtClean="0"/>
              <a:t>(“Replicative”)</a:t>
            </a:r>
            <a:endParaRPr lang="en-GB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14299" y="1579972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14299" y="3047900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14299" y="4593468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28735" y="861230"/>
            <a:ext cx="23866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APOBEC deamination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665559" y="2310357"/>
            <a:ext cx="17129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BER&gt;</a:t>
            </a:r>
            <a:r>
              <a:rPr lang="en-GB" dirty="0" err="1" smtClean="0"/>
              <a:t>abasic</a:t>
            </a:r>
            <a:r>
              <a:rPr lang="en-GB" dirty="0" smtClean="0"/>
              <a:t> site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445263" y="3759484"/>
            <a:ext cx="21535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REV1</a:t>
            </a:r>
            <a:r>
              <a:rPr lang="en-GB" sz="2400" dirty="0" smtClean="0"/>
              <a:t> (TLS)</a:t>
            </a:r>
            <a:endParaRPr lang="en-GB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22044" y="1579972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22044" y="3047900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522044" y="4593468"/>
            <a:ext cx="0" cy="47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16066" y="216020"/>
            <a:ext cx="21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Mutational process A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441050" y="213147"/>
            <a:ext cx="216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Mutational process B</a:t>
            </a:r>
            <a:endParaRPr lang="en-GB" dirty="0"/>
          </a:p>
        </p:txBody>
      </p:sp>
      <p:pic>
        <p:nvPicPr>
          <p:cNvPr id="36" name="Picture 35" descr="Signature-PCAWG-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9399" r="29669" b="23530"/>
          <a:stretch/>
        </p:blipFill>
        <p:spPr>
          <a:xfrm>
            <a:off x="6164825" y="5179125"/>
            <a:ext cx="2880853" cy="1088934"/>
          </a:xfrm>
          <a:prstGeom prst="rect">
            <a:avLst/>
          </a:prstGeom>
        </p:spPr>
      </p:pic>
      <p:pic>
        <p:nvPicPr>
          <p:cNvPr id="37" name="Picture 36" descr="Signature-PCAWG-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30817" b="26422"/>
          <a:stretch/>
        </p:blipFill>
        <p:spPr>
          <a:xfrm>
            <a:off x="3156155" y="5013303"/>
            <a:ext cx="2903839" cy="12301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99636" y="5544320"/>
            <a:ext cx="136733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2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11692"/>
            <a:ext cx="8608141" cy="4499637"/>
            <a:chOff x="0" y="111692"/>
            <a:chExt cx="8608141" cy="4499637"/>
          </a:xfrm>
        </p:grpSpPr>
        <p:sp>
          <p:nvSpPr>
            <p:cNvPr id="7" name="Oval 6"/>
            <p:cNvSpPr/>
            <p:nvPr/>
          </p:nvSpPr>
          <p:spPr>
            <a:xfrm>
              <a:off x="3411794" y="2182762"/>
              <a:ext cx="2123767" cy="75708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111692"/>
              <a:ext cx="585195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T</a:t>
              </a:r>
              <a:r>
                <a:rPr lang="en-GB" sz="2400" dirty="0" smtClean="0">
                  <a:solidFill>
                    <a:srgbClr val="FF0000"/>
                  </a:solidFill>
                </a:rPr>
                <a:t>wo</a:t>
              </a:r>
              <a:r>
                <a:rPr lang="en-GB" sz="2400" dirty="0" smtClean="0"/>
                <a:t> </a:t>
              </a:r>
              <a:r>
                <a:rPr lang="en-GB" sz="2400" dirty="0" smtClean="0"/>
                <a:t>out of three components of mutational processes A and B are different from each other but </a:t>
              </a:r>
              <a:r>
                <a:rPr lang="en-GB" sz="2400" dirty="0" smtClean="0"/>
                <a:t>generate </a:t>
              </a:r>
              <a:r>
                <a:rPr lang="en-GB" sz="2400" dirty="0" smtClean="0"/>
                <a:t>signatures 2 and 13</a:t>
              </a:r>
              <a:endParaRPr lang="en-GB" sz="2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65871" y="3593691"/>
              <a:ext cx="2123767" cy="101763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479458" y="2133601"/>
              <a:ext cx="2123767" cy="75708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484374" y="3593692"/>
              <a:ext cx="2123767" cy="75708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57988" y="5485325"/>
            <a:ext cx="142725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13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89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3" y="1619767"/>
            <a:ext cx="7886700" cy="30160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Assignment of (causal) signatures to individual mutations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Landscape / topography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75" y="2271926"/>
            <a:ext cx="5690949" cy="36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03773" y="186314"/>
            <a:ext cx="8520600" cy="129835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600" dirty="0"/>
              <a:t>Probabilistic assignment of mutations allows signature-specific profiles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1925" y="2271926"/>
            <a:ext cx="1568175" cy="11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1925" y="3542257"/>
            <a:ext cx="1568175" cy="119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4099" y="4735450"/>
            <a:ext cx="1606000" cy="1239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5973" y="2448233"/>
            <a:ext cx="274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Individual mutations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66102" y="1401098"/>
            <a:ext cx="2978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Individual mutations</a:t>
            </a:r>
          </a:p>
          <a:p>
            <a:pPr algn="ctr"/>
            <a:r>
              <a:rPr lang="en-US" sz="2400" dirty="0"/>
              <a:t>Assigned to signatures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7174" y="934066"/>
            <a:ext cx="311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Signature-specific</a:t>
            </a:r>
          </a:p>
          <a:p>
            <a:pPr algn="ctr"/>
            <a:r>
              <a:rPr lang="en-US" sz="2400" dirty="0" smtClean="0"/>
              <a:t>Genomic profiles </a:t>
            </a:r>
          </a:p>
          <a:p>
            <a:pPr algn="ctr"/>
            <a:r>
              <a:rPr lang="en-US" sz="2400" dirty="0" smtClean="0"/>
              <a:t>(e.g. replication timing)</a:t>
            </a:r>
          </a:p>
        </p:txBody>
      </p:sp>
    </p:spTree>
    <p:extLst>
      <p:ext uri="{BB962C8B-B14F-4D97-AF65-F5344CB8AC3E}">
        <p14:creationId xmlns:p14="http://schemas.microsoft.com/office/powerpoint/2010/main" val="27505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69877"/>
            <a:ext cx="7886700" cy="5873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0601"/>
            <a:ext cx="7886700" cy="54578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Definitive </a:t>
            </a:r>
            <a:r>
              <a:rPr lang="en-US" dirty="0"/>
              <a:t>catalog of mutation </a:t>
            </a:r>
            <a:r>
              <a:rPr lang="en-US" dirty="0" smtClean="0"/>
              <a:t>signatures based on 25,000 tumors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i="1" dirty="0" smtClean="0"/>
              <a:t>De </a:t>
            </a:r>
            <a:r>
              <a:rPr lang="en-US" i="1" dirty="0"/>
              <a:t>facto</a:t>
            </a:r>
            <a:r>
              <a:rPr lang="en-US" dirty="0"/>
              <a:t> standard for years to </a:t>
            </a:r>
            <a:r>
              <a:rPr lang="en-US" dirty="0" smtClean="0"/>
              <a:t>come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Consensus of multiple </a:t>
            </a:r>
            <a:r>
              <a:rPr lang="en-US" dirty="0"/>
              <a:t>signature analysis </a:t>
            </a:r>
            <a:r>
              <a:rPr lang="en-US" dirty="0" smtClean="0"/>
              <a:t>pipelines vetted on synthetic data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In-depth </a:t>
            </a:r>
            <a:r>
              <a:rPr lang="en-US" dirty="0"/>
              <a:t>assessment by </a:t>
            </a:r>
            <a:r>
              <a:rPr lang="en-US" dirty="0" smtClean="0"/>
              <a:t>highly experienced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Differences </a:t>
            </a:r>
            <a:r>
              <a:rPr lang="en-US" dirty="0"/>
              <a:t>in signature contributions across cancer types and </a:t>
            </a:r>
            <a:r>
              <a:rPr lang="en-US" dirty="0" smtClean="0"/>
              <a:t>geography and </a:t>
            </a:r>
            <a:r>
              <a:rPr lang="en-US" dirty="0"/>
              <a:t>likely causal </a:t>
            </a:r>
            <a:r>
              <a:rPr lang="en-US" dirty="0" smtClean="0"/>
              <a:t>mechanisms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 conceptual framework for understanding the causal mechanisms and taxonomy of mutation signatures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Numbers of mutations contributed by each signature to each tumor;  assignment of signatures to each mutation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Relationships </a:t>
            </a:r>
            <a:r>
              <a:rPr lang="en-US" dirty="0"/>
              <a:t>between signature activity and an exhaustive compendium of </a:t>
            </a:r>
            <a:r>
              <a:rPr lang="en-US" dirty="0" smtClean="0"/>
              <a:t>structural </a:t>
            </a:r>
            <a:r>
              <a:rPr lang="en-US" dirty="0"/>
              <a:t>and biological features in 5,000 cancer genomes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</a:t>
            </a:r>
            <a:r>
              <a:rPr lang="en-US" dirty="0" smtClean="0"/>
              <a:t>insights </a:t>
            </a:r>
            <a:r>
              <a:rPr lang="en-US" dirty="0"/>
              <a:t>into the mutational processes that cause neoplastic </a:t>
            </a:r>
            <a:r>
              <a:rPr lang="en-US" dirty="0" smtClean="0"/>
              <a:t>transformation, based on analysis </a:t>
            </a:r>
            <a:r>
              <a:rPr lang="en-US" dirty="0"/>
              <a:t>of the mutation signatures that cause driver mutations in the </a:t>
            </a:r>
            <a:r>
              <a:rPr lang="en-US" dirty="0" smtClean="0"/>
              <a:t>25,000 tumors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523" y="2917293"/>
            <a:ext cx="1711175" cy="10707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60299" y="2224660"/>
            <a:ext cx="1734000" cy="29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 smtClean="0"/>
              <a:t>Breast</a:t>
            </a:r>
            <a:endParaRPr lang="en" b="1" dirty="0"/>
          </a:p>
        </p:txBody>
      </p:sp>
      <p:sp>
        <p:nvSpPr>
          <p:cNvPr id="71" name="Shape 71"/>
          <p:cNvSpPr txBox="1"/>
          <p:nvPr/>
        </p:nvSpPr>
        <p:spPr>
          <a:xfrm>
            <a:off x="229400" y="3196610"/>
            <a:ext cx="1394400" cy="3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 smtClean="0"/>
              <a:t>Esophagus</a:t>
            </a:r>
            <a:endParaRPr lang="en" b="1" dirty="0"/>
          </a:p>
        </p:txBody>
      </p:sp>
      <p:sp>
        <p:nvSpPr>
          <p:cNvPr id="72" name="Shape 72"/>
          <p:cNvSpPr txBox="1"/>
          <p:nvPr/>
        </p:nvSpPr>
        <p:spPr>
          <a:xfrm>
            <a:off x="244776" y="3887001"/>
            <a:ext cx="1575000" cy="3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 smtClean="0"/>
              <a:t>Lung</a:t>
            </a:r>
          </a:p>
          <a:p>
            <a:r>
              <a:rPr lang="en-US" b="1" dirty="0" smtClean="0"/>
              <a:t>A</a:t>
            </a:r>
            <a:r>
              <a:rPr lang="en" b="1" dirty="0" smtClean="0"/>
              <a:t>deno-carcinoma</a:t>
            </a:r>
            <a:endParaRPr lang="en" b="1" dirty="0"/>
          </a:p>
        </p:txBody>
      </p:sp>
      <p:cxnSp>
        <p:nvCxnSpPr>
          <p:cNvPr id="73" name="Shape 73"/>
          <p:cNvCxnSpPr/>
          <p:nvPr/>
        </p:nvCxnSpPr>
        <p:spPr>
          <a:xfrm>
            <a:off x="3544275" y="3720537"/>
            <a:ext cx="277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" name="Shape 74"/>
          <p:cNvSpPr txBox="1"/>
          <p:nvPr/>
        </p:nvSpPr>
        <p:spPr>
          <a:xfrm>
            <a:off x="3646282" y="1542175"/>
            <a:ext cx="2486100" cy="1456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0000FF"/>
                </a:solidFill>
              </a:rPr>
              <a:t>Linear correction reduces cross-signature contamination of profiles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646766" y="3791165"/>
            <a:ext cx="2360744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dirty="0" smtClean="0">
                <a:solidFill>
                  <a:srgbClr val="FF0000"/>
                </a:solidFill>
              </a:rPr>
              <a:t>Slope </a:t>
            </a:r>
            <a:r>
              <a:rPr lang="en" sz="2000" dirty="0">
                <a:solidFill>
                  <a:srgbClr val="FF0000"/>
                </a:solidFill>
              </a:rPr>
              <a:t>from cross-signature contamination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534" y="4880074"/>
            <a:ext cx="4746590" cy="112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251" y="2973322"/>
            <a:ext cx="1711176" cy="103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4000" y="3970363"/>
            <a:ext cx="1810274" cy="112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0251" y="4010405"/>
            <a:ext cx="1733999" cy="105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9628" y="1818000"/>
            <a:ext cx="1733999" cy="108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12051" y="1941009"/>
            <a:ext cx="1734000" cy="103826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30022" y="135781"/>
            <a:ext cx="6743400" cy="104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A further linear correction minimizes cross-signature contamination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9286" y="737324"/>
            <a:ext cx="1248299" cy="10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Signature-PCAWG-13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9399" r="29669" b="23530"/>
          <a:stretch/>
        </p:blipFill>
        <p:spPr>
          <a:xfrm>
            <a:off x="6100929" y="616163"/>
            <a:ext cx="3008642" cy="11372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66143" y="882211"/>
            <a:ext cx="1427251" cy="69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13</a:t>
            </a:r>
            <a:endParaRPr lang="en-GB" sz="2400" dirty="0"/>
          </a:p>
        </p:txBody>
      </p:sp>
      <p:cxnSp>
        <p:nvCxnSpPr>
          <p:cNvPr id="3" name="Straight Arrow Connector 2"/>
          <p:cNvCxnSpPr>
            <a:stCxn id="75" idx="1"/>
          </p:cNvCxnSpPr>
          <p:nvPr/>
        </p:nvCxnSpPr>
        <p:spPr>
          <a:xfrm flipH="1" flipV="1">
            <a:off x="2684207" y="3569110"/>
            <a:ext cx="962559" cy="49280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5" idx="1"/>
          </p:cNvCxnSpPr>
          <p:nvPr/>
        </p:nvCxnSpPr>
        <p:spPr>
          <a:xfrm flipH="1">
            <a:off x="2743200" y="4061915"/>
            <a:ext cx="903566" cy="31344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Replicative Strand Bias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1" y="2107325"/>
            <a:ext cx="4624300" cy="36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350" y="902724"/>
            <a:ext cx="2781675" cy="24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0204" y="4078151"/>
            <a:ext cx="2379075" cy="18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315675" y="3441275"/>
            <a:ext cx="3059100" cy="7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/>
              <a:t>APOBEC-associated COSMIC13 enriched at lagging-strand template cytosines</a:t>
            </a:r>
          </a:p>
        </p:txBody>
      </p:sp>
    </p:spTree>
    <p:extLst>
      <p:ext uri="{BB962C8B-B14F-4D97-AF65-F5344CB8AC3E}">
        <p14:creationId xmlns:p14="http://schemas.microsoft.com/office/powerpoint/2010/main" val="875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286021" y="190032"/>
            <a:ext cx="6869691" cy="71373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" sz="2700" dirty="0" smtClean="0">
                <a:latin typeface="Calibri"/>
                <a:ea typeface="Calibri"/>
                <a:cs typeface="Calibri"/>
                <a:sym typeface="Calibri"/>
              </a:rPr>
              <a:t>Nucleosome positions relative to mutation</a:t>
            </a:r>
            <a:endParaRPr lang="en"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98244" y="1780858"/>
            <a:ext cx="3633784" cy="75649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= Actual </a:t>
            </a:r>
          </a:p>
          <a:p>
            <a:pPr>
              <a:buClr>
                <a:srgbClr val="000000"/>
              </a:buClr>
              <a:buSzPct val="100000"/>
            </a:pPr>
            <a:r>
              <a:rPr lang="en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Gray = Expected</a:t>
            </a:r>
            <a:endParaRPr lang="en" sz="2000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775638" y="951192"/>
            <a:ext cx="6974957" cy="99456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algn="ctr">
              <a:buSzPct val="25000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Signature16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(unknown causes) </a:t>
            </a:r>
          </a:p>
          <a:p>
            <a:pPr algn="ctr">
              <a:buSzPct val="25000"/>
            </a:pPr>
            <a:r>
              <a:rPr lang="en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Strong </a:t>
            </a:r>
            <a:r>
              <a:rPr lang="en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depletion of mutations at nucleosomes in 3 cancer types</a:t>
            </a:r>
          </a:p>
          <a:p>
            <a:pPr algn="ctr">
              <a:buSzPct val="25000"/>
            </a:pPr>
            <a:endParaRPr lang="en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 rot="16200000">
            <a:off x="286602" y="3649617"/>
            <a:ext cx="2374187" cy="3487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algn="ctr">
              <a:buSzPct val="25000"/>
            </a:pPr>
            <a:r>
              <a:rPr lang="en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Nucleosome</a:t>
            </a:r>
            <a:r>
              <a:rPr lang="en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006219" y="5476125"/>
            <a:ext cx="3057970" cy="3930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algn="ctr">
              <a:buSzPct val="25000"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Interval Around the Mutation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53920" y="1943283"/>
            <a:ext cx="5954595" cy="3394261"/>
            <a:chOff x="871501" y="2145302"/>
            <a:chExt cx="3198278" cy="2241211"/>
          </a:xfrm>
        </p:grpSpPr>
        <p:pic>
          <p:nvPicPr>
            <p:cNvPr id="195" name="Shape 1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1501" y="2145302"/>
              <a:ext cx="3198278" cy="2241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/>
            <p:nvPr/>
          </p:nvSpPr>
          <p:spPr>
            <a:xfrm>
              <a:off x="1130307" y="2464762"/>
              <a:ext cx="642536" cy="39304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buSzPct val="25000"/>
              </a:pPr>
              <a:r>
                <a:rPr lang="en" sz="12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LIVC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087762" y="3188076"/>
              <a:ext cx="736385" cy="39304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buSzPct val="25000"/>
              </a:pPr>
              <a:r>
                <a:rPr lang="en" sz="12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LUSC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149518" y="3906807"/>
              <a:ext cx="847888" cy="393048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buSzPct val="25000"/>
              </a:pPr>
              <a:r>
                <a:rPr lang="en" sz="12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HNSC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8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3" y="1619767"/>
            <a:ext cx="7886700" cy="3016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</a:t>
            </a:r>
            <a:r>
              <a:rPr lang="en-US" dirty="0" smtClean="0"/>
              <a:t>mutation </a:t>
            </a:r>
            <a:r>
              <a:rPr lang="en-US" dirty="0"/>
              <a:t>signatures cause driver mutations? </a:t>
            </a:r>
          </a:p>
        </p:txBody>
      </p:sp>
    </p:spTree>
    <p:extLst>
      <p:ext uri="{BB962C8B-B14F-4D97-AF65-F5344CB8AC3E}">
        <p14:creationId xmlns:p14="http://schemas.microsoft.com/office/powerpoint/2010/main" val="411671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7" y="212650"/>
            <a:ext cx="8229600" cy="9888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Typical: </a:t>
            </a:r>
            <a:r>
              <a:rPr lang="en-US" sz="3600" i="1" dirty="0" smtClean="0"/>
              <a:t>TP53 </a:t>
            </a:r>
            <a:r>
              <a:rPr lang="en-US" sz="3600" dirty="0" smtClean="0"/>
              <a:t>drivers in stomach cancer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782185"/>
            <a:ext cx="2057400" cy="365125"/>
          </a:xfrm>
        </p:spPr>
        <p:txBody>
          <a:bodyPr/>
          <a:lstStyle/>
          <a:p>
            <a:fld id="{D6379F0D-005F-0640-B0C1-D149ED7D94B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834"/>
            <a:ext cx="9144000" cy="4497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6720" y="1024886"/>
            <a:ext cx="4907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Causes of all somatic mutations in TP53 mutated tumors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885" y="1024886"/>
            <a:ext cx="4040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Causes of driver mutations in TP53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2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Atypical: </a:t>
            </a:r>
            <a:r>
              <a:rPr lang="en-US" sz="3600" i="1" dirty="0" err="1" smtClean="0"/>
              <a:t>PIK3CA</a:t>
            </a:r>
            <a:r>
              <a:rPr lang="en-US" sz="3600" dirty="0" smtClean="0"/>
              <a:t> drivers in cervical cancer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9F0D-005F-0640-B0C1-D149ED7D94B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476"/>
            <a:ext cx="9144000" cy="4125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365372"/>
            <a:ext cx="4907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Causes of all somatic mutations in </a:t>
            </a:r>
            <a:r>
              <a:rPr lang="en-US" sz="2400" dirty="0" err="1" smtClean="0"/>
              <a:t>PIK3CA</a:t>
            </a:r>
            <a:r>
              <a:rPr lang="en-US" sz="2400" dirty="0" smtClean="0"/>
              <a:t> mutated tumors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125" y="1365372"/>
            <a:ext cx="4040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Causes of driver mutations in </a:t>
            </a:r>
            <a:r>
              <a:rPr lang="en-US" sz="2400" dirty="0" err="1" smtClean="0"/>
              <a:t>PIK3CA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78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22252"/>
            <a:ext cx="7886700" cy="4540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49" y="800100"/>
            <a:ext cx="4048125" cy="55816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Mutation Signature Discovery and Activity Assignment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Ludmil Alexandrov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Kyle Covington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Jaegil</a:t>
            </a:r>
            <a:r>
              <a:rPr lang="en-US" sz="1800" dirty="0" smtClean="0"/>
              <a:t> Kim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John McPherson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Ville </a:t>
            </a:r>
            <a:r>
              <a:rPr lang="en-US" sz="1800" dirty="0" err="1" smtClean="0"/>
              <a:t>Mustonen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i="1" dirty="0" smtClean="0"/>
              <a:t>Landscape and assignment of signatures to mutations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Nick Haradhvala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Mike Lawrence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Sandro </a:t>
            </a:r>
            <a:r>
              <a:rPr lang="en-US" sz="1800" dirty="0" err="1" smtClean="0"/>
              <a:t>Morganella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Paz </a:t>
            </a:r>
            <a:r>
              <a:rPr lang="en-US" sz="1800" dirty="0" err="1" smtClean="0"/>
              <a:t>Polok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Sabari </a:t>
            </a:r>
            <a:r>
              <a:rPr lang="en-US" sz="1800" dirty="0" err="1" smtClean="0"/>
              <a:t>Radhakrishnan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i="1" dirty="0" smtClean="0"/>
              <a:t>Mutagenesis </a:t>
            </a:r>
            <a:r>
              <a:rPr lang="en-US" sz="1800" i="1" dirty="0"/>
              <a:t>mechanisms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Dmitry </a:t>
            </a:r>
            <a:r>
              <a:rPr lang="en-US" sz="1800" dirty="0" err="1"/>
              <a:t>Gordenin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Marat </a:t>
            </a:r>
            <a:r>
              <a:rPr lang="en-US" sz="1800" dirty="0" err="1"/>
              <a:t>Kazanov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Les </a:t>
            </a:r>
            <a:r>
              <a:rPr lang="en-US" sz="1800" dirty="0" err="1" smtClean="0"/>
              <a:t>Klimczak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Kin Chan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19675" y="723900"/>
            <a:ext cx="38862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Steven A. Roberts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Natalie Saini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David Fargo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Shamil</a:t>
            </a:r>
            <a:r>
              <a:rPr lang="en-US" sz="1800" dirty="0"/>
              <a:t> </a:t>
            </a:r>
            <a:r>
              <a:rPr lang="en-US" sz="1800" dirty="0" err="1"/>
              <a:t>Sunyaev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i="1" dirty="0" smtClean="0"/>
              <a:t>Other</a:t>
            </a: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Gaddy</a:t>
            </a:r>
            <a:r>
              <a:rPr lang="en-US" sz="1800" dirty="0"/>
              <a:t> Getz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Serena Nik-Zainal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David Wheeler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Teh Bin Tean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Nuria</a:t>
            </a:r>
            <a:r>
              <a:rPr lang="en-US" sz="1800" dirty="0"/>
              <a:t> Lopez </a:t>
            </a:r>
            <a:r>
              <a:rPr lang="en-US" sz="1800" dirty="0" err="1"/>
              <a:t>Bigas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Arnoud</a:t>
            </a:r>
            <a:r>
              <a:rPr lang="en-US" sz="1800" dirty="0"/>
              <a:t> </a:t>
            </a:r>
            <a:r>
              <a:rPr lang="en-US" sz="1800" dirty="0" smtClean="0"/>
              <a:t>Boot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Mi</a:t>
            </a:r>
            <a:r>
              <a:rPr lang="en-US" sz="1800" dirty="0"/>
              <a:t> Ni </a:t>
            </a:r>
            <a:r>
              <a:rPr lang="en-US" sz="1800" dirty="0" smtClean="0"/>
              <a:t>Huang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Akihiro Fujimoto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Hidewaki</a:t>
            </a:r>
            <a:r>
              <a:rPr lang="en-US" sz="1800" dirty="0" smtClean="0"/>
              <a:t> Nakagawa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i="1" dirty="0" smtClean="0"/>
              <a:t>Signatures responsible for drivers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Inigo </a:t>
            </a:r>
            <a:r>
              <a:rPr lang="en-US" sz="1800" dirty="0" err="1" smtClean="0"/>
              <a:t>Martincorena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i="1" dirty="0" smtClean="0"/>
              <a:t>Co-Leaders</a:t>
            </a: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Steve Rozen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Mike Stratton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760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9283" y="257669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2175" y="2565232"/>
            <a:ext cx="9144000" cy="319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825" y="1078376"/>
            <a:ext cx="1825575" cy="156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750" y="1078375"/>
            <a:ext cx="1825575" cy="158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332" y="1097501"/>
            <a:ext cx="1782217" cy="15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796400" y="5632050"/>
            <a:ext cx="4347600" cy="3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/>
              <a:t>*Variation across 15 cell lines captured by error bars</a:t>
            </a:r>
          </a:p>
        </p:txBody>
      </p:sp>
    </p:spTree>
    <p:extLst>
      <p:ext uri="{BB962C8B-B14F-4D97-AF65-F5344CB8AC3E}">
        <p14:creationId xmlns:p14="http://schemas.microsoft.com/office/powerpoint/2010/main" val="145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01868" y="291684"/>
            <a:ext cx="8520600" cy="1084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Impact of DNA-binding proteins (including transcription factors and nucleosomes) on local mutation rate variation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99" y="2073226"/>
            <a:ext cx="6282974" cy="287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5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88477" cy="10287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Reminder: signatures due to exogenous exposures</a:t>
            </a:r>
            <a:endParaRPr lang="en-US" sz="3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962" y="1096395"/>
            <a:ext cx="30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Tobacco smoking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739" y="1096395"/>
            <a:ext cx="268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Signature 4</a:t>
            </a:r>
            <a:endParaRPr lang="en-US" sz="2800" b="1" dirty="0"/>
          </a:p>
        </p:txBody>
      </p:sp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1" y="1675100"/>
            <a:ext cx="2684778" cy="1682714"/>
          </a:xfrm>
          <a:prstGeom prst="rect">
            <a:avLst/>
          </a:prstGeom>
        </p:spPr>
      </p:pic>
      <p:pic>
        <p:nvPicPr>
          <p:cNvPr id="15" name="Picture 2" descr="http://manumissio.wikispaces.com/file/view/ma_dou_ling.jpg/82997377/236x298/ma_dou_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6659" r="3603" b="6659"/>
          <a:stretch>
            <a:fillRect/>
          </a:stretch>
        </p:blipFill>
        <p:spPr bwMode="auto">
          <a:xfrm>
            <a:off x="602900" y="4430659"/>
            <a:ext cx="1819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3726212"/>
            <a:ext cx="311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Signature 22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60679" y="3726212"/>
            <a:ext cx="420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Aristolochic acid (AA)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A1FD-2E3C-3644-85B1-60755ADC8C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PCAWG 7</a:t>
            </a:r>
            <a:endParaRPr lang="en-US"/>
          </a:p>
        </p:txBody>
      </p:sp>
      <p:pic>
        <p:nvPicPr>
          <p:cNvPr id="11" name="Picture 10" descr="Signature-PCAWG-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7" y="1572538"/>
            <a:ext cx="6053333" cy="1584762"/>
          </a:xfrm>
          <a:prstGeom prst="rect">
            <a:avLst/>
          </a:prstGeom>
        </p:spPr>
      </p:pic>
      <p:pic>
        <p:nvPicPr>
          <p:cNvPr id="12" name="Picture 11" descr="Signature-PCAWG-2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67" y="4292827"/>
            <a:ext cx="6053333" cy="15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Shape 146"/>
          <p:cNvGrpSpPr/>
          <p:nvPr/>
        </p:nvGrpSpPr>
        <p:grpSpPr>
          <a:xfrm>
            <a:off x="1525188" y="1649065"/>
            <a:ext cx="6338455" cy="1697351"/>
            <a:chOff x="0" y="2496274"/>
            <a:chExt cx="6409602" cy="1787626"/>
          </a:xfrm>
        </p:grpSpPr>
        <p:pic>
          <p:nvPicPr>
            <p:cNvPr id="147" name="Shape 147" descr="allTFs_SKCM.png"/>
            <p:cNvPicPr preferRelativeResize="0"/>
            <p:nvPr/>
          </p:nvPicPr>
          <p:blipFill rotWithShape="1">
            <a:blip r:embed="rId3">
              <a:alphaModFix/>
            </a:blip>
            <a:srcRect t="48437" r="67667"/>
            <a:stretch/>
          </p:blipFill>
          <p:spPr>
            <a:xfrm>
              <a:off x="0" y="2518249"/>
              <a:ext cx="2956421" cy="1765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Shape 148" descr="allTFs_SKCM.png"/>
            <p:cNvPicPr preferRelativeResize="0"/>
            <p:nvPr/>
          </p:nvPicPr>
          <p:blipFill rotWithShape="1">
            <a:blip r:embed="rId3">
              <a:alphaModFix/>
            </a:blip>
            <a:srcRect l="63236" t="48437"/>
            <a:stretch/>
          </p:blipFill>
          <p:spPr>
            <a:xfrm>
              <a:off x="3048000" y="2496274"/>
              <a:ext cx="3361602" cy="1765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Shape 149"/>
            <p:cNvSpPr txBox="1"/>
            <p:nvPr/>
          </p:nvSpPr>
          <p:spPr>
            <a:xfrm>
              <a:off x="3744497" y="2997350"/>
              <a:ext cx="1304400" cy="29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800">
                  <a:solidFill>
                    <a:srgbClr val="FFAB40"/>
                  </a:solidFill>
                </a:rPr>
                <a:t>UV signature</a:t>
              </a: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1517191" y="3728245"/>
            <a:ext cx="6637914" cy="1791384"/>
            <a:chOff x="1483675" y="2539774"/>
            <a:chExt cx="6410347" cy="1812225"/>
          </a:xfrm>
        </p:grpSpPr>
        <p:pic>
          <p:nvPicPr>
            <p:cNvPr id="151" name="Shape 151" descr="allTFs_LUAD.png"/>
            <p:cNvPicPr preferRelativeResize="0"/>
            <p:nvPr/>
          </p:nvPicPr>
          <p:blipFill rotWithShape="1">
            <a:blip r:embed="rId4">
              <a:alphaModFix/>
            </a:blip>
            <a:srcRect t="47646" r="67667"/>
            <a:stretch/>
          </p:blipFill>
          <p:spPr>
            <a:xfrm>
              <a:off x="1483675" y="2564374"/>
              <a:ext cx="2956425" cy="1787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2" name="Shape 152"/>
            <p:cNvGrpSpPr/>
            <p:nvPr/>
          </p:nvGrpSpPr>
          <p:grpSpPr>
            <a:xfrm>
              <a:off x="4508975" y="2539774"/>
              <a:ext cx="3385047" cy="1787625"/>
              <a:chOff x="3670775" y="3073174"/>
              <a:chExt cx="3385047" cy="1787625"/>
            </a:xfrm>
          </p:grpSpPr>
          <p:pic>
            <p:nvPicPr>
              <p:cNvPr id="153" name="Shape 153" descr="allTFs_LUAD.png"/>
              <p:cNvPicPr preferRelativeResize="0"/>
              <p:nvPr/>
            </p:nvPicPr>
            <p:blipFill rotWithShape="1">
              <a:blip r:embed="rId4">
                <a:alphaModFix/>
              </a:blip>
              <a:srcRect l="62980" t="47646"/>
              <a:stretch/>
            </p:blipFill>
            <p:spPr>
              <a:xfrm>
                <a:off x="3670775" y="3073174"/>
                <a:ext cx="3385047" cy="17876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" name="Shape 154"/>
              <p:cNvSpPr txBox="1"/>
              <p:nvPr/>
            </p:nvSpPr>
            <p:spPr>
              <a:xfrm>
                <a:off x="5294700" y="3388737"/>
                <a:ext cx="1431300" cy="29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en" sz="800">
                    <a:solidFill>
                      <a:srgbClr val="33A02C"/>
                    </a:solidFill>
                  </a:rPr>
                  <a:t>Smoking signature</a:t>
                </a:r>
              </a:p>
            </p:txBody>
          </p:sp>
        </p:grpSp>
      </p:grpSp>
      <p:sp>
        <p:nvSpPr>
          <p:cNvPr id="155" name="Shape 155"/>
          <p:cNvSpPr txBox="1"/>
          <p:nvPr/>
        </p:nvSpPr>
        <p:spPr>
          <a:xfrm>
            <a:off x="243947" y="171912"/>
            <a:ext cx="8417100" cy="9882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/>
              <a:t>Increased mutation rate at TFBS and nucleosome positions in melanoma and lung adenocarcinoma due to reduced NER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28005" y="5785644"/>
            <a:ext cx="8315100" cy="99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chemeClr val="dk1"/>
                </a:solidFill>
              </a:rPr>
              <a:t>Which other mutational processes, in addition to impaired NER, contribute for an increased mutation rate at TFBS/nucleosome regions? </a:t>
            </a:r>
          </a:p>
        </p:txBody>
      </p:sp>
    </p:spTree>
    <p:extLst>
      <p:ext uri="{BB962C8B-B14F-4D97-AF65-F5344CB8AC3E}">
        <p14:creationId xmlns:p14="http://schemas.microsoft.com/office/powerpoint/2010/main" val="7313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300" y="857250"/>
            <a:ext cx="2983700" cy="25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1073675"/>
            <a:ext cx="5560500" cy="761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Transcription-coupled damage signature isolated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51" y="2324426"/>
            <a:ext cx="5995725" cy="36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8776" y="3998123"/>
            <a:ext cx="2706275" cy="194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76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961300" y="4652050"/>
            <a:ext cx="18765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bars are used to show the confidence intervals across 15 cell lines</a:t>
            </a:r>
          </a:p>
          <a:p>
            <a:endParaRPr sz="1000"/>
          </a:p>
        </p:txBody>
      </p:sp>
      <p:cxnSp>
        <p:nvCxnSpPr>
          <p:cNvPr id="89" name="Shape 89"/>
          <p:cNvCxnSpPr/>
          <p:nvPr/>
        </p:nvCxnSpPr>
        <p:spPr>
          <a:xfrm>
            <a:off x="2878869" y="1507793"/>
            <a:ext cx="24300" cy="44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90" name="Shape 90"/>
          <p:cNvSpPr/>
          <p:nvPr/>
        </p:nvSpPr>
        <p:spPr>
          <a:xfrm>
            <a:off x="970157" y="1504360"/>
            <a:ext cx="18879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400" b="1" u="sng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Signature1 (Age-related)</a:t>
            </a:r>
          </a:p>
        </p:txBody>
      </p:sp>
      <p:sp>
        <p:nvSpPr>
          <p:cNvPr id="91" name="Shape 91"/>
          <p:cNvSpPr/>
          <p:nvPr/>
        </p:nvSpPr>
        <p:spPr>
          <a:xfrm>
            <a:off x="3199473" y="1564517"/>
            <a:ext cx="2232599" cy="276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400" b="1" u="sng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Signature4 (Smoking-related)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28" y="2183812"/>
            <a:ext cx="18765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088" y="3403012"/>
            <a:ext cx="1809600" cy="12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800" y="4618209"/>
            <a:ext cx="1838400" cy="11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 rot="5400000">
            <a:off x="2107130" y="2750199"/>
            <a:ext cx="486000" cy="253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BRCA</a:t>
            </a:r>
          </a:p>
        </p:txBody>
      </p:sp>
      <p:sp>
        <p:nvSpPr>
          <p:cNvPr id="96" name="Shape 96"/>
          <p:cNvSpPr/>
          <p:nvPr/>
        </p:nvSpPr>
        <p:spPr>
          <a:xfrm rot="5400000">
            <a:off x="2112531" y="3927469"/>
            <a:ext cx="475200" cy="253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GLBR</a:t>
            </a:r>
          </a:p>
        </p:txBody>
      </p:sp>
      <p:sp>
        <p:nvSpPr>
          <p:cNvPr id="97" name="Shape 97"/>
          <p:cNvSpPr/>
          <p:nvPr/>
        </p:nvSpPr>
        <p:spPr>
          <a:xfrm rot="5400000">
            <a:off x="2084090" y="5112510"/>
            <a:ext cx="498000" cy="253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PRAD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90205" y="5783759"/>
            <a:ext cx="5394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Early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840482" y="5783759"/>
            <a:ext cx="437400" cy="2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</a:t>
            </a:r>
          </a:p>
        </p:txBody>
      </p:sp>
      <p:cxnSp>
        <p:nvCxnSpPr>
          <p:cNvPr id="100" name="Shape 100"/>
          <p:cNvCxnSpPr/>
          <p:nvPr/>
        </p:nvCxnSpPr>
        <p:spPr>
          <a:xfrm>
            <a:off x="1089171" y="5917348"/>
            <a:ext cx="716700" cy="0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1084" y="4883150"/>
            <a:ext cx="16116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28803" y="3052749"/>
            <a:ext cx="16116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1388" y="2638181"/>
            <a:ext cx="163259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17851" y="3961854"/>
            <a:ext cx="17226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3444818" y="2638181"/>
            <a:ext cx="492000" cy="253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HNSC</a:t>
            </a:r>
          </a:p>
        </p:txBody>
      </p:sp>
      <p:sp>
        <p:nvSpPr>
          <p:cNvPr id="106" name="Shape 106"/>
          <p:cNvSpPr/>
          <p:nvPr/>
        </p:nvSpPr>
        <p:spPr>
          <a:xfrm>
            <a:off x="5132516" y="3028738"/>
            <a:ext cx="455700" cy="253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LUSC</a:t>
            </a:r>
          </a:p>
        </p:txBody>
      </p:sp>
      <p:sp>
        <p:nvSpPr>
          <p:cNvPr id="107" name="Shape 107"/>
          <p:cNvSpPr/>
          <p:nvPr/>
        </p:nvSpPr>
        <p:spPr>
          <a:xfrm>
            <a:off x="3444818" y="3924914"/>
            <a:ext cx="414900" cy="253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LIVC</a:t>
            </a:r>
          </a:p>
        </p:txBody>
      </p:sp>
      <p:sp>
        <p:nvSpPr>
          <p:cNvPr id="108" name="Shape 108"/>
          <p:cNvSpPr/>
          <p:nvPr/>
        </p:nvSpPr>
        <p:spPr>
          <a:xfrm>
            <a:off x="5165286" y="4851253"/>
            <a:ext cx="487800" cy="253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buSzPct val="25000"/>
            </a:pPr>
            <a:r>
              <a:rPr lang="en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LUAD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07250" y="966150"/>
            <a:ext cx="8431800" cy="47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/>
              <a:t>Replication timing concordance across tumor types</a:t>
            </a:r>
          </a:p>
        </p:txBody>
      </p:sp>
    </p:spTree>
    <p:extLst>
      <p:ext uri="{BB962C8B-B14F-4D97-AF65-F5344CB8AC3E}">
        <p14:creationId xmlns:p14="http://schemas.microsoft.com/office/powerpoint/2010/main" val="14413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11651" r="8712" b="2051"/>
          <a:stretch/>
        </p:blipFill>
        <p:spPr>
          <a:xfrm rot="2841812">
            <a:off x="2025447" y="537519"/>
            <a:ext cx="2664448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Reminder: signatures due to endogenous mechanisms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A1FD-2E3C-3644-85B1-60755ADC8C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PCAWG 7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76150" y="1428270"/>
            <a:ext cx="311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Signatures 2 and 13</a:t>
            </a:r>
          </a:p>
          <a:p>
            <a:pPr algn="ctr"/>
            <a:r>
              <a:rPr lang="en-US" sz="2800" dirty="0" smtClean="0"/>
              <a:t>APOBEC</a:t>
            </a:r>
            <a:endParaRPr lang="en-US" sz="2800" dirty="0"/>
          </a:p>
        </p:txBody>
      </p:sp>
      <p:pic>
        <p:nvPicPr>
          <p:cNvPr id="16" name="Picture 15" descr="Signature-PCAWG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" y="3002606"/>
            <a:ext cx="6054255" cy="1585116"/>
          </a:xfrm>
          <a:prstGeom prst="rect">
            <a:avLst/>
          </a:prstGeom>
        </p:spPr>
      </p:pic>
      <p:pic>
        <p:nvPicPr>
          <p:cNvPr id="25" name="Picture 24" descr="Signature-PCAWG-13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/>
          <a:stretch/>
        </p:blipFill>
        <p:spPr>
          <a:xfrm>
            <a:off x="688259" y="4729314"/>
            <a:ext cx="6053333" cy="1268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902" y="347684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&gt; 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944" y="485199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 &gt; 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2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460313" y="216933"/>
            <a:ext cx="5562810" cy="5821435"/>
            <a:chOff x="1088768" y="315684"/>
            <a:chExt cx="5979915" cy="6257926"/>
          </a:xfrm>
        </p:grpSpPr>
        <p:pic>
          <p:nvPicPr>
            <p:cNvPr id="2050" name="Picture 2" descr="http://cancer.sanger.ac.uk/signatures/Signature_pattern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/>
            <a:stretch/>
          </p:blipFill>
          <p:spPr bwMode="auto">
            <a:xfrm>
              <a:off x="1314450" y="315684"/>
              <a:ext cx="5754233" cy="625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88768" y="315684"/>
              <a:ext cx="217714" cy="6257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30 recognized</a:t>
            </a:r>
          </a:p>
          <a:p>
            <a:r>
              <a:rPr lang="en-GB" sz="3200" dirty="0" smtClean="0"/>
              <a:t>Signatures</a:t>
            </a:r>
          </a:p>
          <a:p>
            <a:endParaRPr lang="en-GB" sz="3200" dirty="0"/>
          </a:p>
          <a:p>
            <a:r>
              <a:rPr lang="en-GB" sz="3200" dirty="0" smtClean="0"/>
              <a:t>PCAWG+</a:t>
            </a:r>
          </a:p>
          <a:p>
            <a:r>
              <a:rPr lang="en-GB" sz="3200" dirty="0" smtClean="0"/>
              <a:t>(25,000,</a:t>
            </a:r>
          </a:p>
          <a:p>
            <a:r>
              <a:rPr lang="en-GB" sz="3200" dirty="0" smtClean="0"/>
              <a:t>~50</a:t>
            </a:r>
          </a:p>
          <a:p>
            <a:r>
              <a:rPr lang="en-GB" sz="3200" dirty="0" smtClean="0"/>
              <a:t>Signatures)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38168" y="6027174"/>
            <a:ext cx="439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http://cancer.sanger.ac.uk/cosmic/signatures</a:t>
            </a:r>
          </a:p>
        </p:txBody>
      </p:sp>
    </p:spTree>
    <p:extLst>
      <p:ext uri="{BB962C8B-B14F-4D97-AF65-F5344CB8AC3E}">
        <p14:creationId xmlns:p14="http://schemas.microsoft.com/office/powerpoint/2010/main" val="9389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32" t="315" r="12856" b="6069"/>
          <a:stretch/>
        </p:blipFill>
        <p:spPr>
          <a:xfrm>
            <a:off x="308344" y="446570"/>
            <a:ext cx="8527312" cy="6067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753" y="297712"/>
            <a:ext cx="7166345" cy="112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794" y="216270"/>
            <a:ext cx="7886700" cy="1325563"/>
          </a:xfrm>
        </p:spPr>
        <p:txBody>
          <a:bodyPr/>
          <a:lstStyle/>
          <a:p>
            <a:r>
              <a:rPr lang="en-US" dirty="0" smtClean="0"/>
              <a:t>Additional information: -2, +2 nucleotides, indels, </a:t>
            </a:r>
            <a:r>
              <a:rPr lang="en-US" dirty="0" err="1" smtClean="0"/>
              <a:t>SVs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2204" y="3948224"/>
            <a:ext cx="2941675" cy="2463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3382304" y="2123769"/>
            <a:ext cx="855407" cy="31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3397052" y="2689124"/>
            <a:ext cx="855407" cy="31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3406886" y="4950545"/>
            <a:ext cx="855407" cy="31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3421634" y="5515900"/>
            <a:ext cx="855407" cy="31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11651" r="8712" b="2051"/>
          <a:stretch/>
        </p:blipFill>
        <p:spPr>
          <a:xfrm rot="2841812">
            <a:off x="2025447" y="537519"/>
            <a:ext cx="2664448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Reminder: signatures due to endogenous </a:t>
            </a:r>
            <a:r>
              <a:rPr lang="en-US" sz="3200" dirty="0" smtClean="0">
                <a:latin typeface="+mn-lt"/>
              </a:rPr>
              <a:t>mechanisms – why 2 </a:t>
            </a:r>
            <a:r>
              <a:rPr lang="en-US" sz="3200" dirty="0" err="1" smtClean="0">
                <a:latin typeface="+mn-lt"/>
              </a:rPr>
              <a:t>signtures</a:t>
            </a:r>
            <a:r>
              <a:rPr lang="en-US" sz="3200" dirty="0" smtClean="0">
                <a:latin typeface="+mn-lt"/>
              </a:rPr>
              <a:t>?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A1FD-2E3C-3644-85B1-60755ADC8C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PCAWG 7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76150" y="1428270"/>
            <a:ext cx="311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Signatures 2 and 13</a:t>
            </a:r>
          </a:p>
          <a:p>
            <a:pPr algn="ctr"/>
            <a:r>
              <a:rPr lang="en-US" sz="2800" dirty="0" smtClean="0"/>
              <a:t>APOBEC</a:t>
            </a:r>
            <a:endParaRPr lang="en-US" sz="2800" dirty="0"/>
          </a:p>
        </p:txBody>
      </p:sp>
      <p:pic>
        <p:nvPicPr>
          <p:cNvPr id="16" name="Picture 15" descr="Signature-PCAWG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" y="3002606"/>
            <a:ext cx="6054255" cy="1585116"/>
          </a:xfrm>
          <a:prstGeom prst="rect">
            <a:avLst/>
          </a:prstGeom>
        </p:spPr>
      </p:pic>
      <p:pic>
        <p:nvPicPr>
          <p:cNvPr id="25" name="Picture 24" descr="Signature-PCAWG-13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/>
          <a:stretch/>
        </p:blipFill>
        <p:spPr>
          <a:xfrm>
            <a:off x="688259" y="4729314"/>
            <a:ext cx="6053333" cy="1268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902" y="347684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&gt; 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944" y="485199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 &gt; 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04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8" y="173740"/>
            <a:ext cx="7886700" cy="570539"/>
          </a:xfrm>
        </p:spPr>
        <p:txBody>
          <a:bodyPr>
            <a:noAutofit/>
          </a:bodyPr>
          <a:lstStyle/>
          <a:p>
            <a:r>
              <a:rPr lang="en-US" sz="3200" dirty="0" smtClean="0"/>
              <a:t>Mechanisms creating 2 APOBE</a:t>
            </a:r>
            <a:r>
              <a:rPr lang="en-US" sz="3200" dirty="0" smtClean="0"/>
              <a:t>C signatures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46" r="13759" b="18167"/>
          <a:stretch/>
        </p:blipFill>
        <p:spPr>
          <a:xfrm>
            <a:off x="176981" y="748268"/>
            <a:ext cx="8013290" cy="5333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6533" y="2651508"/>
            <a:ext cx="917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031" y="948357"/>
            <a:ext cx="864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 → G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06402" y="3213433"/>
            <a:ext cx="992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 → 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3279" y="4639911"/>
            <a:ext cx="917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76" y="5210068"/>
            <a:ext cx="992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 → 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292" y="5666011"/>
            <a:ext cx="917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Signature-PCAWG-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8864" r="30817" b="23501"/>
          <a:stretch/>
        </p:blipFill>
        <p:spPr>
          <a:xfrm>
            <a:off x="7098890" y="4542503"/>
            <a:ext cx="2045110" cy="796414"/>
          </a:xfrm>
          <a:prstGeom prst="rect">
            <a:avLst/>
          </a:prstGeom>
        </p:spPr>
      </p:pic>
      <p:pic>
        <p:nvPicPr>
          <p:cNvPr id="13" name="Picture 12" descr="Signature-PCAWG-1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9399" r="29669" b="23530"/>
          <a:stretch/>
        </p:blipFill>
        <p:spPr>
          <a:xfrm>
            <a:off x="7128385" y="2949678"/>
            <a:ext cx="2054943" cy="776748"/>
          </a:xfrm>
          <a:prstGeom prst="rect">
            <a:avLst/>
          </a:prstGeom>
        </p:spPr>
      </p:pic>
      <p:pic>
        <p:nvPicPr>
          <p:cNvPr id="14" name="Picture 13" descr="Signature-PCAWG-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30817" b="26422"/>
          <a:stretch/>
        </p:blipFill>
        <p:spPr>
          <a:xfrm>
            <a:off x="7098890" y="2093123"/>
            <a:ext cx="2045110" cy="8663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3107" y="4767572"/>
            <a:ext cx="136733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2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16749" y="3145247"/>
            <a:ext cx="142725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13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85172" y="2373417"/>
            <a:ext cx="1367331" cy="4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Sig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66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438474"/>
            <a:ext cx="6281184" cy="1336084"/>
          </a:xfrm>
        </p:spPr>
        <p:txBody>
          <a:bodyPr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onceptual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1038</Words>
  <Application>Microsoft Office PowerPoint</Application>
  <PresentationFormat>On-screen Show (4:3)</PresentationFormat>
  <Paragraphs>254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ICGC Pan Cancer Mutational Signatures (PCAWG 7) -- Preliminary Results</vt:lpstr>
      <vt:lpstr>Main results</vt:lpstr>
      <vt:lpstr>Reminder: signatures due to exogenous exposures</vt:lpstr>
      <vt:lpstr>Reminder: signatures due to endogenous mechanisms</vt:lpstr>
      <vt:lpstr>PowerPoint Presentation</vt:lpstr>
      <vt:lpstr>Additional information: -2, +2 nucleotides, indels, SVs</vt:lpstr>
      <vt:lpstr>Reminder: signatures due to endogenous mechanisms – why 2 signtures?</vt:lpstr>
      <vt:lpstr>Mechanisms creating 2 APOBEC signatures</vt:lpstr>
      <vt:lpstr>Conceptual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creating 2 APOBEC signatures</vt:lpstr>
      <vt:lpstr>PowerPoint Presentation</vt:lpstr>
      <vt:lpstr>Assignment of (causal) signatures to individual mutations  Landscape / topography</vt:lpstr>
      <vt:lpstr>Probabilistic assignment of mutations allows signature-specific profiles</vt:lpstr>
      <vt:lpstr>PowerPoint Presentation</vt:lpstr>
      <vt:lpstr>Replicative Strand Bias</vt:lpstr>
      <vt:lpstr>PowerPoint Presentation</vt:lpstr>
      <vt:lpstr>What mutation signatures cause driver mutations? </vt:lpstr>
      <vt:lpstr>Typical: TP53 drivers in stomach cancer</vt:lpstr>
      <vt:lpstr>Atypical: PIK3CA drivers in cervical cancer</vt:lpstr>
      <vt:lpstr>Contributors</vt:lpstr>
      <vt:lpstr>End</vt:lpstr>
      <vt:lpstr>PowerPoint Presentation</vt:lpstr>
      <vt:lpstr>PowerPoint Presentation</vt:lpstr>
      <vt:lpstr>PowerPoint Presentation</vt:lpstr>
      <vt:lpstr>Transcription-coupled damage signature isolated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ICGC Pan Cancer Mutational Signatures (PCAWG 7) -- Preliminary Results and Publication Plans</dc:title>
  <dc:creator>steve rozen</dc:creator>
  <cp:lastModifiedBy>steve rozen</cp:lastModifiedBy>
  <cp:revision>42</cp:revision>
  <dcterms:created xsi:type="dcterms:W3CDTF">2016-09-17T20:11:37Z</dcterms:created>
  <dcterms:modified xsi:type="dcterms:W3CDTF">2016-09-19T02:07:52Z</dcterms:modified>
</cp:coreProperties>
</file>