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24.emf"/><Relationship Id="rId11" Type="http://schemas.openxmlformats.org/officeDocument/2006/relationships/image" Target="../media/image25.emf"/><Relationship Id="rId1" Type="http://schemas.openxmlformats.org/officeDocument/2006/relationships/image" Target="../media/image19.png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8DE5D-A4D4-6C4A-B55A-BF2D05F3B14B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00709-A7AD-B042-8981-A7AA7BC01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5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5973-25E7-4B4C-8B1B-541D5EE518CC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6BA9E-316D-9848-9449-9721C880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4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A216-3E20-8A41-9AC2-FCEDCEFBC1F3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AC3E-79FA-ED4E-ABE0-030726ED9A3D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A754-DE63-354D-BF49-FF77D360EE45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6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89DD-6797-4340-BE75-D00F54ABE864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28D-95C5-5D48-A3B1-3E444D5807D7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5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8E85-FAC7-CA49-8F34-54DF4A4D6CAB}" type="datetime1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148B-A69E-844A-B6A6-ED7A33EAB873}" type="datetime1">
              <a:rPr lang="en-US" smtClean="0"/>
              <a:t>9/14/16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A8D-49A6-BD4E-A35B-778EBDBCFCBC}" type="datetime1">
              <a:rPr lang="en-US" smtClean="0"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067-934C-E246-BC93-91CB7994E54F}" type="datetime1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E2B8-A844-3D4A-B2B8-32EAF64327C0}" type="datetime1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B42-F6DA-D842-BA84-F722EC9751FB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B93B-CE8B-354F-974C-2EF8F25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Microsoft_Word_Document3.docx"/><Relationship Id="rId20" Type="http://schemas.openxmlformats.org/officeDocument/2006/relationships/image" Target="../media/image14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4.e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5.emf"/><Relationship Id="rId10" Type="http://schemas.openxmlformats.org/officeDocument/2006/relationships/image" Target="../media/image23.png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3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ENCODE &amp; Cancer BMR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 &amp; DL </a:t>
            </a:r>
            <a:r>
              <a:rPr lang="en-US" smtClean="0"/>
              <a:t>&amp; LL &amp; AG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3E91-D74D-DD47-8246-2EF99C89F907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22" y="64733"/>
            <a:ext cx="6011334" cy="2767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88" y="2875815"/>
            <a:ext cx="6807200" cy="2334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644" y="5384795"/>
            <a:ext cx="6756400" cy="10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61155" y="485422"/>
            <a:ext cx="7044267" cy="1428046"/>
            <a:chOff x="1061155" y="485422"/>
            <a:chExt cx="7044267" cy="1428046"/>
          </a:xfrm>
        </p:grpSpPr>
        <p:sp>
          <p:nvSpPr>
            <p:cNvPr id="4" name="TextBox 3"/>
            <p:cNvSpPr txBox="1"/>
            <p:nvPr/>
          </p:nvSpPr>
          <p:spPr>
            <a:xfrm>
              <a:off x="1224844" y="485422"/>
              <a:ext cx="4775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Pros: fast, run time independent of variant count</a:t>
              </a:r>
            </a:p>
            <a:p>
              <a:r>
                <a:rPr lang="en-US" dirty="0" smtClean="0"/>
                <a:t>Cons: unknown precision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29395"/>
            <a:stretch/>
          </p:blipFill>
          <p:spPr>
            <a:xfrm>
              <a:off x="1061155" y="1211862"/>
              <a:ext cx="7044267" cy="70160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78756" y="1298222"/>
              <a:ext cx="468488" cy="615246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09511" y="2376312"/>
            <a:ext cx="649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Forever working but slow algorithm: convolution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Especially easy for count data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Y = X1+X2+</a:t>
            </a:r>
            <a:r>
              <a:rPr lang="is-IS" dirty="0" smtClean="0"/>
              <a:t>…+Xl, l may be very large</a:t>
            </a:r>
          </a:p>
          <a:p>
            <a:pPr marL="285750" indent="-285750">
              <a:buFont typeface="Courier New"/>
              <a:buChar char="o"/>
            </a:pPr>
            <a:r>
              <a:rPr lang="is-IS" dirty="0" smtClean="0"/>
              <a:t>Question: what if L is very huge? </a:t>
            </a:r>
            <a:r>
              <a:rPr lang="en-US" dirty="0" smtClean="0"/>
              <a:t>L</a:t>
            </a:r>
            <a:r>
              <a:rPr lang="is-IS" dirty="0" smtClean="0"/>
              <a:t>ike a gene with more than 5kb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022" y="3815645"/>
            <a:ext cx="435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Rethinking of negative binomial distribution: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09713"/>
              </p:ext>
            </p:extLst>
          </p:nvPr>
        </p:nvGraphicFramePr>
        <p:xfrm>
          <a:off x="1885245" y="4298243"/>
          <a:ext cx="3753272" cy="121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4" imgW="3149600" imgH="1016000" progId="Equation.DSMT4">
                  <p:embed/>
                </p:oleObj>
              </mc:Choice>
              <mc:Fallback>
                <p:oleObj name="Equation" r:id="rId4" imgW="31496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5245" y="4298243"/>
                        <a:ext cx="3753272" cy="121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04236"/>
              </p:ext>
            </p:extLst>
          </p:nvPr>
        </p:nvGraphicFramePr>
        <p:xfrm>
          <a:off x="1371600" y="5798256"/>
          <a:ext cx="548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Document" r:id="rId6" imgW="5486400" imgH="330200" progId="Word.Document.12">
                  <p:embed/>
                </p:oleObj>
              </mc:Choice>
              <mc:Fallback>
                <p:oleObj name="Document" r:id="rId6" imgW="5486400" imgH="33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5798256"/>
                        <a:ext cx="5486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70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6488" y="857956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binomial distribution can be extended by relaxing r</a:t>
            </a:r>
          </a:p>
          <a:p>
            <a:r>
              <a:rPr lang="en-US" dirty="0" smtClean="0"/>
              <a:t>r: can be any continuous value, not just integer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000533"/>
              </p:ext>
            </p:extLst>
          </p:nvPr>
        </p:nvGraphicFramePr>
        <p:xfrm>
          <a:off x="976488" y="340078"/>
          <a:ext cx="548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Document" r:id="rId3" imgW="5486400" imgH="330200" progId="Word.Document.12">
                  <p:embed/>
                </p:oleObj>
              </mc:Choice>
              <mc:Fallback>
                <p:oleObj name="Document" r:id="rId3" imgW="5486400" imgH="33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488" y="340078"/>
                        <a:ext cx="5486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28837"/>
              </p:ext>
            </p:extLst>
          </p:nvPr>
        </p:nvGraphicFramePr>
        <p:xfrm>
          <a:off x="587085" y="1719010"/>
          <a:ext cx="3497816" cy="128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Equation" r:id="rId5" imgW="2971800" imgH="1092200" progId="Equation.DSMT4">
                  <p:embed/>
                </p:oleObj>
              </mc:Choice>
              <mc:Fallback>
                <p:oleObj name="Equation" r:id="rId5" imgW="29718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085" y="1719010"/>
                        <a:ext cx="3497816" cy="1285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89522"/>
              </p:ext>
            </p:extLst>
          </p:nvPr>
        </p:nvGraphicFramePr>
        <p:xfrm>
          <a:off x="3180645" y="3360517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Equation" r:id="rId7" imgW="2387600" imgH="292100" progId="Equation.DSMT4">
                  <p:embed/>
                </p:oleObj>
              </mc:Choice>
              <mc:Fallback>
                <p:oleObj name="Equation" r:id="rId7" imgW="2387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0645" y="3360517"/>
                        <a:ext cx="2387600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897694"/>
              </p:ext>
            </p:extLst>
          </p:nvPr>
        </p:nvGraphicFramePr>
        <p:xfrm>
          <a:off x="4272445" y="1631661"/>
          <a:ext cx="4561509" cy="128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Document" r:id="rId9" imgW="5486400" imgH="1549400" progId="Word.Document.12">
                  <p:embed/>
                </p:oleObj>
              </mc:Choice>
              <mc:Fallback>
                <p:oleObj name="Document" r:id="rId9" imgW="5486400" imgH="154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2445" y="1631661"/>
                        <a:ext cx="4561509" cy="128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61244" y="1552222"/>
            <a:ext cx="8150578" cy="1563511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36391" y="3892258"/>
            <a:ext cx="7762757" cy="1242423"/>
            <a:chOff x="536391" y="3892258"/>
            <a:chExt cx="7762757" cy="1242423"/>
          </a:xfrm>
        </p:grpSpPr>
        <p:grpSp>
          <p:nvGrpSpPr>
            <p:cNvPr id="8" name="Group 7"/>
            <p:cNvGrpSpPr/>
            <p:nvPr/>
          </p:nvGrpSpPr>
          <p:grpSpPr>
            <a:xfrm>
              <a:off x="536391" y="3892258"/>
              <a:ext cx="4108817" cy="1089377"/>
              <a:chOff x="2066035" y="3789866"/>
              <a:chExt cx="4108817" cy="108937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066035" y="4064036"/>
                <a:ext cx="41088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AGTCAAGTT</a:t>
                </a:r>
                <a:r>
                  <a:rPr lang="is-IS" dirty="0" smtClean="0"/>
                  <a:t>…...........</a:t>
                </a:r>
                <a:r>
                  <a:rPr lang="en-US" dirty="0" smtClean="0"/>
                  <a:t>ACGATCCAGTGGAGT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144889" y="4120444"/>
                <a:ext cx="383822" cy="0"/>
              </a:xfrm>
              <a:prstGeom prst="straightConnector1">
                <a:avLst/>
              </a:prstGeom>
              <a:ln w="19050" cmpd="sng"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596444" y="3953591"/>
                <a:ext cx="383822" cy="0"/>
              </a:xfrm>
              <a:prstGeom prst="straightConnector1">
                <a:avLst/>
              </a:prstGeom>
              <a:ln w="19050" cmpd="sng"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310785" y="4075324"/>
                <a:ext cx="383822" cy="0"/>
              </a:xfrm>
              <a:prstGeom prst="straightConnector1">
                <a:avLst/>
              </a:prstGeom>
              <a:ln w="19050" cmpd="sng"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455333" y="4013200"/>
                <a:ext cx="383822" cy="0"/>
              </a:xfrm>
              <a:prstGeom prst="straightConnector1">
                <a:avLst/>
              </a:prstGeom>
              <a:ln w="19050" cmpd="sng"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134343"/>
                  </p:ext>
                </p:extLst>
              </p:nvPr>
            </p:nvGraphicFramePr>
            <p:xfrm>
              <a:off x="2116729" y="3931013"/>
              <a:ext cx="163724" cy="16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8" name="Equation" r:id="rId11" imgW="241300" imgH="241300" progId="Equation.DSMT4">
                      <p:embed/>
                    </p:oleObj>
                  </mc:Choice>
                  <mc:Fallback>
                    <p:oleObj name="Equation" r:id="rId11" imgW="241300" imgH="2413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116729" y="3931013"/>
                            <a:ext cx="163724" cy="163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8348482"/>
                  </p:ext>
                </p:extLst>
              </p:nvPr>
            </p:nvGraphicFramePr>
            <p:xfrm>
              <a:off x="2276918" y="3900311"/>
              <a:ext cx="163724" cy="16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9" name="Equation" r:id="rId13" imgW="241300" imgH="241300" progId="Equation.DSMT4">
                      <p:embed/>
                    </p:oleObj>
                  </mc:Choice>
                  <mc:Fallback>
                    <p:oleObj name="Equation" r:id="rId13" imgW="241300" imgH="2413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276918" y="3900311"/>
                            <a:ext cx="163724" cy="163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3698020"/>
                  </p:ext>
                </p:extLst>
              </p:nvPr>
            </p:nvGraphicFramePr>
            <p:xfrm>
              <a:off x="2440642" y="3818448"/>
              <a:ext cx="163724" cy="16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20" name="Equation" r:id="rId15" imgW="241300" imgH="241300" progId="Equation.DSMT4">
                      <p:embed/>
                    </p:oleObj>
                  </mc:Choice>
                  <mc:Fallback>
                    <p:oleObj name="Equation" r:id="rId15" imgW="241300" imgH="2413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2440642" y="3818448"/>
                            <a:ext cx="163724" cy="163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0132089"/>
                  </p:ext>
                </p:extLst>
              </p:nvPr>
            </p:nvGraphicFramePr>
            <p:xfrm>
              <a:off x="2612745" y="3789866"/>
              <a:ext cx="163724" cy="16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21" name="Equation" r:id="rId17" imgW="241300" imgH="241300" progId="Equation.DSMT4">
                      <p:embed/>
                    </p:oleObj>
                  </mc:Choice>
                  <mc:Fallback>
                    <p:oleObj name="Equation" r:id="rId17" imgW="241300" imgH="2413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612745" y="3789866"/>
                            <a:ext cx="163724" cy="163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8" name="Straight Arrow Connector 17"/>
              <p:cNvCxnSpPr/>
              <p:nvPr/>
            </p:nvCxnSpPr>
            <p:spPr>
              <a:xfrm>
                <a:off x="2336800" y="4433368"/>
                <a:ext cx="3567289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776469" y="4509911"/>
                <a:ext cx="2756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 target region to be tested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09686" y="4115592"/>
              <a:ext cx="2589462" cy="1019089"/>
              <a:chOff x="5709686" y="4115592"/>
              <a:chExt cx="2589462" cy="1019089"/>
            </a:xfrm>
          </p:grpSpPr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8611481"/>
                  </p:ext>
                </p:extLst>
              </p:nvPr>
            </p:nvGraphicFramePr>
            <p:xfrm>
              <a:off x="5709686" y="4115592"/>
              <a:ext cx="2589462" cy="4261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22" name="Equation" r:id="rId19" imgW="2006600" imgH="330200" progId="Equation.DSMT4">
                      <p:embed/>
                    </p:oleObj>
                  </mc:Choice>
                  <mc:Fallback>
                    <p:oleObj name="Equation" r:id="rId19" imgW="2006600" imgH="330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5709686" y="4115592"/>
                            <a:ext cx="2589462" cy="42611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9900383"/>
                  </p:ext>
                </p:extLst>
              </p:nvPr>
            </p:nvGraphicFramePr>
            <p:xfrm>
              <a:off x="5709686" y="4707644"/>
              <a:ext cx="2524125" cy="427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23" name="Equation" r:id="rId21" imgW="1955800" imgH="330200" progId="Equation.DSMT4">
                      <p:embed/>
                    </p:oleObj>
                  </mc:Choice>
                  <mc:Fallback>
                    <p:oleObj name="Equation" r:id="rId21" imgW="1955800" imgH="330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5709686" y="4707644"/>
                            <a:ext cx="2524125" cy="4270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Down Arrow 23"/>
              <p:cNvSpPr/>
              <p:nvPr/>
            </p:nvSpPr>
            <p:spPr>
              <a:xfrm>
                <a:off x="6914444" y="4535760"/>
                <a:ext cx="231423" cy="301529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677335" y="5520266"/>
            <a:ext cx="363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number of 3mers are fixed no matter how long the sequence is!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49206"/>
              </p:ext>
            </p:extLst>
          </p:nvPr>
        </p:nvGraphicFramePr>
        <p:xfrm>
          <a:off x="5004329" y="5736189"/>
          <a:ext cx="3624438" cy="24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" name="Equation" r:id="rId23" imgW="4381500" imgH="292100" progId="Equation.DSMT4">
                  <p:embed/>
                </p:oleObj>
              </mc:Choice>
              <mc:Fallback>
                <p:oleObj name="Equation" r:id="rId23" imgW="4381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04329" y="5736189"/>
                        <a:ext cx="3624438" cy="24162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45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1956" y="491067"/>
            <a:ext cx="6891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negative about negative binomial distribution? 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Can only handle overdispersion?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How about in cases where some 3mers are not that heterogeneous?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6-09-13 at 3.14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7" y="1650359"/>
            <a:ext cx="7021689" cy="1818661"/>
          </a:xfrm>
          <a:prstGeom prst="rect">
            <a:avLst/>
          </a:prstGeom>
        </p:spPr>
      </p:pic>
      <p:pic>
        <p:nvPicPr>
          <p:cNvPr id="8" name="Picture 7" descr="Screen Shot 2016-09-13 at 3.15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2" y="3895993"/>
            <a:ext cx="6316133" cy="841330"/>
          </a:xfrm>
          <a:prstGeom prst="rect">
            <a:avLst/>
          </a:prstGeom>
        </p:spPr>
      </p:pic>
      <p:pic>
        <p:nvPicPr>
          <p:cNvPr id="9" name="Picture 8" descr="Screen Shot 2016-09-13 at 3.17.2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18" y="4737323"/>
            <a:ext cx="3378964" cy="1881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61083"/>
              </p:ext>
            </p:extLst>
          </p:nvPr>
        </p:nvGraphicFramePr>
        <p:xfrm>
          <a:off x="1841118" y="5275439"/>
          <a:ext cx="3022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3022600" imgH="495300" progId="Equation.DSMT4">
                  <p:embed/>
                </p:oleObj>
              </mc:Choice>
              <mc:Fallback>
                <p:oleObj name="Equation" r:id="rId6" imgW="3022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1118" y="5275439"/>
                        <a:ext cx="30226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5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000" y="145062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Burden Test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180050" y="634621"/>
            <a:ext cx="4114800" cy="4751865"/>
            <a:chOff x="4180050" y="634621"/>
            <a:chExt cx="4114800" cy="4751865"/>
          </a:xfrm>
        </p:grpSpPr>
        <p:sp>
          <p:nvSpPr>
            <p:cNvPr id="5" name="TextBox 4"/>
            <p:cNvSpPr txBox="1"/>
            <p:nvPr/>
          </p:nvSpPr>
          <p:spPr>
            <a:xfrm>
              <a:off x="4180050" y="634621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Chop the genome into bins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0050" y="1182438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Count the </a:t>
              </a:r>
              <a:r>
                <a:rPr lang="en-US" dirty="0" err="1" smtClean="0"/>
                <a:t>kmer</a:t>
              </a:r>
              <a:r>
                <a:rPr lang="en-US" dirty="0" smtClean="0"/>
                <a:t> bases &amp; </a:t>
              </a:r>
              <a:r>
                <a:rPr lang="en-US" dirty="0" err="1" smtClean="0"/>
                <a:t>kmer</a:t>
              </a:r>
              <a:r>
                <a:rPr lang="en-US" dirty="0" smtClean="0"/>
                <a:t> variants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80050" y="2825889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Poisson Regression with selected features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80050" y="3373706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Overdispersion Test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0050" y="3921523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NBI regression with </a:t>
              </a:r>
              <a:r>
                <a:rPr lang="en-US" dirty="0"/>
                <a:t>selected features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0050" y="1730255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Full Poisson Regression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80050" y="2278072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Feature selection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80050" y="4469340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Merge parameters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80050" y="5017154"/>
              <a:ext cx="4114800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/>
                <a:t>Convolution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5" idx="2"/>
              <a:endCxn id="6" idx="0"/>
            </p:cNvCxnSpPr>
            <p:nvPr/>
          </p:nvCxnSpPr>
          <p:spPr>
            <a:xfrm>
              <a:off x="6237450" y="1003953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3433" y="1551770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3433" y="2099587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3433" y="2647404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249416" y="3195221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249416" y="3743038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49416" y="4290855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249416" y="4838672"/>
              <a:ext cx="0" cy="178485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546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25" y="445910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178" y="445910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445" y="368017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Screen Shot 2016-09-14 at 9.16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t="16111" r="26042" b="10555"/>
          <a:stretch/>
        </p:blipFill>
        <p:spPr>
          <a:xfrm>
            <a:off x="1349375" y="265995"/>
            <a:ext cx="6349999" cy="63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1511" y="536222"/>
            <a:ext cx="7868355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Property of mutation count data: overdispersion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Consequence of overdispersion: false positive and false negative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Source of mutation rate heterogeneity: 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patient effect </a:t>
            </a:r>
            <a:r>
              <a:rPr lang="en-US" sz="1600" dirty="0" smtClean="0">
                <a:solidFill>
                  <a:srgbClr val="FF0000"/>
                </a:solidFill>
              </a:rPr>
              <a:t>- LARVA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External genomic feature effect </a:t>
            </a:r>
            <a:r>
              <a:rPr lang="en-US" sz="1600" dirty="0">
                <a:solidFill>
                  <a:srgbClr val="FF0000"/>
                </a:solidFill>
              </a:rPr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NIMBUS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Context effect </a:t>
            </a:r>
            <a:r>
              <a:rPr lang="en-US" sz="1600" dirty="0" smtClean="0">
                <a:solidFill>
                  <a:srgbClr val="FF0000"/>
                </a:solidFill>
              </a:rPr>
              <a:t>– ultimate model?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5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8A16-3EF0-BA49-8583-9EBCA5B99E67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8A16-3EF0-BA49-8583-9EBCA5B99E67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" y="179209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44" y="128409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044" y="327942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9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0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75733" y="220133"/>
            <a:ext cx="8071440" cy="1710267"/>
            <a:chOff x="575733" y="220133"/>
            <a:chExt cx="8071440" cy="1710267"/>
          </a:xfrm>
        </p:grpSpPr>
        <p:sp>
          <p:nvSpPr>
            <p:cNvPr id="4" name="TextBox 3"/>
            <p:cNvSpPr txBox="1"/>
            <p:nvPr/>
          </p:nvSpPr>
          <p:spPr>
            <a:xfrm>
              <a:off x="575733" y="688622"/>
              <a:ext cx="8071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: number of mutations at the </a:t>
              </a:r>
              <a:r>
                <a:rPr lang="en-US" dirty="0" err="1" smtClean="0"/>
                <a:t>ith</a:t>
              </a:r>
              <a:r>
                <a:rPr lang="en-US" dirty="0" smtClean="0"/>
                <a:t> position on the genome after pooling the samples</a:t>
              </a:r>
            </a:p>
            <a:p>
              <a:r>
                <a:rPr lang="en-US" dirty="0" smtClean="0"/>
                <a:t>x</a:t>
              </a:r>
              <a:r>
                <a:rPr lang="en-US" baseline="-25000" dirty="0" smtClean="0"/>
                <a:t>i1</a:t>
              </a:r>
              <a:r>
                <a:rPr lang="en-US" dirty="0" smtClean="0"/>
                <a:t>,x</a:t>
              </a:r>
              <a:r>
                <a:rPr lang="en-US" baseline="-25000" dirty="0" smtClean="0"/>
                <a:t>i2</a:t>
              </a:r>
              <a:r>
                <a:rPr lang="en-US" dirty="0" smtClean="0"/>
                <a:t>, </a:t>
              </a:r>
              <a:r>
                <a:rPr lang="is-IS" dirty="0" smtClean="0"/>
                <a:t>…,x</a:t>
              </a:r>
              <a:r>
                <a:rPr lang="is-IS" baseline="-25000" dirty="0" smtClean="0"/>
                <a:t>ik</a:t>
              </a:r>
              <a:r>
                <a:rPr lang="is-IS" dirty="0" smtClean="0"/>
                <a:t>: </a:t>
              </a:r>
              <a:r>
                <a:rPr lang="en-US" dirty="0" smtClean="0"/>
                <a:t> covariates for the </a:t>
              </a:r>
              <a:r>
                <a:rPr lang="en-US" dirty="0" err="1" smtClean="0"/>
                <a:t>ith</a:t>
              </a:r>
              <a:r>
                <a:rPr lang="en-US" dirty="0" smtClean="0"/>
                <a:t> position on the genome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1177364"/>
                </p:ext>
              </p:extLst>
            </p:nvPr>
          </p:nvGraphicFramePr>
          <p:xfrm>
            <a:off x="2537177" y="1483078"/>
            <a:ext cx="3056586" cy="373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" name="Equation" r:id="rId3" imgW="2387600" imgH="292100" progId="Equation.DSMT4">
                    <p:embed/>
                  </p:oleObj>
                </mc:Choice>
                <mc:Fallback>
                  <p:oleObj name="Equation" r:id="rId3" imgW="23876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37177" y="1483078"/>
                          <a:ext cx="3056586" cy="3739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575733" y="643467"/>
              <a:ext cx="7992534" cy="128693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733" y="220133"/>
              <a:ext cx="1626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Original model: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6711" y="2782712"/>
            <a:ext cx="8071446" cy="1633689"/>
            <a:chOff x="671689" y="2534356"/>
            <a:chExt cx="8071446" cy="1633689"/>
          </a:xfrm>
        </p:grpSpPr>
        <p:sp>
          <p:nvSpPr>
            <p:cNvPr id="8" name="TextBox 7"/>
            <p:cNvSpPr txBox="1"/>
            <p:nvPr/>
          </p:nvSpPr>
          <p:spPr>
            <a:xfrm>
              <a:off x="671689" y="2534356"/>
              <a:ext cx="3296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Current model: for a 3mer model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94266" y="2881112"/>
              <a:ext cx="8048869" cy="1286933"/>
              <a:chOff x="671689" y="3160891"/>
              <a:chExt cx="8048869" cy="128693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28024" y="3160891"/>
                <a:ext cx="7992534" cy="1286933"/>
              </a:xfrm>
              <a:prstGeom prst="rect">
                <a:avLst/>
              </a:prstGeom>
              <a:solidFill>
                <a:schemeClr val="accent6">
                  <a:lumMod val="75000"/>
                  <a:alpha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689" y="3234266"/>
                <a:ext cx="76130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y</a:t>
                </a:r>
                <a:r>
                  <a:rPr lang="en-US" baseline="-25000" dirty="0" err="1" smtClean="0"/>
                  <a:t>i,j</a:t>
                </a:r>
                <a:r>
                  <a:rPr lang="en-US" dirty="0" smtClean="0"/>
                  <a:t>: number of mutations at the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position on the genome of the </a:t>
                </a:r>
                <a:r>
                  <a:rPr lang="en-US" dirty="0" err="1" smtClean="0"/>
                  <a:t>jth</a:t>
                </a:r>
                <a:r>
                  <a:rPr lang="en-US" dirty="0" smtClean="0"/>
                  <a:t> category</a:t>
                </a:r>
              </a:p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i1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i2</a:t>
                </a:r>
                <a:r>
                  <a:rPr lang="en-US" dirty="0" smtClean="0"/>
                  <a:t>, </a:t>
                </a:r>
                <a:r>
                  <a:rPr lang="is-IS" dirty="0" smtClean="0"/>
                  <a:t>…,x</a:t>
                </a:r>
                <a:r>
                  <a:rPr lang="is-IS" baseline="-25000" dirty="0" smtClean="0"/>
                  <a:t>ik</a:t>
                </a:r>
                <a:r>
                  <a:rPr lang="is-IS" dirty="0" smtClean="0"/>
                  <a:t>: </a:t>
                </a:r>
                <a:r>
                  <a:rPr lang="en-US" dirty="0" smtClean="0"/>
                  <a:t> covariates for the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position on the genome</a:t>
                </a:r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6400767"/>
                  </p:ext>
                </p:extLst>
              </p:nvPr>
            </p:nvGraphicFramePr>
            <p:xfrm>
              <a:off x="2827691" y="4021138"/>
              <a:ext cx="3121025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1" name="Equation" r:id="rId5" imgW="2438400" imgH="304800" progId="Equation.DSMT4">
                      <p:embed/>
                    </p:oleObj>
                  </mc:Choice>
                  <mc:Fallback>
                    <p:oleObj name="Equation" r:id="rId5" imgW="2438400" imgH="304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827691" y="4021138"/>
                            <a:ext cx="3121025" cy="3905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TextBox 14"/>
          <p:cNvSpPr txBox="1"/>
          <p:nvPr/>
        </p:nvSpPr>
        <p:spPr>
          <a:xfrm>
            <a:off x="1371600" y="5004180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how to calculate the P values from so many categories?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6F82-7B5F-F942-9DC5-0737CDF9FE4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93B-CE8B-354F-974C-2EF8F25DB052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1911" y="609636"/>
            <a:ext cx="41088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AGT</a:t>
            </a:r>
            <a:r>
              <a:rPr lang="en-US" dirty="0" smtClean="0"/>
              <a:t>CA</a:t>
            </a:r>
            <a:r>
              <a:rPr lang="en-US" dirty="0" smtClean="0">
                <a:solidFill>
                  <a:srgbClr val="FF0000"/>
                </a:solidFill>
              </a:rPr>
              <a:t>AGT</a:t>
            </a:r>
            <a:r>
              <a:rPr lang="en-US" dirty="0" smtClean="0"/>
              <a:t>T</a:t>
            </a:r>
            <a:r>
              <a:rPr lang="is-IS" dirty="0" smtClean="0"/>
              <a:t>…...........</a:t>
            </a:r>
            <a:r>
              <a:rPr lang="en-US" dirty="0" smtClean="0"/>
              <a:t>ACGATCC</a:t>
            </a:r>
            <a:r>
              <a:rPr lang="en-US" dirty="0" smtClean="0">
                <a:solidFill>
                  <a:srgbClr val="FF0000"/>
                </a:solidFill>
              </a:rPr>
              <a:t>AGT</a:t>
            </a:r>
            <a:r>
              <a:rPr lang="en-US" dirty="0" smtClean="0"/>
              <a:t>GG</a:t>
            </a:r>
            <a:r>
              <a:rPr lang="en-US" dirty="0" smtClean="0">
                <a:solidFill>
                  <a:srgbClr val="FF0000"/>
                </a:solidFill>
              </a:rPr>
              <a:t>AGT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728" y="609636"/>
            <a:ext cx="41985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TGTCAA</a:t>
            </a:r>
            <a:r>
              <a:rPr lang="en-US" dirty="0" smtClean="0">
                <a:solidFill>
                  <a:srgbClr val="FF0000"/>
                </a:solidFill>
              </a:rPr>
              <a:t>AGT</a:t>
            </a:r>
            <a:r>
              <a:rPr lang="is-IS" dirty="0" smtClean="0"/>
              <a:t>…...........</a:t>
            </a:r>
            <a:r>
              <a:rPr lang="en-US" dirty="0" smtClean="0"/>
              <a:t>ATGATCC</a:t>
            </a:r>
            <a:r>
              <a:rPr lang="en-US" dirty="0" smtClean="0">
                <a:solidFill>
                  <a:srgbClr val="FF0000"/>
                </a:solidFill>
              </a:rPr>
              <a:t>AGT</a:t>
            </a:r>
            <a:r>
              <a:rPr lang="en-US" dirty="0" smtClean="0"/>
              <a:t>GGATT</a:t>
            </a: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7332133" y="262502"/>
            <a:ext cx="118533" cy="37817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336800" y="262502"/>
            <a:ext cx="118533" cy="37817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928533" y="239925"/>
            <a:ext cx="118533" cy="37817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83691" y="1293666"/>
            <a:ext cx="6153242" cy="1658437"/>
            <a:chOff x="450758" y="2118226"/>
            <a:chExt cx="6153242" cy="1658437"/>
          </a:xfrm>
        </p:grpSpPr>
        <p:sp>
          <p:nvSpPr>
            <p:cNvPr id="9" name="TextBox 8"/>
            <p:cNvSpPr txBox="1"/>
            <p:nvPr/>
          </p:nvSpPr>
          <p:spPr>
            <a:xfrm>
              <a:off x="450758" y="2118226"/>
              <a:ext cx="20045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For the category AGT: 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1600" dirty="0" smtClean="0">
                  <a:solidFill>
                    <a:srgbClr val="0000FF"/>
                  </a:solidFill>
                </a:rPr>
                <a:t>L1= 3, Y1=1 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1600" dirty="0" smtClean="0">
                  <a:solidFill>
                    <a:srgbClr val="0000FF"/>
                  </a:solidFill>
                </a:rPr>
                <a:t>L2=2, Y2=1 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9677915"/>
                </p:ext>
              </p:extLst>
            </p:nvPr>
          </p:nvGraphicFramePr>
          <p:xfrm>
            <a:off x="3262489" y="2407356"/>
            <a:ext cx="3341511" cy="323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5" name="Equation" r:id="rId3" imgW="3149600" imgH="304800" progId="Equation.DSMT4">
                    <p:embed/>
                  </p:oleObj>
                </mc:Choice>
                <mc:Fallback>
                  <p:oleObj name="Equation" r:id="rId3" imgW="3149600" imgH="304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62489" y="2407356"/>
                          <a:ext cx="3341511" cy="3233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ight Arrow 10"/>
            <p:cNvSpPr/>
            <p:nvPr/>
          </p:nvSpPr>
          <p:spPr>
            <a:xfrm>
              <a:off x="2336800" y="2466622"/>
              <a:ext cx="750711" cy="1806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087054" y="3052236"/>
              <a:ext cx="386647" cy="1806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4045086"/>
                </p:ext>
              </p:extLst>
            </p:nvPr>
          </p:nvGraphicFramePr>
          <p:xfrm>
            <a:off x="4462463" y="3425825"/>
            <a:ext cx="19113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6" name="Equation" r:id="rId5" imgW="1663700" imgH="304800" progId="Equation.DSMT4">
                    <p:embed/>
                  </p:oleObj>
                </mc:Choice>
                <mc:Fallback>
                  <p:oleObj name="Equation" r:id="rId5" imgW="1663700" imgH="304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62463" y="3425825"/>
                          <a:ext cx="1911350" cy="350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ight Arrow 13"/>
            <p:cNvSpPr/>
            <p:nvPr/>
          </p:nvSpPr>
          <p:spPr>
            <a:xfrm rot="10800000">
              <a:off x="3553177" y="3493912"/>
              <a:ext cx="750711" cy="1806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7605632"/>
                </p:ext>
              </p:extLst>
            </p:nvPr>
          </p:nvGraphicFramePr>
          <p:xfrm>
            <a:off x="1661674" y="3425825"/>
            <a:ext cx="1200855" cy="335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7" name="Equation" r:id="rId7" imgW="1092200" imgH="304800" progId="Equation.DSMT4">
                    <p:embed/>
                  </p:oleObj>
                </mc:Choice>
                <mc:Fallback>
                  <p:oleObj name="Equation" r:id="rId7" imgW="1092200" imgH="304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61674" y="3425825"/>
                          <a:ext cx="1200855" cy="3351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2027213" y="3209280"/>
            <a:ext cx="4108817" cy="1089377"/>
            <a:chOff x="2066035" y="3789866"/>
            <a:chExt cx="4108817" cy="1089377"/>
          </a:xfrm>
        </p:grpSpPr>
        <p:sp>
          <p:nvSpPr>
            <p:cNvPr id="17" name="TextBox 16"/>
            <p:cNvSpPr txBox="1"/>
            <p:nvPr/>
          </p:nvSpPr>
          <p:spPr>
            <a:xfrm>
              <a:off x="2066035" y="4064036"/>
              <a:ext cx="41088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AGTCAAGTT</a:t>
              </a:r>
              <a:r>
                <a:rPr lang="is-IS" dirty="0" smtClean="0"/>
                <a:t>…...........</a:t>
              </a:r>
              <a:r>
                <a:rPr lang="en-US" dirty="0" smtClean="0"/>
                <a:t>ACGATCCAGTGGAGT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144889" y="4120444"/>
              <a:ext cx="383822" cy="0"/>
            </a:xfrm>
            <a:prstGeom prst="straightConnector1">
              <a:avLst/>
            </a:prstGeom>
            <a:ln w="1905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596444" y="3953591"/>
              <a:ext cx="383822" cy="0"/>
            </a:xfrm>
            <a:prstGeom prst="straightConnector1">
              <a:avLst/>
            </a:prstGeom>
            <a:ln w="1905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310785" y="4075324"/>
              <a:ext cx="383822" cy="0"/>
            </a:xfrm>
            <a:prstGeom prst="straightConnector1">
              <a:avLst/>
            </a:prstGeom>
            <a:ln w="1905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455333" y="4013200"/>
              <a:ext cx="383822" cy="0"/>
            </a:xfrm>
            <a:prstGeom prst="straightConnector1">
              <a:avLst/>
            </a:prstGeom>
            <a:ln w="1905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330533"/>
                </p:ext>
              </p:extLst>
            </p:nvPr>
          </p:nvGraphicFramePr>
          <p:xfrm>
            <a:off x="2116729" y="3931013"/>
            <a:ext cx="163724" cy="16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" name="Equation" r:id="rId9" imgW="241300" imgH="241300" progId="Equation.DSMT4">
                    <p:embed/>
                  </p:oleObj>
                </mc:Choice>
                <mc:Fallback>
                  <p:oleObj name="Equation" r:id="rId9" imgW="2413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16729" y="3931013"/>
                          <a:ext cx="163724" cy="163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1923769"/>
                </p:ext>
              </p:extLst>
            </p:nvPr>
          </p:nvGraphicFramePr>
          <p:xfrm>
            <a:off x="2276918" y="3900311"/>
            <a:ext cx="163724" cy="16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9" name="Equation" r:id="rId11" imgW="241300" imgH="241300" progId="Equation.DSMT4">
                    <p:embed/>
                  </p:oleObj>
                </mc:Choice>
                <mc:Fallback>
                  <p:oleObj name="Equation" r:id="rId11" imgW="2413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76918" y="3900311"/>
                          <a:ext cx="163724" cy="163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1181057"/>
                </p:ext>
              </p:extLst>
            </p:nvPr>
          </p:nvGraphicFramePr>
          <p:xfrm>
            <a:off x="2440642" y="3818448"/>
            <a:ext cx="163724" cy="16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0" name="Equation" r:id="rId13" imgW="241300" imgH="241300" progId="Equation.DSMT4">
                    <p:embed/>
                  </p:oleObj>
                </mc:Choice>
                <mc:Fallback>
                  <p:oleObj name="Equation" r:id="rId13" imgW="2413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440642" y="3818448"/>
                          <a:ext cx="163724" cy="163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0830031"/>
                </p:ext>
              </p:extLst>
            </p:nvPr>
          </p:nvGraphicFramePr>
          <p:xfrm>
            <a:off x="2612745" y="3789866"/>
            <a:ext cx="163724" cy="16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" name="Equation" r:id="rId15" imgW="241300" imgH="241300" progId="Equation.DSMT4">
                    <p:embed/>
                  </p:oleObj>
                </mc:Choice>
                <mc:Fallback>
                  <p:oleObj name="Equation" r:id="rId15" imgW="2413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612745" y="3789866"/>
                          <a:ext cx="163724" cy="163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>
            <a:xfrm>
              <a:off x="2336800" y="4433368"/>
              <a:ext cx="356728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76469" y="4509911"/>
              <a:ext cx="2756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target region to be tested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32088" y="4497189"/>
            <a:ext cx="651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Collected from our BMR estimator, for a target region with length l</a:t>
            </a:r>
          </a:p>
          <a:p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641972"/>
              </p:ext>
            </p:extLst>
          </p:nvPr>
        </p:nvGraphicFramePr>
        <p:xfrm>
          <a:off x="3005997" y="5136528"/>
          <a:ext cx="2589462" cy="42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Equation" r:id="rId17" imgW="2006600" imgH="330200" progId="Equation.DSMT4">
                  <p:embed/>
                </p:oleObj>
              </mc:Choice>
              <mc:Fallback>
                <p:oleObj name="Equation" r:id="rId17" imgW="20066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05997" y="5136528"/>
                        <a:ext cx="2589462" cy="426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403187" y="5978931"/>
            <a:ext cx="63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distribution of sum of NBI with arbitrary parameters?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2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442</Words>
  <Application>Microsoft Macintosh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Document</vt:lpstr>
      <vt:lpstr>ENCODE &amp; Cancer BMR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ENCODE &amp; Cancer BMR modeling</dc:title>
  <dc:creator>Jing Zhang</dc:creator>
  <cp:lastModifiedBy>Jing Zhang</cp:lastModifiedBy>
  <cp:revision>120</cp:revision>
  <dcterms:created xsi:type="dcterms:W3CDTF">2016-08-23T14:49:10Z</dcterms:created>
  <dcterms:modified xsi:type="dcterms:W3CDTF">2016-09-14T13:17:47Z</dcterms:modified>
</cp:coreProperties>
</file>