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786" y="4343386"/>
            <a:ext cx="5486382" cy="4114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381503" y="685795"/>
            <a:ext cx="6095654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457171" y="1203630"/>
            <a:ext cx="8228436" cy="298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171" y="1203630"/>
            <a:ext cx="8228436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171" y="1203630"/>
            <a:ext cx="4015273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673600" y="1203630"/>
            <a:ext cx="4015273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subTitle"/>
          </p:nvPr>
        </p:nvSpPr>
        <p:spPr>
          <a:xfrm>
            <a:off x="457171" y="205014"/>
            <a:ext cx="8228436" cy="3980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171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57171" y="2761688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7" name="Shape 147"/>
          <p:cNvSpPr txBox="1"/>
          <p:nvPr>
            <p:ph idx="3" type="body"/>
          </p:nvPr>
        </p:nvSpPr>
        <p:spPr>
          <a:xfrm>
            <a:off x="4673600" y="1203630"/>
            <a:ext cx="4015273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171" y="1203630"/>
            <a:ext cx="4015273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673600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3" type="body"/>
          </p:nvPr>
        </p:nvSpPr>
        <p:spPr>
          <a:xfrm>
            <a:off x="4673600" y="2761688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171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673600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7" name="Shape 157"/>
          <p:cNvSpPr txBox="1"/>
          <p:nvPr>
            <p:ph idx="3" type="body"/>
          </p:nvPr>
        </p:nvSpPr>
        <p:spPr>
          <a:xfrm>
            <a:off x="457171" y="2761688"/>
            <a:ext cx="8228436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171" y="1203630"/>
            <a:ext cx="8228436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57171" y="2761688"/>
            <a:ext cx="8228436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171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673600" y="1203630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6" name="Shape 166"/>
          <p:cNvSpPr txBox="1"/>
          <p:nvPr>
            <p:ph idx="3" type="body"/>
          </p:nvPr>
        </p:nvSpPr>
        <p:spPr>
          <a:xfrm>
            <a:off x="4673600" y="2761688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7" name="Shape 167"/>
          <p:cNvSpPr txBox="1"/>
          <p:nvPr>
            <p:ph idx="4" type="body"/>
          </p:nvPr>
        </p:nvSpPr>
        <p:spPr>
          <a:xfrm>
            <a:off x="457171" y="2761688"/>
            <a:ext cx="4015273" cy="1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171" y="1203630"/>
            <a:ext cx="8228436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457171" y="1203630"/>
            <a:ext cx="8228436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pic>
        <p:nvPicPr>
          <p:cNvPr id="172" name="Shape 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151" y="1203630"/>
            <a:ext cx="4984150" cy="298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151" y="1203630"/>
            <a:ext cx="4984150" cy="298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6" name="Shape 186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2" name="Shape 232"/>
          <p:cNvSpPr/>
          <p:nvPr>
            <p:ph idx="2" type="pic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171" y="205014"/>
            <a:ext cx="8228436" cy="85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171" y="1203630"/>
            <a:ext cx="8228436" cy="298286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13.png"/><Relationship Id="rId5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101435" y="134907"/>
            <a:ext cx="6858000" cy="3548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i="0" lang="en" sz="21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Aim and deliverables for the functional impact paper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75357" y="573018"/>
            <a:ext cx="8510154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decipher over all functional burdening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cancer genomes in the PCAWG project.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1" marL="596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 cancer has ~10 drivers &amp; ~5000 mutations. What is the overall burdening of the many passengers in different cancers </a:t>
            </a:r>
          </a:p>
          <a:p>
            <a:pPr indent="-247650" lvl="1" marL="596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at </a:t>
            </a: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variation burden observed in various genomic elements (coding &amp;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noncoding</a:t>
            </a: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different PCAWG cohorts.</a:t>
            </a:r>
          </a:p>
          <a:p>
            <a:pPr indent="-323850" lvl="0" marL="457200" marR="0" rtl="0" algn="l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real and simulated data to highlight genomic elements with significant burden from passangers in different cohorts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Char char="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will provide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comprehensive functional annotations across all of pcawg </a:t>
            </a: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FunSeq &amp; aloft score)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1" marL="596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Coding and noncoding functional impact score distribution across pan-cancer cohorts.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Enrichment/depletion of high impact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passengers</a:t>
            </a: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(other than drivers) in gene block/neighborhood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Correlating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passenger burdening</a:t>
            </a: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downstream gene expression changes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Framework to evaluate structural variation impact score</a:t>
            </a:r>
          </a:p>
          <a:p>
            <a:pPr indent="0" lvl="3" marL="1028700" marR="0" rtl="0" algn="l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1" marL="596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somatic and germline variation burdening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 influence of germline mutational burden on the somatic genome variation profile</a:t>
            </a:r>
          </a:p>
          <a:p>
            <a:pPr indent="0" lvl="1" marL="342900" marR="0" rtl="0" algn="l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1" marL="596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Decipher the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passenger</a:t>
            </a: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burdening in various cohorts (how it relate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to mechanism)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Char char="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 to diferent </a:t>
            </a: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Signature, Ageing, sub-clonality &amp; other clinical information</a:t>
            </a:r>
          </a:p>
          <a:p>
            <a:pPr indent="-2540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other suggestions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2138975" y="1591800"/>
            <a:ext cx="56508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b="1" lang="en" sz="3000"/>
              <a:t>Extra Slides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ynFrac_twobox.jpeg"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50" y="124137"/>
            <a:ext cx="8355474" cy="48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v_tot_frequency.png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5" y="793575"/>
            <a:ext cx="4605400" cy="38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39274" y="124125"/>
            <a:ext cx="5153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A b=ackdrop 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PCAWG SNV annotation overview</a:t>
            </a:r>
          </a:p>
        </p:txBody>
      </p:sp>
      <p:pic>
        <p:nvPicPr>
          <p:cNvPr descr="SNV_cds_freq.png" id="262" name="Shape 262"/>
          <p:cNvPicPr preferRelativeResize="0"/>
          <p:nvPr/>
        </p:nvPicPr>
        <p:blipFill rotWithShape="1">
          <a:blip r:embed="rId4">
            <a:alphaModFix/>
          </a:blip>
          <a:srcRect b="15561" l="0" r="0" t="0"/>
          <a:stretch/>
        </p:blipFill>
        <p:spPr>
          <a:xfrm>
            <a:off x="5690600" y="107650"/>
            <a:ext cx="3183800" cy="2273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V_noncds_freq.png" id="263" name="Shape 263"/>
          <p:cNvPicPr preferRelativeResize="0"/>
          <p:nvPr/>
        </p:nvPicPr>
        <p:blipFill rotWithShape="1">
          <a:blip r:embed="rId5">
            <a:alphaModFix/>
          </a:blip>
          <a:srcRect b="2238" l="0" r="0" t="0"/>
          <a:stretch/>
        </p:blipFill>
        <p:spPr>
          <a:xfrm>
            <a:off x="5697875" y="2498400"/>
            <a:ext cx="3169249" cy="26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139274" y="124125"/>
            <a:ext cx="5153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A backdrop </a:t>
            </a:r>
            <a:r>
              <a:rPr b="1" lang="en" sz="2100">
                <a:solidFill>
                  <a:srgbClr val="2F5496"/>
                </a:solidFill>
              </a:rPr>
              <a:t>PCAWG INDEL annotation overview</a:t>
            </a:r>
          </a:p>
        </p:txBody>
      </p:sp>
      <p:pic>
        <p:nvPicPr>
          <p:cNvPr descr="indel_freq.png"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606824"/>
            <a:ext cx="5012622" cy="423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ncoding_indel_freq.png" id="270" name="Shape 270"/>
          <p:cNvPicPr preferRelativeResize="0"/>
          <p:nvPr/>
        </p:nvPicPr>
        <p:blipFill rotWithShape="1">
          <a:blip r:embed="rId4">
            <a:alphaModFix/>
          </a:blip>
          <a:srcRect b="2210" l="0" r="0" t="0"/>
          <a:stretch/>
        </p:blipFill>
        <p:spPr>
          <a:xfrm>
            <a:off x="5759174" y="2519467"/>
            <a:ext cx="3134151" cy="2592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l_cds_freq.png" id="271" name="Shape 271"/>
          <p:cNvPicPr preferRelativeResize="0"/>
          <p:nvPr/>
        </p:nvPicPr>
        <p:blipFill rotWithShape="1">
          <a:blip r:embed="rId5">
            <a:alphaModFix/>
          </a:blip>
          <a:srcRect b="15661" l="0" r="0" t="0"/>
          <a:stretch/>
        </p:blipFill>
        <p:spPr>
          <a:xfrm>
            <a:off x="5759174" y="124125"/>
            <a:ext cx="3134151" cy="22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synFrac.jpeg" id="276" name="Shape 276"/>
          <p:cNvPicPr preferRelativeResize="0"/>
          <p:nvPr/>
        </p:nvPicPr>
        <p:blipFill rotWithShape="1">
          <a:blip r:embed="rId3">
            <a:alphaModFix/>
          </a:blip>
          <a:srcRect b="0" l="0" r="8650" t="0"/>
          <a:stretch/>
        </p:blipFill>
        <p:spPr>
          <a:xfrm>
            <a:off x="41550" y="1042675"/>
            <a:ext cx="4261499" cy="273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oterFrac_Zoomin.jpeg"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500" y="1042674"/>
            <a:ext cx="4533900" cy="26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149225" y="124125"/>
            <a:ext cx="8565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Comparison between original and randomized data set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558900" y="1083725"/>
            <a:ext cx="48018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Funseq score v random for a gneome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142" y="150697"/>
            <a:ext cx="4909457" cy="487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syn_pph2_comparison.png" id="293" name="Shape 293"/>
          <p:cNvPicPr preferRelativeResize="0"/>
          <p:nvPr/>
        </p:nvPicPr>
        <p:blipFill rotWithShape="1">
          <a:blip r:embed="rId3">
            <a:alphaModFix/>
          </a:blip>
          <a:srcRect b="2505" l="0" r="0" t="0"/>
          <a:stretch/>
        </p:blipFill>
        <p:spPr>
          <a:xfrm>
            <a:off x="3013228" y="44062"/>
            <a:ext cx="6130770" cy="50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129325" y="850400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impact score distribution of nonsynonymous SNVs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00" y="748275"/>
            <a:ext cx="5335800" cy="41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139275" y="124125"/>
            <a:ext cx="8585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Loss of Function inducing SNVs in the PCAWG  data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st.jpg"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0" y="1195575"/>
            <a:ext cx="4285827" cy="2876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.png"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150" y="1230324"/>
            <a:ext cx="4706849" cy="284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9" y="4353250"/>
            <a:ext cx="760200" cy="5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1412725" y="4307800"/>
            <a:ext cx="1910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Motif Breaking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987475" y="4258075"/>
            <a:ext cx="1910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Motif Gaining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39275" y="124125"/>
            <a:ext cx="8546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burden of SNVs influencing TF motifs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