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8"/>
  </p:notesMasterIdLst>
  <p:sldIdLst>
    <p:sldId id="261" r:id="rId3"/>
    <p:sldId id="257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18"/>
  </p:normalViewPr>
  <p:slideViewPr>
    <p:cSldViewPr snapToGrid="0" snapToObjects="1">
      <p:cViewPr varScale="1">
        <p:scale>
          <a:sx n="94" d="100"/>
          <a:sy n="94" d="100"/>
        </p:scale>
        <p:origin x="15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AB741-85DA-5641-B514-C8C15AFC2383}" type="datetimeFigureOut">
              <a:rPr lang="en-US" smtClean="0"/>
              <a:t>9/5/16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5CF47-509A-7A47-80D2-3ADC5C45A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9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F0423-B392-C147-94CE-D1FA7E95AD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01B20-0AF2-2843-8C08-656E17F2C4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16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4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7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40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DDA4-19BC-B14F-88DD-4059B7FE18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002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538"/>
            <a:ext cx="8229600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024"/>
            <a:ext cx="8229600" cy="47402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E6C-F9C2-6B47-B69C-44E1D550AA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591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B451-A9C3-B442-9FD1-AF43307C19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17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0B04-2FD4-EB4D-B39A-33B25DF4BE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D30-FBEA-834D-A666-2FEBD0AAA6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464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72E-8FD0-E043-901E-9DE6F1A2C4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263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7D70-1556-284E-AC0D-7A9771CA0A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663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43B1-68ED-A241-BC37-10B75F0D67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4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14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889-4EC7-2D40-BFCB-A075E7EDF3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51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A978-F3A1-2D45-AC6E-473FA535DF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0250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293B-455E-7645-96E2-8E9E1B2949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5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3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9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3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3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8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4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8F0E6-38BF-464C-8C19-0C1E9ED8AA7B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55717-6F0C-9449-89F5-2D3AC78D2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1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E35AED9-1B92-4E46-9C2E-9FA9264B93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9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Landscape of somatic mutations in inflammatory breast cancer </a:t>
            </a:r>
            <a:r>
              <a:rPr lang="en-US" sz="4400" smtClean="0"/>
              <a:t>whole-genome sequences</a:t>
            </a:r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88892"/>
            <a:ext cx="6858000" cy="1655762"/>
          </a:xfrm>
        </p:spPr>
        <p:txBody>
          <a:bodyPr/>
          <a:lstStyle/>
          <a:p>
            <a:r>
              <a:rPr lang="en-US" dirty="0" smtClean="0"/>
              <a:t>Xiaotong </a:t>
            </a:r>
            <a:r>
              <a:rPr lang="en-US" dirty="0" smtClean="0"/>
              <a:t>Li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679C-EF52-0944-AB1F-91C5BF2309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rate of TP53 in IBC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202500" y="1888733"/>
          <a:ext cx="64175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377"/>
                <a:gridCol w="1342373"/>
                <a:gridCol w="1604375"/>
                <a:gridCol w="16043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Filters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</a:t>
                      </a:r>
                      <a:r>
                        <a:rPr lang="en-US" sz="1600" baseline="0" dirty="0" smtClean="0"/>
                        <a:t> Mutations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Samples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Samples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Novel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&amp; Mask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Novel (NotdbSNP)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Original</a:t>
                      </a:r>
                      <a:r>
                        <a:rPr lang="en-US" sz="1600" baseline="0" dirty="0" smtClean="0"/>
                        <a:t> (No filters)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55%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63879" y="3929018"/>
            <a:ext cx="811686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“Analysis of all pooled IBC samples showed the mutation rate of TP53 is </a:t>
            </a:r>
            <a:r>
              <a:rPr lang="en-US" dirty="0">
                <a:solidFill>
                  <a:srgbClr val="FF0000"/>
                </a:solidFill>
              </a:rPr>
              <a:t>66%</a:t>
            </a:r>
            <a:r>
              <a:rPr lang="en-US" dirty="0"/>
              <a:t>”</a:t>
            </a:r>
            <a:r>
              <a:rPr lang="en-US" baseline="30000" dirty="0"/>
              <a:t>[1]</a:t>
            </a:r>
            <a:endParaRPr lang="en-US" dirty="0"/>
          </a:p>
          <a:p>
            <a:pPr marL="742950" lvl="1" indent="-285750">
              <a:buFont typeface="Arial" charset="0"/>
              <a:buChar char="•"/>
            </a:pPr>
            <a:r>
              <a:rPr lang="en-US" sz="1600" dirty="0"/>
              <a:t>including: 31 IBC patients by targeted NGS (3230 exons of 182 cancer genes)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0414" y="6356350"/>
            <a:ext cx="6643171" cy="365125"/>
          </a:xfrm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 err="1" smtClean="0"/>
              <a:t>Bertucci</a:t>
            </a:r>
            <a:r>
              <a:rPr lang="en-US" dirty="0"/>
              <a:t>, F.</a:t>
            </a:r>
            <a:r>
              <a:rPr lang="en-US" i="1" dirty="0"/>
              <a:t> et al.</a:t>
            </a:r>
            <a:r>
              <a:rPr lang="en-US" dirty="0"/>
              <a:t> Genomic profiling of inflammatory breast cancer: a review. </a:t>
            </a:r>
            <a:r>
              <a:rPr lang="en-US" i="1" dirty="0"/>
              <a:t>Breast</a:t>
            </a:r>
            <a:r>
              <a:rPr lang="en-US" dirty="0"/>
              <a:t> </a:t>
            </a:r>
            <a:r>
              <a:rPr lang="en-US" b="1" dirty="0"/>
              <a:t>23</a:t>
            </a:r>
            <a:r>
              <a:rPr lang="en-US" dirty="0"/>
              <a:t>, 538-545, doi:10.1016/j.breast.2014.06.008 (2014).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10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341"/>
            <a:ext cx="8229600" cy="62794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Number of somatic variants in each call set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555371"/>
          <a:ext cx="8229600" cy="463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120"/>
                <a:gridCol w="1463040"/>
                <a:gridCol w="1356360"/>
                <a:gridCol w="1493520"/>
                <a:gridCol w="1432560"/>
              </a:tblGrid>
              <a:tr h="3318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Filters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Ours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PCAWG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Intersection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(sensitivity)</a:t>
                      </a:r>
                      <a:endParaRPr lang="en-US" dirty="0"/>
                    </a:p>
                  </a:txBody>
                  <a:tcPr anchor="ctr"/>
                </a:tc>
              </a:tr>
              <a:tr h="398992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 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(“ACCEPT” by MuTect)</a:t>
                      </a:r>
                      <a:endParaRPr 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10,701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4,336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4,139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0.9545664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89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29,338</a:t>
                      </a:r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23,360</a:t>
                      </a:r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23,066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0.9874144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</a:tr>
              <a:tr h="3989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6,951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1,478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1,411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0.9546685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2732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Filter 1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(NOT </a:t>
                      </a:r>
                      <a:r>
                        <a:rPr lang="en-US" sz="16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dbSNP</a:t>
                      </a:r>
                      <a:r>
                        <a:rPr lang="en-US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8,000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3,926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3,696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0.9414162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52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25,811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22,179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21,687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/>
                        <a:t>0.9778169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</a:tr>
              <a:tr h="452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4,599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1,311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1,244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0.948894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1084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Filter 2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(NOT</a:t>
                      </a:r>
                      <a:r>
                        <a:rPr lang="en-US" sz="16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dbSNP</a:t>
                      </a:r>
                      <a:r>
                        <a:rPr lang="en-US" sz="16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&amp; Mask</a:t>
                      </a:r>
                      <a:r>
                        <a:rPr lang="en-US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3910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2,841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2,734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0.9623372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15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18,539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17,345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16,997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0.9799366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</a:tr>
              <a:tr h="409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1,670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934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905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/>
                        <a:t>0.9689507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822950"/>
            <a:ext cx="2133600" cy="365125"/>
          </a:xfrm>
        </p:spPr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57200" y="5284361"/>
          <a:ext cx="8229600" cy="14423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4120"/>
                <a:gridCol w="1463040"/>
                <a:gridCol w="1356360"/>
                <a:gridCol w="1508760"/>
                <a:gridCol w="1417320"/>
              </a:tblGrid>
              <a:tr h="501084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Ours: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Filter 2 </a:t>
                      </a:r>
                    </a:p>
                    <a:p>
                      <a:pPr algn="ctr"/>
                      <a:r>
                        <a:rPr lang="en-US" dirty="0" smtClean="0"/>
                        <a:t>vs. </a:t>
                      </a:r>
                    </a:p>
                    <a:p>
                      <a:pPr algn="ctr"/>
                      <a:r>
                        <a:rPr lang="en-US" dirty="0" smtClean="0"/>
                        <a:t>PCAWG: Original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3910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4,336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2,911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0.67/0.74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15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18,539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23,360</a:t>
                      </a:r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17,569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0.75/0.95</a:t>
                      </a:r>
                      <a:endParaRPr lang="en-US" dirty="0"/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</a:tr>
              <a:tr h="409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1,670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1,478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980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0.66/0.59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78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Frequency of TP53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5224"/>
            <a:ext cx="8229600" cy="4740276"/>
          </a:xfrm>
        </p:spPr>
        <p:txBody>
          <a:bodyPr/>
          <a:lstStyle/>
          <a:p>
            <a:r>
              <a:rPr lang="en-US" dirty="0" smtClean="0"/>
              <a:t>PCAWG original call set</a:t>
            </a:r>
          </a:p>
          <a:p>
            <a:pPr lvl="1"/>
            <a:r>
              <a:rPr lang="en-US" dirty="0" smtClean="0"/>
              <a:t>selected </a:t>
            </a:r>
            <a:r>
              <a:rPr lang="en-US" dirty="0" smtClean="0">
                <a:solidFill>
                  <a:srgbClr val="FF0000"/>
                </a:solidFill>
              </a:rPr>
              <a:t>3 </a:t>
            </a:r>
            <a:r>
              <a:rPr lang="en-US" dirty="0" smtClean="0"/>
              <a:t>samples as examples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n-US" dirty="0" smtClean="0"/>
              <a:t>samples reported coding mutations in TP53, 1 mutation each.</a:t>
            </a:r>
          </a:p>
          <a:p>
            <a:pPr lvl="2"/>
            <a:r>
              <a:rPr lang="en-US" dirty="0" smtClean="0"/>
              <a:t>nonsynonymous; </a:t>
            </a:r>
            <a:r>
              <a:rPr lang="en-US" dirty="0" err="1" smtClean="0"/>
              <a:t>preMatureStop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These two mutations are </a:t>
            </a:r>
            <a:r>
              <a:rPr lang="en-US" b="1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current call set as well!</a:t>
            </a:r>
          </a:p>
          <a:p>
            <a:endParaRPr lang="en-US" dirty="0"/>
          </a:p>
          <a:p>
            <a:r>
              <a:rPr lang="en-US" dirty="0" smtClean="0"/>
              <a:t>NOT </a:t>
            </a:r>
            <a:r>
              <a:rPr lang="en-US" dirty="0" err="1" smtClean="0"/>
              <a:t>dbSNP</a:t>
            </a:r>
            <a:r>
              <a:rPr lang="en-US" dirty="0" smtClean="0">
                <a:solidFill>
                  <a:srgbClr val="FF0000"/>
                </a:solidFill>
              </a:rPr>
              <a:t> != </a:t>
            </a:r>
            <a:r>
              <a:rPr lang="en-US" dirty="0" smtClean="0"/>
              <a:t>NOVEL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COSMIC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20240" y="4280319"/>
          <a:ext cx="5303520" cy="14423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4120"/>
                <a:gridCol w="1463040"/>
                <a:gridCol w="1356360"/>
              </a:tblGrid>
              <a:tr h="501084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dbSNP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vs. </a:t>
                      </a:r>
                    </a:p>
                    <a:p>
                      <a:pPr algn="ctr"/>
                      <a:r>
                        <a:rPr lang="en-US" dirty="0" smtClean="0"/>
                        <a:t>NOVEL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3910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3,876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15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18,539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18,462</a:t>
                      </a:r>
                    </a:p>
                  </a:txBody>
                  <a:tcPr anchor="ctr">
                    <a:solidFill>
                      <a:srgbClr val="F6B4E0"/>
                    </a:solidFill>
                  </a:tcPr>
                </a:tc>
              </a:tr>
              <a:tr h="409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1,670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1,663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21080" y="5905500"/>
            <a:ext cx="710184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~0.5% (~20 per sample) mutations are annotated as “COSMIC”, which were missed previously; This small number may change the entire story!!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8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Filters for somatic mutations calling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“COSMIC”</a:t>
            </a:r>
          </a:p>
          <a:p>
            <a:r>
              <a:rPr lang="en-US" dirty="0" smtClean="0"/>
              <a:t>exclude all variants noted as “</a:t>
            </a:r>
            <a:r>
              <a:rPr lang="en-US" dirty="0" err="1" smtClean="0"/>
              <a:t>dbSNP</a:t>
            </a:r>
            <a:r>
              <a:rPr lang="en-US" dirty="0" smtClean="0"/>
              <a:t>”?</a:t>
            </a:r>
          </a:p>
          <a:p>
            <a:r>
              <a:rPr lang="en-US" dirty="0" smtClean="0"/>
              <a:t>apply “MASK”?</a:t>
            </a:r>
          </a:p>
          <a:p>
            <a:r>
              <a:rPr lang="en-US" dirty="0" smtClean="0"/>
              <a:t>intersect results from two calling pipelines?</a:t>
            </a:r>
          </a:p>
          <a:p>
            <a:pPr lvl="1"/>
            <a:r>
              <a:rPr lang="en-US" dirty="0" smtClean="0"/>
              <a:t>MuTect/</a:t>
            </a:r>
            <a:r>
              <a:rPr lang="en-US" dirty="0" err="1" smtClean="0"/>
              <a:t>Strelka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67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328</Words>
  <Application>Microsoft Macintosh PowerPoint</Application>
  <PresentationFormat>On-screen Show (4:3)</PresentationFormat>
  <Paragraphs>118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1_Office Theme</vt:lpstr>
      <vt:lpstr>Landscape of somatic mutations in inflammatory breast cancer whole-genome sequences</vt:lpstr>
      <vt:lpstr>Mutation rate of TP53 in IBC</vt:lpstr>
      <vt:lpstr>Number of somatic variants in each call set</vt:lpstr>
      <vt:lpstr>Mutation Frequency of TP53 </vt:lpstr>
      <vt:lpstr>Filters for somatic mutations calling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Xiaotong Li</dc:creator>
  <cp:lastModifiedBy>Xiaotong Li</cp:lastModifiedBy>
  <cp:revision>6</cp:revision>
  <dcterms:created xsi:type="dcterms:W3CDTF">2016-09-05T20:54:41Z</dcterms:created>
  <dcterms:modified xsi:type="dcterms:W3CDTF">2016-09-05T21:14:20Z</dcterms:modified>
</cp:coreProperties>
</file>