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6858000" cx="9144000"/>
  <p:notesSz cx="6858000" cy="9144000"/>
  <p:embeddedFontLst>
    <p:embeddedFont>
      <p:font typeface="Pinyon Script"/>
      <p:regular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16AFEEE-9994-46CE-AF2D-BEE5B55A1E02}">
  <a:tblStyle styleId="{116AFEEE-9994-46CE-AF2D-BEE5B55A1E0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8ECF4"/>
          </a:solidFill>
        </a:fill>
      </a:tcStyle>
    </a:wholeTbl>
    <a:band1H>
      <a:tcStyle>
        <a:fill>
          <a:solidFill>
            <a:srgbClr val="CFD7E7"/>
          </a:solidFill>
        </a:fill>
      </a:tcStyle>
    </a:band1H>
    <a:band1V>
      <a:tcStyle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PinyonScript-regular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pi is the probability of event m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p(zi|pi) = sum(pi_j*p(zi=j)), p(zi=j) = pi_j/sum(pi_j’)</a:t>
            </a:r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signals generated merely by remapped multi-mapped reads</a:t>
            </a:r>
          </a:p>
        </p:txBody>
      </p:sp>
      <p:sp>
        <p:nvSpPr>
          <p:cNvPr id="214" name="Shape 214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most of the read counts are integral, much larger than non-integral values</a:t>
            </a:r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The fit distribution does not successfully represent the data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Output are “discrete”, cannot be fit by a continuous distribution</a:t>
            </a:r>
          </a:p>
        </p:txBody>
      </p:sp>
      <p:sp>
        <p:nvSpPr>
          <p:cNvPr id="237" name="Shape 23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SzPct val="91666"/>
              <a:buNone/>
            </a:pPr>
            <a:r>
              <a:rPr lang="en-US"/>
              <a:t>Try to find a distribution that models the reads count</a:t>
            </a:r>
          </a:p>
          <a:p>
            <a:pPr lvl="0" rtl="0">
              <a:spcBef>
                <a:spcPts val="0"/>
              </a:spcBef>
              <a:buSzPct val="91666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/>
              <a:t>Piranha: fit a distribution for all reads count data, the distribution is regarded as the background noise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regions with P-value under the threshold are identified as binding peaks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ZTNB fits better than ZTP, try piranha</a:t>
            </a:r>
          </a:p>
        </p:txBody>
      </p:sp>
      <p:sp>
        <p:nvSpPr>
          <p:cNvPr id="259" name="Shape 25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Fischer’s exact test (count motif occurrence in negative inputs &lt;- generated by random shuffling)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RGTTCGA is enriched in almost all samples. Probably a bias. Discarded.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1.No significant improvement in sequence conservation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2.”Enriched” motifs are usually not so enriched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3.Motifs discovered do not correspond for the two methods</a:t>
            </a:r>
          </a:p>
        </p:txBody>
      </p:sp>
      <p:sp>
        <p:nvSpPr>
          <p:cNvPr id="275" name="Shape 27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2. with large datasets: high positive count &amp; negative count, very large data size -&gt; still significant, but cannot distinguish from real motifs from false discoveries</a:t>
            </a:r>
          </a:p>
        </p:txBody>
      </p:sp>
      <p:sp>
        <p:nvSpPr>
          <p:cNvPr id="295" name="Shape 2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2" name="Shape 30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RGTTCGA is enriched in almost all samples. Probably a bias. Discarded.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SRSF3: too heterogeneous (large positive counts/large negative counts v.s. small positive counts/small negative counts, very different sequence)</a:t>
            </a:r>
          </a:p>
        </p:txBody>
      </p:sp>
      <p:sp>
        <p:nvSpPr>
          <p:cNvPr id="311" name="Shape 31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" name="Shape 3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Characteristic of the read count data (not binned, which is usually the case for Piranha): extremely large amount of 1s, not in standard NB or Poisson (where 0s are significantly more abundant than any other values)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subtract the read counts with 1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1.Fit well but does not make sense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2.Regions with larger read counts will still be identified as peaks</a:t>
            </a:r>
          </a:p>
        </p:txBody>
      </p:sp>
      <p:sp>
        <p:nvSpPr>
          <p:cNvPr id="337" name="Shape 33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1" name="Shape 3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 of RNA expression is heterogeneous across samples</a:t>
            </a:r>
          </a:p>
        </p:txBody>
      </p:sp>
      <p:sp>
        <p:nvSpPr>
          <p:cNvPr id="352" name="Shape 35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0" name="Shape 3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RGTTCGA is enriched in almost all samples. Probably a bias. Discarded.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SRSF3: too heterogeneous (large positive counts/large negative counts v.s. small positive counts/small negative counts, very different sequence)</a:t>
            </a:r>
          </a:p>
        </p:txBody>
      </p:sp>
      <p:sp>
        <p:nvSpPr>
          <p:cNvPr id="361" name="Shape 36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1. single-nucleotide resolution of reads counts (not binned) feature significantly amount of 1s (), hard to model with distribution -&gt; maybe could be improved after binning and further analysis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1.1 Are the emission probability uniform across the genome?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1.2 Signals are sparse in most regions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2. Dirichlet: not likely to cluster together (not mature)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3. Distinguish different binding preferences</a:t>
            </a:r>
          </a:p>
        </p:txBody>
      </p:sp>
      <p:sp>
        <p:nvSpPr>
          <p:cNvPr id="388" name="Shape 3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8.png"/><Relationship Id="rId4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1" Type="http://schemas.openxmlformats.org/officeDocument/2006/relationships/image" Target="../media/image30.png"/><Relationship Id="rId10" Type="http://schemas.openxmlformats.org/officeDocument/2006/relationships/image" Target="../media/image23.png"/><Relationship Id="rId13" Type="http://schemas.openxmlformats.org/officeDocument/2006/relationships/image" Target="../media/image26.png"/><Relationship Id="rId1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5.png"/><Relationship Id="rId4" Type="http://schemas.openxmlformats.org/officeDocument/2006/relationships/image" Target="../media/image21.png"/><Relationship Id="rId9" Type="http://schemas.openxmlformats.org/officeDocument/2006/relationships/image" Target="../media/image20.png"/><Relationship Id="rId15" Type="http://schemas.openxmlformats.org/officeDocument/2006/relationships/image" Target="../media/image28.png"/><Relationship Id="rId14" Type="http://schemas.openxmlformats.org/officeDocument/2006/relationships/image" Target="../media/image27.png"/><Relationship Id="rId5" Type="http://schemas.openxmlformats.org/officeDocument/2006/relationships/image" Target="../media/image19.png"/><Relationship Id="rId6" Type="http://schemas.openxmlformats.org/officeDocument/2006/relationships/image" Target="../media/image24.png"/><Relationship Id="rId7" Type="http://schemas.openxmlformats.org/officeDocument/2006/relationships/image" Target="../media/image22.png"/><Relationship Id="rId8" Type="http://schemas.openxmlformats.org/officeDocument/2006/relationships/image" Target="../media/image2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1" Type="http://schemas.openxmlformats.org/officeDocument/2006/relationships/image" Target="../media/image41.png"/><Relationship Id="rId10" Type="http://schemas.openxmlformats.org/officeDocument/2006/relationships/image" Target="../media/image42.png"/><Relationship Id="rId13" Type="http://schemas.openxmlformats.org/officeDocument/2006/relationships/image" Target="../media/image40.png"/><Relationship Id="rId1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5.png"/><Relationship Id="rId4" Type="http://schemas.openxmlformats.org/officeDocument/2006/relationships/image" Target="../media/image33.png"/><Relationship Id="rId9" Type="http://schemas.openxmlformats.org/officeDocument/2006/relationships/image" Target="../media/image36.png"/><Relationship Id="rId5" Type="http://schemas.openxmlformats.org/officeDocument/2006/relationships/image" Target="../media/image32.png"/><Relationship Id="rId6" Type="http://schemas.openxmlformats.org/officeDocument/2006/relationships/image" Target="../media/image29.png"/><Relationship Id="rId7" Type="http://schemas.openxmlformats.org/officeDocument/2006/relationships/image" Target="../media/image31.png"/><Relationship Id="rId8" Type="http://schemas.openxmlformats.org/officeDocument/2006/relationships/image" Target="../media/image4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38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1" Type="http://schemas.openxmlformats.org/officeDocument/2006/relationships/image" Target="../media/image53.png"/><Relationship Id="rId10" Type="http://schemas.openxmlformats.org/officeDocument/2006/relationships/image" Target="../media/image49.png"/><Relationship Id="rId13" Type="http://schemas.openxmlformats.org/officeDocument/2006/relationships/image" Target="../media/image52.png"/><Relationship Id="rId1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43.png"/><Relationship Id="rId4" Type="http://schemas.openxmlformats.org/officeDocument/2006/relationships/image" Target="../media/image45.png"/><Relationship Id="rId9" Type="http://schemas.openxmlformats.org/officeDocument/2006/relationships/image" Target="../media/image54.png"/><Relationship Id="rId14" Type="http://schemas.openxmlformats.org/officeDocument/2006/relationships/image" Target="../media/image51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6.png"/><Relationship Id="rId8" Type="http://schemas.openxmlformats.org/officeDocument/2006/relationships/image" Target="../media/image40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Improved(?) iCLIP peak calling by remapping multi-mapped reads</a:t>
            </a:r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Tianxiao Li</a:t>
            </a:r>
          </a:p>
          <a:p>
            <a:pPr indent="0" lvl="0" marL="0" marR="0" rtl="0" algn="ctr">
              <a:spcBef>
                <a:spcPts val="56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Mentor: Mengting Gu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Heatmap of overlapped reads</a:t>
            </a:r>
          </a:p>
        </p:txBody>
      </p:sp>
      <p:sp>
        <p:nvSpPr>
          <p:cNvPr id="158" name="Shape 158"/>
          <p:cNvSpPr/>
          <p:nvPr/>
        </p:nvSpPr>
        <p:spPr>
          <a:xfrm>
            <a:off x="928036" y="5991855"/>
            <a:ext cx="7570816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site,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iCLIP_mSRSF1_P19_mSRSF1-LAP_Mm_NNNCCACNN_20140206_lane2_8.start_start  </a:t>
            </a:r>
          </a:p>
        </p:txBody>
      </p:sp>
      <p:pic>
        <p:nvPicPr>
          <p:cNvPr descr="iCLIP_mSRSF1_P19_mSRSF1-LAP_Mm_NNNCCACNN_20140206_lane2_8.end_end.png" id="159" name="Shape 1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17637"/>
            <a:ext cx="9144000" cy="438911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Multi-mapped reads</a:t>
            </a:r>
          </a:p>
        </p:txBody>
      </p:sp>
      <p:sp>
        <p:nvSpPr>
          <p:cNvPr id="166" name="Shape 1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aphicFrame>
        <p:nvGraphicFramePr>
          <p:cNvPr id="167" name="Shape 167"/>
          <p:cNvGraphicFramePr/>
          <p:nvPr/>
        </p:nvGraphicFramePr>
        <p:xfrm>
          <a:off x="617389" y="14529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2981125"/>
                <a:gridCol w="2434275"/>
                <a:gridCol w="2495250"/>
              </a:tblGrid>
              <a:tr h="39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Multi-mapped</a:t>
                      </a:r>
                    </a:p>
                  </a:txBody>
                  <a:tcPr marT="45725" marB="45725" marR="91450" marL="91450"/>
                </a:tc>
              </a:tr>
              <a:tr h="1011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iCLIP_mSRSF1_P19_mSRSF1-LAP_Mm_NNNCCACNN_20140206_lane2_8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1744350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949696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(35.2%)</a:t>
                      </a:r>
                    </a:p>
                  </a:txBody>
                  <a:tcPr marT="45725" marB="45725" marR="91450" marL="91450"/>
                </a:tc>
              </a:tr>
              <a:tr h="1011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iCLIP_mSRSF1_P19_mSRSF1-LAP_Mm_NNNCCACNN_20140206_lane3_8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122295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121158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(49.8%)</a:t>
                      </a:r>
                    </a:p>
                  </a:txBody>
                  <a:tcPr marT="45725" marB="45725" marR="91450" marL="91450"/>
                </a:tc>
              </a:tr>
              <a:tr h="1032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iCLIP_mSRSF1_P19_mSRSF1-LAP_Mm_NNNGGTCNN_20140206_lane2_7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3080632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1575670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(33.8%)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032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iCLIP_mSRSF1_P19_mSRSF1-LAP_Mm_NNNGGTCNN_20140206_lane3_7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755256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/>
                        <a:t>598296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/>
                        <a:t>(44.2%)</a:t>
                      </a:r>
                    </a:p>
                  </a:txBody>
                  <a:tcPr marT="45725" marB="45725" marR="91450" marL="91450">
                    <a:solidFill>
                      <a:srgbClr val="CFD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Objectives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Multi-mapped reads constitute a large proportion of overall reads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Assigning multi-mapped reads to specific genomic positions may improve the accuracy of peak detection</a:t>
            </a:r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Remap multi-mapped reads using Expectation Maximization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09600" y="1600200"/>
            <a:ext cx="8229600" cy="4526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3772" l="-1701" r="-2517" t="-3099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-US" sz="3200" u="none" cap="none" strike="noStrike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Remap multi-mapped reads using Expectation Maximization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701" r="-2517" t="-1751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-US" sz="3200" u="none" cap="none" strike="noStrike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88" name="Shape 18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Remap with Expectation Maximization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457200" y="1600199"/>
            <a:ext cx="8229600" cy="55508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703" r="0" t="-1316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-US" sz="3200" u="none" cap="none" strike="noStrike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95" name="Shape 19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map_iCLIP_GFP_P19_control_Mm_NNNCCGGNN_20130724_lane1red_5.o1291016.txt.png" id="200" name="Shape 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3007" y="0"/>
            <a:ext cx="6017985" cy="36107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map_iCLIP_GFP_P19_control_Mm_NNNGGCGNN_20130724_lane1blue_4.o1291017.txt.png" id="201" name="Shape 20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63007" y="3247208"/>
            <a:ext cx="6017985" cy="361079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Distribution of remapped signals</a:t>
            </a:r>
          </a:p>
        </p:txBody>
      </p:sp>
      <p:pic>
        <p:nvPicPr>
          <p:cNvPr id="208" name="Shape 20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31900"/>
            <a:ext cx="9144000" cy="4385863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10" name="Shape 210"/>
          <p:cNvSpPr txBox="1"/>
          <p:nvPr/>
        </p:nvSpPr>
        <p:spPr>
          <a:xfrm rot="-5400000">
            <a:off x="-459580" y="3240165"/>
            <a:ext cx="1288493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reads count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600"/>
              <a:t>New signals generated after remapping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descr="igv_snapshot.png" id="219" name="Shape 2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13139"/>
            <a:ext cx="9144000" cy="5009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Histogram of remapping results</a:t>
            </a:r>
          </a:p>
        </p:txBody>
      </p:sp>
      <p:pic>
        <p:nvPicPr>
          <p:cNvPr descr="iCLIP_mSRSF1_P19_mSRSF1-LAP_Mm_NNNCCACNN_20140206_lane2_8.remap.output.bed_0_10.png" id="225" name="Shape 2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371600"/>
            <a:ext cx="9144000" cy="5486399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upload.wikimedia.org/wikipedia/commons/thumb/a/ae/HITS-CLIP.JPG/1024px-HITS-CLIP.JPG" id="94" name="Shape 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338" y="1495191"/>
            <a:ext cx="8642060" cy="486115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96" name="Shape 96"/>
          <p:cNvSpPr txBox="1"/>
          <p:nvPr/>
        </p:nvSpPr>
        <p:spPr>
          <a:xfrm>
            <a:off x="3006435" y="6198255"/>
            <a:ext cx="5908964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Bluewhale22 - Own work, CC BY-SA 3.0, https://commons.wikimedia.org/w/index.php?curid=31434082</a:t>
            </a:r>
          </a:p>
        </p:txBody>
      </p:sp>
      <p:sp>
        <p:nvSpPr>
          <p:cNvPr id="97" name="Shape 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CLIP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(CrossLinking-ImmunoPercipitation) 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Histogram of remapping results</a:t>
            </a:r>
          </a:p>
        </p:txBody>
      </p:sp>
      <p:pic>
        <p:nvPicPr>
          <p:cNvPr descr="iCLIP_mSRSF1_P19_mSRSF1-LAP_Mm_NNNCCACNN_20140206_lane2_8.remap.output.bed_20_30.png" id="232" name="Shape 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371600"/>
            <a:ext cx="9144000" cy="5486399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Histogram of remapping results</a:t>
            </a:r>
          </a:p>
        </p:txBody>
      </p:sp>
      <p:sp>
        <p:nvSpPr>
          <p:cNvPr id="240" name="Shape 24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descr="iCLIP_mSRSF1_P19_mSRSF1-LAP_Mm_NNNCCACNN_20140206_lane2_8.remap.output.bed.png" id="241" name="Shape 2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614405"/>
            <a:ext cx="9144000" cy="4389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 reads to specific positions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99" r="0" t="-1749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n-US"/>
              <a:t> </a:t>
            </a:r>
          </a:p>
        </p:txBody>
      </p:sp>
      <p:sp>
        <p:nvSpPr>
          <p:cNvPr id="248" name="Shape 2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Reads retained after reassignment</a:t>
            </a:r>
          </a:p>
        </p:txBody>
      </p:sp>
      <p:sp>
        <p:nvSpPr>
          <p:cNvPr id="254" name="Shape 25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aphicFrame>
        <p:nvGraphicFramePr>
          <p:cNvPr id="255" name="Shape 255"/>
          <p:cNvGraphicFramePr/>
          <p:nvPr/>
        </p:nvGraphicFramePr>
        <p:xfrm>
          <a:off x="617389" y="14529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2981125"/>
                <a:gridCol w="2434275"/>
                <a:gridCol w="2495250"/>
              </a:tblGrid>
              <a:tr h="390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Multi-mapped reads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Retained reads</a:t>
                      </a:r>
                    </a:p>
                  </a:txBody>
                  <a:tcPr marT="45725" marB="45725" marR="91450" marL="91450"/>
                </a:tc>
              </a:tr>
              <a:tr h="1011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iCLIP_mSRSF1_P19_mSRSF1-LAP_Mm_NNNCCACNN_20140206_lane2_8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949696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379543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(40.0%)</a:t>
                      </a:r>
                    </a:p>
                  </a:txBody>
                  <a:tcPr marT="45725" marB="45725" marR="91450" marL="91450"/>
                </a:tc>
              </a:tr>
              <a:tr h="1011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iCLIP_mSRSF1_P19_mSRSF1-LAP_Mm_NNNCCACNN_20140206_lane3_8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121158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49697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(41.0%)</a:t>
                      </a:r>
                    </a:p>
                  </a:txBody>
                  <a:tcPr marT="45725" marB="45725" marR="91450" marL="91450"/>
                </a:tc>
              </a:tr>
              <a:tr h="1032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iCLIP_mSRSF1_P19_mSRSF1-LAP_Mm_NNNGGTCNN_20140206_lane2_7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1575670 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859630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(54.6%)</a:t>
                      </a:r>
                    </a:p>
                  </a:txBody>
                  <a:tcPr marT="45725" marB="45725" marR="91450" marL="91450"/>
                </a:tc>
              </a:tr>
              <a:tr h="1032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iCLIP_mSRSF1_P19_mSRSF1-LAP_Mm_NNNGGTCNN_20140206_lane3_7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598296</a:t>
                      </a: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210409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(35.2%)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Histogram after reassignment</a:t>
            </a:r>
          </a:p>
        </p:txBody>
      </p:sp>
      <p:sp>
        <p:nvSpPr>
          <p:cNvPr id="262" name="Shape 26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417637"/>
            <a:ext cx="7619999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Peak calling and motif analysis</a:t>
            </a:r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Piranha (Negative Binomial), P &lt; 0.01</a:t>
            </a:r>
          </a:p>
        </p:txBody>
      </p:sp>
      <p:sp>
        <p:nvSpPr>
          <p:cNvPr id="270" name="Shape 27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aphicFrame>
        <p:nvGraphicFramePr>
          <p:cNvPr id="271" name="Shape 271"/>
          <p:cNvGraphicFramePr/>
          <p:nvPr/>
        </p:nvGraphicFramePr>
        <p:xfrm>
          <a:off x="617389" y="22933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2636875"/>
                <a:gridCol w="2636875"/>
                <a:gridCol w="2636875"/>
              </a:tblGrid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26408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25777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15391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13119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142881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107935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35980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38318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38867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31894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97512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84695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98672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93527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" name="Shape 277"/>
          <p:cNvGraphicFramePr/>
          <p:nvPr/>
        </p:nvGraphicFramePr>
        <p:xfrm>
          <a:off x="617389" y="3881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1587575"/>
                <a:gridCol w="3051675"/>
                <a:gridCol w="3271400"/>
              </a:tblGrid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888</a:t>
                      </a:r>
                      <a:r>
                        <a:rPr lang="en-US" sz="1800"/>
                        <a:t>/26408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3.2e-185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1020</a:t>
                      </a:r>
                      <a:r>
                        <a:rPr lang="en-US" sz="1800"/>
                        <a:t>/25777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/>
                        <a:t>P</a:t>
                      </a:r>
                      <a:r>
                        <a:rPr lang="en-US" sz="1800"/>
                        <a:t> = 2.5e-233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529/15391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3.9e-82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488/</a:t>
                      </a: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13119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1.1e-111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69880/142881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7.1e-840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51129/107935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5.2e-575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1126/35980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=2.3e-168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1150/38318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1.8e-225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2252/38867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3.7e-259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1462/31894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2.2e-321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16469/97512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3.6e-705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13457/84695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1.4e-551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14304/98672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1.8e-585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11182/93527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 = 1.7e-567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descr="m01nc_RRGTTCGA.png" id="278" name="Shape 2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8681" y="1122125"/>
            <a:ext cx="1306969" cy="694943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Shape 2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descr="m02nc_GSKCTACA.png" id="280" name="Shape 2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32271" y="1122125"/>
            <a:ext cx="152555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AGCCWGG.png" id="281" name="Shape 28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45110" y="1799399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TGGKCTA.png" id="282" name="Shape 28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68681" y="1799399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GAWGR.png" id="283" name="Shape 28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320223" y="2665284"/>
            <a:ext cx="93185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GAWGR.png" id="284" name="Shape 28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543793" y="2665284"/>
            <a:ext cx="93185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GSKCTACA.png" id="285" name="Shape 28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168681" y="3360228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ASGCKGG.png" id="286" name="Shape 28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945110" y="3381632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3nc_CWGAAGAB.png" id="287" name="Shape 28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952051" y="4076576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GRGTTCRA.png" id="288" name="Shape 288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168681" y="4076576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MWGAAGA.png" id="289" name="Shape 28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95032" y="4918001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ANGAKGA.png" id="290" name="Shape 29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071462" y="4918001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MDGAAGA.png" id="291" name="Shape 29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071462" y="5612946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MWGAAGA.png" id="292" name="Shape 29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95034" y="5612946"/>
            <a:ext cx="1180615" cy="69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Problems</a:t>
            </a:r>
          </a:p>
        </p:txBody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Sequencing bias (RGTTCGA, discarded)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False discovery for large datasets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Discovered motifs are not enriched nor corresponding </a:t>
            </a:r>
          </a:p>
        </p:txBody>
      </p:sp>
      <p:sp>
        <p:nvSpPr>
          <p:cNvPr id="299" name="Shape 29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Peak calling and motif analysis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Piranha (Negative Binomial), P &lt; 0.001</a:t>
            </a:r>
          </a:p>
        </p:txBody>
      </p:sp>
      <p:graphicFrame>
        <p:nvGraphicFramePr>
          <p:cNvPr id="306" name="Shape 306"/>
          <p:cNvGraphicFramePr/>
          <p:nvPr/>
        </p:nvGraphicFramePr>
        <p:xfrm>
          <a:off x="617389" y="22933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2636875"/>
                <a:gridCol w="2636875"/>
                <a:gridCol w="2636875"/>
              </a:tblGrid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13036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14000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4252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5381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36344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38562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21461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25629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13190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15662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37232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43732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50666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53900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07" name="Shape 30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3" name="Shape 313"/>
          <p:cNvGraphicFramePr/>
          <p:nvPr/>
        </p:nvGraphicFramePr>
        <p:xfrm>
          <a:off x="617389" y="3881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1587575"/>
                <a:gridCol w="3051675"/>
                <a:gridCol w="3271400"/>
              </a:tblGrid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788/13036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7.3e-144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909/14000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1.4e-194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226/4252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7.4e-55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283/5381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2.8e-80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36344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38562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874/21461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1.1e-155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928/25629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 2.2e-196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761/13190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9.5e-171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1117/15662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1.4e-253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5054/37232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5.5e-257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6366/43732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1.2e-225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5837/50666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5.2e-303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6326/53900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2.7e-336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4" name="Shape 3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descr="m02nc_CAGCCWGG.png" id="315" name="Shape 3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21072" y="1118213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AKSCTGG.png" id="316" name="Shape 3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37348" y="1118213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GGKCTACA.png" id="317" name="Shape 3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21072" y="1813158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GGKCTACA.png" id="318" name="Shape 3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37348" y="1813158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ASGCKGG.png" id="319" name="Shape 3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37348" y="3326535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CAGCCWGG.png" id="320" name="Shape 3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21072" y="4159432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SRGCTACA.png" id="321" name="Shape 3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37348" y="4159432"/>
            <a:ext cx="1306968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ARGAHGA.png" id="322" name="Shape 3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063700" y="4854376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2nc_MDGAAGA.png" id="323" name="Shape 32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47425" y="4854376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MWGAAGA.png" id="324" name="Shape 32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347425" y="5596128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01nc_MWGAAGA.png" id="325" name="Shape 32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063701" y="5582367"/>
            <a:ext cx="1180615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21071" y="3326535"/>
            <a:ext cx="1306969" cy="69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CLIP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(CrossLinking-ImmunoPercipitation) 	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 of traditional CLIP: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Truncated reads discarded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 further analysis to capture high resolution binding sites (e.g. CIMS)</a:t>
            </a:r>
          </a:p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Problems</a:t>
            </a:r>
          </a:p>
        </p:txBody>
      </p:sp>
      <p:sp>
        <p:nvSpPr>
          <p:cNvPr id="332" name="Shape 3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evaluate motif discovery?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motif counts? 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P-value? (Fisher</a:t>
            </a:r>
            <a:r>
              <a:rPr lang="en-US"/>
              <a:t>’s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exact test)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 knowledge (not available)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read counts do not relate with more credential peaks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different distribution?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Expression levels?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Shape 33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LIP_mSRSF1_P19_mSRSF1-LAP_Mm_NNNCCACNN_20140206_lane2_8.reassign.output.bed.png" id="339" name="Shape 3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17637"/>
            <a:ext cx="9144000" cy="548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Shape 3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different distribution?</a:t>
            </a:r>
          </a:p>
        </p:txBody>
      </p:sp>
      <p:sp>
        <p:nvSpPr>
          <p:cNvPr id="341" name="Shape 34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Shape 3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0500" y="763091"/>
            <a:ext cx="6223000" cy="6223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Shape 3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Correlation of expression &amp; read count</a:t>
            </a:r>
          </a:p>
        </p:txBody>
      </p:sp>
      <p:sp>
        <p:nvSpPr>
          <p:cNvPr id="348" name="Shape 3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Peak calling and motif analysis</a:t>
            </a:r>
          </a:p>
        </p:txBody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Piranha (ZTNB regression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expression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P &lt; 0.01</a:t>
            </a:r>
          </a:p>
        </p:txBody>
      </p:sp>
      <p:graphicFrame>
        <p:nvGraphicFramePr>
          <p:cNvPr id="356" name="Shape 356"/>
          <p:cNvGraphicFramePr/>
          <p:nvPr/>
        </p:nvGraphicFramePr>
        <p:xfrm>
          <a:off x="617389" y="22933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2636875"/>
                <a:gridCol w="2636875"/>
                <a:gridCol w="2636875"/>
              </a:tblGrid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25074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24160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3454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1602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114780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148586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43704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35002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27266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40740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87838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100438</a:t>
                      </a:r>
                    </a:p>
                  </a:txBody>
                  <a:tcPr marT="47625" marB="47625" marR="95250" marL="95250"/>
                </a:tc>
              </a:tr>
              <a:tr h="507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109973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101085</a:t>
                      </a:r>
                    </a:p>
                  </a:txBody>
                  <a:tcPr marT="47625" marB="47625" marR="95250" marL="95250"/>
                </a:tc>
              </a:tr>
            </a:tbl>
          </a:graphicData>
        </a:graphic>
      </p:graphicFrame>
      <p:sp>
        <p:nvSpPr>
          <p:cNvPr id="357" name="Shape 3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3" name="Shape 363"/>
          <p:cNvGraphicFramePr/>
          <p:nvPr/>
        </p:nvGraphicFramePr>
        <p:xfrm>
          <a:off x="617389" y="3881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{116AFEEE-9994-46CE-AF2D-BEE5B55A1E02}</a:tableStyleId>
              </a:tblPr>
              <a:tblGrid>
                <a:gridCol w="1587575"/>
                <a:gridCol w="3051675"/>
                <a:gridCol w="3271400"/>
              </a:tblGrid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RBP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Uniquely-mapped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Remapping</a:t>
                      </a:r>
                    </a:p>
                  </a:txBody>
                  <a:tcPr marT="45725" marB="45725" marR="91450" marL="914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941/25074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1.5e-173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1117/24160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6.6e-232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82/3454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1.1e-20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223/1602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2.9e-54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69922/114780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1.4e-831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51197/148586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1.5e-559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1237/43704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7.2e-171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1095/35002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 =  3.6e-244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1970/27266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2.9e-284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1265/40740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4.1e-264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21950/87838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4.4e-321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16142/100438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2.5e-286</a:t>
                      </a:r>
                    </a:p>
                  </a:txBody>
                  <a:tcPr marT="47625" marB="47625" marR="95250" marL="95250"/>
                </a:tc>
              </a:tr>
              <a:tr h="745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SRSF7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27172/109973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2.7e-420</a:t>
                      </a:r>
                    </a:p>
                  </a:txBody>
                  <a:tcPr marT="47625" marB="47625" marR="95250" marL="952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29685/101085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= 9.7e-485</a:t>
                      </a:r>
                    </a:p>
                  </a:txBody>
                  <a:tcPr marT="47625" marB="47625" marR="95250" marL="95250"/>
                </a:tc>
              </a:tr>
            </a:tbl>
          </a:graphicData>
        </a:graphic>
      </p:graphicFrame>
      <p:sp>
        <p:nvSpPr>
          <p:cNvPr id="364" name="Shape 36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365" name="Shape 3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7348" y="1118213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Shape 3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21071" y="1118213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Shape 3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21071" y="1848325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Shape 36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37348" y="1848325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Shape 36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96182" y="2578438"/>
            <a:ext cx="931856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Shape 37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12460" y="2578438"/>
            <a:ext cx="931856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Shape 37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001942" y="3369462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Shape 37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221070" y="3369462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Shape 37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065119" y="4134742"/>
            <a:ext cx="1180614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Shape 37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21068" y="4099573"/>
            <a:ext cx="1306969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Shape 37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467652" y="4794517"/>
            <a:ext cx="1054262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Shape 37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190055" y="4860142"/>
            <a:ext cx="1054262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Shape 37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596184" y="5572669"/>
            <a:ext cx="931856" cy="694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Shape 37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312458" y="5605482"/>
            <a:ext cx="931856" cy="69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</a:p>
        </p:txBody>
      </p:sp>
      <p:sp>
        <p:nvSpPr>
          <p:cNvPr id="384" name="Shape 38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Sequence conservation slightly improved after remapping (not significant)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counts DOES NOT necessarily relate to peak quality in iCLIP datasets (need more </a:t>
            </a:r>
            <a:r>
              <a:rPr lang="en-US"/>
              <a:t>sophisticated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statistical methods)</a:t>
            </a:r>
          </a:p>
        </p:txBody>
      </p:sp>
      <p:sp>
        <p:nvSpPr>
          <p:cNvPr id="385" name="Shape 38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Further thoughts</a:t>
            </a:r>
          </a:p>
        </p:txBody>
      </p:sp>
      <p:sp>
        <p:nvSpPr>
          <p:cNvPr id="391" name="Shape 39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Hidden Markov Model?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Filter out enriched regions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HMM on </a:t>
            </a:r>
            <a:r>
              <a:rPr lang="en-US"/>
              <a:t>enriched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regions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sophisticated statistical methods?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/>
              <a:t>Negative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Dirichlet prior (enforce sparseness)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Methods to evaluate peak qualities?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the peaks before motif analysis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/>
              <a:t>Secondary structure features</a:t>
            </a:r>
          </a:p>
        </p:txBody>
      </p:sp>
      <p:sp>
        <p:nvSpPr>
          <p:cNvPr id="392" name="Shape 39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9600" u="none" cap="none" strike="noStrike">
                <a:solidFill>
                  <a:schemeClr val="dk1"/>
                </a:solidFill>
                <a:latin typeface="Pinyon Script"/>
                <a:ea typeface="Pinyon Script"/>
                <a:cs typeface="Pinyon Script"/>
                <a:sym typeface="Pinyon Script"/>
              </a:rPr>
              <a:t>Merci</a:t>
            </a:r>
          </a:p>
        </p:txBody>
      </p:sp>
      <p:sp>
        <p:nvSpPr>
          <p:cNvPr id="398" name="Shape 39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5011" y="1062037"/>
            <a:ext cx="5133975" cy="5476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11" name="Shape 111"/>
          <p:cNvSpPr txBox="1"/>
          <p:nvPr/>
        </p:nvSpPr>
        <p:spPr>
          <a:xfrm>
            <a:off x="865908" y="6411776"/>
            <a:ext cx="8042563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Sugimoto Y, König J, Hussain S, et al. Analysis of CLIP and iCLIP methods for nucleotide-resolution studies of protein-RNA interactions[J]. Genome biology, 2012, 13(8): 1.</a:t>
            </a:r>
          </a:p>
        </p:txBody>
      </p:sp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 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 	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Advantages of iCLIP: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Truncated reads retained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High-resolution binding regions could be identified (Theoretically, reads will be truncated at the crosslinking position)</a:t>
            </a:r>
          </a:p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ad_length.png" id="124" name="Shape 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8633" y="1230608"/>
            <a:ext cx="5548803" cy="545238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length distribution</a:t>
            </a:r>
          </a:p>
        </p:txBody>
      </p:sp>
      <p:sp>
        <p:nvSpPr>
          <p:cNvPr id="126" name="Shape 126"/>
          <p:cNvSpPr/>
          <p:nvPr/>
        </p:nvSpPr>
        <p:spPr>
          <a:xfrm>
            <a:off x="1888633" y="6529100"/>
            <a:ext cx="701063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iCLIP_mSRSF1_P19_mSRSF1-LAP_Mm_NNNCCACNN_20140206_lane3_8 </a:t>
            </a:r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Mapping of truncated reads to readthrough reads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 the genome into bins of 300nt, discard the bins with &lt;50 reads count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 the offset of start/middle/end positions of truncated reads (&lt;66nt) relative to the overlapping longer reads (≥66nt)</a:t>
            </a: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35" name="Shape 135"/>
          <p:cNvSpPr txBox="1"/>
          <p:nvPr/>
        </p:nvSpPr>
        <p:spPr>
          <a:xfrm>
            <a:off x="129885" y="6408107"/>
            <a:ext cx="8242589" cy="430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Hauer C, Curk T, Anders S, et al. Improved binding site assignment by high-resolution mapping of RNA-protein interactions using iCLIP[J]. Nature communications, 2015, 6.</a:t>
            </a:r>
          </a:p>
        </p:txBody>
      </p:sp>
      <p:pic>
        <p:nvPicPr>
          <p:cNvPr id="136" name="Shape 1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8350" y="4602162"/>
            <a:ext cx="50673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Heatmap of overlapped reads</a:t>
            </a:r>
          </a:p>
        </p:txBody>
      </p:sp>
      <p:pic>
        <p:nvPicPr>
          <p:cNvPr descr="iCLIP_mSRSF1_P19_mSRSF1-LAP_Mm_NNNCCACNN_20140206_lane2_8.start_start.png" id="142" name="Shape 1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17637"/>
            <a:ext cx="9144000" cy="4389119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Shape 143"/>
          <p:cNvSpPr/>
          <p:nvPr/>
        </p:nvSpPr>
        <p:spPr>
          <a:xfrm>
            <a:off x="928036" y="5991855"/>
            <a:ext cx="7570816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site,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iCLIP_mSRSF1_P19_mSRSF1-LAP_Mm_NNNCCACNN_20140206_lane2_8.start_start  </a:t>
            </a:r>
          </a:p>
        </p:txBody>
      </p:sp>
      <p:sp>
        <p:nvSpPr>
          <p:cNvPr id="144" name="Shape 14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Heatmap of overlapped reads</a:t>
            </a:r>
          </a:p>
        </p:txBody>
      </p:sp>
      <p:sp>
        <p:nvSpPr>
          <p:cNvPr id="150" name="Shape 150"/>
          <p:cNvSpPr/>
          <p:nvPr/>
        </p:nvSpPr>
        <p:spPr>
          <a:xfrm>
            <a:off x="928036" y="5991855"/>
            <a:ext cx="7570816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site,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iCLIP_mSRSF1_P19_mSRSF1-LAP_Mm_NNNCCACNN_20140206_lane2_8.start_start  </a:t>
            </a:r>
          </a:p>
        </p:txBody>
      </p:sp>
      <p:pic>
        <p:nvPicPr>
          <p:cNvPr descr="iCLIP_mSRSF1_P19_mSRSF1-LAP_Mm_NNNCCACNN_20140206_lane2_8.middle_middle.png" id="151" name="Shape 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17637"/>
            <a:ext cx="9144000" cy="438911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